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6858000" cx="12192000"/>
  <p:notesSz cx="6858000" cy="9144000"/>
  <p:embeddedFontLst>
    <p:embeddedFont>
      <p:font typeface="Garamond"/>
      <p:regular r:id="rId61"/>
      <p:bold r:id="rId62"/>
      <p:italic r:id="rId63"/>
      <p:boldItalic r:id="rId64"/>
    </p:embeddedFont>
    <p:embeddedFont>
      <p:font typeface="Cabin"/>
      <p:regular r:id="rId65"/>
      <p:bold r:id="rId66"/>
      <p:italic r:id="rId67"/>
      <p:boldItalic r:id="rId68"/>
    </p:embeddedFont>
    <p:embeddedFont>
      <p:font typeface="Quattrocento Sans"/>
      <p:regular r:id="rId69"/>
      <p:bold r:id="rId70"/>
      <p:italic r:id="rId71"/>
      <p:boldItalic r:id="rId72"/>
    </p:embeddedFont>
    <p:embeddedFont>
      <p:font typeface="Gill Sans"/>
      <p:regular r:id="rId73"/>
      <p:bold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B710B3-F5ED-49D0-9E29-FC62D9D1423A}">
  <a:tblStyle styleId="{BDB710B3-F5ED-49D0-9E29-FC62D9D1423A}" styleName="Table_0">
    <a:wholeTbl>
      <a:tcTxStyle b="off" i="off">
        <a:font>
          <a:latin typeface="Avenir Next LT Pro"/>
          <a:ea typeface="Avenir Next LT Pro"/>
          <a:cs typeface="Avenir Next LT P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1F6"/>
          </a:solidFill>
        </a:fill>
      </a:tcStyle>
    </a:band1H>
    <a:band2H>
      <a:tcTxStyle/>
    </a:band2H>
    <a:band1V>
      <a:tcTxStyle/>
      <a:tcStyle>
        <a:fill>
          <a:solidFill>
            <a:srgbClr val="CBE1F6"/>
          </a:solidFill>
        </a:fill>
      </a:tcStyle>
    </a:band1V>
    <a:band2V>
      <a:tcTxStyle/>
    </a:band2V>
    <a:lastCol>
      <a:tcTxStyle b="on" i="off">
        <a:font>
          <a:latin typeface="Avenir Next LT Pro"/>
          <a:ea typeface="Avenir Next LT Pro"/>
          <a:cs typeface="Avenir Next LT Pro"/>
        </a:font>
        <a:schemeClr val="lt1"/>
      </a:tcTxStyle>
      <a:tcStyle>
        <a:fill>
          <a:solidFill>
            <a:schemeClr val="accent1"/>
          </a:solidFill>
        </a:fill>
      </a:tcStyle>
    </a:lastCol>
    <a:firstCol>
      <a:tcTxStyle b="on" i="off">
        <a:font>
          <a:latin typeface="Avenir Next LT Pro"/>
          <a:ea typeface="Avenir Next LT Pro"/>
          <a:cs typeface="Avenir Next LT Pro"/>
        </a:font>
        <a:schemeClr val="lt1"/>
      </a:tcTxStyle>
      <a:tcStyle>
        <a:fill>
          <a:solidFill>
            <a:schemeClr val="accent1"/>
          </a:solidFill>
        </a:fill>
      </a:tcStyle>
    </a:firstCol>
    <a:lastRow>
      <a:tcTxStyle b="on" i="off">
        <a:font>
          <a:latin typeface="Avenir Next LT Pro"/>
          <a:ea typeface="Avenir Next LT Pro"/>
          <a:cs typeface="Avenir Next LT P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venir Next LT Pro"/>
          <a:ea typeface="Avenir Next LT Pro"/>
          <a:cs typeface="Avenir Next LT P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5AA580F-94AB-4A74-BB60-F9D5E61B3AA7}" styleName="Table_1">
    <a:wholeTbl>
      <a:tcTxStyle b="off" i="off">
        <a:font>
          <a:latin typeface="Avenir Next LT Pro"/>
          <a:ea typeface="Avenir Next LT Pro"/>
          <a:cs typeface="Avenir Next LT Pro"/>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3B8E148-8E5E-459B-B562-0AE73B67E79A}"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GillSans-regular.fntdata"/><Relationship Id="rId72" Type="http://schemas.openxmlformats.org/officeDocument/2006/relationships/font" Target="fonts/QuattrocentoSans-boldItalic.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GillSans-bold.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QuattrocentoSans-italic.fntdata"/><Relationship Id="rId70" Type="http://schemas.openxmlformats.org/officeDocument/2006/relationships/font" Target="fonts/QuattrocentoSans-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Garamond-bold.fntdata"/><Relationship Id="rId61" Type="http://schemas.openxmlformats.org/officeDocument/2006/relationships/font" Target="fonts/Garamond-regular.fntdata"/><Relationship Id="rId20" Type="http://schemas.openxmlformats.org/officeDocument/2006/relationships/slide" Target="slides/slide13.xml"/><Relationship Id="rId64" Type="http://schemas.openxmlformats.org/officeDocument/2006/relationships/font" Target="fonts/Garamond-boldItalic.fntdata"/><Relationship Id="rId63" Type="http://schemas.openxmlformats.org/officeDocument/2006/relationships/font" Target="fonts/Garamond-italic.fntdata"/><Relationship Id="rId22" Type="http://schemas.openxmlformats.org/officeDocument/2006/relationships/slide" Target="slides/slide15.xml"/><Relationship Id="rId66" Type="http://schemas.openxmlformats.org/officeDocument/2006/relationships/font" Target="fonts/Cabin-bold.fntdata"/><Relationship Id="rId21" Type="http://schemas.openxmlformats.org/officeDocument/2006/relationships/slide" Target="slides/slide14.xml"/><Relationship Id="rId65" Type="http://schemas.openxmlformats.org/officeDocument/2006/relationships/font" Target="fonts/Cabin-regular.fntdata"/><Relationship Id="rId24" Type="http://schemas.openxmlformats.org/officeDocument/2006/relationships/slide" Target="slides/slide17.xml"/><Relationship Id="rId68" Type="http://schemas.openxmlformats.org/officeDocument/2006/relationships/font" Target="fonts/Cabin-boldItalic.fntdata"/><Relationship Id="rId23" Type="http://schemas.openxmlformats.org/officeDocument/2006/relationships/slide" Target="slides/slide16.xml"/><Relationship Id="rId67" Type="http://schemas.openxmlformats.org/officeDocument/2006/relationships/font" Target="fonts/Cabin-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QuattrocentoSans-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ece671411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2ece671411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Remarque : cette session sera enregistrée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1:notes"/>
          <p:cNvSpPr/>
          <p:nvPr>
            <p:ph idx="2" type="sldImg"/>
          </p:nvPr>
        </p:nvSpPr>
        <p:spPr>
          <a:xfrm>
            <a:off x="3302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800" u="none" strike="noStrike">
              <a:solidFill>
                <a:srgbClr val="000000"/>
              </a:solidFill>
              <a:latin typeface="Gill Sans"/>
              <a:ea typeface="Gill Sans"/>
              <a:cs typeface="Gill Sans"/>
              <a:sym typeface="Gill Sans"/>
            </a:endParaRPr>
          </a:p>
          <a:p>
            <a:pPr indent="0" lvl="0" marL="0" rtl="0" algn="l">
              <a:spcBef>
                <a:spcPts val="0"/>
              </a:spcBef>
              <a:spcAft>
                <a:spcPts val="0"/>
              </a:spcAft>
              <a:buNone/>
            </a:pPr>
            <a:r>
              <a:t/>
            </a:r>
            <a:endParaRPr b="0" i="0" sz="1800" u="none" strike="noStrike">
              <a:latin typeface="Gill Sans"/>
              <a:ea typeface="Gill Sans"/>
              <a:cs typeface="Gill Sans"/>
              <a:sym typeface="Gill Sans"/>
            </a:endParaRPr>
          </a:p>
          <a:p>
            <a:pPr indent="0" lvl="0" marL="0" rtl="0" algn="l">
              <a:spcBef>
                <a:spcPts val="0"/>
              </a:spcBef>
              <a:spcAft>
                <a:spcPts val="0"/>
              </a:spcAft>
              <a:buNone/>
            </a:pPr>
            <a:r>
              <a:rPr b="0" i="0" lang="en-US" sz="1800" u="none" strike="noStrike">
                <a:solidFill>
                  <a:srgbClr val="221E1F"/>
                </a:solidFill>
                <a:latin typeface="Gill Sans"/>
                <a:ea typeface="Gill Sans"/>
                <a:cs typeface="Gill Sans"/>
                <a:sym typeface="Gill Sans"/>
              </a:rPr>
              <a:t>USAID will pay particular attention to elevating the voices of underrepresented populations: women and girls, LGBTQI+ people, persons with disabilities, Indigenous Peoples, marginalized racial, ethnic and religious populations, internally displaced persons, youth and elderly, and other socially marginalized individuals and groups. </a:t>
            </a:r>
            <a:endParaRPr/>
          </a:p>
          <a:p>
            <a:pPr indent="0" lvl="0" marL="0" rtl="0" algn="l">
              <a:spcBef>
                <a:spcPts val="0"/>
              </a:spcBef>
              <a:spcAft>
                <a:spcPts val="0"/>
              </a:spcAft>
              <a:buClr>
                <a:schemeClr val="dk1"/>
              </a:buClr>
              <a:buSzPts val="1100"/>
              <a:buFont typeface="Arial"/>
              <a:buNone/>
            </a:pPr>
            <a:r>
              <a:t/>
            </a:r>
            <a:endParaRPr sz="1100"/>
          </a:p>
        </p:txBody>
      </p:sp>
      <p:sp>
        <p:nvSpPr>
          <p:cNvPr id="400" name="Google Shape;4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latin typeface="Times New Roman"/>
                <a:ea typeface="Times New Roman"/>
                <a:cs typeface="Times New Roman"/>
                <a:sym typeface="Times New Roman"/>
              </a:rPr>
              <a:t>Approbation écrite préalable du Responsable de l’Accord (AO) ou de son représentant</a:t>
            </a:r>
            <a:endParaRPr/>
          </a:p>
          <a:p>
            <a:pPr indent="0" lvl="0" marL="0" rtl="0" algn="l">
              <a:spcBef>
                <a:spcPts val="0"/>
              </a:spcBef>
              <a:spcAft>
                <a:spcPts val="0"/>
              </a:spcAft>
              <a:buNone/>
            </a:pPr>
            <a:r>
              <a:rPr b="0" i="0" lang="en-US" sz="1800" u="none" strike="noStrike">
                <a:latin typeface="Times New Roman"/>
                <a:ea typeface="Times New Roman"/>
                <a:cs typeface="Times New Roman"/>
                <a:sym typeface="Times New Roman"/>
              </a:rPr>
              <a:t>(COR) si délégué dans la lettre de désignation du représentant de l'agent contractant</a:t>
            </a:r>
            <a:endParaRPr/>
          </a:p>
        </p:txBody>
      </p:sp>
      <p:sp>
        <p:nvSpPr>
          <p:cNvPr id="470" name="Google Shape;47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Eviter plusieurs M&amp;E operant en parallele pour un seul projet</a:t>
            </a:r>
            <a:endParaRPr/>
          </a:p>
        </p:txBody>
      </p:sp>
      <p:sp>
        <p:nvSpPr>
          <p:cNvPr id="628" name="Google Shape;62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35: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Calibri"/>
              <a:buNone/>
            </a:pPr>
            <a:r>
              <a:rPr lang="en-US">
                <a:solidFill>
                  <a:srgbClr val="0070C0"/>
                </a:solidFill>
              </a:rPr>
              <a:t>also known as Uniform Administrative Requirements or Uniform Guidance (UG)</a:t>
            </a:r>
            <a:endParaRPr/>
          </a:p>
          <a:p>
            <a:pPr indent="0" lvl="0" marL="0" rtl="0" algn="l">
              <a:spcBef>
                <a:spcPts val="0"/>
              </a:spcBef>
              <a:spcAft>
                <a:spcPts val="0"/>
              </a:spcAft>
              <a:buNone/>
            </a:pPr>
            <a:r>
              <a:t/>
            </a:r>
            <a:endParaRPr/>
          </a:p>
        </p:txBody>
      </p:sp>
      <p:sp>
        <p:nvSpPr>
          <p:cNvPr id="729" name="Google Shape;72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Question: Est-ce il peut avoir des conditions pour l’acquisition des biens ou services prohibes ou ineligibles?</a:t>
            </a:r>
            <a:endParaRPr/>
          </a:p>
          <a:p>
            <a:pPr indent="0" lvl="0" marL="0" rtl="0" algn="l">
              <a:spcBef>
                <a:spcPts val="0"/>
              </a:spcBef>
              <a:spcAft>
                <a:spcPts val="0"/>
              </a:spcAft>
              <a:buNone/>
            </a:pPr>
            <a:r>
              <a:rPr lang="en-US"/>
              <a:t>Tout ou Rien</a:t>
            </a:r>
            <a:endParaRPr/>
          </a:p>
          <a:p>
            <a:pPr indent="0" lvl="0" marL="0" rtl="0" algn="l">
              <a:spcBef>
                <a:spcPts val="0"/>
              </a:spcBef>
              <a:spcAft>
                <a:spcPts val="0"/>
              </a:spcAft>
              <a:buNone/>
            </a:pPr>
            <a:r>
              <a:rPr lang="en-US"/>
              <a:t>Si Country law- Make sure that applies to USAID-funded projects </a:t>
            </a:r>
            <a:endParaRPr/>
          </a:p>
        </p:txBody>
      </p:sp>
      <p:sp>
        <p:nvSpPr>
          <p:cNvPr id="737" name="Google Shape;73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Les revenus du programme sont les revenus que votre projet génère directement pendant la période d'exécution. Il peut s'agir des intérêts gagnés sur les prêts de microcrédit que vous accordez dans le cadre de votre projet, de la vente de marchandises ou d'autres biens, etc. Les revenus du programme n'incluent PAS les intérêts gagnés sur les avances, les remises, les crédits ou les remises.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Une autre chose très importante à noter concerne les revenus du programme provenant des droits de licence, des redevances pour le matériel protégé par le droit d'auteur, des marques déposées et des inventions réalisées dans le cadre d’un financement fédéral si elles sont soumises au 37 CFR partie 401.</a:t>
            </a:r>
            <a:endParaRPr/>
          </a:p>
        </p:txBody>
      </p:sp>
      <p:sp>
        <p:nvSpPr>
          <p:cNvPr id="749" name="Google Shape;749;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2400" rtl="0" algn="l">
              <a:lnSpc>
                <a:spcPct val="100000"/>
              </a:lnSpc>
              <a:spcBef>
                <a:spcPts val="0"/>
              </a:spcBef>
              <a:spcAft>
                <a:spcPts val="0"/>
              </a:spcAft>
              <a:buClr>
                <a:schemeClr val="dk1"/>
              </a:buClr>
              <a:buSzPts val="1100"/>
              <a:buFont typeface="Arial"/>
              <a:buNone/>
            </a:pPr>
            <a:r>
              <a:rPr lang="en-US" sz="1100">
                <a:solidFill>
                  <a:schemeClr val="dk1"/>
                </a:solidFill>
              </a:rPr>
              <a:t>You have three options for how you can handle program income that you generate on your USAID-funded project: </a:t>
            </a:r>
            <a:endParaRPr/>
          </a:p>
          <a:p>
            <a:pPr indent="0" lvl="0" marL="15240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228600" lvl="1" marL="685800" rtl="0" algn="l">
              <a:lnSpc>
                <a:spcPct val="100000"/>
              </a:lnSpc>
              <a:spcBef>
                <a:spcPts val="0"/>
              </a:spcBef>
              <a:spcAft>
                <a:spcPts val="0"/>
              </a:spcAft>
              <a:buClr>
                <a:schemeClr val="dk1"/>
              </a:buClr>
              <a:buSzPts val="1100"/>
              <a:buFont typeface="Calibri"/>
              <a:buAutoNum type="arabicPeriod"/>
            </a:pPr>
            <a:r>
              <a:rPr lang="en-US" sz="1100">
                <a:solidFill>
                  <a:schemeClr val="dk1"/>
                </a:solidFill>
              </a:rPr>
              <a:t>You may deduct it from the total award amount</a:t>
            </a:r>
            <a:endParaRPr/>
          </a:p>
          <a:p>
            <a:pPr indent="-158750" lvl="1" marL="685800" rtl="0" algn="l">
              <a:lnSpc>
                <a:spcPct val="100000"/>
              </a:lnSpc>
              <a:spcBef>
                <a:spcPts val="0"/>
              </a:spcBef>
              <a:spcAft>
                <a:spcPts val="0"/>
              </a:spcAft>
              <a:buClr>
                <a:schemeClr val="dk1"/>
              </a:buClr>
              <a:buSzPts val="1100"/>
              <a:buFont typeface="Calibri"/>
              <a:buNone/>
            </a:pPr>
            <a:r>
              <a:t/>
            </a:r>
            <a:endParaRPr sz="1100">
              <a:solidFill>
                <a:schemeClr val="dk1"/>
              </a:solidFill>
            </a:endParaRPr>
          </a:p>
          <a:p>
            <a:pPr indent="-228600" lvl="1" marL="685800" rtl="0" algn="l">
              <a:lnSpc>
                <a:spcPct val="100000"/>
              </a:lnSpc>
              <a:spcBef>
                <a:spcPts val="0"/>
              </a:spcBef>
              <a:spcAft>
                <a:spcPts val="0"/>
              </a:spcAft>
              <a:buClr>
                <a:schemeClr val="dk1"/>
              </a:buClr>
              <a:buSzPts val="1100"/>
              <a:buFont typeface="Calibri"/>
              <a:buAutoNum type="arabicPeriod"/>
            </a:pPr>
            <a:r>
              <a:rPr lang="en-US" sz="1100">
                <a:solidFill>
                  <a:schemeClr val="dk1"/>
                </a:solidFill>
              </a:rPr>
              <a:t>You may add it to the award (which is the default for non-U.S. organizations)</a:t>
            </a:r>
            <a:endParaRPr/>
          </a:p>
          <a:p>
            <a:pPr indent="-158750" lvl="1" marL="685800" rtl="0" algn="l">
              <a:lnSpc>
                <a:spcPct val="100000"/>
              </a:lnSpc>
              <a:spcBef>
                <a:spcPts val="0"/>
              </a:spcBef>
              <a:spcAft>
                <a:spcPts val="0"/>
              </a:spcAft>
              <a:buClr>
                <a:schemeClr val="dk1"/>
              </a:buClr>
              <a:buSzPts val="1100"/>
              <a:buFont typeface="Calibri"/>
              <a:buNone/>
            </a:pPr>
            <a:r>
              <a:t/>
            </a:r>
            <a:endParaRPr sz="1100">
              <a:solidFill>
                <a:schemeClr val="dk1"/>
              </a:solidFill>
            </a:endParaRPr>
          </a:p>
          <a:p>
            <a:pPr indent="-228600" lvl="1" marL="685800" rtl="0" algn="l">
              <a:lnSpc>
                <a:spcPct val="100000"/>
              </a:lnSpc>
              <a:spcBef>
                <a:spcPts val="0"/>
              </a:spcBef>
              <a:spcAft>
                <a:spcPts val="0"/>
              </a:spcAft>
              <a:buClr>
                <a:schemeClr val="dk1"/>
              </a:buClr>
              <a:buSzPts val="1100"/>
              <a:buFont typeface="Calibri"/>
              <a:buAutoNum type="arabicPeriod"/>
            </a:pPr>
            <a:r>
              <a:rPr lang="en-US" sz="1100">
                <a:solidFill>
                  <a:schemeClr val="dk1"/>
                </a:solidFill>
              </a:rPr>
              <a:t>You may use it to meet a cost-share requirement. If you do this, it must be considered eligible cost share, as per USAID’s rules and regulations. </a:t>
            </a:r>
            <a:endParaRPr/>
          </a:p>
          <a:p>
            <a:pPr indent="-101600" lvl="0" marL="32385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171450" lvl="0" marL="323850" rtl="0" algn="l">
              <a:lnSpc>
                <a:spcPct val="100000"/>
              </a:lnSpc>
              <a:spcBef>
                <a:spcPts val="0"/>
              </a:spcBef>
              <a:spcAft>
                <a:spcPts val="0"/>
              </a:spcAft>
              <a:buClr>
                <a:schemeClr val="dk1"/>
              </a:buClr>
              <a:buSzPts val="1100"/>
              <a:buFont typeface="Arial"/>
              <a:buChar char="•"/>
            </a:pPr>
            <a:r>
              <a:rPr lang="en-US" sz="1100">
                <a:solidFill>
                  <a:schemeClr val="dk1"/>
                </a:solidFill>
              </a:rPr>
              <a:t>After the last day of the project’s period of performance, </a:t>
            </a:r>
            <a:r>
              <a:rPr b="1" lang="en-US" sz="1100">
                <a:solidFill>
                  <a:schemeClr val="dk1"/>
                </a:solidFill>
              </a:rPr>
              <a:t>you </a:t>
            </a:r>
            <a:r>
              <a:rPr b="1" lang="en-US" sz="1100" u="sng">
                <a:solidFill>
                  <a:schemeClr val="dk1"/>
                </a:solidFill>
              </a:rPr>
              <a:t>can</a:t>
            </a:r>
            <a:r>
              <a:rPr b="1" lang="en-US" sz="1100">
                <a:solidFill>
                  <a:schemeClr val="dk1"/>
                </a:solidFill>
              </a:rPr>
              <a:t> keep any income that you generate on these activities. </a:t>
            </a:r>
            <a:endParaRPr sz="1100">
              <a:solidFill>
                <a:schemeClr val="dk1"/>
              </a:solidFill>
            </a:endParaRPr>
          </a:p>
          <a:p>
            <a:pPr indent="0" lvl="0" marL="0" rtl="0" algn="l">
              <a:spcBef>
                <a:spcPts val="0"/>
              </a:spcBef>
              <a:spcAft>
                <a:spcPts val="0"/>
              </a:spcAft>
              <a:buNone/>
            </a:pPr>
            <a:r>
              <a:t/>
            </a:r>
            <a:endParaRPr/>
          </a:p>
        </p:txBody>
      </p:sp>
      <p:sp>
        <p:nvSpPr>
          <p:cNvPr id="758" name="Google Shape;758;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start with resources</a:t>
            </a:r>
            <a:endParaRPr/>
          </a:p>
        </p:txBody>
      </p:sp>
      <p:sp>
        <p:nvSpPr>
          <p:cNvPr id="765" name="Google Shape;765;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Examples:</a:t>
            </a:r>
            <a:endParaRPr/>
          </a:p>
          <a:p>
            <a:pPr indent="0" lvl="0" marL="0" rtl="0" algn="l">
              <a:spcBef>
                <a:spcPts val="0"/>
              </a:spcBef>
              <a:spcAft>
                <a:spcPts val="0"/>
              </a:spcAft>
              <a:buNone/>
            </a:pPr>
            <a:r>
              <a:rPr lang="en-US"/>
              <a:t>Donated equipment or materials</a:t>
            </a:r>
            <a:endParaRPr/>
          </a:p>
          <a:p>
            <a:pPr indent="0" lvl="0" marL="0" rtl="0" algn="l">
              <a:spcBef>
                <a:spcPts val="1200"/>
              </a:spcBef>
              <a:spcAft>
                <a:spcPts val="0"/>
              </a:spcAft>
              <a:buNone/>
            </a:pPr>
            <a:r>
              <a:rPr lang="en-US"/>
              <a:t>Volunteer labor</a:t>
            </a:r>
            <a:endParaRPr/>
          </a:p>
          <a:p>
            <a:pPr indent="0" lvl="0" marL="0" rtl="0" algn="l">
              <a:spcBef>
                <a:spcPts val="1200"/>
              </a:spcBef>
              <a:spcAft>
                <a:spcPts val="0"/>
              </a:spcAft>
              <a:buNone/>
            </a:pPr>
            <a:r>
              <a:rPr lang="en-US"/>
              <a:t>Free radio airtime/newspaper coverage</a:t>
            </a:r>
            <a:endParaRPr/>
          </a:p>
          <a:p>
            <a:pPr indent="0" lvl="0" marL="0" rtl="0" algn="l">
              <a:spcBef>
                <a:spcPts val="1200"/>
              </a:spcBef>
              <a:spcAft>
                <a:spcPts val="0"/>
              </a:spcAft>
              <a:buNone/>
            </a:pPr>
            <a:r>
              <a:rPr lang="en-US"/>
              <a:t>Donated space for project use</a:t>
            </a:r>
            <a:endParaRPr/>
          </a:p>
          <a:p>
            <a:pPr indent="0" lvl="0" marL="0" rtl="0" algn="l">
              <a:spcBef>
                <a:spcPts val="1200"/>
              </a:spcBef>
              <a:spcAft>
                <a:spcPts val="0"/>
              </a:spcAft>
              <a:buNone/>
            </a:pPr>
            <a:r>
              <a:rPr lang="en-US"/>
              <a:t>Cash donations</a:t>
            </a:r>
            <a:endParaRPr/>
          </a:p>
          <a:p>
            <a:pPr indent="0" lvl="0" marL="0" marR="0" rtl="0" algn="l">
              <a:lnSpc>
                <a:spcPct val="100000"/>
              </a:lnSpc>
              <a:spcBef>
                <a:spcPts val="1200"/>
              </a:spcBef>
              <a:spcAft>
                <a:spcPts val="0"/>
              </a:spcAft>
              <a:buClr>
                <a:schemeClr val="dk1"/>
              </a:buClr>
              <a:buSzPts val="1200"/>
              <a:buFont typeface="Calibri"/>
              <a:buNone/>
            </a:pPr>
            <a:r>
              <a:t/>
            </a:r>
            <a:endParaRPr/>
          </a:p>
        </p:txBody>
      </p:sp>
      <p:sp>
        <p:nvSpPr>
          <p:cNvPr id="774" name="Google Shape;774;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Interesting about the “Partners in Localization: Designing for Change” report is that many of the findings overlap with the findings from our local organizations meeting feedback sessions, which we’ll review a bit later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65" name="Google Shape;3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73" name="Google Shape;37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6" name="Shape 16"/>
        <p:cNvGrpSpPr/>
        <p:nvPr/>
      </p:nvGrpSpPr>
      <p:grpSpPr>
        <a:xfrm>
          <a:off x="0" y="0"/>
          <a:ext cx="0" cy="0"/>
          <a:chOff x="0" y="0"/>
          <a:chExt cx="0" cy="0"/>
        </a:xfrm>
      </p:grpSpPr>
      <p:sp>
        <p:nvSpPr>
          <p:cNvPr id="17" name="Google Shape;17;p2"/>
          <p:cNvSpPr/>
          <p:nvPr/>
        </p:nvSpPr>
        <p:spPr>
          <a:xfrm>
            <a:off x="1" y="-39453"/>
            <a:ext cx="12192000" cy="160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Gill Sans"/>
              <a:ea typeface="Gill Sans"/>
              <a:cs typeface="Gill Sans"/>
              <a:sym typeface="Gill Sans"/>
            </a:endParaRPr>
          </a:p>
        </p:txBody>
      </p:sp>
      <p:pic>
        <p:nvPicPr>
          <p:cNvPr descr="Logo&#10;&#10;Description automatically generated" id="18" name="Google Shape;18;p2"/>
          <p:cNvPicPr preferRelativeResize="0"/>
          <p:nvPr/>
        </p:nvPicPr>
        <p:blipFill rotWithShape="1">
          <a:blip r:embed="rId2">
            <a:alphaModFix/>
          </a:blip>
          <a:srcRect b="0" l="0" r="0" t="0"/>
          <a:stretch/>
        </p:blipFill>
        <p:spPr>
          <a:xfrm>
            <a:off x="8119546" y="134593"/>
            <a:ext cx="3956845" cy="1531057"/>
          </a:xfrm>
          <a:prstGeom prst="rect">
            <a:avLst/>
          </a:prstGeom>
          <a:noFill/>
          <a:ln>
            <a:noFill/>
          </a:ln>
        </p:spPr>
      </p:pic>
      <p:pic>
        <p:nvPicPr>
          <p:cNvPr descr="A picture containing logo&#10;&#10;Description automatically generated" id="19" name="Google Shape;19;p2"/>
          <p:cNvPicPr preferRelativeResize="0"/>
          <p:nvPr/>
        </p:nvPicPr>
        <p:blipFill rotWithShape="1">
          <a:blip r:embed="rId3">
            <a:alphaModFix/>
          </a:blip>
          <a:srcRect b="0" l="0" r="0" t="0"/>
          <a:stretch/>
        </p:blipFill>
        <p:spPr>
          <a:xfrm>
            <a:off x="530074" y="77352"/>
            <a:ext cx="2331524" cy="1369955"/>
          </a:xfrm>
          <a:prstGeom prst="rect">
            <a:avLst/>
          </a:prstGeom>
          <a:noFill/>
          <a:ln>
            <a:noFill/>
          </a:ln>
        </p:spPr>
      </p:pic>
      <p:sp>
        <p:nvSpPr>
          <p:cNvPr id="20" name="Google Shape;20;p2"/>
          <p:cNvSpPr txBox="1"/>
          <p:nvPr>
            <p:ph type="ctrTitle"/>
          </p:nvPr>
        </p:nvSpPr>
        <p:spPr>
          <a:xfrm>
            <a:off x="914400" y="2118713"/>
            <a:ext cx="5181600" cy="1600400"/>
          </a:xfrm>
          <a:prstGeom prst="rect">
            <a:avLst/>
          </a:prstGeom>
          <a:noFill/>
          <a:ln>
            <a:noFill/>
          </a:ln>
        </p:spPr>
        <p:txBody>
          <a:bodyPr anchorCtr="0" anchor="b" bIns="91175" lIns="91175" spcFirstLastPara="1" rIns="91175" wrap="square" tIns="91175">
            <a:noAutofit/>
          </a:bodyPr>
          <a:lstStyle>
            <a:lvl1pPr lvl="0" marR="0" algn="l">
              <a:spcBef>
                <a:spcPts val="0"/>
              </a:spcBef>
              <a:spcAft>
                <a:spcPts val="0"/>
              </a:spcAft>
              <a:buClr>
                <a:schemeClr val="lt1"/>
              </a:buClr>
              <a:buSzPts val="1400"/>
              <a:buFont typeface="Gill Sans"/>
              <a:buNone/>
              <a:defRPr i="0" sz="3200" u="none" cap="none" strike="noStrike">
                <a:solidFill>
                  <a:schemeClr val="lt1"/>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
        <p:nvSpPr>
          <p:cNvPr id="21" name="Google Shape;21;p2"/>
          <p:cNvSpPr txBox="1"/>
          <p:nvPr>
            <p:ph idx="1" type="subTitle"/>
          </p:nvPr>
        </p:nvSpPr>
        <p:spPr>
          <a:xfrm>
            <a:off x="914400" y="4146996"/>
            <a:ext cx="4572000" cy="1600400"/>
          </a:xfrm>
          <a:prstGeom prst="rect">
            <a:avLst/>
          </a:prstGeom>
          <a:noFill/>
          <a:ln>
            <a:noFill/>
          </a:ln>
        </p:spPr>
        <p:txBody>
          <a:bodyPr anchorCtr="0" anchor="t" bIns="91175" lIns="91175" spcFirstLastPara="1" rIns="91175" wrap="square" tIns="91175">
            <a:noAutofit/>
          </a:bodyPr>
          <a:lstStyle>
            <a:lvl1pPr lvl="0" marR="0" algn="l">
              <a:spcBef>
                <a:spcPts val="0"/>
              </a:spcBef>
              <a:spcAft>
                <a:spcPts val="0"/>
              </a:spcAft>
              <a:buClr>
                <a:schemeClr val="lt1"/>
              </a:buClr>
              <a:buSzPts val="1600"/>
              <a:buNone/>
              <a:defRPr i="0" sz="2133" u="none" cap="none" strike="noStrike">
                <a:solidFill>
                  <a:schemeClr val="lt1"/>
                </a:solidFill>
              </a:defRPr>
            </a:lvl1pPr>
            <a:lvl2pPr lvl="1" marR="0" algn="ctr">
              <a:spcBef>
                <a:spcPts val="1067"/>
              </a:spcBef>
              <a:spcAft>
                <a:spcPts val="0"/>
              </a:spcAft>
              <a:buClr>
                <a:srgbClr val="888888"/>
              </a:buClr>
              <a:buSzPts val="1600"/>
              <a:buNone/>
              <a:defRPr i="0" sz="2133" u="none" cap="none" strike="noStrike">
                <a:solidFill>
                  <a:srgbClr val="888888"/>
                </a:solidFill>
              </a:defRPr>
            </a:lvl2pPr>
            <a:lvl3pPr lvl="2" marR="0" algn="ctr">
              <a:spcBef>
                <a:spcPts val="1067"/>
              </a:spcBef>
              <a:spcAft>
                <a:spcPts val="0"/>
              </a:spcAft>
              <a:buClr>
                <a:srgbClr val="888888"/>
              </a:buClr>
              <a:buSzPts val="1800"/>
              <a:buNone/>
              <a:defRPr i="0" sz="2400" u="none" cap="none" strike="noStrike">
                <a:solidFill>
                  <a:srgbClr val="888888"/>
                </a:solidFill>
              </a:defRPr>
            </a:lvl3pPr>
            <a:lvl4pPr lvl="3" marR="0" algn="ctr">
              <a:spcBef>
                <a:spcPts val="400"/>
              </a:spcBef>
              <a:spcAft>
                <a:spcPts val="0"/>
              </a:spcAft>
              <a:buClr>
                <a:srgbClr val="888888"/>
              </a:buClr>
              <a:buSzPts val="1600"/>
              <a:buNone/>
              <a:defRPr i="0" sz="2133" u="none" cap="none" strike="noStrike">
                <a:solidFill>
                  <a:srgbClr val="888888"/>
                </a:solidFill>
              </a:defRPr>
            </a:lvl4pPr>
            <a:lvl5pPr lvl="4" marR="0" algn="ctr">
              <a:spcBef>
                <a:spcPts val="400"/>
              </a:spcBef>
              <a:spcAft>
                <a:spcPts val="0"/>
              </a:spcAft>
              <a:buClr>
                <a:srgbClr val="888888"/>
              </a:buClr>
              <a:buSzPts val="1400"/>
              <a:buNone/>
              <a:defRPr i="0" sz="1867" u="none" cap="none" strike="noStrike">
                <a:solidFill>
                  <a:srgbClr val="888888"/>
                </a:solidFill>
              </a:defRPr>
            </a:lvl5pPr>
            <a:lvl6pPr lvl="5" marR="0" algn="ctr">
              <a:spcBef>
                <a:spcPts val="533"/>
              </a:spcBef>
              <a:spcAft>
                <a:spcPts val="0"/>
              </a:spcAft>
              <a:buClr>
                <a:srgbClr val="888888"/>
              </a:buClr>
              <a:buSzPts val="2000"/>
              <a:buNone/>
              <a:defRPr i="0" sz="2667" u="none" cap="none" strike="noStrike">
                <a:solidFill>
                  <a:srgbClr val="888888"/>
                </a:solidFill>
              </a:defRPr>
            </a:lvl6pPr>
            <a:lvl7pPr lvl="6" marR="0" algn="ctr">
              <a:spcBef>
                <a:spcPts val="533"/>
              </a:spcBef>
              <a:spcAft>
                <a:spcPts val="0"/>
              </a:spcAft>
              <a:buClr>
                <a:srgbClr val="888888"/>
              </a:buClr>
              <a:buSzPts val="2000"/>
              <a:buNone/>
              <a:defRPr i="0" sz="2667" u="none" cap="none" strike="noStrike">
                <a:solidFill>
                  <a:srgbClr val="888888"/>
                </a:solidFill>
              </a:defRPr>
            </a:lvl7pPr>
            <a:lvl8pPr lvl="7" marR="0" algn="ctr">
              <a:spcBef>
                <a:spcPts val="533"/>
              </a:spcBef>
              <a:spcAft>
                <a:spcPts val="0"/>
              </a:spcAft>
              <a:buClr>
                <a:srgbClr val="888888"/>
              </a:buClr>
              <a:buSzPts val="2000"/>
              <a:buNone/>
              <a:defRPr i="0" sz="2667" u="none" cap="none" strike="noStrike">
                <a:solidFill>
                  <a:srgbClr val="888888"/>
                </a:solidFill>
              </a:defRPr>
            </a:lvl8pPr>
            <a:lvl9pPr lvl="8" marR="0" algn="ctr">
              <a:spcBef>
                <a:spcPts val="533"/>
              </a:spcBef>
              <a:spcAft>
                <a:spcPts val="0"/>
              </a:spcAft>
              <a:buClr>
                <a:srgbClr val="888888"/>
              </a:buClr>
              <a:buSzPts val="2000"/>
              <a:buNone/>
              <a:defRPr i="0" sz="2667" u="none" cap="none" strike="noStrike">
                <a:solidFill>
                  <a:srgbClr val="888888"/>
                </a:solidFill>
              </a:defRPr>
            </a:lvl9pPr>
          </a:lstStyle>
          <a:p/>
        </p:txBody>
      </p:sp>
      <p:pic>
        <p:nvPicPr>
          <p:cNvPr id="22" name="Google Shape;22;p2"/>
          <p:cNvPicPr preferRelativeResize="0"/>
          <p:nvPr/>
        </p:nvPicPr>
        <p:blipFill rotWithShape="1">
          <a:blip r:embed="rId4">
            <a:alphaModFix/>
          </a:blip>
          <a:srcRect b="0" l="0" r="0" t="50198"/>
          <a:stretch/>
        </p:blipFill>
        <p:spPr>
          <a:xfrm>
            <a:off x="6545493" y="5903409"/>
            <a:ext cx="5667171" cy="797027"/>
          </a:xfrm>
          <a:prstGeom prst="rect">
            <a:avLst/>
          </a:prstGeom>
          <a:noFill/>
          <a:ln>
            <a:noFill/>
          </a:ln>
        </p:spPr>
      </p:pic>
      <p:pic>
        <p:nvPicPr>
          <p:cNvPr id="23" name="Google Shape;23;p2"/>
          <p:cNvPicPr preferRelativeResize="0"/>
          <p:nvPr/>
        </p:nvPicPr>
        <p:blipFill rotWithShape="1">
          <a:blip r:embed="rId5">
            <a:alphaModFix/>
          </a:blip>
          <a:srcRect b="0" l="0" r="0" t="0"/>
          <a:stretch/>
        </p:blipFill>
        <p:spPr>
          <a:xfrm>
            <a:off x="9875293" y="5482608"/>
            <a:ext cx="1907819" cy="5966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12"/>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ig Content - red">
  <p:cSld name="Title Big Content - red">
    <p:spTree>
      <p:nvGrpSpPr>
        <p:cNvPr id="92" name="Shape 92"/>
        <p:cNvGrpSpPr/>
        <p:nvPr/>
      </p:nvGrpSpPr>
      <p:grpSpPr>
        <a:xfrm>
          <a:off x="0" y="0"/>
          <a:ext cx="0" cy="0"/>
          <a:chOff x="0" y="0"/>
          <a:chExt cx="0" cy="0"/>
        </a:xfrm>
      </p:grpSpPr>
      <p:sp>
        <p:nvSpPr>
          <p:cNvPr id="93" name="Google Shape;93;p13"/>
          <p:cNvSpPr txBox="1"/>
          <p:nvPr>
            <p:ph type="title"/>
          </p:nvPr>
        </p:nvSpPr>
        <p:spPr>
          <a:xfrm>
            <a:off x="0" y="0"/>
            <a:ext cx="12192000" cy="890016"/>
          </a:xfrm>
          <a:prstGeom prst="rect">
            <a:avLst/>
          </a:prstGeom>
          <a:solidFill>
            <a:srgbClr val="C2113A"/>
          </a:solid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3467"/>
              <a:buFont typeface="Arial"/>
              <a:buNone/>
              <a:defRPr b="1" sz="3466">
                <a:solidFill>
                  <a:srgbClr val="FFFFFF"/>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 type="body"/>
          </p:nvPr>
        </p:nvSpPr>
        <p:spPr>
          <a:xfrm>
            <a:off x="203202" y="2255837"/>
            <a:ext cx="6908799" cy="4525963"/>
          </a:xfrm>
          <a:prstGeom prst="rect">
            <a:avLst/>
          </a:prstGeom>
          <a:noFill/>
          <a:ln>
            <a:noFill/>
          </a:ln>
        </p:spPr>
        <p:txBody>
          <a:bodyPr anchorCtr="0" anchor="t" bIns="45700" lIns="0" spcFirstLastPara="1" rIns="0" wrap="square" tIns="45700">
            <a:normAutofit/>
          </a:bodyPr>
          <a:lstStyle>
            <a:lvl1pPr indent="-228600" lvl="0" marL="457200" algn="l">
              <a:lnSpc>
                <a:spcPct val="110000"/>
              </a:lnSpc>
              <a:spcBef>
                <a:spcPts val="800"/>
              </a:spcBef>
              <a:spcAft>
                <a:spcPts val="0"/>
              </a:spcAft>
              <a:buSzPts val="3733"/>
              <a:buFont typeface="Noto Sans Symbols"/>
              <a:buNone/>
              <a:defRPr sz="3733">
                <a:solidFill>
                  <a:srgbClr val="BFBFBF"/>
                </a:solidFill>
              </a:defRPr>
            </a:lvl1pPr>
            <a:lvl2pPr indent="-228600" lvl="1" marL="914400" algn="l">
              <a:lnSpc>
                <a:spcPct val="110000"/>
              </a:lnSpc>
              <a:spcBef>
                <a:spcPts val="800"/>
              </a:spcBef>
              <a:spcAft>
                <a:spcPts val="0"/>
              </a:spcAft>
              <a:buClr>
                <a:srgbClr val="3F3F3F"/>
              </a:buClr>
              <a:buSzPts val="2400"/>
              <a:buFont typeface="Calibri"/>
              <a:buNone/>
              <a:defRPr sz="2400"/>
            </a:lvl2pPr>
            <a:lvl3pPr indent="-228600" lvl="2" marL="1371600" algn="l">
              <a:lnSpc>
                <a:spcPct val="110000"/>
              </a:lnSpc>
              <a:spcBef>
                <a:spcPts val="800"/>
              </a:spcBef>
              <a:spcAft>
                <a:spcPts val="0"/>
              </a:spcAft>
              <a:buClr>
                <a:srgbClr val="3F3F3F"/>
              </a:buClr>
              <a:buSzPts val="2400"/>
              <a:buFont typeface="Arial"/>
              <a:buNone/>
              <a:defRPr sz="2400"/>
            </a:lvl3pPr>
            <a:lvl4pPr indent="-228600" lvl="3" marL="1828800" algn="l">
              <a:lnSpc>
                <a:spcPct val="110000"/>
              </a:lnSpc>
              <a:spcBef>
                <a:spcPts val="800"/>
              </a:spcBef>
              <a:spcAft>
                <a:spcPts val="0"/>
              </a:spcAft>
              <a:buClr>
                <a:srgbClr val="3F3F3F"/>
              </a:buClr>
              <a:buSzPts val="2400"/>
              <a:buFont typeface="Noto Sans Symbols"/>
              <a:buNone/>
              <a:defRPr sz="2400"/>
            </a:lvl4pPr>
            <a:lvl5pPr indent="-342900" lvl="4" marL="2286000" algn="l">
              <a:lnSpc>
                <a:spcPct val="110000"/>
              </a:lnSpc>
              <a:spcBef>
                <a:spcPts val="800"/>
              </a:spcBef>
              <a:spcAft>
                <a:spcPts val="0"/>
              </a:spcAft>
              <a:buClr>
                <a:srgbClr val="3F3F3F"/>
              </a:buClr>
              <a:buSzPts val="1800"/>
              <a:buChar char="◦"/>
              <a:defRPr sz="1800"/>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14"/>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0" name="Shape 100"/>
        <p:cNvGrpSpPr/>
        <p:nvPr/>
      </p:nvGrpSpPr>
      <p:grpSpPr>
        <a:xfrm>
          <a:off x="0" y="0"/>
          <a:ext cx="0" cy="0"/>
          <a:chOff x="0" y="0"/>
          <a:chExt cx="0" cy="0"/>
        </a:xfrm>
      </p:grpSpPr>
      <p:sp>
        <p:nvSpPr>
          <p:cNvPr id="101" name="Google Shape;101;p15"/>
          <p:cNvSpPr txBox="1"/>
          <p:nvPr>
            <p:ph type="title"/>
          </p:nvPr>
        </p:nvSpPr>
        <p:spPr>
          <a:xfrm>
            <a:off x="879566" y="1978243"/>
            <a:ext cx="10058400" cy="252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rgbClr val="FFFFFF"/>
        </a:solidFill>
      </p:bgPr>
    </p:bg>
    <p:spTree>
      <p:nvGrpSpPr>
        <p:cNvPr id="102" name="Shape 102"/>
        <p:cNvGrpSpPr/>
        <p:nvPr/>
      </p:nvGrpSpPr>
      <p:grpSpPr>
        <a:xfrm>
          <a:off x="0" y="0"/>
          <a:ext cx="0" cy="0"/>
          <a:chOff x="0" y="0"/>
          <a:chExt cx="0" cy="0"/>
        </a:xfrm>
      </p:grpSpPr>
      <p:sp>
        <p:nvSpPr>
          <p:cNvPr id="103" name="Google Shape;103;p16"/>
          <p:cNvSpPr txBox="1"/>
          <p:nvPr>
            <p:ph idx="1" type="body"/>
          </p:nvPr>
        </p:nvSpPr>
        <p:spPr>
          <a:xfrm>
            <a:off x="914802" y="1715551"/>
            <a:ext cx="10363196" cy="4233196"/>
          </a:xfrm>
          <a:prstGeom prst="rect">
            <a:avLst/>
          </a:prstGeom>
          <a:noFill/>
          <a:ln>
            <a:noFill/>
          </a:ln>
        </p:spPr>
        <p:txBody>
          <a:bodyPr anchorCtr="0" anchor="t" bIns="91150" lIns="91150" spcFirstLastPara="1" rIns="91150" wrap="square" tIns="91150">
            <a:noAutofit/>
          </a:bodyPr>
          <a:lstStyle>
            <a:lvl1pPr indent="-330200" lvl="0" marL="457200" algn="l">
              <a:lnSpc>
                <a:spcPct val="110000"/>
              </a:lnSpc>
              <a:spcBef>
                <a:spcPts val="0"/>
              </a:spcBef>
              <a:spcAft>
                <a:spcPts val="0"/>
              </a:spcAft>
              <a:buClr>
                <a:srgbClr val="6C6463"/>
              </a:buClr>
              <a:buSzPts val="1600"/>
              <a:buChar char=" "/>
              <a:defRPr sz="2133">
                <a:solidFill>
                  <a:srgbClr val="6C6463"/>
                </a:solidFill>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16"/>
          <p:cNvSpPr txBox="1"/>
          <p:nvPr>
            <p:ph idx="12" type="sldNum"/>
          </p:nvPr>
        </p:nvSpPr>
        <p:spPr>
          <a:xfrm>
            <a:off x="9144000" y="6408096"/>
            <a:ext cx="2844798" cy="246403"/>
          </a:xfrm>
          <a:prstGeom prst="rect">
            <a:avLst/>
          </a:prstGeom>
          <a:noFill/>
          <a:ln>
            <a:noFill/>
          </a:ln>
        </p:spPr>
        <p:txBody>
          <a:bodyPr anchorCtr="0" anchor="t" bIns="45550" lIns="91150" spcFirstLastPara="1" rIns="91150" wrap="square" tIns="45550">
            <a:noAutofit/>
          </a:bodyPr>
          <a:lstStyle>
            <a:lvl1pPr indent="0" lvl="0" marL="0" marR="0" algn="l">
              <a:spcBef>
                <a:spcPts val="0"/>
              </a:spcBef>
              <a:buNone/>
              <a:defRPr sz="800">
                <a:solidFill>
                  <a:srgbClr val="6C6463"/>
                </a:solidFill>
                <a:latin typeface="Cabin"/>
                <a:ea typeface="Cabin"/>
                <a:cs typeface="Cabin"/>
                <a:sym typeface="Cabin"/>
              </a:defRPr>
            </a:lvl1pPr>
            <a:lvl2pPr indent="0" lvl="1" marL="0" marR="0" algn="l">
              <a:spcBef>
                <a:spcPts val="0"/>
              </a:spcBef>
              <a:buNone/>
              <a:defRPr sz="800">
                <a:solidFill>
                  <a:srgbClr val="6C6463"/>
                </a:solidFill>
                <a:latin typeface="Cabin"/>
                <a:ea typeface="Cabin"/>
                <a:cs typeface="Cabin"/>
                <a:sym typeface="Cabin"/>
              </a:defRPr>
            </a:lvl2pPr>
            <a:lvl3pPr indent="0" lvl="2" marL="0" marR="0" algn="l">
              <a:spcBef>
                <a:spcPts val="0"/>
              </a:spcBef>
              <a:buNone/>
              <a:defRPr sz="800">
                <a:solidFill>
                  <a:srgbClr val="6C6463"/>
                </a:solidFill>
                <a:latin typeface="Cabin"/>
                <a:ea typeface="Cabin"/>
                <a:cs typeface="Cabin"/>
                <a:sym typeface="Cabin"/>
              </a:defRPr>
            </a:lvl3pPr>
            <a:lvl4pPr indent="0" lvl="3" marL="0" marR="0" algn="l">
              <a:spcBef>
                <a:spcPts val="0"/>
              </a:spcBef>
              <a:buNone/>
              <a:defRPr sz="800">
                <a:solidFill>
                  <a:srgbClr val="6C6463"/>
                </a:solidFill>
                <a:latin typeface="Cabin"/>
                <a:ea typeface="Cabin"/>
                <a:cs typeface="Cabin"/>
                <a:sym typeface="Cabin"/>
              </a:defRPr>
            </a:lvl4pPr>
            <a:lvl5pPr indent="0" lvl="4" marL="0" marR="0" algn="l">
              <a:spcBef>
                <a:spcPts val="0"/>
              </a:spcBef>
              <a:buNone/>
              <a:defRPr sz="800">
                <a:solidFill>
                  <a:srgbClr val="6C6463"/>
                </a:solidFill>
                <a:latin typeface="Cabin"/>
                <a:ea typeface="Cabin"/>
                <a:cs typeface="Cabin"/>
                <a:sym typeface="Cabin"/>
              </a:defRPr>
            </a:lvl5pPr>
            <a:lvl6pPr indent="0" lvl="5" marL="0" marR="0" algn="l">
              <a:spcBef>
                <a:spcPts val="0"/>
              </a:spcBef>
              <a:buNone/>
              <a:defRPr sz="800">
                <a:solidFill>
                  <a:srgbClr val="6C6463"/>
                </a:solidFill>
                <a:latin typeface="Cabin"/>
                <a:ea typeface="Cabin"/>
                <a:cs typeface="Cabin"/>
                <a:sym typeface="Cabin"/>
              </a:defRPr>
            </a:lvl6pPr>
            <a:lvl7pPr indent="0" lvl="6" marL="0" marR="0" algn="l">
              <a:spcBef>
                <a:spcPts val="0"/>
              </a:spcBef>
              <a:buNone/>
              <a:defRPr sz="800">
                <a:solidFill>
                  <a:srgbClr val="6C6463"/>
                </a:solidFill>
                <a:latin typeface="Cabin"/>
                <a:ea typeface="Cabin"/>
                <a:cs typeface="Cabin"/>
                <a:sym typeface="Cabin"/>
              </a:defRPr>
            </a:lvl7pPr>
            <a:lvl8pPr indent="0" lvl="7" marL="0" marR="0" algn="l">
              <a:spcBef>
                <a:spcPts val="0"/>
              </a:spcBef>
              <a:buNone/>
              <a:defRPr sz="800">
                <a:solidFill>
                  <a:srgbClr val="6C6463"/>
                </a:solidFill>
                <a:latin typeface="Cabin"/>
                <a:ea typeface="Cabin"/>
                <a:cs typeface="Cabin"/>
                <a:sym typeface="Cabin"/>
              </a:defRPr>
            </a:lvl8pPr>
            <a:lvl9pPr indent="0" lvl="8" marL="0" marR="0" algn="l">
              <a:spcBef>
                <a:spcPts val="0"/>
              </a:spcBef>
              <a:buNone/>
              <a:defRPr sz="800">
                <a:solidFill>
                  <a:srgbClr val="6C646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US"/>
              <a:t>‹#›</a:t>
            </a:fld>
            <a:endParaRPr/>
          </a:p>
        </p:txBody>
      </p:sp>
      <p:sp>
        <p:nvSpPr>
          <p:cNvPr id="105" name="Google Shape;105;p16"/>
          <p:cNvSpPr txBox="1"/>
          <p:nvPr>
            <p:ph type="title"/>
          </p:nvPr>
        </p:nvSpPr>
        <p:spPr>
          <a:xfrm>
            <a:off x="914802" y="898416"/>
            <a:ext cx="10363196" cy="615601"/>
          </a:xfrm>
          <a:prstGeom prst="rect">
            <a:avLst/>
          </a:prstGeom>
          <a:noFill/>
          <a:ln>
            <a:noFill/>
          </a:ln>
        </p:spPr>
        <p:txBody>
          <a:bodyPr anchorCtr="0" anchor="b" bIns="91150" lIns="91150" spcFirstLastPara="1" rIns="91150" wrap="square" tIns="91150">
            <a:noAutofit/>
          </a:bodyPr>
          <a:lstStyle>
            <a:lvl1pPr lvl="0" algn="l">
              <a:lnSpc>
                <a:spcPct val="90000"/>
              </a:lnSpc>
              <a:spcBef>
                <a:spcPts val="0"/>
              </a:spcBef>
              <a:spcAft>
                <a:spcPts val="0"/>
              </a:spcAft>
              <a:buClr>
                <a:srgbClr val="3F3F3F"/>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6" name="Shape 106"/>
        <p:cNvGrpSpPr/>
        <p:nvPr/>
      </p:nvGrpSpPr>
      <p:grpSpPr>
        <a:xfrm>
          <a:off x="0" y="0"/>
          <a:ext cx="0" cy="0"/>
          <a:chOff x="0" y="0"/>
          <a:chExt cx="0" cy="0"/>
        </a:xfrm>
      </p:grpSpPr>
      <p:sp>
        <p:nvSpPr>
          <p:cNvPr id="107" name="Google Shape;107;p17"/>
          <p:cNvSpPr/>
          <p:nvPr/>
        </p:nvSpPr>
        <p:spPr>
          <a:xfrm>
            <a:off x="16" y="-1"/>
            <a:ext cx="12191984" cy="2108203"/>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7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7"/>
          <p:cNvSpPr txBox="1"/>
          <p:nvPr>
            <p:ph idx="1" type="body"/>
          </p:nvPr>
        </p:nvSpPr>
        <p:spPr>
          <a:xfrm>
            <a:off x="1097280" y="2334860"/>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17"/>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7"/>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113" name="Shape 113"/>
        <p:cNvGrpSpPr/>
        <p:nvPr/>
      </p:nvGrpSpPr>
      <p:grpSpPr>
        <a:xfrm>
          <a:off x="0" y="0"/>
          <a:ext cx="0" cy="0"/>
          <a:chOff x="0" y="0"/>
          <a:chExt cx="0" cy="0"/>
        </a:xfrm>
      </p:grpSpPr>
      <p:sp>
        <p:nvSpPr>
          <p:cNvPr id="114" name="Google Shape;114;p18"/>
          <p:cNvSpPr/>
          <p:nvPr/>
        </p:nvSpPr>
        <p:spPr>
          <a:xfrm>
            <a:off x="0"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Avenir"/>
              <a:ea typeface="Avenir"/>
              <a:cs typeface="Avenir"/>
              <a:sym typeface="Avenir"/>
            </a:endParaRPr>
          </a:p>
        </p:txBody>
      </p:sp>
      <p:pic>
        <p:nvPicPr>
          <p:cNvPr descr="Logo&#10;&#10;Description automatically generated" id="115" name="Google Shape;115;p18"/>
          <p:cNvPicPr preferRelativeResize="0"/>
          <p:nvPr/>
        </p:nvPicPr>
        <p:blipFill rotWithShape="1">
          <a:blip r:embed="rId2">
            <a:alphaModFix/>
          </a:blip>
          <a:srcRect b="0" l="0" r="0" t="0"/>
          <a:stretch/>
        </p:blipFill>
        <p:spPr>
          <a:xfrm>
            <a:off x="8809726" y="5332682"/>
            <a:ext cx="3280261" cy="1269261"/>
          </a:xfrm>
          <a:prstGeom prst="rect">
            <a:avLst/>
          </a:prstGeom>
          <a:noFill/>
          <a:ln>
            <a:noFill/>
          </a:ln>
        </p:spPr>
      </p:pic>
      <p:sp>
        <p:nvSpPr>
          <p:cNvPr id="116" name="Google Shape;116;p18"/>
          <p:cNvSpPr txBox="1"/>
          <p:nvPr>
            <p:ph type="title"/>
          </p:nvPr>
        </p:nvSpPr>
        <p:spPr>
          <a:xfrm>
            <a:off x="1524000" y="2137045"/>
            <a:ext cx="7315200" cy="610800"/>
          </a:xfrm>
          <a:prstGeom prst="rect">
            <a:avLst/>
          </a:prstGeom>
          <a:noFill/>
          <a:ln>
            <a:noFill/>
          </a:ln>
        </p:spPr>
        <p:txBody>
          <a:bodyPr anchorCtr="0" anchor="t" bIns="91175" lIns="91175" spcFirstLastPara="1" rIns="91175" wrap="square" tIns="91175">
            <a:noAutofit/>
          </a:bodyPr>
          <a:lstStyle>
            <a:lvl1pPr lvl="0" marR="0" algn="l">
              <a:lnSpc>
                <a:spcPct val="90000"/>
              </a:lnSpc>
              <a:spcBef>
                <a:spcPts val="0"/>
              </a:spcBef>
              <a:spcAft>
                <a:spcPts val="0"/>
              </a:spcAft>
              <a:buClr>
                <a:srgbClr val="FFFFFF"/>
              </a:buClr>
              <a:buSzPts val="1400"/>
              <a:buFont typeface="Avenir"/>
              <a:buNone/>
              <a:defRPr i="0" sz="3200" u="none" cap="none" strike="noStrike">
                <a:solidFill>
                  <a:srgbClr val="FFFFFF"/>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
        <p:nvSpPr>
          <p:cNvPr id="117" name="Google Shape;117;p1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1pPr>
            <a:lvl2pPr indent="0" lvl="1"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2pPr>
            <a:lvl3pPr indent="0" lvl="2"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3pPr>
            <a:lvl4pPr indent="0" lvl="3"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4pPr>
            <a:lvl5pPr indent="0" lvl="4"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5pPr>
            <a:lvl6pPr indent="0" lvl="5"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6pPr>
            <a:lvl7pPr indent="0" lvl="6"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7pPr>
            <a:lvl8pPr indent="0" lvl="7"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8pPr>
            <a:lvl9pPr indent="0" lvl="8"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logo&#10;&#10;Description automatically generated" id="118" name="Google Shape;118;p18"/>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119" name="Google Shape;119;p18"/>
          <p:cNvPicPr preferRelativeResize="0"/>
          <p:nvPr/>
        </p:nvPicPr>
        <p:blipFill rotWithShape="1">
          <a:blip r:embed="rId4">
            <a:alphaModFix/>
          </a:blip>
          <a:srcRect b="0" l="0" r="0" t="50198"/>
          <a:stretch/>
        </p:blipFill>
        <p:spPr>
          <a:xfrm>
            <a:off x="6482787" y="809080"/>
            <a:ext cx="5667171" cy="797027"/>
          </a:xfrm>
          <a:prstGeom prst="rect">
            <a:avLst/>
          </a:prstGeom>
          <a:noFill/>
          <a:ln>
            <a:noFill/>
          </a:ln>
        </p:spPr>
      </p:pic>
      <p:pic>
        <p:nvPicPr>
          <p:cNvPr id="120" name="Google Shape;120;p18"/>
          <p:cNvPicPr preferRelativeResize="0"/>
          <p:nvPr/>
        </p:nvPicPr>
        <p:blipFill rotWithShape="1">
          <a:blip r:embed="rId5">
            <a:alphaModFix/>
          </a:blip>
          <a:srcRect b="0" l="0" r="0" t="0"/>
          <a:stretch/>
        </p:blipFill>
        <p:spPr>
          <a:xfrm>
            <a:off x="9833251" y="388279"/>
            <a:ext cx="1907819" cy="59660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p19"/>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venir"/>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9"/>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indent="-228600" lvl="1" marL="914400" algn="l">
              <a:lnSpc>
                <a:spcPct val="110000"/>
              </a:lnSpc>
              <a:spcBef>
                <a:spcPts val="200"/>
              </a:spcBef>
              <a:spcAft>
                <a:spcPts val="0"/>
              </a:spcAft>
              <a:buClr>
                <a:srgbClr val="888888"/>
              </a:buClr>
              <a:buSzPts val="1800"/>
              <a:buNone/>
              <a:defRPr sz="1800">
                <a:solidFill>
                  <a:srgbClr val="888888"/>
                </a:solidFill>
              </a:defRPr>
            </a:lvl2pPr>
            <a:lvl3pPr indent="-228600" lvl="2" marL="1371600" algn="l">
              <a:lnSpc>
                <a:spcPct val="110000"/>
              </a:lnSpc>
              <a:spcBef>
                <a:spcPts val="400"/>
              </a:spcBef>
              <a:spcAft>
                <a:spcPts val="0"/>
              </a:spcAft>
              <a:buClr>
                <a:srgbClr val="888888"/>
              </a:buClr>
              <a:buSzPts val="1600"/>
              <a:buNone/>
              <a:defRPr sz="1600">
                <a:solidFill>
                  <a:srgbClr val="888888"/>
                </a:solidFill>
              </a:defRPr>
            </a:lvl3pPr>
            <a:lvl4pPr indent="-228600" lvl="3" marL="1828800" algn="l">
              <a:lnSpc>
                <a:spcPct val="110000"/>
              </a:lnSpc>
              <a:spcBef>
                <a:spcPts val="400"/>
              </a:spcBef>
              <a:spcAft>
                <a:spcPts val="0"/>
              </a:spcAft>
              <a:buClr>
                <a:srgbClr val="888888"/>
              </a:buClr>
              <a:buSzPts val="1400"/>
              <a:buNone/>
              <a:defRPr sz="1400">
                <a:solidFill>
                  <a:srgbClr val="888888"/>
                </a:solidFill>
              </a:defRPr>
            </a:lvl4pPr>
            <a:lvl5pPr indent="-228600" lvl="4" marL="2286000" algn="l">
              <a:lnSpc>
                <a:spcPct val="11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125" name="Google Shape;125;p19"/>
          <p:cNvCxnSpPr/>
          <p:nvPr/>
        </p:nvCxnSpPr>
        <p:spPr>
          <a:xfrm>
            <a:off x="1207659"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126" name="Google Shape;126;p19"/>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9"/>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20"/>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0"/>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20"/>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20"/>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0"/>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6" name="Google Shape;136;p20"/>
          <p:cNvCxnSpPr/>
          <p:nvPr/>
        </p:nvCxnSpPr>
        <p:spPr>
          <a:xfrm>
            <a:off x="1158240" y="1926989"/>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p2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1"/>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40" name="Google Shape;140;p21"/>
          <p:cNvSpPr txBox="1"/>
          <p:nvPr>
            <p:ph idx="2" type="body"/>
          </p:nvPr>
        </p:nvSpPr>
        <p:spPr>
          <a:xfrm>
            <a:off x="1097280" y="2958276"/>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21"/>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42" name="Google Shape;142;p21"/>
          <p:cNvSpPr txBox="1"/>
          <p:nvPr>
            <p:ph idx="4" type="body"/>
          </p:nvPr>
        </p:nvSpPr>
        <p:spPr>
          <a:xfrm>
            <a:off x="6515944" y="2958275"/>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21"/>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1"/>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1"/>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6" name="Google Shape;146;p21"/>
          <p:cNvCxnSpPr/>
          <p:nvPr/>
        </p:nvCxnSpPr>
        <p:spPr>
          <a:xfrm>
            <a:off x="1158240" y="1905217"/>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bg>
      <p:bgPr>
        <a:solidFill>
          <a:srgbClr val="E7E7E5"/>
        </a:solidFill>
      </p:bgPr>
    </p:bg>
    <p:spTree>
      <p:nvGrpSpPr>
        <p:cNvPr id="24" name="Shape 24"/>
        <p:cNvGrpSpPr/>
        <p:nvPr/>
      </p:nvGrpSpPr>
      <p:grpSpPr>
        <a:xfrm>
          <a:off x="0" y="0"/>
          <a:ext cx="0" cy="0"/>
          <a:chOff x="0" y="0"/>
          <a:chExt cx="0" cy="0"/>
        </a:xfrm>
      </p:grpSpPr>
      <p:sp>
        <p:nvSpPr>
          <p:cNvPr id="25" name="Google Shape;25;p3"/>
          <p:cNvSpPr txBox="1"/>
          <p:nvPr>
            <p:ph idx="1" type="body"/>
          </p:nvPr>
        </p:nvSpPr>
        <p:spPr>
          <a:xfrm>
            <a:off x="914805" y="1600200"/>
            <a:ext cx="335239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3"/>
          <p:cNvSpPr txBox="1"/>
          <p:nvPr>
            <p:ph idx="2" type="body"/>
          </p:nvPr>
        </p:nvSpPr>
        <p:spPr>
          <a:xfrm>
            <a:off x="7924800" y="1600200"/>
            <a:ext cx="335320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3"/>
          <p:cNvSpPr txBox="1"/>
          <p:nvPr>
            <p:ph idx="10" type="dt"/>
          </p:nvPr>
        </p:nvSpPr>
        <p:spPr>
          <a:xfrm>
            <a:off x="203200" y="6530079"/>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4165600" y="6530079"/>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9144000" y="6530079"/>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
          <p:cNvSpPr txBox="1"/>
          <p:nvPr>
            <p:ph type="title"/>
          </p:nvPr>
        </p:nvSpPr>
        <p:spPr>
          <a:xfrm>
            <a:off x="914805" y="848380"/>
            <a:ext cx="10363200" cy="52322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
          <p:cNvSpPr txBox="1"/>
          <p:nvPr>
            <p:ph idx="3" type="body"/>
          </p:nvPr>
        </p:nvSpPr>
        <p:spPr>
          <a:xfrm>
            <a:off x="4419398" y="1600200"/>
            <a:ext cx="335320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22"/>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2"/>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2"/>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p23"/>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venir"/>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3"/>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23"/>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57" name="Google Shape;157;p23"/>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60" name="Shape 160"/>
        <p:cNvGrpSpPr/>
        <p:nvPr/>
      </p:nvGrpSpPr>
      <p:grpSpPr>
        <a:xfrm>
          <a:off x="0" y="0"/>
          <a:ext cx="0" cy="0"/>
          <a:chOff x="0" y="0"/>
          <a:chExt cx="0" cy="0"/>
        </a:xfrm>
      </p:grpSpPr>
      <p:sp>
        <p:nvSpPr>
          <p:cNvPr id="161" name="Google Shape;161;p24"/>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venir"/>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4"/>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4" name="Google Shape;164;p24"/>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65" name="Google Shape;165;p24"/>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4"/>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4"/>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168" name="Google Shape;168;p24"/>
          <p:cNvSpPr/>
          <p:nvPr/>
        </p:nvSpPr>
        <p:spPr>
          <a:xfrm>
            <a:off x="4654312" y="6335486"/>
            <a:ext cx="7537672" cy="522514"/>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69" name="Shape 169"/>
        <p:cNvGrpSpPr/>
        <p:nvPr/>
      </p:nvGrpSpPr>
      <p:grpSpPr>
        <a:xfrm>
          <a:off x="0" y="0"/>
          <a:ext cx="0" cy="0"/>
          <a:chOff x="0" y="0"/>
          <a:chExt cx="0" cy="0"/>
        </a:xfrm>
      </p:grpSpPr>
      <p:sp>
        <p:nvSpPr>
          <p:cNvPr id="170" name="Google Shape;170;p25"/>
          <p:cNvSpPr txBox="1"/>
          <p:nvPr>
            <p:ph idx="1" type="body"/>
          </p:nvPr>
        </p:nvSpPr>
        <p:spPr>
          <a:xfrm>
            <a:off x="5182960" y="2040767"/>
            <a:ext cx="6215253" cy="4178550"/>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1" name="Google Shape;171;p25"/>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5"/>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5"/>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174" name="Google Shape;174;p25"/>
          <p:cNvSpPr txBox="1"/>
          <p:nvPr>
            <p:ph type="ctrTitle"/>
          </p:nvPr>
        </p:nvSpPr>
        <p:spPr>
          <a:xfrm>
            <a:off x="5150004" y="122139"/>
            <a:ext cx="6005677"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75" name="Google Shape;175;p25"/>
          <p:cNvCxnSpPr/>
          <p:nvPr/>
        </p:nvCxnSpPr>
        <p:spPr>
          <a:xfrm>
            <a:off x="5182961" y="1666194"/>
            <a:ext cx="5972720"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76" name="Shape 176"/>
        <p:cNvGrpSpPr/>
        <p:nvPr/>
      </p:nvGrpSpPr>
      <p:grpSpPr>
        <a:xfrm>
          <a:off x="0" y="0"/>
          <a:ext cx="0" cy="0"/>
          <a:chOff x="0" y="0"/>
          <a:chExt cx="0" cy="0"/>
        </a:xfrm>
      </p:grpSpPr>
      <p:sp>
        <p:nvSpPr>
          <p:cNvPr id="177" name="Google Shape;177;p26"/>
          <p:cNvSpPr txBox="1"/>
          <p:nvPr>
            <p:ph idx="1" type="body"/>
          </p:nvPr>
        </p:nvSpPr>
        <p:spPr>
          <a:xfrm>
            <a:off x="4231230" y="1363008"/>
            <a:ext cx="6645018" cy="4816289"/>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8" name="Google Shape;178;p26"/>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6"/>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6"/>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181" name="Google Shape;181;p26"/>
          <p:cNvSpPr txBox="1"/>
          <p:nvPr>
            <p:ph type="ctrTitle"/>
          </p:nvPr>
        </p:nvSpPr>
        <p:spPr>
          <a:xfrm>
            <a:off x="4104975" y="101835"/>
            <a:ext cx="6005677" cy="11897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82" name="Google Shape;182;p26"/>
          <p:cNvCxnSpPr/>
          <p:nvPr/>
        </p:nvCxnSpPr>
        <p:spPr>
          <a:xfrm>
            <a:off x="4231230" y="1316441"/>
            <a:ext cx="7077798"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3" name="Shape 183"/>
        <p:cNvGrpSpPr/>
        <p:nvPr/>
      </p:nvGrpSpPr>
      <p:grpSpPr>
        <a:xfrm>
          <a:off x="0" y="0"/>
          <a:ext cx="0" cy="0"/>
          <a:chOff x="0" y="0"/>
          <a:chExt cx="0" cy="0"/>
        </a:xfrm>
      </p:grpSpPr>
      <p:sp>
        <p:nvSpPr>
          <p:cNvPr id="184" name="Google Shape;184;p27"/>
          <p:cNvSpPr/>
          <p:nvPr/>
        </p:nvSpPr>
        <p:spPr>
          <a:xfrm>
            <a:off x="1" y="4578350"/>
            <a:ext cx="12188825" cy="227965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ph idx="2" type="pic"/>
          </p:nvPr>
        </p:nvSpPr>
        <p:spPr>
          <a:xfrm>
            <a:off x="17" y="0"/>
            <a:ext cx="12191985" cy="4578350"/>
          </a:xfrm>
          <a:prstGeom prst="rect">
            <a:avLst/>
          </a:prstGeom>
          <a:solidFill>
            <a:srgbClr val="D8D8D8"/>
          </a:solidFill>
          <a:ln>
            <a:noFill/>
          </a:ln>
        </p:spPr>
      </p:sp>
      <p:sp>
        <p:nvSpPr>
          <p:cNvPr id="186" name="Google Shape;186;p27"/>
          <p:cNvSpPr txBox="1"/>
          <p:nvPr>
            <p:ph type="title"/>
          </p:nvPr>
        </p:nvSpPr>
        <p:spPr>
          <a:xfrm>
            <a:off x="1097280"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Avenir"/>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27"/>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10000"/>
              </a:lnSpc>
              <a:spcBef>
                <a:spcPts val="0"/>
              </a:spcBef>
              <a:spcAft>
                <a:spcPts val="0"/>
              </a:spcAft>
              <a:buSzPts val="1800"/>
              <a:buNone/>
              <a:defRPr sz="1800">
                <a:solidFill>
                  <a:srgbClr val="FFFFFF"/>
                </a:solidFill>
              </a:defRPr>
            </a:lvl1pPr>
            <a:lvl2pPr indent="-228600" lvl="1" marL="914400" algn="l">
              <a:lnSpc>
                <a:spcPct val="110000"/>
              </a:lnSpc>
              <a:spcBef>
                <a:spcPts val="6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88" name="Google Shape;188;p27"/>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7"/>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7"/>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1" name="Shape 191"/>
        <p:cNvGrpSpPr/>
        <p:nvPr/>
      </p:nvGrpSpPr>
      <p:grpSpPr>
        <a:xfrm>
          <a:off x="0" y="0"/>
          <a:ext cx="0" cy="0"/>
          <a:chOff x="0" y="0"/>
          <a:chExt cx="0" cy="0"/>
        </a:xfrm>
      </p:grpSpPr>
      <p:sp>
        <p:nvSpPr>
          <p:cNvPr id="192" name="Google Shape;192;p28"/>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8"/>
          <p:cNvSpPr txBox="1"/>
          <p:nvPr>
            <p:ph idx="1" type="body"/>
          </p:nvPr>
        </p:nvSpPr>
        <p:spPr>
          <a:xfrm rot="5400000">
            <a:off x="4246035" y="-1040551"/>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4" name="Google Shape;194;p28"/>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8"/>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8"/>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7" name="Shape 197"/>
        <p:cNvGrpSpPr/>
        <p:nvPr/>
      </p:nvGrpSpPr>
      <p:grpSpPr>
        <a:xfrm>
          <a:off x="0" y="0"/>
          <a:ext cx="0" cy="0"/>
          <a:chOff x="0" y="0"/>
          <a:chExt cx="0" cy="0"/>
        </a:xfrm>
      </p:grpSpPr>
      <p:sp>
        <p:nvSpPr>
          <p:cNvPr id="198" name="Google Shape;198;p29"/>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txBox="1"/>
          <p:nvPr>
            <p:ph type="title"/>
          </p:nvPr>
        </p:nvSpPr>
        <p:spPr>
          <a:xfrm rot="5400000">
            <a:off x="7159402"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29"/>
          <p:cNvSpPr txBox="1"/>
          <p:nvPr>
            <p:ph idx="1" type="body"/>
          </p:nvPr>
        </p:nvSpPr>
        <p:spPr>
          <a:xfrm rot="5400000">
            <a:off x="1825402"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1" name="Google Shape;201;p29"/>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9"/>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9"/>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0" name="Shape 210"/>
        <p:cNvGrpSpPr/>
        <p:nvPr/>
      </p:nvGrpSpPr>
      <p:grpSpPr>
        <a:xfrm>
          <a:off x="0" y="0"/>
          <a:ext cx="0" cy="0"/>
          <a:chOff x="0" y="0"/>
          <a:chExt cx="0" cy="0"/>
        </a:xfrm>
      </p:grpSpPr>
      <p:sp>
        <p:nvSpPr>
          <p:cNvPr id="211" name="Google Shape;21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6" name="Shape 216"/>
        <p:cNvGrpSpPr/>
        <p:nvPr/>
      </p:nvGrpSpPr>
      <p:grpSpPr>
        <a:xfrm>
          <a:off x="0" y="0"/>
          <a:ext cx="0" cy="0"/>
          <a:chOff x="0" y="0"/>
          <a:chExt cx="0" cy="0"/>
        </a:xfrm>
      </p:grpSpPr>
      <p:sp>
        <p:nvSpPr>
          <p:cNvPr id="217" name="Google Shape;21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32" name="Shape 32"/>
        <p:cNvGrpSpPr/>
        <p:nvPr/>
      </p:nvGrpSpPr>
      <p:grpSpPr>
        <a:xfrm>
          <a:off x="0" y="0"/>
          <a:ext cx="0" cy="0"/>
          <a:chOff x="0" y="0"/>
          <a:chExt cx="0" cy="0"/>
        </a:xfrm>
      </p:grpSpPr>
      <p:sp>
        <p:nvSpPr>
          <p:cNvPr id="33" name="Google Shape;33;p4"/>
          <p:cNvSpPr txBox="1"/>
          <p:nvPr>
            <p:ph idx="1" type="body"/>
          </p:nvPr>
        </p:nvSpPr>
        <p:spPr>
          <a:xfrm>
            <a:off x="914400" y="1600200"/>
            <a:ext cx="103632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1200"/>
              </a:spcBef>
              <a:spcAft>
                <a:spcPts val="0"/>
              </a:spcAft>
              <a:buClr>
                <a:srgbClr val="635C5B"/>
              </a:buClr>
              <a:buSzPts val="1800"/>
              <a:buChar char="–"/>
              <a:defRPr/>
            </a:lvl2pPr>
            <a:lvl3pPr indent="-342900" lvl="2" marL="1371600" algn="l">
              <a:spcBef>
                <a:spcPts val="1200"/>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4"/>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
          <p:cNvSpPr txBox="1"/>
          <p:nvPr>
            <p:ph type="title"/>
          </p:nvPr>
        </p:nvSpPr>
        <p:spPr>
          <a:xfrm>
            <a:off x="914805" y="848380"/>
            <a:ext cx="10363200" cy="52322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223" name="Shape 223"/>
        <p:cNvGrpSpPr/>
        <p:nvPr/>
      </p:nvGrpSpPr>
      <p:grpSpPr>
        <a:xfrm>
          <a:off x="0" y="0"/>
          <a:ext cx="0" cy="0"/>
          <a:chOff x="0" y="0"/>
          <a:chExt cx="0" cy="0"/>
        </a:xfrm>
      </p:grpSpPr>
      <p:sp>
        <p:nvSpPr>
          <p:cNvPr id="224" name="Google Shape;224;p33"/>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9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9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9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9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9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9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9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9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9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225" name="Google Shape;225;p33"/>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26" name="Google Shape;226;p33"/>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90000"/>
              </a:lnSpc>
              <a:spcBef>
                <a:spcPts val="0"/>
              </a:spcBef>
              <a:spcAft>
                <a:spcPts val="0"/>
              </a:spcAft>
              <a:buClr>
                <a:schemeClr val="dk1"/>
              </a:buClr>
              <a:buSzPts val="1400"/>
              <a:buFont typeface="Calibri"/>
              <a:buNone/>
              <a:defRPr i="0" sz="3200" u="none" cap="none" strike="noStrike"/>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7" name="Shape 227"/>
        <p:cNvGrpSpPr/>
        <p:nvPr/>
      </p:nvGrpSpPr>
      <p:grpSpPr>
        <a:xfrm>
          <a:off x="0" y="0"/>
          <a:ext cx="0" cy="0"/>
          <a:chOff x="0" y="0"/>
          <a:chExt cx="0" cy="0"/>
        </a:xfrm>
      </p:grpSpPr>
      <p:sp>
        <p:nvSpPr>
          <p:cNvPr id="228" name="Google Shape;228;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0" name="Google Shape;23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3" name="Shape 233"/>
        <p:cNvGrpSpPr/>
        <p:nvPr/>
      </p:nvGrpSpPr>
      <p:grpSpPr>
        <a:xfrm>
          <a:off x="0" y="0"/>
          <a:ext cx="0" cy="0"/>
          <a:chOff x="0" y="0"/>
          <a:chExt cx="0" cy="0"/>
        </a:xfrm>
      </p:grpSpPr>
      <p:sp>
        <p:nvSpPr>
          <p:cNvPr id="234" name="Google Shape;234;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36" name="Google Shape;23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9" name="Shape 239"/>
        <p:cNvGrpSpPr/>
        <p:nvPr/>
      </p:nvGrpSpPr>
      <p:grpSpPr>
        <a:xfrm>
          <a:off x="0" y="0"/>
          <a:ext cx="0" cy="0"/>
          <a:chOff x="0" y="0"/>
          <a:chExt cx="0" cy="0"/>
        </a:xfrm>
      </p:grpSpPr>
      <p:sp>
        <p:nvSpPr>
          <p:cNvPr id="240" name="Google Shape;240;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2" name="Google Shape;242;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4" name="Google Shape;244;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8" name="Shape 248"/>
        <p:cNvGrpSpPr/>
        <p:nvPr/>
      </p:nvGrpSpPr>
      <p:grpSpPr>
        <a:xfrm>
          <a:off x="0" y="0"/>
          <a:ext cx="0" cy="0"/>
          <a:chOff x="0" y="0"/>
          <a:chExt cx="0" cy="0"/>
        </a:xfrm>
      </p:grpSpPr>
      <p:sp>
        <p:nvSpPr>
          <p:cNvPr id="249" name="Google Shape;24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3" name="Shape 253"/>
        <p:cNvGrpSpPr/>
        <p:nvPr/>
      </p:nvGrpSpPr>
      <p:grpSpPr>
        <a:xfrm>
          <a:off x="0" y="0"/>
          <a:ext cx="0" cy="0"/>
          <a:chOff x="0" y="0"/>
          <a:chExt cx="0" cy="0"/>
        </a:xfrm>
      </p:grpSpPr>
      <p:sp>
        <p:nvSpPr>
          <p:cNvPr id="254" name="Google Shape;25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7" name="Shape 257"/>
        <p:cNvGrpSpPr/>
        <p:nvPr/>
      </p:nvGrpSpPr>
      <p:grpSpPr>
        <a:xfrm>
          <a:off x="0" y="0"/>
          <a:ext cx="0" cy="0"/>
          <a:chOff x="0" y="0"/>
          <a:chExt cx="0" cy="0"/>
        </a:xfrm>
      </p:grpSpPr>
      <p:sp>
        <p:nvSpPr>
          <p:cNvPr id="258" name="Google Shape;258;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0" name="Google Shape;260;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1" name="Google Shape;26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4" name="Shape 264"/>
        <p:cNvGrpSpPr/>
        <p:nvPr/>
      </p:nvGrpSpPr>
      <p:grpSpPr>
        <a:xfrm>
          <a:off x="0" y="0"/>
          <a:ext cx="0" cy="0"/>
          <a:chOff x="0" y="0"/>
          <a:chExt cx="0" cy="0"/>
        </a:xfrm>
      </p:grpSpPr>
      <p:sp>
        <p:nvSpPr>
          <p:cNvPr id="265" name="Google Shape;26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40"/>
          <p:cNvSpPr/>
          <p:nvPr>
            <p:ph idx="2" type="pic"/>
          </p:nvPr>
        </p:nvSpPr>
        <p:spPr>
          <a:xfrm>
            <a:off x="5183188" y="987425"/>
            <a:ext cx="6172200" cy="4873625"/>
          </a:xfrm>
          <a:prstGeom prst="rect">
            <a:avLst/>
          </a:prstGeom>
          <a:noFill/>
          <a:ln>
            <a:noFill/>
          </a:ln>
        </p:spPr>
      </p:sp>
      <p:sp>
        <p:nvSpPr>
          <p:cNvPr id="267" name="Google Shape;267;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8" name="Google Shape;26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1" name="Shape 271"/>
        <p:cNvGrpSpPr/>
        <p:nvPr/>
      </p:nvGrpSpPr>
      <p:grpSpPr>
        <a:xfrm>
          <a:off x="0" y="0"/>
          <a:ext cx="0" cy="0"/>
          <a:chOff x="0" y="0"/>
          <a:chExt cx="0" cy="0"/>
        </a:xfrm>
      </p:grpSpPr>
      <p:sp>
        <p:nvSpPr>
          <p:cNvPr id="272" name="Google Shape;27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7" name="Shape 277"/>
        <p:cNvGrpSpPr/>
        <p:nvPr/>
      </p:nvGrpSpPr>
      <p:grpSpPr>
        <a:xfrm>
          <a:off x="0" y="0"/>
          <a:ext cx="0" cy="0"/>
          <a:chOff x="0" y="0"/>
          <a:chExt cx="0" cy="0"/>
        </a:xfrm>
      </p:grpSpPr>
      <p:sp>
        <p:nvSpPr>
          <p:cNvPr id="278" name="Google Shape;278;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type="titleOnly">
  <p:cSld name="TITLE_ONLY">
    <p:bg>
      <p:bgPr>
        <a:solidFill>
          <a:srgbClr val="002F6C"/>
        </a:solidFill>
      </p:bgPr>
    </p:bg>
    <p:spTree>
      <p:nvGrpSpPr>
        <p:cNvPr id="38" name="Shape 38"/>
        <p:cNvGrpSpPr/>
        <p:nvPr/>
      </p:nvGrpSpPr>
      <p:grpSpPr>
        <a:xfrm>
          <a:off x="0" y="0"/>
          <a:ext cx="0" cy="0"/>
          <a:chOff x="0" y="0"/>
          <a:chExt cx="0" cy="0"/>
        </a:xfrm>
      </p:grpSpPr>
      <p:sp>
        <p:nvSpPr>
          <p:cNvPr id="39" name="Google Shape;39;p5"/>
          <p:cNvSpPr/>
          <p:nvPr/>
        </p:nvSpPr>
        <p:spPr>
          <a:xfrm>
            <a:off x="0" y="5196068"/>
            <a:ext cx="12192000" cy="16619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0" name="Google Shape;40;p5"/>
          <p:cNvSpPr txBox="1"/>
          <p:nvPr>
            <p:ph type="title"/>
          </p:nvPr>
        </p:nvSpPr>
        <p:spPr>
          <a:xfrm>
            <a:off x="1524000" y="827782"/>
            <a:ext cx="7315200" cy="584775"/>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1" name="Google Shape;41;p5"/>
          <p:cNvCxnSpPr/>
          <p:nvPr/>
        </p:nvCxnSpPr>
        <p:spPr>
          <a:xfrm>
            <a:off x="995680" y="990600"/>
            <a:ext cx="426720" cy="0"/>
          </a:xfrm>
          <a:prstGeom prst="straightConnector1">
            <a:avLst/>
          </a:prstGeom>
          <a:noFill/>
          <a:ln cap="flat" cmpd="sng" w="19050">
            <a:solidFill>
              <a:srgbClr val="FFFFFF"/>
            </a:solidFill>
            <a:prstDash val="solid"/>
            <a:round/>
            <a:headEnd len="sm" w="sm" type="none"/>
            <a:tailEnd len="sm" w="sm" type="none"/>
          </a:ln>
        </p:spPr>
      </p:cxnSp>
      <p:sp>
        <p:nvSpPr>
          <p:cNvPr id="42" name="Google Shape;42;p5"/>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45" name="Google Shape;45;p5"/>
          <p:cNvPicPr preferRelativeResize="0"/>
          <p:nvPr/>
        </p:nvPicPr>
        <p:blipFill rotWithShape="1">
          <a:blip r:embed="rId2">
            <a:alphaModFix/>
          </a:blip>
          <a:srcRect b="0" l="0" r="0" t="0"/>
          <a:stretch/>
        </p:blipFill>
        <p:spPr>
          <a:xfrm>
            <a:off x="7931979" y="5243580"/>
            <a:ext cx="3465764" cy="1341039"/>
          </a:xfrm>
          <a:prstGeom prst="rect">
            <a:avLst/>
          </a:prstGeom>
          <a:noFill/>
          <a:ln>
            <a:noFill/>
          </a:ln>
        </p:spPr>
      </p:pic>
      <p:pic>
        <p:nvPicPr>
          <p:cNvPr descr="A picture containing logo&#10;&#10;Description automatically generated" id="46" name="Google Shape;46;p5"/>
          <p:cNvPicPr preferRelativeResize="0"/>
          <p:nvPr/>
        </p:nvPicPr>
        <p:blipFill rotWithShape="1">
          <a:blip r:embed="rId3">
            <a:alphaModFix/>
          </a:blip>
          <a:srcRect b="0" l="0" r="0" t="0"/>
          <a:stretch/>
        </p:blipFill>
        <p:spPr>
          <a:xfrm>
            <a:off x="966972" y="5243580"/>
            <a:ext cx="2042160" cy="11999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47" name="Shape 47"/>
        <p:cNvGrpSpPr/>
        <p:nvPr/>
      </p:nvGrpSpPr>
      <p:grpSpPr>
        <a:xfrm>
          <a:off x="0" y="0"/>
          <a:ext cx="0" cy="0"/>
          <a:chOff x="0" y="0"/>
          <a:chExt cx="0" cy="0"/>
        </a:xfrm>
      </p:grpSpPr>
      <p:sp>
        <p:nvSpPr>
          <p:cNvPr id="48" name="Google Shape;48;p6"/>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FFFFFF"/>
                </a:solidFill>
                <a:latin typeface="Gill Sans"/>
                <a:ea typeface="Gill Sans"/>
                <a:cs typeface="Gill Sans"/>
                <a:sym typeface="Gill Sans"/>
              </a:defRPr>
            </a:lvl1pPr>
            <a:lvl2pPr indent="0" lvl="1" marL="0" algn="r">
              <a:spcBef>
                <a:spcPts val="0"/>
              </a:spcBef>
              <a:buNone/>
              <a:defRPr b="0" i="0" sz="600">
                <a:solidFill>
                  <a:srgbClr val="FFFFFF"/>
                </a:solidFill>
                <a:latin typeface="Gill Sans"/>
                <a:ea typeface="Gill Sans"/>
                <a:cs typeface="Gill Sans"/>
                <a:sym typeface="Gill Sans"/>
              </a:defRPr>
            </a:lvl2pPr>
            <a:lvl3pPr indent="0" lvl="2" marL="0" algn="r">
              <a:spcBef>
                <a:spcPts val="0"/>
              </a:spcBef>
              <a:buNone/>
              <a:defRPr b="0" i="0" sz="600">
                <a:solidFill>
                  <a:srgbClr val="FFFFFF"/>
                </a:solidFill>
                <a:latin typeface="Gill Sans"/>
                <a:ea typeface="Gill Sans"/>
                <a:cs typeface="Gill Sans"/>
                <a:sym typeface="Gill Sans"/>
              </a:defRPr>
            </a:lvl3pPr>
            <a:lvl4pPr indent="0" lvl="3" marL="0" algn="r">
              <a:spcBef>
                <a:spcPts val="0"/>
              </a:spcBef>
              <a:buNone/>
              <a:defRPr b="0" i="0" sz="600">
                <a:solidFill>
                  <a:srgbClr val="FFFFFF"/>
                </a:solidFill>
                <a:latin typeface="Gill Sans"/>
                <a:ea typeface="Gill Sans"/>
                <a:cs typeface="Gill Sans"/>
                <a:sym typeface="Gill Sans"/>
              </a:defRPr>
            </a:lvl4pPr>
            <a:lvl5pPr indent="0" lvl="4" marL="0" algn="r">
              <a:spcBef>
                <a:spcPts val="0"/>
              </a:spcBef>
              <a:buNone/>
              <a:defRPr b="0" i="0" sz="600">
                <a:solidFill>
                  <a:srgbClr val="FFFFFF"/>
                </a:solidFill>
                <a:latin typeface="Gill Sans"/>
                <a:ea typeface="Gill Sans"/>
                <a:cs typeface="Gill Sans"/>
                <a:sym typeface="Gill Sans"/>
              </a:defRPr>
            </a:lvl5pPr>
            <a:lvl6pPr indent="0" lvl="5" marL="0" algn="r">
              <a:spcBef>
                <a:spcPts val="0"/>
              </a:spcBef>
              <a:buNone/>
              <a:defRPr b="0" i="0" sz="600">
                <a:solidFill>
                  <a:srgbClr val="FFFFFF"/>
                </a:solidFill>
                <a:latin typeface="Gill Sans"/>
                <a:ea typeface="Gill Sans"/>
                <a:cs typeface="Gill Sans"/>
                <a:sym typeface="Gill Sans"/>
              </a:defRPr>
            </a:lvl6pPr>
            <a:lvl7pPr indent="0" lvl="6" marL="0" algn="r">
              <a:spcBef>
                <a:spcPts val="0"/>
              </a:spcBef>
              <a:buNone/>
              <a:defRPr b="0" i="0" sz="600">
                <a:solidFill>
                  <a:srgbClr val="FFFFFF"/>
                </a:solidFill>
                <a:latin typeface="Gill Sans"/>
                <a:ea typeface="Gill Sans"/>
                <a:cs typeface="Gill Sans"/>
                <a:sym typeface="Gill Sans"/>
              </a:defRPr>
            </a:lvl7pPr>
            <a:lvl8pPr indent="0" lvl="7" marL="0" algn="r">
              <a:spcBef>
                <a:spcPts val="0"/>
              </a:spcBef>
              <a:buNone/>
              <a:defRPr b="0" i="0" sz="600">
                <a:solidFill>
                  <a:srgbClr val="FFFFFF"/>
                </a:solidFill>
                <a:latin typeface="Gill Sans"/>
                <a:ea typeface="Gill Sans"/>
                <a:cs typeface="Gill Sans"/>
                <a:sym typeface="Gill Sans"/>
              </a:defRPr>
            </a:lvl8pPr>
            <a:lvl9pPr indent="0" lvl="8" marL="0" algn="r">
              <a:spcBef>
                <a:spcPts val="0"/>
              </a:spcBef>
              <a:buNone/>
              <a:defRPr b="0" i="0" sz="600">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6"/>
          <p:cNvSpPr txBox="1"/>
          <p:nvPr>
            <p:ph type="ctrTitle"/>
          </p:nvPr>
        </p:nvSpPr>
        <p:spPr>
          <a:xfrm>
            <a:off x="914400" y="2133600"/>
            <a:ext cx="73152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subTitle"/>
          </p:nvPr>
        </p:nvSpPr>
        <p:spPr>
          <a:xfrm>
            <a:off x="914400" y="4114800"/>
            <a:ext cx="4572000" cy="16002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FFFF"/>
              </a:buClr>
              <a:buSzPts val="1800"/>
              <a:buNone/>
              <a:defRPr sz="1800">
                <a:solidFill>
                  <a:srgbClr val="FFFFFF"/>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53" name="Google Shape;53;p6"/>
          <p:cNvCxnSpPr/>
          <p:nvPr/>
        </p:nvCxnSpPr>
        <p:spPr>
          <a:xfrm>
            <a:off x="1016000" y="3886200"/>
            <a:ext cx="426720" cy="0"/>
          </a:xfrm>
          <a:prstGeom prst="straightConnector1">
            <a:avLst/>
          </a:prstGeom>
          <a:noFill/>
          <a:ln cap="flat" cmpd="sng" w="19050">
            <a:solidFill>
              <a:schemeClr val="lt1"/>
            </a:solidFill>
            <a:prstDash val="solid"/>
            <a:round/>
            <a:headEnd len="sm" w="sm" type="none"/>
            <a:tailEnd len="sm" w="sm" type="none"/>
          </a:ln>
        </p:spPr>
      </p:cxnSp>
      <p:sp>
        <p:nvSpPr>
          <p:cNvPr id="54" name="Google Shape;54;p6"/>
          <p:cNvSpPr/>
          <p:nvPr/>
        </p:nvSpPr>
        <p:spPr>
          <a:xfrm>
            <a:off x="0" y="0"/>
            <a:ext cx="121920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Logo&#10;&#10;Description automatically generated" id="55" name="Google Shape;55;p6"/>
          <p:cNvPicPr preferRelativeResize="0"/>
          <p:nvPr/>
        </p:nvPicPr>
        <p:blipFill rotWithShape="1">
          <a:blip r:embed="rId2">
            <a:alphaModFix/>
          </a:blip>
          <a:srcRect b="0" l="0" r="0" t="0"/>
          <a:stretch/>
        </p:blipFill>
        <p:spPr>
          <a:xfrm>
            <a:off x="7766978" y="247011"/>
            <a:ext cx="3465764" cy="1341039"/>
          </a:xfrm>
          <a:prstGeom prst="rect">
            <a:avLst/>
          </a:prstGeom>
          <a:noFill/>
          <a:ln>
            <a:noFill/>
          </a:ln>
        </p:spPr>
      </p:pic>
      <p:pic>
        <p:nvPicPr>
          <p:cNvPr descr="A picture containing logo&#10;&#10;Description automatically generated" id="56" name="Google Shape;56;p6"/>
          <p:cNvPicPr preferRelativeResize="0"/>
          <p:nvPr/>
        </p:nvPicPr>
        <p:blipFill rotWithShape="1">
          <a:blip r:embed="rId3">
            <a:alphaModFix/>
          </a:blip>
          <a:srcRect b="0" l="0" r="0" t="0"/>
          <a:stretch/>
        </p:blipFill>
        <p:spPr>
          <a:xfrm>
            <a:off x="1322832" y="183371"/>
            <a:ext cx="2042160" cy="11999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64" name="Shape 64"/>
        <p:cNvGrpSpPr/>
        <p:nvPr/>
      </p:nvGrpSpPr>
      <p:grpSpPr>
        <a:xfrm>
          <a:off x="0" y="0"/>
          <a:ext cx="0" cy="0"/>
          <a:chOff x="0" y="0"/>
          <a:chExt cx="0" cy="0"/>
        </a:xfrm>
      </p:grpSpPr>
      <p:sp>
        <p:nvSpPr>
          <p:cNvPr id="65" name="Google Shape;65;p8"/>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1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1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1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1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1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9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9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9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9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66" name="Google Shape;66;p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8"/>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90000"/>
              </a:lnSpc>
              <a:spcBef>
                <a:spcPts val="0"/>
              </a:spcBef>
              <a:spcAft>
                <a:spcPts val="0"/>
              </a:spcAft>
              <a:buClr>
                <a:srgbClr val="3F3F3F"/>
              </a:buClr>
              <a:buSzPts val="1400"/>
              <a:buFont typeface="Avenir"/>
              <a:buNone/>
              <a:defRPr i="0" sz="3200" u="none" cap="none" strike="noStrike"/>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BA0C2F"/>
              </a:buClr>
              <a:buSzPts val="2800"/>
              <a:buFont typeface="Cabin"/>
              <a:buNone/>
              <a:defRPr b="0" i="0" sz="3733" u="none" cap="none" strike="noStrike">
                <a:solidFill>
                  <a:srgbClr val="BA0C2F"/>
                </a:solidFill>
                <a:latin typeface="Cabin"/>
                <a:ea typeface="Cabin"/>
                <a:cs typeface="Cabin"/>
                <a:sym typeface="Cabin"/>
              </a:defRPr>
            </a:lvl1pPr>
            <a:lvl2pPr lvl="1"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2800"/>
              <a:buFont typeface="Arial"/>
              <a:buNone/>
              <a:defRPr b="0" i="0" sz="2400" u="none" cap="none" strike="noStrike">
                <a:solidFill>
                  <a:srgbClr val="000000"/>
                </a:solidFill>
                <a:latin typeface="Arial"/>
                <a:ea typeface="Arial"/>
                <a:cs typeface="Arial"/>
                <a:sym typeface="Arial"/>
              </a:defRPr>
            </a:lvl9pPr>
          </a:lstStyle>
          <a:p/>
        </p:txBody>
      </p:sp>
      <p:sp>
        <p:nvSpPr>
          <p:cNvPr id="70" name="Google Shape;70;p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0"/>
              </a:spcBef>
              <a:spcAft>
                <a:spcPts val="0"/>
              </a:spcAft>
              <a:buClr>
                <a:srgbClr val="6C6463"/>
              </a:buClr>
              <a:buSzPts val="1800"/>
              <a:buFont typeface="Arial"/>
              <a:buChar char="●"/>
              <a:defRPr b="0" i="0" sz="2667" u="none" cap="none" strike="noStrike">
                <a:solidFill>
                  <a:srgbClr val="6C6463"/>
                </a:solidFill>
                <a:latin typeface="Cabin"/>
                <a:ea typeface="Cabin"/>
                <a:cs typeface="Cabin"/>
                <a:sym typeface="Cabin"/>
              </a:defRPr>
            </a:lvl1pPr>
            <a:lvl2pPr indent="-317500" lvl="1" marL="914400" marR="0" algn="l">
              <a:lnSpc>
                <a:spcPct val="100000"/>
              </a:lnSpc>
              <a:spcBef>
                <a:spcPts val="2133"/>
              </a:spcBef>
              <a:spcAft>
                <a:spcPts val="0"/>
              </a:spcAft>
              <a:buClr>
                <a:srgbClr val="6C6463"/>
              </a:buClr>
              <a:buSzPts val="1400"/>
              <a:buFont typeface="Arial"/>
              <a:buChar char="○"/>
              <a:defRPr b="0" i="0" sz="2667" u="none" cap="none" strike="noStrike">
                <a:solidFill>
                  <a:srgbClr val="6C6463"/>
                </a:solidFill>
                <a:latin typeface="Cabin"/>
                <a:ea typeface="Cabin"/>
                <a:cs typeface="Cabin"/>
                <a:sym typeface="Cabin"/>
              </a:defRPr>
            </a:lvl2pPr>
            <a:lvl3pPr indent="-317500" lvl="2" marL="1371600" marR="0" algn="l">
              <a:lnSpc>
                <a:spcPct val="100000"/>
              </a:lnSpc>
              <a:spcBef>
                <a:spcPts val="2133"/>
              </a:spcBef>
              <a:spcAft>
                <a:spcPts val="0"/>
              </a:spcAft>
              <a:buClr>
                <a:srgbClr val="6C6463"/>
              </a:buClr>
              <a:buSzPts val="1400"/>
              <a:buFont typeface="Arial"/>
              <a:buChar char="■"/>
              <a:defRPr b="0" i="0" sz="2400" u="none" cap="none" strike="noStrike">
                <a:solidFill>
                  <a:srgbClr val="6C6463"/>
                </a:solidFill>
                <a:latin typeface="Cabin"/>
                <a:ea typeface="Cabin"/>
                <a:cs typeface="Cabin"/>
                <a:sym typeface="Cabin"/>
              </a:defRPr>
            </a:lvl3pPr>
            <a:lvl4pPr indent="-317500" lvl="3" marL="1828800" marR="0" algn="l">
              <a:lnSpc>
                <a:spcPct val="100000"/>
              </a:lnSpc>
              <a:spcBef>
                <a:spcPts val="2133"/>
              </a:spcBef>
              <a:spcAft>
                <a:spcPts val="0"/>
              </a:spcAft>
              <a:buClr>
                <a:srgbClr val="6C6463"/>
              </a:buClr>
              <a:buSzPts val="1400"/>
              <a:buFont typeface="Arial"/>
              <a:buChar char="●"/>
              <a:defRPr b="0" i="0" sz="2133" u="none" cap="none" strike="noStrike">
                <a:solidFill>
                  <a:srgbClr val="6C6463"/>
                </a:solidFill>
                <a:latin typeface="Cabin"/>
                <a:ea typeface="Cabin"/>
                <a:cs typeface="Cabin"/>
                <a:sym typeface="Cabin"/>
              </a:defRPr>
            </a:lvl4pPr>
            <a:lvl5pPr indent="-317500" lvl="4" marL="2286000" marR="0" algn="l">
              <a:lnSpc>
                <a:spcPct val="100000"/>
              </a:lnSpc>
              <a:spcBef>
                <a:spcPts val="2133"/>
              </a:spcBef>
              <a:spcAft>
                <a:spcPts val="0"/>
              </a:spcAft>
              <a:buClr>
                <a:srgbClr val="6C6463"/>
              </a:buClr>
              <a:buSzPts val="1400"/>
              <a:buFont typeface="Arial"/>
              <a:buChar char="○"/>
              <a:defRPr b="0" i="0" sz="1867" u="none" cap="none" strike="noStrike">
                <a:solidFill>
                  <a:srgbClr val="6C6463"/>
                </a:solidFill>
                <a:latin typeface="Cabin"/>
                <a:ea typeface="Cabin"/>
                <a:cs typeface="Cabin"/>
                <a:sym typeface="Cabin"/>
              </a:defRPr>
            </a:lvl5pPr>
            <a:lvl6pPr indent="-317500" lvl="5" marL="2743200" marR="0" algn="l">
              <a:lnSpc>
                <a:spcPct val="100000"/>
              </a:lnSpc>
              <a:spcBef>
                <a:spcPts val="2133"/>
              </a:spcBef>
              <a:spcAft>
                <a:spcPts val="0"/>
              </a:spcAft>
              <a:buClr>
                <a:schemeClr val="dk1"/>
              </a:buClr>
              <a:buSzPts val="1400"/>
              <a:buFont typeface="Arial"/>
              <a:buChar char="■"/>
              <a:defRPr b="0" i="0" sz="2667" u="none" cap="none" strike="noStrike">
                <a:solidFill>
                  <a:schemeClr val="dk1"/>
                </a:solidFill>
                <a:latin typeface="Cabin"/>
                <a:ea typeface="Cabin"/>
                <a:cs typeface="Cabin"/>
                <a:sym typeface="Cabin"/>
              </a:defRPr>
            </a:lvl6pPr>
            <a:lvl7pPr indent="-317500" lvl="6" marL="3200400" marR="0" algn="l">
              <a:lnSpc>
                <a:spcPct val="100000"/>
              </a:lnSpc>
              <a:spcBef>
                <a:spcPts val="2133"/>
              </a:spcBef>
              <a:spcAft>
                <a:spcPts val="0"/>
              </a:spcAft>
              <a:buClr>
                <a:schemeClr val="dk1"/>
              </a:buClr>
              <a:buSzPts val="1400"/>
              <a:buFont typeface="Arial"/>
              <a:buChar char="●"/>
              <a:defRPr b="0" i="0" sz="2667" u="none" cap="none" strike="noStrike">
                <a:solidFill>
                  <a:schemeClr val="dk1"/>
                </a:solidFill>
                <a:latin typeface="Cabin"/>
                <a:ea typeface="Cabin"/>
                <a:cs typeface="Cabin"/>
                <a:sym typeface="Cabin"/>
              </a:defRPr>
            </a:lvl7pPr>
            <a:lvl8pPr indent="-317500" lvl="7" marL="3657600" marR="0" algn="l">
              <a:lnSpc>
                <a:spcPct val="100000"/>
              </a:lnSpc>
              <a:spcBef>
                <a:spcPts val="2133"/>
              </a:spcBef>
              <a:spcAft>
                <a:spcPts val="0"/>
              </a:spcAft>
              <a:buClr>
                <a:schemeClr val="dk1"/>
              </a:buClr>
              <a:buSzPts val="1400"/>
              <a:buFont typeface="Arial"/>
              <a:buChar char="○"/>
              <a:defRPr b="0" i="0" sz="2667" u="none" cap="none" strike="noStrike">
                <a:solidFill>
                  <a:schemeClr val="dk1"/>
                </a:solidFill>
                <a:latin typeface="Cabin"/>
                <a:ea typeface="Cabin"/>
                <a:cs typeface="Cabin"/>
                <a:sym typeface="Cabin"/>
              </a:defRPr>
            </a:lvl8pPr>
            <a:lvl9pPr indent="-317500" lvl="8" marL="4114800" marR="0" algn="l">
              <a:lnSpc>
                <a:spcPct val="100000"/>
              </a:lnSpc>
              <a:spcBef>
                <a:spcPts val="2133"/>
              </a:spcBef>
              <a:spcAft>
                <a:spcPts val="2133"/>
              </a:spcAft>
              <a:buClr>
                <a:schemeClr val="dk1"/>
              </a:buClr>
              <a:buSzPts val="1400"/>
              <a:buFont typeface="Arial"/>
              <a:buChar char="■"/>
              <a:defRPr b="0" i="0" sz="2667" u="none" cap="none" strike="noStrike">
                <a:solidFill>
                  <a:schemeClr val="dk1"/>
                </a:solidFill>
                <a:latin typeface="Cabin"/>
                <a:ea typeface="Cabin"/>
                <a:cs typeface="Cabin"/>
                <a:sym typeface="Cabin"/>
              </a:defRPr>
            </a:lvl9pPr>
          </a:lstStyle>
          <a:p/>
        </p:txBody>
      </p:sp>
      <p:sp>
        <p:nvSpPr>
          <p:cNvPr id="71" name="Google Shape;71;p9"/>
          <p:cNvSpPr txBox="1"/>
          <p:nvPr>
            <p:ph idx="12" type="sldNum"/>
          </p:nvPr>
        </p:nvSpPr>
        <p:spPr>
          <a:xfrm>
            <a:off x="11296611" y="6217623"/>
            <a:ext cx="731600" cy="3664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6C6463"/>
              </a:buClr>
              <a:buSzPts val="6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0"/>
          <p:cNvSpPr/>
          <p:nvPr/>
        </p:nvSpPr>
        <p:spPr>
          <a:xfrm>
            <a:off x="3175"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venir"/>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lvl="1" algn="ctr">
              <a:lnSpc>
                <a:spcPct val="110000"/>
              </a:lnSpc>
              <a:spcBef>
                <a:spcPts val="200"/>
              </a:spcBef>
              <a:spcAft>
                <a:spcPts val="0"/>
              </a:spcAft>
              <a:buClr>
                <a:srgbClr val="3F3F3F"/>
              </a:buClr>
              <a:buSzPts val="2400"/>
              <a:buNone/>
              <a:defRPr sz="2400"/>
            </a:lvl2pPr>
            <a:lvl3pPr lvl="2" algn="ctr">
              <a:lnSpc>
                <a:spcPct val="110000"/>
              </a:lnSpc>
              <a:spcBef>
                <a:spcPts val="400"/>
              </a:spcBef>
              <a:spcAft>
                <a:spcPts val="0"/>
              </a:spcAft>
              <a:buClr>
                <a:srgbClr val="3F3F3F"/>
              </a:buClr>
              <a:buSzPts val="2400"/>
              <a:buNone/>
              <a:defRPr sz="2400"/>
            </a:lvl3pPr>
            <a:lvl4pPr lvl="3" algn="ctr">
              <a:lnSpc>
                <a:spcPct val="110000"/>
              </a:lnSpc>
              <a:spcBef>
                <a:spcPts val="400"/>
              </a:spcBef>
              <a:spcAft>
                <a:spcPts val="0"/>
              </a:spcAft>
              <a:buClr>
                <a:srgbClr val="3F3F3F"/>
              </a:buClr>
              <a:buSzPts val="2000"/>
              <a:buNone/>
              <a:defRPr sz="2000"/>
            </a:lvl4pPr>
            <a:lvl5pPr lvl="4" algn="ctr">
              <a:lnSpc>
                <a:spcPct val="11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76" name="Google Shape;76;p10"/>
          <p:cNvCxnSpPr/>
          <p:nvPr/>
        </p:nvCxnSpPr>
        <p:spPr>
          <a:xfrm>
            <a:off x="1207659"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77" name="Google Shape;77;p10"/>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chemeClr val="lt1"/>
        </a:solidFill>
      </p:bgPr>
    </p:bg>
    <p:spTree>
      <p:nvGrpSpPr>
        <p:cNvPr id="80" name="Shape 80"/>
        <p:cNvGrpSpPr/>
        <p:nvPr/>
      </p:nvGrpSpPr>
      <p:grpSpPr>
        <a:xfrm>
          <a:off x="0" y="0"/>
          <a:ext cx="0" cy="0"/>
          <a:chOff x="0" y="0"/>
          <a:chExt cx="0" cy="0"/>
        </a:xfrm>
      </p:grpSpPr>
      <p:sp>
        <p:nvSpPr>
          <p:cNvPr id="81" name="Google Shape;81;p11"/>
          <p:cNvSpPr txBox="1"/>
          <p:nvPr>
            <p:ph idx="1" type="body"/>
          </p:nvPr>
        </p:nvSpPr>
        <p:spPr>
          <a:xfrm>
            <a:off x="914400" y="1600200"/>
            <a:ext cx="10363200" cy="4572000"/>
          </a:xfrm>
          <a:prstGeom prst="rect">
            <a:avLst/>
          </a:prstGeom>
          <a:noFill/>
          <a:ln>
            <a:noFill/>
          </a:ln>
        </p:spPr>
        <p:txBody>
          <a:bodyPr anchorCtr="0" anchor="t" bIns="91425" lIns="91425" spcFirstLastPara="1" rIns="91425" wrap="square" tIns="91425">
            <a:noAutofit/>
          </a:bodyPr>
          <a:lstStyle>
            <a:lvl1pPr indent="-355600" lvl="0" marL="457200" marR="0" algn="l">
              <a:lnSpc>
                <a:spcPct val="110000"/>
              </a:lnSpc>
              <a:spcBef>
                <a:spcPts val="0"/>
              </a:spcBef>
              <a:spcAft>
                <a:spcPts val="0"/>
              </a:spcAft>
              <a:buClr>
                <a:srgbClr val="6C6463"/>
              </a:buClr>
              <a:buSzPts val="2000"/>
              <a:buChar char="•"/>
              <a:defRPr i="0" sz="2667" u="none" cap="none" strike="noStrike">
                <a:solidFill>
                  <a:srgbClr val="6C6463"/>
                </a:solidFill>
              </a:defRPr>
            </a:lvl1pPr>
            <a:lvl2pPr indent="-355600" lvl="1" marL="914400" marR="0" algn="l">
              <a:lnSpc>
                <a:spcPct val="110000"/>
              </a:lnSpc>
              <a:spcBef>
                <a:spcPts val="1600"/>
              </a:spcBef>
              <a:spcAft>
                <a:spcPts val="0"/>
              </a:spcAft>
              <a:buClr>
                <a:srgbClr val="6C6463"/>
              </a:buClr>
              <a:buSzPts val="2000"/>
              <a:buChar char="–"/>
              <a:defRPr i="0" sz="2667" u="none" cap="none" strike="noStrike">
                <a:solidFill>
                  <a:srgbClr val="6C6463"/>
                </a:solidFill>
              </a:defRPr>
            </a:lvl2pPr>
            <a:lvl3pPr indent="-342900" lvl="2" marL="1371600" marR="0" algn="l">
              <a:lnSpc>
                <a:spcPct val="110000"/>
              </a:lnSpc>
              <a:spcBef>
                <a:spcPts val="1600"/>
              </a:spcBef>
              <a:spcAft>
                <a:spcPts val="0"/>
              </a:spcAft>
              <a:buClr>
                <a:srgbClr val="6C6463"/>
              </a:buClr>
              <a:buSzPts val="1800"/>
              <a:buChar char="•"/>
              <a:defRPr i="0" sz="2400" u="none" cap="none" strike="noStrike">
                <a:solidFill>
                  <a:srgbClr val="6C6463"/>
                </a:solidFill>
              </a:defRPr>
            </a:lvl3pPr>
            <a:lvl4pPr indent="-330200" lvl="3" marL="1828800" marR="0" algn="l">
              <a:lnSpc>
                <a:spcPct val="110000"/>
              </a:lnSpc>
              <a:spcBef>
                <a:spcPts val="427"/>
              </a:spcBef>
              <a:spcAft>
                <a:spcPts val="0"/>
              </a:spcAft>
              <a:buClr>
                <a:srgbClr val="6C6463"/>
              </a:buClr>
              <a:buSzPts val="1600"/>
              <a:buChar char="–"/>
              <a:defRPr i="0" sz="2133" u="none" cap="none" strike="noStrike">
                <a:solidFill>
                  <a:srgbClr val="6C6463"/>
                </a:solidFill>
              </a:defRPr>
            </a:lvl4pPr>
            <a:lvl5pPr indent="-317500" lvl="4" marL="2286000" marR="0" algn="l">
              <a:lnSpc>
                <a:spcPct val="110000"/>
              </a:lnSpc>
              <a:spcBef>
                <a:spcPts val="373"/>
              </a:spcBef>
              <a:spcAft>
                <a:spcPts val="0"/>
              </a:spcAft>
              <a:buClr>
                <a:srgbClr val="6C6463"/>
              </a:buClr>
              <a:buSzPts val="1400"/>
              <a:buChar char="»"/>
              <a:defRPr i="0" sz="1867" u="none" cap="none" strike="noStrike">
                <a:solidFill>
                  <a:srgbClr val="6C6463"/>
                </a:solidFill>
              </a:defRPr>
            </a:lvl5pPr>
            <a:lvl6pPr indent="-355600" lvl="5" marL="2743200" marR="0" algn="l">
              <a:lnSpc>
                <a:spcPct val="90000"/>
              </a:lnSpc>
              <a:spcBef>
                <a:spcPts val="533"/>
              </a:spcBef>
              <a:spcAft>
                <a:spcPts val="0"/>
              </a:spcAft>
              <a:buClr>
                <a:schemeClr val="dk1"/>
              </a:buClr>
              <a:buSzPts val="2000"/>
              <a:buChar char="•"/>
              <a:defRPr i="0" sz="2667" u="none" cap="none" strike="noStrike">
                <a:solidFill>
                  <a:schemeClr val="dk1"/>
                </a:solidFill>
              </a:defRPr>
            </a:lvl6pPr>
            <a:lvl7pPr indent="-355600" lvl="6" marL="3200400" marR="0" algn="l">
              <a:lnSpc>
                <a:spcPct val="90000"/>
              </a:lnSpc>
              <a:spcBef>
                <a:spcPts val="533"/>
              </a:spcBef>
              <a:spcAft>
                <a:spcPts val="0"/>
              </a:spcAft>
              <a:buClr>
                <a:schemeClr val="dk1"/>
              </a:buClr>
              <a:buSzPts val="2000"/>
              <a:buChar char="•"/>
              <a:defRPr i="0" sz="2667" u="none" cap="none" strike="noStrike">
                <a:solidFill>
                  <a:schemeClr val="dk1"/>
                </a:solidFill>
              </a:defRPr>
            </a:lvl7pPr>
            <a:lvl8pPr indent="-355600" lvl="7" marL="3657600" marR="0" algn="l">
              <a:lnSpc>
                <a:spcPct val="90000"/>
              </a:lnSpc>
              <a:spcBef>
                <a:spcPts val="533"/>
              </a:spcBef>
              <a:spcAft>
                <a:spcPts val="0"/>
              </a:spcAft>
              <a:buClr>
                <a:schemeClr val="dk1"/>
              </a:buClr>
              <a:buSzPts val="2000"/>
              <a:buChar char="•"/>
              <a:defRPr i="0" sz="2667" u="none" cap="none" strike="noStrike">
                <a:solidFill>
                  <a:schemeClr val="dk1"/>
                </a:solidFill>
              </a:defRPr>
            </a:lvl8pPr>
            <a:lvl9pPr indent="-355600" lvl="8" marL="4114800" marR="0" algn="l">
              <a:lnSpc>
                <a:spcPct val="90000"/>
              </a:lnSpc>
              <a:spcBef>
                <a:spcPts val="533"/>
              </a:spcBef>
              <a:spcAft>
                <a:spcPts val="0"/>
              </a:spcAft>
              <a:buClr>
                <a:schemeClr val="dk1"/>
              </a:buClr>
              <a:buSzPts val="2000"/>
              <a:buChar char="•"/>
              <a:defRPr i="0" sz="2667" u="none" cap="none" strike="noStrike">
                <a:solidFill>
                  <a:schemeClr val="dk1"/>
                </a:solidFill>
              </a:defRPr>
            </a:lvl9pPr>
          </a:lstStyle>
          <a:p/>
        </p:txBody>
      </p:sp>
      <p:sp>
        <p:nvSpPr>
          <p:cNvPr id="82" name="Google Shape;82;p11"/>
          <p:cNvSpPr txBox="1"/>
          <p:nvPr>
            <p:ph idx="10" type="dt"/>
          </p:nvPr>
        </p:nvSpPr>
        <p:spPr>
          <a:xfrm>
            <a:off x="203200" y="6520933"/>
            <a:ext cx="2844800" cy="184800"/>
          </a:xfrm>
          <a:prstGeom prst="rect">
            <a:avLst/>
          </a:prstGeom>
          <a:noFill/>
          <a:ln>
            <a:noFill/>
          </a:ln>
        </p:spPr>
        <p:txBody>
          <a:bodyPr anchorCtr="0" anchor="ctr" bIns="91425" lIns="91425" spcFirstLastPara="1" rIns="91425" wrap="square" tIns="91425">
            <a:noAutofit/>
          </a:bodyPr>
          <a:lstStyle>
            <a:lvl1pPr lvl="0" marR="0" algn="l">
              <a:spcBef>
                <a:spcPts val="0"/>
              </a:spcBef>
              <a:spcAft>
                <a:spcPts val="0"/>
              </a:spcAft>
              <a:buClr>
                <a:srgbClr val="6C6463"/>
              </a:buClr>
              <a:buSzPts val="1400"/>
              <a:buFont typeface="Cabin"/>
              <a:buNone/>
              <a:defRPr b="0" i="0" sz="800" u="none" cap="none" strike="noStrike">
                <a:solidFill>
                  <a:srgbClr val="6C6463"/>
                </a:solidFill>
                <a:latin typeface="Cabin"/>
                <a:ea typeface="Cabin"/>
                <a:cs typeface="Cabin"/>
                <a:sym typeface="Cabin"/>
              </a:defRPr>
            </a:lvl1pPr>
            <a:lvl2pPr lvl="1"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2pPr>
            <a:lvl3pPr lvl="2"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3pPr>
            <a:lvl4pPr lvl="3"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4pPr>
            <a:lvl5pPr lvl="4"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5pPr>
            <a:lvl6pPr lvl="5"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6pPr>
            <a:lvl7pPr lvl="6"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7pPr>
            <a:lvl8pPr lvl="7"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8pPr>
            <a:lvl9pPr lvl="8"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9pPr>
          </a:lstStyle>
          <a:p/>
        </p:txBody>
      </p:sp>
      <p:sp>
        <p:nvSpPr>
          <p:cNvPr id="83" name="Google Shape;83;p11"/>
          <p:cNvSpPr txBox="1"/>
          <p:nvPr>
            <p:ph idx="11" type="ftr"/>
          </p:nvPr>
        </p:nvSpPr>
        <p:spPr>
          <a:xfrm>
            <a:off x="4165600" y="6520933"/>
            <a:ext cx="3860800" cy="184800"/>
          </a:xfrm>
          <a:prstGeom prst="rect">
            <a:avLst/>
          </a:prstGeom>
          <a:noFill/>
          <a:ln>
            <a:noFill/>
          </a:ln>
        </p:spPr>
        <p:txBody>
          <a:bodyPr anchorCtr="0" anchor="ctr" bIns="91425" lIns="91425" spcFirstLastPara="1" rIns="91425" wrap="square" tIns="91425">
            <a:noAutofit/>
          </a:bodyPr>
          <a:lstStyle>
            <a:lvl1pPr lvl="0" marR="0" algn="ctr">
              <a:spcBef>
                <a:spcPts val="0"/>
              </a:spcBef>
              <a:spcAft>
                <a:spcPts val="0"/>
              </a:spcAft>
              <a:buClr>
                <a:srgbClr val="6C6463"/>
              </a:buClr>
              <a:buSzPts val="1400"/>
              <a:buFont typeface="Cabin"/>
              <a:buNone/>
              <a:defRPr b="0" i="0" sz="800" u="none" cap="none" strike="noStrike">
                <a:solidFill>
                  <a:srgbClr val="6C6463"/>
                </a:solidFill>
                <a:latin typeface="Cabin"/>
                <a:ea typeface="Cabin"/>
                <a:cs typeface="Cabin"/>
                <a:sym typeface="Cabin"/>
              </a:defRPr>
            </a:lvl1pPr>
            <a:lvl2pPr lvl="1"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2pPr>
            <a:lvl3pPr lvl="2"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3pPr>
            <a:lvl4pPr lvl="3"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4pPr>
            <a:lvl5pPr lvl="4"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5pPr>
            <a:lvl6pPr lvl="5"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6pPr>
            <a:lvl7pPr lvl="6"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7pPr>
            <a:lvl8pPr lvl="7"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8pPr>
            <a:lvl9pPr lvl="8" marR="0" algn="l">
              <a:spcBef>
                <a:spcPts val="0"/>
              </a:spcBef>
              <a:spcAft>
                <a:spcPts val="0"/>
              </a:spcAft>
              <a:buClr>
                <a:schemeClr val="dk1"/>
              </a:buClr>
              <a:buSzPts val="1400"/>
              <a:buFont typeface="Cabin"/>
              <a:buNone/>
              <a:defRPr b="0" i="0" sz="2400" u="none" cap="none" strike="noStrike">
                <a:solidFill>
                  <a:schemeClr val="dk1"/>
                </a:solidFill>
                <a:latin typeface="Cabin"/>
                <a:ea typeface="Cabin"/>
                <a:cs typeface="Cabin"/>
                <a:sym typeface="Cabin"/>
              </a:defRPr>
            </a:lvl9pPr>
          </a:lstStyle>
          <a:p/>
        </p:txBody>
      </p:sp>
      <p:sp>
        <p:nvSpPr>
          <p:cNvPr id="84" name="Google Shape;84;p11"/>
          <p:cNvSpPr txBox="1"/>
          <p:nvPr>
            <p:ph idx="12" type="sldNum"/>
          </p:nvPr>
        </p:nvSpPr>
        <p:spPr>
          <a:xfrm>
            <a:off x="9144000" y="6520933"/>
            <a:ext cx="2844800" cy="1848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11"/>
          <p:cNvSpPr txBox="1"/>
          <p:nvPr>
            <p:ph type="title"/>
          </p:nvPr>
        </p:nvSpPr>
        <p:spPr>
          <a:xfrm>
            <a:off x="914805" y="457200"/>
            <a:ext cx="10363200" cy="9144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rgbClr val="BA0C2F"/>
              </a:buClr>
              <a:buSzPts val="1400"/>
              <a:buFont typeface="Avenir"/>
              <a:buNone/>
              <a:defRPr i="0" sz="3733" u="none" cap="none" strike="noStrike">
                <a:solidFill>
                  <a:srgbClr val="BA0C2F"/>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22" Type="http://schemas.openxmlformats.org/officeDocument/2006/relationships/slideLayout" Target="../slideLayouts/slideLayout27.xml"/><Relationship Id="rId10" Type="http://schemas.openxmlformats.org/officeDocument/2006/relationships/slideLayout" Target="../slideLayouts/slideLayout15.xml"/><Relationship Id="rId21" Type="http://schemas.openxmlformats.org/officeDocument/2006/relationships/slideLayout" Target="../slideLayouts/slideLayout26.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23" Type="http://schemas.openxmlformats.org/officeDocument/2006/relationships/theme" Target="../theme/theme1.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4.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805" y="457200"/>
            <a:ext cx="10363200" cy="9144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BA0C2F"/>
              </a:buClr>
              <a:buSzPts val="2800"/>
              <a:buFont typeface="Gill Sans"/>
              <a:buNone/>
              <a:defRPr b="0" i="0" sz="2800" u="none" cap="none" strike="noStrik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914400" y="1600200"/>
            <a:ext cx="10363200" cy="4114800"/>
          </a:xfrm>
          <a:prstGeom prst="rect">
            <a:avLst/>
          </a:prstGeom>
          <a:noFill/>
          <a:ln>
            <a:noFill/>
          </a:ln>
        </p:spPr>
        <p:txBody>
          <a:bodyPr anchorCtr="0" anchor="t" bIns="45700" lIns="91425" spcFirstLastPara="1" rIns="91425" wrap="square" tIns="45700">
            <a:normAutofit/>
          </a:bodyPr>
          <a:lstStyle>
            <a:lvl1pPr indent="-355600" lvl="0" marL="457200" marR="0" rtl="0" algn="l">
              <a:spcBef>
                <a:spcPts val="0"/>
              </a:spcBef>
              <a:spcAft>
                <a:spcPts val="0"/>
              </a:spcAft>
              <a:buClr>
                <a:srgbClr val="635C5B"/>
              </a:buClr>
              <a:buSzPts val="2000"/>
              <a:buFont typeface="Arial"/>
              <a:buChar char="•"/>
              <a:defRPr b="0" i="0" sz="2000" u="none" cap="none" strike="noStrike">
                <a:solidFill>
                  <a:srgbClr val="635C5B"/>
                </a:solidFill>
                <a:latin typeface="Gill Sans"/>
                <a:ea typeface="Gill Sans"/>
                <a:cs typeface="Gill Sans"/>
                <a:sym typeface="Gill Sans"/>
              </a:defRPr>
            </a:lvl1pPr>
            <a:lvl2pPr indent="-355600" lvl="1" marL="914400" marR="0" rtl="0" algn="l">
              <a:spcBef>
                <a:spcPts val="1200"/>
              </a:spcBef>
              <a:spcAft>
                <a:spcPts val="0"/>
              </a:spcAft>
              <a:buClr>
                <a:srgbClr val="635C5B"/>
              </a:buClr>
              <a:buSzPts val="2000"/>
              <a:buFont typeface="Arial"/>
              <a:buChar char="–"/>
              <a:defRPr b="0" i="0" sz="2000" u="none" cap="none" strike="noStrike">
                <a:solidFill>
                  <a:srgbClr val="635C5B"/>
                </a:solidFill>
                <a:latin typeface="Gill Sans"/>
                <a:ea typeface="Gill Sans"/>
                <a:cs typeface="Gill Sans"/>
                <a:sym typeface="Gill Sans"/>
              </a:defRPr>
            </a:lvl2pPr>
            <a:lvl3pPr indent="-342900" lvl="2" marL="1371600" marR="0" rtl="0" algn="l">
              <a:spcBef>
                <a:spcPts val="12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0" type="dt"/>
          </p:nvPr>
        </p:nvSpPr>
        <p:spPr>
          <a:xfrm>
            <a:off x="203200" y="6530079"/>
            <a:ext cx="2844800" cy="184666"/>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0" i="0" sz="600"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
          <p:cNvSpPr txBox="1"/>
          <p:nvPr>
            <p:ph idx="11" type="ftr"/>
          </p:nvPr>
        </p:nvSpPr>
        <p:spPr>
          <a:xfrm>
            <a:off x="4165600" y="6530079"/>
            <a:ext cx="3860800" cy="184666"/>
          </a:xfrm>
          <a:prstGeom prst="rect">
            <a:avLst/>
          </a:prstGeom>
          <a:noFill/>
          <a:ln>
            <a:noFill/>
          </a:ln>
        </p:spPr>
        <p:txBody>
          <a:bodyPr anchorCtr="0" anchor="ctr" bIns="45700" lIns="91425" spcFirstLastPara="1" rIns="91425" wrap="square" tIns="45700">
            <a:spAutoFit/>
          </a:bodyPr>
          <a:lstStyle>
            <a:lvl1pPr lvl="0" marR="0" rtl="0" algn="ctr">
              <a:spcBef>
                <a:spcPts val="0"/>
              </a:spcBef>
              <a:spcAft>
                <a:spcPts val="0"/>
              </a:spcAft>
              <a:buSzPts val="1400"/>
              <a:buNone/>
              <a:defRPr b="0" i="0" sz="600"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
          <p:cNvSpPr txBox="1"/>
          <p:nvPr>
            <p:ph idx="12" type="sldNum"/>
          </p:nvPr>
        </p:nvSpPr>
        <p:spPr>
          <a:xfrm>
            <a:off x="9144000" y="6530079"/>
            <a:ext cx="2844800" cy="184666"/>
          </a:xfrm>
          <a:prstGeom prst="rect">
            <a:avLst/>
          </a:prstGeom>
          <a:noFill/>
          <a:ln>
            <a:noFill/>
          </a:ln>
        </p:spPr>
        <p:txBody>
          <a:bodyPr anchorCtr="0" anchor="ctr" bIns="45700" lIns="91425" spcFirstLastPara="1" rIns="91425" wrap="square" tIns="45700">
            <a:spAutoFit/>
          </a:bodyPr>
          <a:lstStyle>
            <a:lvl1pPr indent="0" lvl="0" marL="0" marR="0" rtl="0" algn="r">
              <a:spcBef>
                <a:spcPts val="0"/>
              </a:spcBef>
              <a:buNone/>
              <a:defRPr b="0" i="0" sz="600" u="none" cap="none" strike="noStrike">
                <a:solidFill>
                  <a:srgbClr val="635C5B"/>
                </a:solidFill>
                <a:latin typeface="Gill Sans"/>
                <a:ea typeface="Gill Sans"/>
                <a:cs typeface="Gill Sans"/>
                <a:sym typeface="Gill Sans"/>
              </a:defRPr>
            </a:lvl1pPr>
            <a:lvl2pPr indent="0" lvl="1" marL="0" marR="0" rtl="0" algn="r">
              <a:spcBef>
                <a:spcPts val="0"/>
              </a:spcBef>
              <a:buNone/>
              <a:defRPr b="0" i="0" sz="600" u="none" cap="none" strike="noStrike">
                <a:solidFill>
                  <a:srgbClr val="635C5B"/>
                </a:solidFill>
                <a:latin typeface="Gill Sans"/>
                <a:ea typeface="Gill Sans"/>
                <a:cs typeface="Gill Sans"/>
                <a:sym typeface="Gill Sans"/>
              </a:defRPr>
            </a:lvl2pPr>
            <a:lvl3pPr indent="0" lvl="2" marL="0" marR="0" rtl="0" algn="r">
              <a:spcBef>
                <a:spcPts val="0"/>
              </a:spcBef>
              <a:buNone/>
              <a:defRPr b="0" i="0" sz="600" u="none" cap="none" strike="noStrike">
                <a:solidFill>
                  <a:srgbClr val="635C5B"/>
                </a:solidFill>
                <a:latin typeface="Gill Sans"/>
                <a:ea typeface="Gill Sans"/>
                <a:cs typeface="Gill Sans"/>
                <a:sym typeface="Gill Sans"/>
              </a:defRPr>
            </a:lvl3pPr>
            <a:lvl4pPr indent="0" lvl="3" marL="0" marR="0" rtl="0" algn="r">
              <a:spcBef>
                <a:spcPts val="0"/>
              </a:spcBef>
              <a:buNone/>
              <a:defRPr b="0" i="0" sz="600" u="none" cap="none" strike="noStrike">
                <a:solidFill>
                  <a:srgbClr val="635C5B"/>
                </a:solidFill>
                <a:latin typeface="Gill Sans"/>
                <a:ea typeface="Gill Sans"/>
                <a:cs typeface="Gill Sans"/>
                <a:sym typeface="Gill Sans"/>
              </a:defRPr>
            </a:lvl4pPr>
            <a:lvl5pPr indent="0" lvl="4" marL="0" marR="0" rtl="0" algn="r">
              <a:spcBef>
                <a:spcPts val="0"/>
              </a:spcBef>
              <a:buNone/>
              <a:defRPr b="0" i="0" sz="600" u="none" cap="none" strike="noStrike">
                <a:solidFill>
                  <a:srgbClr val="635C5B"/>
                </a:solidFill>
                <a:latin typeface="Gill Sans"/>
                <a:ea typeface="Gill Sans"/>
                <a:cs typeface="Gill Sans"/>
                <a:sym typeface="Gill Sans"/>
              </a:defRPr>
            </a:lvl5pPr>
            <a:lvl6pPr indent="0" lvl="5" marL="0" marR="0" rtl="0" algn="r">
              <a:spcBef>
                <a:spcPts val="0"/>
              </a:spcBef>
              <a:buNone/>
              <a:defRPr b="0" i="0" sz="600" u="none" cap="none" strike="noStrike">
                <a:solidFill>
                  <a:srgbClr val="635C5B"/>
                </a:solidFill>
                <a:latin typeface="Gill Sans"/>
                <a:ea typeface="Gill Sans"/>
                <a:cs typeface="Gill Sans"/>
                <a:sym typeface="Gill Sans"/>
              </a:defRPr>
            </a:lvl6pPr>
            <a:lvl7pPr indent="0" lvl="6" marL="0" marR="0" rtl="0" algn="r">
              <a:spcBef>
                <a:spcPts val="0"/>
              </a:spcBef>
              <a:buNone/>
              <a:defRPr b="0" i="0" sz="600" u="none" cap="none" strike="noStrike">
                <a:solidFill>
                  <a:srgbClr val="635C5B"/>
                </a:solidFill>
                <a:latin typeface="Gill Sans"/>
                <a:ea typeface="Gill Sans"/>
                <a:cs typeface="Gill Sans"/>
                <a:sym typeface="Gill Sans"/>
              </a:defRPr>
            </a:lvl7pPr>
            <a:lvl8pPr indent="0" lvl="7" marL="0" marR="0" rtl="0" algn="r">
              <a:spcBef>
                <a:spcPts val="0"/>
              </a:spcBef>
              <a:buNone/>
              <a:defRPr b="0" i="0" sz="600" u="none" cap="none" strike="noStrike">
                <a:solidFill>
                  <a:srgbClr val="635C5B"/>
                </a:solidFill>
                <a:latin typeface="Gill Sans"/>
                <a:ea typeface="Gill Sans"/>
                <a:cs typeface="Gill Sans"/>
                <a:sym typeface="Gill Sans"/>
              </a:defRPr>
            </a:lvl8pPr>
            <a:lvl9pPr indent="0" lvl="8" marL="0" marR="0" rtl="0" algn="r">
              <a:spcBef>
                <a:spcPts val="0"/>
              </a:spcBef>
              <a:buNone/>
              <a:defRPr b="0" i="0" sz="600"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0" y="0"/>
            <a:ext cx="12192000" cy="68580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7"/>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700"/>
              <a:buFont typeface="Avenir"/>
              <a:buNone/>
              <a:defRPr b="0" i="0" sz="4700" u="none" cap="none" strike="noStrike">
                <a:solidFill>
                  <a:srgbClr val="3F3F3F"/>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7"/>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10000"/>
              </a:lnSpc>
              <a:spcBef>
                <a:spcPts val="1200"/>
              </a:spcBef>
              <a:spcAft>
                <a:spcPts val="0"/>
              </a:spcAft>
              <a:buClr>
                <a:schemeClr val="accent1"/>
              </a:buClr>
              <a:buSzPts val="2000"/>
              <a:buFont typeface="Calibri"/>
              <a:buChar char=" "/>
              <a:defRPr b="0" i="0" sz="2000" u="none" cap="none" strike="noStrike">
                <a:solidFill>
                  <a:srgbClr val="3F3F3F"/>
                </a:solidFill>
                <a:latin typeface="Avenir"/>
                <a:ea typeface="Avenir"/>
                <a:cs typeface="Avenir"/>
                <a:sym typeface="Avenir"/>
              </a:defRPr>
            </a:lvl1pPr>
            <a:lvl2pPr indent="-342900" lvl="1" marL="914400" marR="0" rtl="0" algn="l">
              <a:lnSpc>
                <a:spcPct val="110000"/>
              </a:lnSpc>
              <a:spcBef>
                <a:spcPts val="200"/>
              </a:spcBef>
              <a:spcAft>
                <a:spcPts val="0"/>
              </a:spcAft>
              <a:buClr>
                <a:srgbClr val="3F3F3F"/>
              </a:buClr>
              <a:buSzPts val="1800"/>
              <a:buFont typeface="Calibri"/>
              <a:buChar char="◦"/>
              <a:defRPr b="0" i="0" sz="1800" u="none" cap="none" strike="noStrike">
                <a:solidFill>
                  <a:srgbClr val="3F3F3F"/>
                </a:solidFill>
                <a:latin typeface="Avenir"/>
                <a:ea typeface="Avenir"/>
                <a:cs typeface="Avenir"/>
                <a:sym typeface="Avenir"/>
              </a:defRPr>
            </a:lvl2pPr>
            <a:lvl3pPr indent="-317500" lvl="2" marL="13716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3pPr>
            <a:lvl4pPr indent="-317500" lvl="3" marL="18288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4pPr>
            <a:lvl5pPr indent="-317500" lvl="4" marL="22860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9pPr>
          </a:lstStyle>
          <a:p/>
        </p:txBody>
      </p:sp>
      <p:sp>
        <p:nvSpPr>
          <p:cNvPr id="61" name="Google Shape;61;p7"/>
          <p:cNvSpPr txBox="1"/>
          <p:nvPr>
            <p:ph idx="10" type="dt"/>
          </p:nvPr>
        </p:nvSpPr>
        <p:spPr>
          <a:xfrm>
            <a:off x="7772948" y="6435972"/>
            <a:ext cx="258485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2" name="Google Shape;62;p7"/>
          <p:cNvSpPr txBox="1"/>
          <p:nvPr>
            <p:ph idx="11" type="ftr"/>
          </p:nvPr>
        </p:nvSpPr>
        <p:spPr>
          <a:xfrm>
            <a:off x="651802" y="6435972"/>
            <a:ext cx="681826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3" name="Google Shape;63;p7"/>
          <p:cNvSpPr txBox="1"/>
          <p:nvPr>
            <p:ph idx="12" type="sldNum"/>
          </p:nvPr>
        </p:nvSpPr>
        <p:spPr>
          <a:xfrm>
            <a:off x="10548104" y="6435972"/>
            <a:ext cx="780011"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Avenir"/>
                <a:ea typeface="Avenir"/>
                <a:cs typeface="Avenir"/>
                <a:sym typeface="Avenir"/>
              </a:defRPr>
            </a:lvl1pPr>
            <a:lvl2pPr indent="0" lvl="1" marL="0" marR="0" rtl="0" algn="l">
              <a:spcBef>
                <a:spcPts val="0"/>
              </a:spcBef>
              <a:buNone/>
              <a:defRPr b="0" i="0" sz="1800" u="none" cap="none" strike="noStrike">
                <a:solidFill>
                  <a:schemeClr val="lt1"/>
                </a:solidFill>
                <a:latin typeface="Avenir"/>
                <a:ea typeface="Avenir"/>
                <a:cs typeface="Avenir"/>
                <a:sym typeface="Avenir"/>
              </a:defRPr>
            </a:lvl2pPr>
            <a:lvl3pPr indent="0" lvl="2" marL="0" marR="0" rtl="0" algn="l">
              <a:spcBef>
                <a:spcPts val="0"/>
              </a:spcBef>
              <a:buNone/>
              <a:defRPr b="0" i="0" sz="1800" u="none" cap="none" strike="noStrike">
                <a:solidFill>
                  <a:schemeClr val="lt1"/>
                </a:solidFill>
                <a:latin typeface="Avenir"/>
                <a:ea typeface="Avenir"/>
                <a:cs typeface="Avenir"/>
                <a:sym typeface="Avenir"/>
              </a:defRPr>
            </a:lvl3pPr>
            <a:lvl4pPr indent="0" lvl="3" marL="0" marR="0" rtl="0" algn="l">
              <a:spcBef>
                <a:spcPts val="0"/>
              </a:spcBef>
              <a:buNone/>
              <a:defRPr b="0" i="0" sz="1800" u="none" cap="none" strike="noStrike">
                <a:solidFill>
                  <a:schemeClr val="lt1"/>
                </a:solidFill>
                <a:latin typeface="Avenir"/>
                <a:ea typeface="Avenir"/>
                <a:cs typeface="Avenir"/>
                <a:sym typeface="Avenir"/>
              </a:defRPr>
            </a:lvl4pPr>
            <a:lvl5pPr indent="0" lvl="4" marL="0" marR="0" rtl="0" algn="l">
              <a:spcBef>
                <a:spcPts val="0"/>
              </a:spcBef>
              <a:buNone/>
              <a:defRPr b="0" i="0" sz="1800" u="none" cap="none" strike="noStrike">
                <a:solidFill>
                  <a:schemeClr val="lt1"/>
                </a:solidFill>
                <a:latin typeface="Avenir"/>
                <a:ea typeface="Avenir"/>
                <a:cs typeface="Avenir"/>
                <a:sym typeface="Avenir"/>
              </a:defRPr>
            </a:lvl5pPr>
            <a:lvl6pPr indent="0" lvl="5" marL="0" marR="0" rtl="0" algn="l">
              <a:spcBef>
                <a:spcPts val="0"/>
              </a:spcBef>
              <a:buNone/>
              <a:defRPr b="0" i="0" sz="1800" u="none" cap="none" strike="noStrike">
                <a:solidFill>
                  <a:schemeClr val="lt1"/>
                </a:solidFill>
                <a:latin typeface="Avenir"/>
                <a:ea typeface="Avenir"/>
                <a:cs typeface="Avenir"/>
                <a:sym typeface="Avenir"/>
              </a:defRPr>
            </a:lvl6pPr>
            <a:lvl7pPr indent="0" lvl="6" marL="0" marR="0" rtl="0" algn="l">
              <a:spcBef>
                <a:spcPts val="0"/>
              </a:spcBef>
              <a:buNone/>
              <a:defRPr b="0" i="0" sz="1800" u="none" cap="none" strike="noStrike">
                <a:solidFill>
                  <a:schemeClr val="lt1"/>
                </a:solidFill>
                <a:latin typeface="Avenir"/>
                <a:ea typeface="Avenir"/>
                <a:cs typeface="Avenir"/>
                <a:sym typeface="Avenir"/>
              </a:defRPr>
            </a:lvl7pPr>
            <a:lvl8pPr indent="0" lvl="7" marL="0" marR="0" rtl="0" algn="l">
              <a:spcBef>
                <a:spcPts val="0"/>
              </a:spcBef>
              <a:buNone/>
              <a:defRPr b="0" i="0" sz="1800" u="none" cap="none" strike="noStrike">
                <a:solidFill>
                  <a:schemeClr val="lt1"/>
                </a:solidFill>
                <a:latin typeface="Avenir"/>
                <a:ea typeface="Avenir"/>
                <a:cs typeface="Avenir"/>
                <a:sym typeface="Avenir"/>
              </a:defRPr>
            </a:lvl8pPr>
            <a:lvl9pPr indent="0" lvl="8" marL="0" marR="0" rtl="0" algn="l">
              <a:spcBef>
                <a:spcPts val="0"/>
              </a:spcBef>
              <a:buNone/>
              <a:defRPr b="0" i="0" sz="1800"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6" name="Google Shape;20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9" name="Google Shape;20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www.usaid.gov/sites/default/files/2022-12/Post-Award-Conference-QRG.p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0" Type="http://schemas.openxmlformats.org/officeDocument/2006/relationships/hyperlink" Target="https://www.usaid.gov/sites/default/files/2023-12/Building-Bridges-in-Development-USAID-Strategic-Religious-Engagement-Policy_1.pdf" TargetMode="External"/><Relationship Id="rId11" Type="http://schemas.openxmlformats.org/officeDocument/2006/relationships/image" Target="../media/image28.jpg"/><Relationship Id="rId22" Type="http://schemas.openxmlformats.org/officeDocument/2006/relationships/hyperlink" Target="https://www.usaid.gov/sites/default/files/2023-11/Unified-Disability-Policy-DRAFT-7.pdf" TargetMode="External"/><Relationship Id="rId10" Type="http://schemas.openxmlformats.org/officeDocument/2006/relationships/image" Target="../media/image37.png"/><Relationship Id="rId21" Type="http://schemas.openxmlformats.org/officeDocument/2006/relationships/hyperlink" Target="https://www.usaid.gov/safeguarding-and-compliance/partners/child-safeguarding/FAQs" TargetMode="External"/><Relationship Id="rId13" Type="http://schemas.openxmlformats.org/officeDocument/2006/relationships/hyperlink" Target="https://www.usaid.gov/sites/default/files/2022-12/USAID-Anti-Corruption-Policy.pdf" TargetMode="External"/><Relationship Id="rId12" Type="http://schemas.openxmlformats.org/officeDocument/2006/relationships/hyperlink" Target="https://www.usaid.gov/sites/default/files/2022-12/USAID-Anti-Corruption-Policy.pdf" TargetMode="External"/><Relationship Id="rId23" Type="http://schemas.openxmlformats.org/officeDocument/2006/relationships/hyperlink" Target="https://www.usaid.gov/sites/default/files/2022-05/LocalSystemsFramework.pdf" TargetMode="External"/><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4.jpg"/><Relationship Id="rId9" Type="http://schemas.openxmlformats.org/officeDocument/2006/relationships/image" Target="../media/image33.jpg"/><Relationship Id="rId15" Type="http://schemas.openxmlformats.org/officeDocument/2006/relationships/hyperlink" Target="https://www.usaid.gov/sites/default/files/2022-05/USAID_GSM-02_04_2020.pdf" TargetMode="External"/><Relationship Id="rId14" Type="http://schemas.openxmlformats.org/officeDocument/2006/relationships/hyperlink" Target="https://www.usaid.gov/sites/default/files/2022-12/USAID-Anti-Corruption-Policy.pdf" TargetMode="External"/><Relationship Id="rId17" Type="http://schemas.openxmlformats.org/officeDocument/2006/relationships/hyperlink" Target="https://www.usaid.gov/sites/default/files/2022-12/USAID-Youth-in-Development-Policy-2022-Update-508.pdf" TargetMode="External"/><Relationship Id="rId16" Type="http://schemas.openxmlformats.org/officeDocument/2006/relationships/hyperlink" Target="https://www.usaid.gov/sites/default/files/2023-03/2023_Gender%20Policy_508.pdf" TargetMode="External"/><Relationship Id="rId5" Type="http://schemas.openxmlformats.org/officeDocument/2006/relationships/image" Target="../media/image32.jpg"/><Relationship Id="rId19" Type="http://schemas.openxmlformats.org/officeDocument/2006/relationships/hyperlink" Target="https://www.usaid.gov/sites/default/files/2022-05/USAID-IndigenousPeoples-Policy-mar-2020.pdf" TargetMode="External"/><Relationship Id="rId6" Type="http://schemas.openxmlformats.org/officeDocument/2006/relationships/image" Target="../media/image30.jpg"/><Relationship Id="rId18" Type="http://schemas.openxmlformats.org/officeDocument/2006/relationships/hyperlink" Target="https://www.usaid.gov/sites/default/files/2023-07/USAID_LGBTQI-Inclusive-Development-Policy_August-2023_1.pdf" TargetMode="External"/><Relationship Id="rId7" Type="http://schemas.openxmlformats.org/officeDocument/2006/relationships/image" Target="../media/image26.jpg"/><Relationship Id="rId8"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1.xml"/><Relationship Id="rId3"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www.usaid.gov/localization" TargetMode="External"/><Relationship Id="rId4" Type="http://schemas.openxmlformats.org/officeDocument/2006/relationships/image" Target="../media/image14.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nvSpPr>
        <p:spPr>
          <a:xfrm>
            <a:off x="801025" y="5179550"/>
            <a:ext cx="6261000" cy="1122300"/>
          </a:xfrm>
          <a:prstGeom prst="rect">
            <a:avLst/>
          </a:prstGeom>
          <a:noFill/>
          <a:ln>
            <a:noFill/>
          </a:ln>
        </p:spPr>
        <p:txBody>
          <a:bodyPr anchorCtr="0" anchor="t" bIns="121550" lIns="121550" spcFirstLastPara="1" rIns="121550" wrap="square" tIns="121550">
            <a:noAutofit/>
          </a:bodyPr>
          <a:lstStyle/>
          <a:p>
            <a:pPr indent="0" lvl="0" marL="0" marR="0" rtl="0" algn="l">
              <a:spcBef>
                <a:spcPts val="0"/>
              </a:spcBef>
              <a:spcAft>
                <a:spcPts val="0"/>
              </a:spcAft>
              <a:buNone/>
            </a:pPr>
            <a:r>
              <a:rPr lang="en-US" sz="2000">
                <a:solidFill>
                  <a:srgbClr val="FFFFFF"/>
                </a:solidFill>
              </a:rPr>
              <a:t>Presenter</a:t>
            </a:r>
            <a:r>
              <a:rPr b="0" i="0" lang="en-US" sz="2000" u="none" cap="none" strike="noStrike">
                <a:solidFill>
                  <a:srgbClr val="FFFFFF"/>
                </a:solidFill>
                <a:latin typeface="Arial"/>
                <a:ea typeface="Arial"/>
                <a:cs typeface="Arial"/>
                <a:sym typeface="Arial"/>
              </a:rPr>
              <a:t>:</a:t>
            </a:r>
            <a:endParaRPr/>
          </a:p>
          <a:p>
            <a:pPr indent="0" lvl="0" marL="0" rtl="0" algn="l">
              <a:spcBef>
                <a:spcPts val="0"/>
              </a:spcBef>
              <a:spcAft>
                <a:spcPts val="0"/>
              </a:spcAft>
              <a:buClr>
                <a:schemeClr val="dk1"/>
              </a:buClr>
              <a:buFont typeface="Arial"/>
              <a:buNone/>
            </a:pPr>
            <a:r>
              <a:rPr lang="en-US" sz="2000">
                <a:solidFill>
                  <a:schemeClr val="lt1"/>
                </a:solidFill>
              </a:rPr>
              <a:t>Catherine Brokenshire-Scott  | ASAP Project Director</a:t>
            </a:r>
            <a:endParaRPr/>
          </a:p>
          <a:p>
            <a:pPr indent="0" lvl="0" marL="0" marR="0" rtl="0" algn="l">
              <a:spcBef>
                <a:spcPts val="0"/>
              </a:spcBef>
              <a:spcAft>
                <a:spcPts val="0"/>
              </a:spcAft>
              <a:buNone/>
            </a:pPr>
            <a:r>
              <a:rPr b="0" i="0" lang="en-US" sz="2000" u="none" cap="none" strike="noStrike">
                <a:solidFill>
                  <a:srgbClr val="FFFFFF"/>
                </a:solidFill>
                <a:latin typeface="Arial"/>
                <a:ea typeface="Arial"/>
                <a:cs typeface="Arial"/>
                <a:sym typeface="Arial"/>
              </a:rPr>
              <a:t>Date : 26-28 juin 2024</a:t>
            </a:r>
            <a:endParaRPr b="0" i="0" sz="2000" u="none" cap="none" strike="noStrike">
              <a:solidFill>
                <a:srgbClr val="FFFFFF"/>
              </a:solidFill>
              <a:latin typeface="Arial"/>
              <a:ea typeface="Arial"/>
              <a:cs typeface="Arial"/>
              <a:sym typeface="Arial"/>
            </a:endParaRPr>
          </a:p>
        </p:txBody>
      </p:sp>
      <p:sp>
        <p:nvSpPr>
          <p:cNvPr id="288" name="Google Shape;288;p43"/>
          <p:cNvSpPr txBox="1"/>
          <p:nvPr>
            <p:ph idx="1" type="subTitle"/>
          </p:nvPr>
        </p:nvSpPr>
        <p:spPr>
          <a:xfrm>
            <a:off x="801025" y="1914275"/>
            <a:ext cx="9310800" cy="3025200"/>
          </a:xfrm>
          <a:prstGeom prst="rect">
            <a:avLst/>
          </a:prstGeom>
          <a:noFill/>
          <a:ln>
            <a:noFill/>
          </a:ln>
        </p:spPr>
        <p:txBody>
          <a:bodyPr anchorCtr="0" anchor="t" bIns="91175" lIns="91175" spcFirstLastPara="1" rIns="91175" wrap="square" tIns="91175">
            <a:noAutofit/>
          </a:bodyPr>
          <a:lstStyle/>
          <a:p>
            <a:pPr indent="0" lvl="0" marL="0" rtl="0" algn="l">
              <a:spcBef>
                <a:spcPts val="600"/>
              </a:spcBef>
              <a:spcAft>
                <a:spcPts val="0"/>
              </a:spcAft>
              <a:buClr>
                <a:schemeClr val="dk1"/>
              </a:buClr>
              <a:buSzPts val="1100"/>
              <a:buFont typeface="Arial"/>
              <a:buNone/>
            </a:pPr>
            <a:r>
              <a:rPr b="1" lang="en-US" sz="4500">
                <a:latin typeface="Arial"/>
                <a:ea typeface="Arial"/>
                <a:cs typeface="Arial"/>
                <a:sym typeface="Arial"/>
              </a:rPr>
              <a:t>MANAGING A USAID AWARD </a:t>
            </a:r>
            <a:endParaRPr b="1" sz="4500">
              <a:latin typeface="Arial"/>
              <a:ea typeface="Arial"/>
              <a:cs typeface="Arial"/>
              <a:sym typeface="Arial"/>
            </a:endParaRPr>
          </a:p>
          <a:p>
            <a:pPr indent="0" lvl="0" marL="0" rtl="0" algn="l">
              <a:spcBef>
                <a:spcPts val="600"/>
              </a:spcBef>
              <a:spcAft>
                <a:spcPts val="0"/>
              </a:spcAft>
              <a:buSzPts val="1100"/>
              <a:buNone/>
            </a:pPr>
            <a:r>
              <a:rPr b="1" lang="en-US" sz="4500">
                <a:latin typeface="Arial"/>
                <a:ea typeface="Arial"/>
                <a:cs typeface="Arial"/>
                <a:sym typeface="Arial"/>
              </a:rPr>
              <a:t>TO LOCAL PARTNERS</a:t>
            </a:r>
            <a:endParaRPr b="1" sz="4500">
              <a:latin typeface="Arial"/>
              <a:ea typeface="Arial"/>
              <a:cs typeface="Arial"/>
              <a:sym typeface="Arial"/>
            </a:endParaRPr>
          </a:p>
          <a:p>
            <a:pPr indent="0" lvl="0" marL="0" rtl="0" algn="l">
              <a:lnSpc>
                <a:spcPct val="100000"/>
              </a:lnSpc>
              <a:spcBef>
                <a:spcPts val="600"/>
              </a:spcBef>
              <a:spcAft>
                <a:spcPts val="0"/>
              </a:spcAft>
              <a:buSzPts val="1600"/>
              <a:buNone/>
            </a:pPr>
            <a:r>
              <a:t/>
            </a:r>
            <a:endParaRPr b="1" sz="2000">
              <a:latin typeface="Arial"/>
              <a:ea typeface="Arial"/>
              <a:cs typeface="Arial"/>
              <a:sym typeface="Arial"/>
            </a:endParaRPr>
          </a:p>
          <a:p>
            <a:pPr indent="0" lvl="0" marL="0" rtl="0" algn="l">
              <a:lnSpc>
                <a:spcPct val="100000"/>
              </a:lnSpc>
              <a:spcBef>
                <a:spcPts val="0"/>
              </a:spcBef>
              <a:spcAft>
                <a:spcPts val="0"/>
              </a:spcAft>
              <a:buSzPts val="1600"/>
              <a:buNone/>
            </a:pPr>
            <a:r>
              <a:rPr lang="en-US" sz="3500">
                <a:latin typeface="Arial"/>
                <a:ea typeface="Arial"/>
                <a:cs typeface="Arial"/>
                <a:sym typeface="Arial"/>
              </a:rPr>
              <a:t>USAID/Burundi </a:t>
            </a:r>
            <a:endParaRPr sz="3500">
              <a:latin typeface="Arial"/>
              <a:ea typeface="Arial"/>
              <a:cs typeface="Arial"/>
              <a:sym typeface="Arial"/>
            </a:endParaRPr>
          </a:p>
          <a:p>
            <a:pPr indent="0" lvl="0" marL="0" rtl="0" algn="l">
              <a:lnSpc>
                <a:spcPct val="100000"/>
              </a:lnSpc>
              <a:spcBef>
                <a:spcPts val="0"/>
              </a:spcBef>
              <a:spcAft>
                <a:spcPts val="0"/>
              </a:spcAft>
              <a:buSzPts val="1600"/>
              <a:buNone/>
            </a:pPr>
            <a:r>
              <a:rPr lang="en-US" sz="3500">
                <a:latin typeface="Arial"/>
                <a:ea typeface="Arial"/>
                <a:cs typeface="Arial"/>
                <a:sym typeface="Arial"/>
              </a:rPr>
              <a:t>Formation sur la Localisation​</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Logo&#10;&#10;Description automatically generated with medium confidence" id="387" name="Google Shape;387;p52"/>
          <p:cNvPicPr preferRelativeResize="0"/>
          <p:nvPr>
            <p:ph idx="1" type="body"/>
          </p:nvPr>
        </p:nvPicPr>
        <p:blipFill rotWithShape="1">
          <a:blip r:embed="rId3">
            <a:alphaModFix/>
          </a:blip>
          <a:srcRect b="0" l="0" r="0" t="0"/>
          <a:stretch/>
        </p:blipFill>
        <p:spPr>
          <a:xfrm>
            <a:off x="1160451" y="1560966"/>
            <a:ext cx="10058400" cy="3246851"/>
          </a:xfrm>
          <a:prstGeom prst="rect">
            <a:avLst/>
          </a:prstGeom>
          <a:noFill/>
          <a:ln>
            <a:noFill/>
          </a:ln>
        </p:spPr>
      </p:pic>
      <p:sp>
        <p:nvSpPr>
          <p:cNvPr id="388" name="Google Shape;388;p52"/>
          <p:cNvSpPr txBox="1"/>
          <p:nvPr/>
        </p:nvSpPr>
        <p:spPr>
          <a:xfrm rot="-1800127">
            <a:off x="1676139" y="4575728"/>
            <a:ext cx="1790285" cy="995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Democracy, Human </a:t>
            </a:r>
            <a:endParaRPr b="0" i="0" sz="16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Rights &amp; Governance</a:t>
            </a:r>
            <a:endParaRPr b="0" i="0" sz="1467" u="none" cap="none" strike="noStrike">
              <a:solidFill>
                <a:srgbClr val="6C6463"/>
              </a:solidFill>
              <a:latin typeface="Gill Sans"/>
              <a:ea typeface="Gill Sans"/>
              <a:cs typeface="Gill Sans"/>
              <a:sym typeface="Gill Sans"/>
            </a:endParaRPr>
          </a:p>
        </p:txBody>
      </p:sp>
      <p:sp>
        <p:nvSpPr>
          <p:cNvPr id="389" name="Google Shape;389;p52"/>
          <p:cNvSpPr txBox="1"/>
          <p:nvPr/>
        </p:nvSpPr>
        <p:spPr>
          <a:xfrm rot="-1800469">
            <a:off x="3244067" y="4677934"/>
            <a:ext cx="1546035" cy="543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BA0C2F"/>
                </a:solidFill>
                <a:latin typeface="Gill Sans"/>
                <a:ea typeface="Gill Sans"/>
                <a:cs typeface="Gill Sans"/>
                <a:sym typeface="Gill Sans"/>
              </a:rPr>
              <a:t>Economic Growth</a:t>
            </a:r>
            <a:endParaRPr b="0" i="0" sz="1467" u="none" cap="none" strike="noStrike">
              <a:solidFill>
                <a:srgbClr val="BA0C2F"/>
              </a:solidFill>
              <a:latin typeface="Gill Sans"/>
              <a:ea typeface="Gill Sans"/>
              <a:cs typeface="Gill Sans"/>
              <a:sym typeface="Gill Sans"/>
            </a:endParaRPr>
          </a:p>
        </p:txBody>
      </p:sp>
      <p:sp>
        <p:nvSpPr>
          <p:cNvPr id="390" name="Google Shape;390;p52"/>
          <p:cNvSpPr txBox="1"/>
          <p:nvPr/>
        </p:nvSpPr>
        <p:spPr>
          <a:xfrm rot="-1800085">
            <a:off x="4485192" y="4820466"/>
            <a:ext cx="1274345" cy="769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Education &amp; </a:t>
            </a:r>
            <a:endParaRPr b="0" i="0" sz="146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Social Services</a:t>
            </a:r>
            <a:endParaRPr b="0" i="0" sz="1467" u="none" cap="none" strike="noStrike">
              <a:solidFill>
                <a:srgbClr val="6C6463"/>
              </a:solidFill>
              <a:latin typeface="Gill Sans"/>
              <a:ea typeface="Gill Sans"/>
              <a:cs typeface="Gill Sans"/>
              <a:sym typeface="Gill Sans"/>
            </a:endParaRPr>
          </a:p>
        </p:txBody>
      </p:sp>
      <p:sp>
        <p:nvSpPr>
          <p:cNvPr id="391" name="Google Shape;391;p52"/>
          <p:cNvSpPr txBox="1"/>
          <p:nvPr/>
        </p:nvSpPr>
        <p:spPr>
          <a:xfrm rot="-1800620">
            <a:off x="6210329" y="4780694"/>
            <a:ext cx="878125" cy="3180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BA0C2F"/>
                </a:solidFill>
                <a:latin typeface="Gill Sans"/>
                <a:ea typeface="Gill Sans"/>
                <a:cs typeface="Gill Sans"/>
                <a:sym typeface="Gill Sans"/>
              </a:rPr>
              <a:t>Health</a:t>
            </a:r>
            <a:endParaRPr b="0" i="0" sz="1467" u="none" cap="none" strike="noStrike">
              <a:solidFill>
                <a:srgbClr val="6C6463"/>
              </a:solidFill>
              <a:latin typeface="Gill Sans"/>
              <a:ea typeface="Gill Sans"/>
              <a:cs typeface="Gill Sans"/>
              <a:sym typeface="Gill Sans"/>
            </a:endParaRPr>
          </a:p>
        </p:txBody>
      </p:sp>
      <p:sp>
        <p:nvSpPr>
          <p:cNvPr id="392" name="Google Shape;392;p52"/>
          <p:cNvSpPr txBox="1"/>
          <p:nvPr/>
        </p:nvSpPr>
        <p:spPr>
          <a:xfrm rot="-1800558">
            <a:off x="7031894" y="4667810"/>
            <a:ext cx="1542675" cy="543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Humanitarian Assistance</a:t>
            </a:r>
            <a:endParaRPr b="0" i="0" sz="1467" u="none" cap="none" strike="noStrike">
              <a:solidFill>
                <a:srgbClr val="6C6463"/>
              </a:solidFill>
              <a:latin typeface="Gill Sans"/>
              <a:ea typeface="Gill Sans"/>
              <a:cs typeface="Gill Sans"/>
              <a:sym typeface="Gill Sans"/>
            </a:endParaRPr>
          </a:p>
        </p:txBody>
      </p:sp>
      <p:sp>
        <p:nvSpPr>
          <p:cNvPr id="393" name="Google Shape;393;p52"/>
          <p:cNvSpPr txBox="1"/>
          <p:nvPr/>
        </p:nvSpPr>
        <p:spPr>
          <a:xfrm rot="-1800042">
            <a:off x="8524775" y="4538983"/>
            <a:ext cx="1522368" cy="543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Peace &amp; Security </a:t>
            </a:r>
            <a:endParaRPr b="0" i="0" sz="1467" u="none" cap="none" strike="noStrike">
              <a:solidFill>
                <a:srgbClr val="6C6463"/>
              </a:solidFill>
              <a:latin typeface="Gill Sans"/>
              <a:ea typeface="Gill Sans"/>
              <a:cs typeface="Gill Sans"/>
              <a:sym typeface="Gill Sans"/>
            </a:endParaRPr>
          </a:p>
        </p:txBody>
      </p:sp>
      <p:sp>
        <p:nvSpPr>
          <p:cNvPr id="394" name="Google Shape;394;p52"/>
          <p:cNvSpPr txBox="1"/>
          <p:nvPr/>
        </p:nvSpPr>
        <p:spPr>
          <a:xfrm rot="-1799808">
            <a:off x="9845526" y="4554926"/>
            <a:ext cx="1963389" cy="769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Program Development </a:t>
            </a:r>
            <a:endParaRPr b="0" i="0" sz="1467"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467" u="none" cap="none" strike="noStrike">
                <a:solidFill>
                  <a:srgbClr val="6C6463"/>
                </a:solidFill>
                <a:latin typeface="Gill Sans"/>
                <a:ea typeface="Gill Sans"/>
                <a:cs typeface="Gill Sans"/>
                <a:sym typeface="Gill Sans"/>
              </a:rPr>
              <a:t>&amp; Oversight</a:t>
            </a:r>
            <a:endParaRPr b="0" i="0" sz="1467" u="none" cap="none" strike="noStrike">
              <a:solidFill>
                <a:srgbClr val="6C6463"/>
              </a:solidFill>
              <a:latin typeface="Gill Sans"/>
              <a:ea typeface="Gill Sans"/>
              <a:cs typeface="Gill Sans"/>
              <a:sym typeface="Gill Sans"/>
            </a:endParaRPr>
          </a:p>
        </p:txBody>
      </p:sp>
      <p:pic>
        <p:nvPicPr>
          <p:cNvPr descr="Logo&#10;&#10;Description automatically generated with medium confidence" id="395" name="Google Shape;395;p52"/>
          <p:cNvPicPr preferRelativeResize="0"/>
          <p:nvPr/>
        </p:nvPicPr>
        <p:blipFill rotWithShape="1">
          <a:blip r:embed="rId4">
            <a:alphaModFix/>
          </a:blip>
          <a:srcRect b="37862" l="87145" r="0" t="38059"/>
          <a:stretch/>
        </p:blipFill>
        <p:spPr>
          <a:xfrm>
            <a:off x="10199740" y="1822587"/>
            <a:ext cx="1663617" cy="1463040"/>
          </a:xfrm>
          <a:prstGeom prst="rect">
            <a:avLst/>
          </a:prstGeom>
          <a:noFill/>
          <a:ln>
            <a:noFill/>
          </a:ln>
        </p:spPr>
      </p:pic>
      <p:sp>
        <p:nvSpPr>
          <p:cNvPr id="396" name="Google Shape;396;p52"/>
          <p:cNvSpPr txBox="1"/>
          <p:nvPr>
            <p:ph type="title"/>
          </p:nvPr>
        </p:nvSpPr>
        <p:spPr>
          <a:xfrm>
            <a:off x="1" y="51789"/>
            <a:ext cx="12191999" cy="890016"/>
          </a:xfrm>
          <a:prstGeom prst="rect">
            <a:avLst/>
          </a:prstGeom>
          <a:solidFill>
            <a:srgbClr val="C00000"/>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700"/>
              <a:buFont typeface="Avenir"/>
              <a:buNone/>
            </a:pPr>
            <a:r>
              <a:rPr b="1" lang="en-US">
                <a:solidFill>
                  <a:schemeClr val="lt1"/>
                </a:solidFill>
              </a:rPr>
              <a:t>By sector, Health is leading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3"/>
          <p:cNvSpPr txBox="1"/>
          <p:nvPr>
            <p:ph type="title"/>
          </p:nvPr>
        </p:nvSpPr>
        <p:spPr>
          <a:xfrm>
            <a:off x="0" y="0"/>
            <a:ext cx="12192000" cy="890016"/>
          </a:xfrm>
          <a:prstGeom prst="rect">
            <a:avLst/>
          </a:prstGeom>
          <a:solidFill>
            <a:srgbClr val="C2113A"/>
          </a:solidFill>
          <a:ln>
            <a:noFill/>
          </a:ln>
        </p:spPr>
        <p:txBody>
          <a:bodyPr anchorCtr="0" anchor="ctr" bIns="91425" lIns="91425" spcFirstLastPara="1" rIns="91425" wrap="square" tIns="91425">
            <a:normAutofit/>
          </a:bodyPr>
          <a:lstStyle/>
          <a:p>
            <a:pPr indent="0" lvl="0" marL="228594" rtl="0" algn="l">
              <a:lnSpc>
                <a:spcPct val="90000"/>
              </a:lnSpc>
              <a:spcBef>
                <a:spcPts val="0"/>
              </a:spcBef>
              <a:spcAft>
                <a:spcPts val="0"/>
              </a:spcAft>
              <a:buClr>
                <a:schemeClr val="dk1"/>
              </a:buClr>
              <a:buSzPts val="3400"/>
              <a:buFont typeface="Arial"/>
              <a:buNone/>
            </a:pPr>
            <a:r>
              <a:rPr lang="en-US"/>
              <a:t>USAID Lines of Efforts  </a:t>
            </a:r>
            <a:endParaRPr/>
          </a:p>
        </p:txBody>
      </p:sp>
      <p:sp>
        <p:nvSpPr>
          <p:cNvPr id="403" name="Google Shape;403;p53"/>
          <p:cNvSpPr/>
          <p:nvPr/>
        </p:nvSpPr>
        <p:spPr>
          <a:xfrm>
            <a:off x="4997303" y="887767"/>
            <a:ext cx="7194698" cy="5521998"/>
          </a:xfrm>
          <a:prstGeom prst="rect">
            <a:avLst/>
          </a:prstGeom>
          <a:solidFill>
            <a:srgbClr val="9DBF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667" u="none" cap="none" strike="noStrike">
              <a:solidFill>
                <a:srgbClr val="000000"/>
              </a:solidFill>
              <a:latin typeface="Arial"/>
              <a:ea typeface="Arial"/>
              <a:cs typeface="Arial"/>
              <a:sym typeface="Arial"/>
            </a:endParaRPr>
          </a:p>
        </p:txBody>
      </p:sp>
      <p:sp>
        <p:nvSpPr>
          <p:cNvPr id="404" name="Google Shape;404;p53"/>
          <p:cNvSpPr txBox="1"/>
          <p:nvPr/>
        </p:nvSpPr>
        <p:spPr>
          <a:xfrm>
            <a:off x="4997303" y="1351970"/>
            <a:ext cx="7124553" cy="5057795"/>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1" i="0" lang="en-US" sz="1600" u="none" cap="none" strike="noStrike">
                <a:solidFill>
                  <a:schemeClr val="dk1"/>
                </a:solidFill>
                <a:latin typeface="Avenir"/>
                <a:ea typeface="Avenir"/>
                <a:cs typeface="Avenir"/>
                <a:sym typeface="Avenir"/>
              </a:rPr>
              <a:t>1.  Adapting Policies and Program Practices</a:t>
            </a:r>
            <a:endParaRPr/>
          </a:p>
          <a:p>
            <a:pPr indent="-311143" lvl="2" marL="768343" marR="0" rtl="0" algn="l">
              <a:spcBef>
                <a:spcPts val="1600"/>
              </a:spcBef>
              <a:spcAft>
                <a:spcPts val="0"/>
              </a:spcAft>
              <a:buClr>
                <a:schemeClr val="dk1"/>
              </a:buClr>
              <a:buSzPts val="1600"/>
              <a:buFont typeface="Arial"/>
              <a:buChar char="•"/>
            </a:pPr>
            <a:r>
              <a:rPr b="0" i="0" lang="en-US" sz="1600" u="none" cap="none" strike="noStrike">
                <a:solidFill>
                  <a:schemeClr val="dk1"/>
                </a:solidFill>
                <a:latin typeface="Avenir"/>
                <a:ea typeface="Avenir"/>
                <a:cs typeface="Avenir"/>
                <a:sym typeface="Avenir"/>
              </a:rPr>
              <a:t> Tied to political, social, cultural, economic, and environmental conditions</a:t>
            </a:r>
            <a:endParaRPr/>
          </a:p>
          <a:p>
            <a:pPr indent="0" lvl="1" marL="0" marR="0" rtl="0" algn="l">
              <a:spcBef>
                <a:spcPts val="1600"/>
              </a:spcBef>
              <a:spcAft>
                <a:spcPts val="0"/>
              </a:spcAft>
              <a:buNone/>
            </a:pPr>
            <a:r>
              <a:rPr b="1" i="0" lang="en-US" sz="1600" u="none" cap="none" strike="noStrike">
                <a:solidFill>
                  <a:schemeClr val="dk1"/>
                </a:solidFill>
                <a:latin typeface="Avenir"/>
                <a:ea typeface="Avenir"/>
                <a:cs typeface="Avenir"/>
                <a:sym typeface="Avenir"/>
              </a:rPr>
              <a:t>2.  Shifting Power to Local Actors</a:t>
            </a:r>
            <a:endParaRPr/>
          </a:p>
          <a:p>
            <a:pPr indent="-311143" lvl="2" marL="768343" marR="0" rtl="0" algn="l">
              <a:spcBef>
                <a:spcPts val="800"/>
              </a:spcBef>
              <a:spcAft>
                <a:spcPts val="0"/>
              </a:spcAft>
              <a:buClr>
                <a:schemeClr val="dk1"/>
              </a:buClr>
              <a:buSzPts val="1600"/>
              <a:buFont typeface="Arial"/>
              <a:buChar char="•"/>
            </a:pPr>
            <a:r>
              <a:rPr b="0" i="0" lang="en-US" sz="1600" u="none" cap="none" strike="noStrike">
                <a:solidFill>
                  <a:schemeClr val="dk1"/>
                </a:solidFill>
                <a:latin typeface="Avenir"/>
                <a:ea typeface="Avenir"/>
                <a:cs typeface="Avenir"/>
                <a:sym typeface="Avenir"/>
              </a:rPr>
              <a:t>Integrating a diverse group of local voices and leadership of and barriers to change</a:t>
            </a:r>
            <a:endParaRPr/>
          </a:p>
          <a:p>
            <a:pPr indent="-311143" lvl="2" marL="768343"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venir"/>
                <a:ea typeface="Avenir"/>
                <a:cs typeface="Avenir"/>
                <a:sym typeface="Avenir"/>
              </a:rPr>
              <a:t>Principle “ Nothing About Us Without Us”</a:t>
            </a:r>
            <a:endParaRPr/>
          </a:p>
          <a:p>
            <a:pPr indent="0" lvl="2" marL="457200" marR="0" rtl="0" algn="l">
              <a:spcBef>
                <a:spcPts val="0"/>
              </a:spcBef>
              <a:spcAft>
                <a:spcPts val="0"/>
              </a:spcAft>
              <a:buNone/>
            </a:pPr>
            <a:r>
              <a:t/>
            </a:r>
            <a:endParaRPr b="0" i="0" sz="1600" u="none" cap="none" strike="noStrike">
              <a:solidFill>
                <a:schemeClr val="dk1"/>
              </a:solidFill>
              <a:latin typeface="Avenir"/>
              <a:ea typeface="Avenir"/>
              <a:cs typeface="Avenir"/>
              <a:sym typeface="Avenir"/>
            </a:endParaRPr>
          </a:p>
          <a:p>
            <a:pPr indent="0" lvl="1" marL="0" marR="0" rtl="0" algn="l">
              <a:spcBef>
                <a:spcPts val="800"/>
              </a:spcBef>
              <a:spcAft>
                <a:spcPts val="0"/>
              </a:spcAft>
              <a:buNone/>
            </a:pPr>
            <a:r>
              <a:rPr b="1" i="0" lang="en-US" sz="1600" u="none" cap="none" strike="noStrike">
                <a:solidFill>
                  <a:schemeClr val="dk1"/>
                </a:solidFill>
                <a:latin typeface="Avenir"/>
                <a:ea typeface="Avenir"/>
                <a:cs typeface="Avenir"/>
                <a:sym typeface="Avenir"/>
              </a:rPr>
              <a:t>3.   Channeling Significant Portion of Assistance to Local Partners</a:t>
            </a:r>
            <a:endParaRPr/>
          </a:p>
          <a:p>
            <a:pPr indent="-311143" lvl="2" marL="768343" marR="0" rtl="0" algn="l">
              <a:spcBef>
                <a:spcPts val="800"/>
              </a:spcBef>
              <a:spcAft>
                <a:spcPts val="0"/>
              </a:spcAft>
              <a:buClr>
                <a:schemeClr val="dk1"/>
              </a:buClr>
              <a:buSzPts val="1600"/>
              <a:buFont typeface="Arial"/>
              <a:buChar char="•"/>
            </a:pPr>
            <a:r>
              <a:rPr b="0" i="0" lang="en-US" sz="1600" u="none" cap="none" strike="noStrike">
                <a:solidFill>
                  <a:schemeClr val="dk1"/>
                </a:solidFill>
                <a:latin typeface="Avenir"/>
                <a:ea typeface="Avenir"/>
                <a:cs typeface="Avenir"/>
                <a:sym typeface="Avenir"/>
              </a:rPr>
              <a:t>Use for development and humanitarian needs</a:t>
            </a:r>
            <a:endParaRPr/>
          </a:p>
          <a:p>
            <a:pPr indent="-311143" lvl="2" marL="768343"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venir"/>
                <a:ea typeface="Avenir"/>
                <a:cs typeface="Avenir"/>
                <a:sym typeface="Avenir"/>
              </a:rPr>
              <a:t>Align awards wand activities with local partners’ goals, capacities, and experience with USAID</a:t>
            </a:r>
            <a:endParaRPr/>
          </a:p>
          <a:p>
            <a:pPr indent="0" lvl="2" marL="457200" marR="0" rtl="0" algn="l">
              <a:spcBef>
                <a:spcPts val="0"/>
              </a:spcBef>
              <a:spcAft>
                <a:spcPts val="0"/>
              </a:spcAft>
              <a:buNone/>
            </a:pPr>
            <a:r>
              <a:t/>
            </a:r>
            <a:endParaRPr b="0" i="0" sz="1600" u="none" cap="none" strike="noStrike">
              <a:solidFill>
                <a:schemeClr val="dk1"/>
              </a:solidFill>
              <a:latin typeface="Avenir"/>
              <a:ea typeface="Avenir"/>
              <a:cs typeface="Avenir"/>
              <a:sym typeface="Avenir"/>
            </a:endParaRPr>
          </a:p>
          <a:p>
            <a:pPr indent="0" lvl="1" marL="0" marR="0" rtl="0" algn="l">
              <a:spcBef>
                <a:spcPts val="800"/>
              </a:spcBef>
              <a:spcAft>
                <a:spcPts val="0"/>
              </a:spcAft>
              <a:buNone/>
            </a:pPr>
            <a:r>
              <a:rPr b="1" i="0" lang="en-US" sz="1600" u="none" cap="none" strike="noStrike">
                <a:solidFill>
                  <a:schemeClr val="dk1"/>
                </a:solidFill>
                <a:latin typeface="Avenir"/>
                <a:ea typeface="Avenir"/>
                <a:cs typeface="Avenir"/>
                <a:sym typeface="Avenir"/>
              </a:rPr>
              <a:t>4.   Serve as a Public Advocate and Thought Leader</a:t>
            </a:r>
            <a:endParaRPr/>
          </a:p>
          <a:p>
            <a:pPr indent="-311143" lvl="2" marL="768343" marR="0" rtl="0" algn="l">
              <a:spcBef>
                <a:spcPts val="1600"/>
              </a:spcBef>
              <a:spcAft>
                <a:spcPts val="0"/>
              </a:spcAft>
              <a:buClr>
                <a:schemeClr val="dk1"/>
              </a:buClr>
              <a:buSzPts val="1600"/>
              <a:buFont typeface="Arial"/>
              <a:buChar char="•"/>
            </a:pPr>
            <a:r>
              <a:rPr b="0" i="0" lang="en-US" sz="1600" u="none" cap="none" strike="noStrike">
                <a:solidFill>
                  <a:schemeClr val="dk1"/>
                </a:solidFill>
                <a:latin typeface="Avenir"/>
                <a:ea typeface="Avenir"/>
                <a:cs typeface="Avenir"/>
                <a:sym typeface="Avenir"/>
              </a:rPr>
              <a:t>Link localization efforts across the interagency – including DFC, MCC, PEPFAR</a:t>
            </a:r>
            <a:endParaRPr/>
          </a:p>
        </p:txBody>
      </p:sp>
      <p:sp>
        <p:nvSpPr>
          <p:cNvPr id="405" name="Google Shape;405;p53"/>
          <p:cNvSpPr txBox="1"/>
          <p:nvPr/>
        </p:nvSpPr>
        <p:spPr>
          <a:xfrm>
            <a:off x="819888" y="2485472"/>
            <a:ext cx="2524200" cy="1477328"/>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F2F2F2"/>
                </a:solidFill>
                <a:latin typeface="Arial"/>
                <a:ea typeface="Arial"/>
                <a:cs typeface="Arial"/>
                <a:sym typeface="Arial"/>
              </a:rPr>
              <a:t>USAID seeks to catalyze changes across the broader development community</a:t>
            </a:r>
            <a:endParaRPr b="1" i="0" sz="1800" u="none" cap="none" strike="noStrike">
              <a:solidFill>
                <a:srgbClr val="F2F2F2"/>
              </a:solidFill>
              <a:latin typeface="Avenir"/>
              <a:ea typeface="Avenir"/>
              <a:cs typeface="Avenir"/>
              <a:sym typeface="Avenir"/>
            </a:endParaRPr>
          </a:p>
        </p:txBody>
      </p:sp>
      <p:sp>
        <p:nvSpPr>
          <p:cNvPr id="406" name="Google Shape;406;p53"/>
          <p:cNvSpPr/>
          <p:nvPr/>
        </p:nvSpPr>
        <p:spPr>
          <a:xfrm>
            <a:off x="3864935" y="696433"/>
            <a:ext cx="1116567" cy="5184250"/>
          </a:xfrm>
          <a:prstGeom prst="rect">
            <a:avLst/>
          </a:prstGeom>
          <a:solidFill>
            <a:srgbClr val="FFFFFF"/>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Seven Reinforcing Principles for Effective </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Local Capacity Strengthening </a:t>
            </a:r>
            <a:endParaRPr b="1" i="0" sz="2400" u="none" cap="none" strike="noStrike">
              <a:solidFill>
                <a:schemeClr val="lt1"/>
              </a:solidFill>
              <a:latin typeface="Arial"/>
              <a:ea typeface="Arial"/>
              <a:cs typeface="Arial"/>
              <a:sym typeface="Arial"/>
            </a:endParaRPr>
          </a:p>
        </p:txBody>
      </p:sp>
      <p:pic>
        <p:nvPicPr>
          <p:cNvPr id="412" name="Google Shape;412;p54"/>
          <p:cNvPicPr preferRelativeResize="0"/>
          <p:nvPr/>
        </p:nvPicPr>
        <p:blipFill rotWithShape="1">
          <a:blip r:embed="rId3">
            <a:alphaModFix/>
          </a:blip>
          <a:srcRect b="0" l="0" r="0" t="0"/>
          <a:stretch/>
        </p:blipFill>
        <p:spPr>
          <a:xfrm>
            <a:off x="3365668" y="1626429"/>
            <a:ext cx="5544129" cy="4032250"/>
          </a:xfrm>
          <a:prstGeom prst="rect">
            <a:avLst/>
          </a:prstGeom>
          <a:noFill/>
          <a:ln>
            <a:noFill/>
          </a:ln>
        </p:spPr>
      </p:pic>
      <p:sp>
        <p:nvSpPr>
          <p:cNvPr id="413" name="Google Shape;413;p54"/>
          <p:cNvSpPr txBox="1"/>
          <p:nvPr/>
        </p:nvSpPr>
        <p:spPr>
          <a:xfrm>
            <a:off x="425828" y="3671527"/>
            <a:ext cx="2550461" cy="307777"/>
          </a:xfrm>
          <a:prstGeom prst="rect">
            <a:avLst/>
          </a:prstGeom>
          <a:solidFill>
            <a:srgbClr val="917E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lt1"/>
                </a:solidFill>
                <a:latin typeface="Gill Sans"/>
                <a:ea typeface="Gill Sans"/>
                <a:cs typeface="Gill Sans"/>
                <a:sym typeface="Gill Sans"/>
              </a:rPr>
              <a:t>Start with the local system</a:t>
            </a:r>
            <a:endParaRPr b="1" sz="1400">
              <a:solidFill>
                <a:schemeClr val="lt1"/>
              </a:solidFill>
              <a:latin typeface="Avenir"/>
              <a:ea typeface="Avenir"/>
              <a:cs typeface="Avenir"/>
              <a:sym typeface="Avenir"/>
            </a:endParaRPr>
          </a:p>
        </p:txBody>
      </p:sp>
      <p:sp>
        <p:nvSpPr>
          <p:cNvPr id="414" name="Google Shape;414;p54"/>
          <p:cNvSpPr txBox="1"/>
          <p:nvPr/>
        </p:nvSpPr>
        <p:spPr>
          <a:xfrm>
            <a:off x="421348" y="4001714"/>
            <a:ext cx="2550460" cy="523220"/>
          </a:xfrm>
          <a:prstGeom prst="rect">
            <a:avLst/>
          </a:prstGeom>
          <a:solidFill>
            <a:srgbClr val="917E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Gill Sans"/>
                <a:ea typeface="Gill Sans"/>
                <a:cs typeface="Gill Sans"/>
                <a:sym typeface="Gill Sans"/>
              </a:rPr>
              <a:t>Strengthen diverse capacities </a:t>
            </a:r>
            <a:endParaRPr/>
          </a:p>
          <a:p>
            <a:pPr indent="0" lvl="0" marL="0" marR="0" rtl="0" algn="l">
              <a:spcBef>
                <a:spcPts val="0"/>
              </a:spcBef>
              <a:spcAft>
                <a:spcPts val="0"/>
              </a:spcAft>
              <a:buNone/>
            </a:pPr>
            <a:r>
              <a:rPr b="1" lang="en-US" sz="1400">
                <a:solidFill>
                  <a:schemeClr val="lt1"/>
                </a:solidFill>
                <a:latin typeface="Gill Sans"/>
                <a:ea typeface="Gill Sans"/>
                <a:cs typeface="Gill Sans"/>
                <a:sym typeface="Gill Sans"/>
              </a:rPr>
              <a:t>through diverse approaches </a:t>
            </a:r>
            <a:endParaRPr/>
          </a:p>
        </p:txBody>
      </p:sp>
      <p:sp>
        <p:nvSpPr>
          <p:cNvPr id="415" name="Google Shape;415;p54"/>
          <p:cNvSpPr txBox="1"/>
          <p:nvPr/>
        </p:nvSpPr>
        <p:spPr>
          <a:xfrm>
            <a:off x="421348" y="4536430"/>
            <a:ext cx="2550460" cy="954107"/>
          </a:xfrm>
          <a:prstGeom prst="rect">
            <a:avLst/>
          </a:prstGeom>
          <a:solidFill>
            <a:srgbClr val="917E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Gill Sans"/>
                <a:ea typeface="Gill Sans"/>
                <a:cs typeface="Gill Sans"/>
                <a:sym typeface="Gill Sans"/>
              </a:rPr>
              <a:t>Plan for and measure performance improvement in collaboration with local partners </a:t>
            </a:r>
            <a:endParaRPr/>
          </a:p>
        </p:txBody>
      </p:sp>
      <p:sp>
        <p:nvSpPr>
          <p:cNvPr id="416" name="Google Shape;416;p54"/>
          <p:cNvSpPr txBox="1"/>
          <p:nvPr/>
        </p:nvSpPr>
        <p:spPr>
          <a:xfrm>
            <a:off x="9317105" y="3689456"/>
            <a:ext cx="2792506" cy="523220"/>
          </a:xfrm>
          <a:prstGeom prst="rect">
            <a:avLst/>
          </a:prstGeom>
          <a:solidFill>
            <a:srgbClr val="DA808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strike="noStrike">
                <a:solidFill>
                  <a:schemeClr val="lt1"/>
                </a:solidFill>
                <a:latin typeface="Gill Sans"/>
                <a:ea typeface="Gill Sans"/>
                <a:cs typeface="Gill Sans"/>
                <a:sym typeface="Gill Sans"/>
              </a:rPr>
              <a:t>Align capacity strengthening </a:t>
            </a:r>
            <a:endParaRPr/>
          </a:p>
          <a:p>
            <a:pPr indent="0" lvl="0" marL="0" marR="0" rtl="0" algn="l">
              <a:spcBef>
                <a:spcPts val="0"/>
              </a:spcBef>
              <a:spcAft>
                <a:spcPts val="0"/>
              </a:spcAft>
              <a:buNone/>
            </a:pPr>
            <a:r>
              <a:rPr b="1" i="0" lang="en-US" sz="1400" u="none" strike="noStrike">
                <a:solidFill>
                  <a:schemeClr val="lt1"/>
                </a:solidFill>
                <a:latin typeface="Gill Sans"/>
                <a:ea typeface="Gill Sans"/>
                <a:cs typeface="Gill Sans"/>
                <a:sym typeface="Gill Sans"/>
              </a:rPr>
              <a:t>with local priorities. </a:t>
            </a:r>
            <a:endParaRPr b="1" sz="1400">
              <a:solidFill>
                <a:schemeClr val="lt1"/>
              </a:solidFill>
              <a:latin typeface="Avenir"/>
              <a:ea typeface="Avenir"/>
              <a:cs typeface="Avenir"/>
              <a:sym typeface="Avenir"/>
            </a:endParaRPr>
          </a:p>
        </p:txBody>
      </p:sp>
      <p:sp>
        <p:nvSpPr>
          <p:cNvPr id="417" name="Google Shape;417;p54"/>
          <p:cNvSpPr txBox="1"/>
          <p:nvPr/>
        </p:nvSpPr>
        <p:spPr>
          <a:xfrm>
            <a:off x="9326079" y="4260696"/>
            <a:ext cx="2792506" cy="523220"/>
          </a:xfrm>
          <a:prstGeom prst="rect">
            <a:avLst/>
          </a:prstGeom>
          <a:solidFill>
            <a:srgbClr val="DA808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Gill Sans"/>
                <a:ea typeface="Gill Sans"/>
                <a:cs typeface="Gill Sans"/>
                <a:sym typeface="Gill Sans"/>
              </a:rPr>
              <a:t>Appreciate</a:t>
            </a:r>
            <a:r>
              <a:rPr b="1" i="0" lang="en-US" sz="1400" u="none" strike="noStrike">
                <a:solidFill>
                  <a:schemeClr val="lt1"/>
                </a:solidFill>
                <a:latin typeface="Gill Sans"/>
                <a:ea typeface="Gill Sans"/>
                <a:cs typeface="Gill Sans"/>
                <a:sym typeface="Gill Sans"/>
              </a:rPr>
              <a:t> and build on existing </a:t>
            </a:r>
            <a:r>
              <a:rPr b="1" lang="en-US" sz="1400">
                <a:solidFill>
                  <a:schemeClr val="lt1"/>
                </a:solidFill>
                <a:latin typeface="Gill Sans"/>
                <a:ea typeface="Gill Sans"/>
                <a:cs typeface="Gill Sans"/>
                <a:sym typeface="Gill Sans"/>
              </a:rPr>
              <a:t>capacities</a:t>
            </a:r>
            <a:r>
              <a:rPr b="1" i="0" lang="en-US" sz="1400" u="none" strike="noStrike">
                <a:solidFill>
                  <a:schemeClr val="lt1"/>
                </a:solidFill>
                <a:latin typeface="Gill Sans"/>
                <a:ea typeface="Gill Sans"/>
                <a:cs typeface="Gill Sans"/>
                <a:sym typeface="Gill Sans"/>
              </a:rPr>
              <a:t> </a:t>
            </a:r>
            <a:endParaRPr b="1" sz="1400">
              <a:solidFill>
                <a:schemeClr val="lt1"/>
              </a:solidFill>
              <a:latin typeface="Avenir"/>
              <a:ea typeface="Avenir"/>
              <a:cs typeface="Avenir"/>
              <a:sym typeface="Avenir"/>
            </a:endParaRPr>
          </a:p>
        </p:txBody>
      </p:sp>
      <p:sp>
        <p:nvSpPr>
          <p:cNvPr id="418" name="Google Shape;418;p54"/>
          <p:cNvSpPr txBox="1"/>
          <p:nvPr/>
        </p:nvSpPr>
        <p:spPr>
          <a:xfrm>
            <a:off x="9317104" y="4816580"/>
            <a:ext cx="2822197" cy="954107"/>
          </a:xfrm>
          <a:prstGeom prst="rect">
            <a:avLst/>
          </a:prstGeom>
          <a:solidFill>
            <a:srgbClr val="DA808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strike="noStrike">
                <a:solidFill>
                  <a:schemeClr val="lt1"/>
                </a:solidFill>
                <a:latin typeface="Gill Sans"/>
                <a:ea typeface="Gill Sans"/>
                <a:cs typeface="Gill Sans"/>
                <a:sym typeface="Gill Sans"/>
              </a:rPr>
              <a:t>Be mindful of and mitigate the unintended consequences of our support for local capacity strengthening. </a:t>
            </a:r>
            <a:endParaRPr b="1" sz="1400">
              <a:solidFill>
                <a:schemeClr val="lt1"/>
              </a:solidFill>
              <a:latin typeface="Avenir"/>
              <a:ea typeface="Avenir"/>
              <a:cs typeface="Avenir"/>
              <a:sym typeface="Avenir"/>
            </a:endParaRPr>
          </a:p>
        </p:txBody>
      </p:sp>
      <p:sp>
        <p:nvSpPr>
          <p:cNvPr id="419" name="Google Shape;419;p54"/>
          <p:cNvSpPr txBox="1"/>
          <p:nvPr/>
        </p:nvSpPr>
        <p:spPr>
          <a:xfrm>
            <a:off x="9317104" y="5803352"/>
            <a:ext cx="2822197" cy="523220"/>
          </a:xfrm>
          <a:prstGeom prst="rect">
            <a:avLst/>
          </a:prstGeom>
          <a:solidFill>
            <a:srgbClr val="DA808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Gill Sans"/>
                <a:ea typeface="Gill Sans"/>
                <a:cs typeface="Gill Sans"/>
                <a:sym typeface="Gill Sans"/>
              </a:rPr>
              <a:t>Practice mutuality with local partners. </a:t>
            </a:r>
            <a:endParaRPr/>
          </a:p>
        </p:txBody>
      </p:sp>
      <p:sp>
        <p:nvSpPr>
          <p:cNvPr id="420" name="Google Shape;420;p54"/>
          <p:cNvSpPr txBox="1"/>
          <p:nvPr/>
        </p:nvSpPr>
        <p:spPr>
          <a:xfrm>
            <a:off x="0" y="4072974"/>
            <a:ext cx="597273"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❷</a:t>
            </a:r>
            <a:endParaRPr sz="1800">
              <a:solidFill>
                <a:schemeClr val="dk1"/>
              </a:solidFill>
              <a:latin typeface="Calibri"/>
              <a:ea typeface="Calibri"/>
              <a:cs typeface="Calibri"/>
              <a:sym typeface="Calibri"/>
            </a:endParaRPr>
          </a:p>
        </p:txBody>
      </p:sp>
      <p:sp>
        <p:nvSpPr>
          <p:cNvPr id="421" name="Google Shape;421;p54"/>
          <p:cNvSpPr txBox="1"/>
          <p:nvPr/>
        </p:nvSpPr>
        <p:spPr>
          <a:xfrm>
            <a:off x="7847" y="3671527"/>
            <a:ext cx="462803"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❶</a:t>
            </a:r>
            <a:endParaRPr sz="1800">
              <a:solidFill>
                <a:schemeClr val="dk1"/>
              </a:solidFill>
              <a:latin typeface="Calibri"/>
              <a:ea typeface="Calibri"/>
              <a:cs typeface="Calibri"/>
              <a:sym typeface="Calibri"/>
            </a:endParaRPr>
          </a:p>
        </p:txBody>
      </p:sp>
      <p:sp>
        <p:nvSpPr>
          <p:cNvPr id="422" name="Google Shape;422;p54"/>
          <p:cNvSpPr txBox="1"/>
          <p:nvPr/>
        </p:nvSpPr>
        <p:spPr>
          <a:xfrm>
            <a:off x="-5601" y="4667345"/>
            <a:ext cx="489697"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❸</a:t>
            </a:r>
            <a:endParaRPr sz="1800">
              <a:solidFill>
                <a:schemeClr val="dk1"/>
              </a:solidFill>
              <a:latin typeface="Calibri"/>
              <a:ea typeface="Calibri"/>
              <a:cs typeface="Calibri"/>
              <a:sym typeface="Calibri"/>
            </a:endParaRPr>
          </a:p>
        </p:txBody>
      </p:sp>
      <p:sp>
        <p:nvSpPr>
          <p:cNvPr id="423" name="Google Shape;423;p54"/>
          <p:cNvSpPr txBox="1"/>
          <p:nvPr/>
        </p:nvSpPr>
        <p:spPr>
          <a:xfrm>
            <a:off x="8923245" y="3868812"/>
            <a:ext cx="494179"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❹</a:t>
            </a:r>
            <a:endParaRPr sz="1800">
              <a:solidFill>
                <a:schemeClr val="dk1"/>
              </a:solidFill>
              <a:latin typeface="Calibri"/>
              <a:ea typeface="Calibri"/>
              <a:cs typeface="Calibri"/>
              <a:sym typeface="Calibri"/>
            </a:endParaRPr>
          </a:p>
        </p:txBody>
      </p:sp>
      <p:sp>
        <p:nvSpPr>
          <p:cNvPr id="424" name="Google Shape;424;p54"/>
          <p:cNvSpPr txBox="1"/>
          <p:nvPr/>
        </p:nvSpPr>
        <p:spPr>
          <a:xfrm>
            <a:off x="8923245" y="4311008"/>
            <a:ext cx="431426"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❺</a:t>
            </a:r>
            <a:endParaRPr sz="1800">
              <a:solidFill>
                <a:schemeClr val="dk1"/>
              </a:solidFill>
              <a:latin typeface="Calibri"/>
              <a:ea typeface="Calibri"/>
              <a:cs typeface="Calibri"/>
              <a:sym typeface="Calibri"/>
            </a:endParaRPr>
          </a:p>
        </p:txBody>
      </p:sp>
      <p:sp>
        <p:nvSpPr>
          <p:cNvPr id="425" name="Google Shape;425;p54"/>
          <p:cNvSpPr txBox="1"/>
          <p:nvPr/>
        </p:nvSpPr>
        <p:spPr>
          <a:xfrm>
            <a:off x="8905316" y="5057180"/>
            <a:ext cx="449355"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❻</a:t>
            </a:r>
            <a:endParaRPr sz="1800">
              <a:solidFill>
                <a:schemeClr val="dk1"/>
              </a:solidFill>
              <a:latin typeface="Calibri"/>
              <a:ea typeface="Calibri"/>
              <a:cs typeface="Calibri"/>
              <a:sym typeface="Calibri"/>
            </a:endParaRPr>
          </a:p>
        </p:txBody>
      </p:sp>
      <p:sp>
        <p:nvSpPr>
          <p:cNvPr id="426" name="Google Shape;426;p54"/>
          <p:cNvSpPr txBox="1"/>
          <p:nvPr/>
        </p:nvSpPr>
        <p:spPr>
          <a:xfrm>
            <a:off x="8903074" y="5869996"/>
            <a:ext cx="471767" cy="37555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❼</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5"/>
          <p:cNvSpPr txBox="1"/>
          <p:nvPr>
            <p:ph idx="1" type="body"/>
          </p:nvPr>
        </p:nvSpPr>
        <p:spPr>
          <a:xfrm>
            <a:off x="0" y="0"/>
            <a:ext cx="12192000" cy="6400800"/>
          </a:xfrm>
          <a:prstGeom prst="rect">
            <a:avLst/>
          </a:prstGeom>
          <a:solidFill>
            <a:srgbClr val="002060"/>
          </a:solidFill>
          <a:ln>
            <a:noFill/>
          </a:ln>
        </p:spPr>
        <p:txBody>
          <a:bodyPr anchorCtr="0" anchor="t" bIns="91175" lIns="91175" spcFirstLastPara="1" rIns="91175" wrap="square" tIns="91175">
            <a:noAutofit/>
          </a:bodyPr>
          <a:lstStyle/>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0" lvl="0" marL="169329" rtl="0" algn="ctr">
              <a:lnSpc>
                <a:spcPct val="110000"/>
              </a:lnSpc>
              <a:spcBef>
                <a:spcPts val="0"/>
              </a:spcBef>
              <a:spcAft>
                <a:spcPts val="0"/>
              </a:spcAft>
              <a:buClr>
                <a:srgbClr val="F2F2F2"/>
              </a:buClr>
              <a:buSzPts val="1600"/>
              <a:buNone/>
            </a:pPr>
            <a:r>
              <a:t/>
            </a:r>
            <a:endParaRPr sz="40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GROWING THE PIPELINE OF LOCAL ORGANIZATIONS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idx="1" type="body"/>
          </p:nvPr>
        </p:nvSpPr>
        <p:spPr>
          <a:xfrm>
            <a:off x="1057417" y="1128320"/>
            <a:ext cx="10363200" cy="4233200"/>
          </a:xfrm>
          <a:prstGeom prst="rect">
            <a:avLst/>
          </a:prstGeom>
          <a:noFill/>
          <a:ln>
            <a:noFill/>
          </a:ln>
        </p:spPr>
        <p:txBody>
          <a:bodyPr anchorCtr="0" anchor="t" bIns="91175" lIns="91175" spcFirstLastPara="1" rIns="91175" wrap="square" tIns="91175">
            <a:noAutofit/>
          </a:bodyPr>
          <a:lstStyle/>
          <a:p>
            <a:pPr indent="-457200" lvl="0" marL="626529" rtl="0" algn="l">
              <a:lnSpc>
                <a:spcPct val="110000"/>
              </a:lnSpc>
              <a:spcBef>
                <a:spcPts val="0"/>
              </a:spcBef>
              <a:spcAft>
                <a:spcPts val="0"/>
              </a:spcAft>
              <a:buSzPts val="1600"/>
              <a:buFont typeface="Avenir"/>
              <a:buAutoNum type="arabicPeriod"/>
            </a:pPr>
            <a:r>
              <a:rPr lang="en-US">
                <a:solidFill>
                  <a:schemeClr val="dk1"/>
                </a:solidFill>
              </a:rPr>
              <a:t>Open Online Survey </a:t>
            </a:r>
            <a:endParaRPr/>
          </a:p>
          <a:p>
            <a:pPr indent="-457200" lvl="0" marL="626529" rtl="0" algn="l">
              <a:lnSpc>
                <a:spcPct val="110000"/>
              </a:lnSpc>
              <a:spcBef>
                <a:spcPts val="0"/>
              </a:spcBef>
              <a:spcAft>
                <a:spcPts val="0"/>
              </a:spcAft>
              <a:buSzPts val="1600"/>
              <a:buFont typeface="Avenir"/>
              <a:buAutoNum type="arabicPeriod"/>
            </a:pPr>
            <a:r>
              <a:rPr lang="en-US">
                <a:solidFill>
                  <a:schemeClr val="dk1"/>
                </a:solidFill>
              </a:rPr>
              <a:t>Industry Day in Capital</a:t>
            </a:r>
            <a:endParaRPr/>
          </a:p>
          <a:p>
            <a:pPr indent="-457200" lvl="0" marL="626529" rtl="0" algn="l">
              <a:lnSpc>
                <a:spcPct val="110000"/>
              </a:lnSpc>
              <a:spcBef>
                <a:spcPts val="0"/>
              </a:spcBef>
              <a:spcAft>
                <a:spcPts val="0"/>
              </a:spcAft>
              <a:buSzPts val="1600"/>
              <a:buFont typeface="Avenir"/>
              <a:buAutoNum type="arabicPeriod"/>
            </a:pPr>
            <a:r>
              <a:rPr lang="en-US">
                <a:solidFill>
                  <a:schemeClr val="dk1"/>
                </a:solidFill>
              </a:rPr>
              <a:t>Roadshows for regions outside of the Capital</a:t>
            </a:r>
            <a:endParaRPr/>
          </a:p>
          <a:p>
            <a:pPr indent="-457200" lvl="0" marL="626529" rtl="0" algn="l">
              <a:lnSpc>
                <a:spcPct val="110000"/>
              </a:lnSpc>
              <a:spcBef>
                <a:spcPts val="0"/>
              </a:spcBef>
              <a:spcAft>
                <a:spcPts val="0"/>
              </a:spcAft>
              <a:buSzPts val="1600"/>
              <a:buFont typeface="Avenir"/>
              <a:buAutoNum type="arabicPeriod"/>
            </a:pPr>
            <a:r>
              <a:rPr lang="en-US">
                <a:solidFill>
                  <a:schemeClr val="dk1"/>
                </a:solidFill>
              </a:rPr>
              <a:t>Landscape Analysis with select risk and compliance assessments</a:t>
            </a:r>
            <a:endParaRPr/>
          </a:p>
          <a:p>
            <a:pPr indent="-457200" lvl="0" marL="626529" rtl="0" algn="l">
              <a:lnSpc>
                <a:spcPct val="110000"/>
              </a:lnSpc>
              <a:spcBef>
                <a:spcPts val="0"/>
              </a:spcBef>
              <a:spcAft>
                <a:spcPts val="0"/>
              </a:spcAft>
              <a:buSzPts val="1600"/>
              <a:buFont typeface="Avenir"/>
              <a:buAutoNum type="arabicPeriod"/>
            </a:pPr>
            <a:r>
              <a:rPr lang="en-US">
                <a:solidFill>
                  <a:schemeClr val="dk1"/>
                </a:solidFill>
              </a:rPr>
              <a:t>Incorporate Capacity Strengthening into Prime Awards with deliverables and deadlines</a:t>
            </a:r>
            <a:endParaRPr/>
          </a:p>
          <a:p>
            <a:pPr indent="-457200" lvl="0" marL="626529" rtl="0" algn="l">
              <a:lnSpc>
                <a:spcPct val="110000"/>
              </a:lnSpc>
              <a:spcBef>
                <a:spcPts val="0"/>
              </a:spcBef>
              <a:spcAft>
                <a:spcPts val="0"/>
              </a:spcAft>
              <a:buSzPts val="1600"/>
              <a:buFont typeface="Avenir"/>
              <a:buAutoNum type="arabicPeriod"/>
            </a:pPr>
            <a:r>
              <a:rPr lang="en-US">
                <a:solidFill>
                  <a:schemeClr val="dk1"/>
                </a:solidFill>
              </a:rPr>
              <a:t>Provide Capacity Strengthening to Sub Partners  </a:t>
            </a:r>
            <a:endParaRPr/>
          </a:p>
          <a:p>
            <a:pPr indent="-457200" lvl="0" marL="626529" rtl="0" algn="l">
              <a:lnSpc>
                <a:spcPct val="110000"/>
              </a:lnSpc>
              <a:spcBef>
                <a:spcPts val="0"/>
              </a:spcBef>
              <a:spcAft>
                <a:spcPts val="0"/>
              </a:spcAft>
              <a:buSzPts val="1600"/>
              <a:buFont typeface="Avenir"/>
              <a:buAutoNum type="arabicPeriod"/>
            </a:pPr>
            <a:r>
              <a:rPr lang="en-US">
                <a:solidFill>
                  <a:schemeClr val="dk1"/>
                </a:solidFill>
              </a:rPr>
              <a:t>Create networks for Local Partners through Communities of Practice</a:t>
            </a:r>
            <a:endParaRPr/>
          </a:p>
        </p:txBody>
      </p:sp>
      <p:sp>
        <p:nvSpPr>
          <p:cNvPr id="437" name="Google Shape;437;p56"/>
          <p:cNvSpPr txBox="1"/>
          <p:nvPr/>
        </p:nvSpPr>
        <p:spPr>
          <a:xfrm>
            <a:off x="0" y="0"/>
            <a:ext cx="12192000" cy="890016"/>
          </a:xfrm>
          <a:prstGeom prst="rect">
            <a:avLst/>
          </a:prstGeom>
          <a:solidFill>
            <a:srgbClr val="C00000"/>
          </a:solidFill>
          <a:ln>
            <a:noFill/>
          </a:ln>
        </p:spPr>
        <p:txBody>
          <a:bodyPr anchorCtr="0" anchor="b" bIns="91175" lIns="91175" spcFirstLastPara="1" rIns="91175" wrap="square" tIns="91175">
            <a:normAutofit/>
          </a:bodyPr>
          <a:lstStyle/>
          <a:p>
            <a:pPr indent="0" lvl="0" marL="0" marR="0" rtl="0" algn="ctr">
              <a:lnSpc>
                <a:spcPct val="90000"/>
              </a:lnSpc>
              <a:spcBef>
                <a:spcPts val="0"/>
              </a:spcBef>
              <a:spcAft>
                <a:spcPts val="0"/>
              </a:spcAft>
              <a:buClr>
                <a:schemeClr val="lt1"/>
              </a:buClr>
              <a:buSzPts val="1400"/>
              <a:buFont typeface="Avenir"/>
              <a:buNone/>
            </a:pPr>
            <a:r>
              <a:rPr b="1" i="0" lang="en-US" sz="4400" u="none" cap="none" strike="noStrike">
                <a:solidFill>
                  <a:schemeClr val="lt1"/>
                </a:solidFill>
                <a:latin typeface="Avenir"/>
                <a:ea typeface="Avenir"/>
                <a:cs typeface="Avenir"/>
                <a:sym typeface="Avenir"/>
              </a:rPr>
              <a:t>Recommended Activities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7"/>
          <p:cNvSpPr txBox="1"/>
          <p:nvPr>
            <p:ph idx="1" type="body"/>
          </p:nvPr>
        </p:nvSpPr>
        <p:spPr>
          <a:xfrm>
            <a:off x="0" y="0"/>
            <a:ext cx="12192000" cy="6400800"/>
          </a:xfrm>
          <a:prstGeom prst="rect">
            <a:avLst/>
          </a:prstGeom>
          <a:solidFill>
            <a:srgbClr val="002060"/>
          </a:solidFill>
          <a:ln>
            <a:noFill/>
          </a:ln>
        </p:spPr>
        <p:txBody>
          <a:bodyPr anchorCtr="0" anchor="t" bIns="91175" lIns="91175" spcFirstLastPara="1" rIns="91175" wrap="square" tIns="91175">
            <a:noAutofit/>
          </a:bodyPr>
          <a:lstStyle/>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0" lvl="0" marL="169329" rtl="0" algn="ctr">
              <a:lnSpc>
                <a:spcPct val="110000"/>
              </a:lnSpc>
              <a:spcBef>
                <a:spcPts val="0"/>
              </a:spcBef>
              <a:spcAft>
                <a:spcPts val="0"/>
              </a:spcAft>
              <a:buClr>
                <a:srgbClr val="F2F2F2"/>
              </a:buClr>
              <a:buSzPts val="1600"/>
              <a:buNone/>
            </a:pPr>
            <a:r>
              <a:t/>
            </a:r>
            <a:endParaRPr sz="40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ROLES AND RESPONSIBILITIES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8"/>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en-US" sz="2400">
                <a:solidFill>
                  <a:srgbClr val="FFFFFF"/>
                </a:solidFill>
                <a:latin typeface="Arial"/>
                <a:ea typeface="Arial"/>
                <a:cs typeface="Arial"/>
                <a:sym typeface="Arial"/>
              </a:rPr>
              <a:t>How is USAID involved in each Award Type?  </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449" name="Google Shape;449;p58"/>
          <p:cNvSpPr txBox="1"/>
          <p:nvPr/>
        </p:nvSpPr>
        <p:spPr>
          <a:xfrm>
            <a:off x="3366592" y="3330704"/>
            <a:ext cx="2209800" cy="2246769"/>
          </a:xfrm>
          <a:prstGeom prst="rect">
            <a:avLst/>
          </a:prstGeom>
          <a:solidFill>
            <a:srgbClr val="9DBFE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3C063D"/>
                </a:solidFill>
                <a:latin typeface="Avenir"/>
                <a:ea typeface="Avenir"/>
                <a:cs typeface="Avenir"/>
                <a:sym typeface="Avenir"/>
              </a:rPr>
              <a:t>GRANT</a:t>
            </a:r>
            <a:endParaRPr/>
          </a:p>
          <a:p>
            <a:pPr indent="0" lvl="0" marL="0" marR="0" rtl="0" algn="ctr">
              <a:spcBef>
                <a:spcPts val="0"/>
              </a:spcBef>
              <a:spcAft>
                <a:spcPts val="0"/>
              </a:spcAft>
              <a:buNone/>
            </a:pPr>
            <a:r>
              <a:t/>
            </a:r>
            <a:endParaRPr sz="2000">
              <a:solidFill>
                <a:srgbClr val="3C063D"/>
              </a:solidFill>
              <a:latin typeface="Avenir"/>
              <a:ea typeface="Avenir"/>
              <a:cs typeface="Avenir"/>
              <a:sym typeface="Avenir"/>
            </a:endParaRPr>
          </a:p>
          <a:p>
            <a:pPr indent="0" lvl="0" marL="0" marR="0" rtl="0" algn="ctr">
              <a:spcBef>
                <a:spcPts val="0"/>
              </a:spcBef>
              <a:spcAft>
                <a:spcPts val="0"/>
              </a:spcAft>
              <a:buNone/>
            </a:pPr>
            <a:r>
              <a:rPr lang="en-US" sz="2000" u="sng">
                <a:solidFill>
                  <a:srgbClr val="3C063D"/>
                </a:solidFill>
                <a:latin typeface="Avenir"/>
                <a:ea typeface="Avenir"/>
                <a:cs typeface="Avenir"/>
                <a:sym typeface="Avenir"/>
              </a:rPr>
              <a:t>No</a:t>
            </a:r>
            <a:r>
              <a:rPr lang="en-US" sz="2000">
                <a:solidFill>
                  <a:srgbClr val="3C063D"/>
                </a:solidFill>
                <a:latin typeface="Avenir"/>
                <a:ea typeface="Avenir"/>
                <a:cs typeface="Avenir"/>
                <a:sym typeface="Avenir"/>
              </a:rPr>
              <a:t> Substantial Involvement</a:t>
            </a:r>
            <a:endParaRPr/>
          </a:p>
          <a:p>
            <a:pPr indent="0" lvl="0" marL="0" marR="0" rtl="0" algn="ctr">
              <a:spcBef>
                <a:spcPts val="0"/>
              </a:spcBef>
              <a:spcAft>
                <a:spcPts val="0"/>
              </a:spcAft>
              <a:buNone/>
            </a:pPr>
            <a:r>
              <a:t/>
            </a:r>
            <a:endParaRPr sz="2000">
              <a:solidFill>
                <a:srgbClr val="FFFFFF"/>
              </a:solidFill>
              <a:latin typeface="Avenir"/>
              <a:ea typeface="Avenir"/>
              <a:cs typeface="Avenir"/>
              <a:sym typeface="Avenir"/>
            </a:endParaRPr>
          </a:p>
          <a:p>
            <a:pPr indent="0" lvl="0" marL="0" marR="0" rtl="0" algn="ctr">
              <a:spcBef>
                <a:spcPts val="0"/>
              </a:spcBef>
              <a:spcAft>
                <a:spcPts val="0"/>
              </a:spcAft>
              <a:buNone/>
            </a:pPr>
            <a:r>
              <a:rPr lang="en-US" sz="2000">
                <a:solidFill>
                  <a:schemeClr val="lt2"/>
                </a:solidFill>
                <a:latin typeface="Avenir"/>
                <a:ea typeface="Avenir"/>
                <a:cs typeface="Avenir"/>
                <a:sym typeface="Avenir"/>
              </a:rPr>
              <a:t>Limited Involvement</a:t>
            </a:r>
            <a:endParaRPr/>
          </a:p>
        </p:txBody>
      </p:sp>
      <p:sp>
        <p:nvSpPr>
          <p:cNvPr id="450" name="Google Shape;450;p58"/>
          <p:cNvSpPr txBox="1"/>
          <p:nvPr/>
        </p:nvSpPr>
        <p:spPr>
          <a:xfrm>
            <a:off x="6100305" y="2099598"/>
            <a:ext cx="2209800" cy="3477875"/>
          </a:xfrm>
          <a:prstGeom prst="rect">
            <a:avLst/>
          </a:prstGeom>
          <a:solidFill>
            <a:srgbClr val="739DA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venir"/>
                <a:ea typeface="Avenir"/>
                <a:cs typeface="Avenir"/>
                <a:sym typeface="Avenir"/>
              </a:rPr>
              <a:t>COOPERATIVE AGREEMENT</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en-US" sz="2000">
                <a:solidFill>
                  <a:schemeClr val="lt1"/>
                </a:solidFill>
                <a:latin typeface="Avenir"/>
                <a:ea typeface="Avenir"/>
                <a:cs typeface="Avenir"/>
                <a:sym typeface="Avenir"/>
              </a:rPr>
              <a:t>Substantial Involvement</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en-US" sz="2000">
                <a:solidFill>
                  <a:schemeClr val="lt1"/>
                </a:solidFill>
                <a:latin typeface="Avenir"/>
                <a:ea typeface="Avenir"/>
                <a:cs typeface="Avenir"/>
                <a:sym typeface="Avenir"/>
              </a:rPr>
              <a:t>More Involvement</a:t>
            </a:r>
            <a:endParaRPr/>
          </a:p>
        </p:txBody>
      </p:sp>
      <p:sp>
        <p:nvSpPr>
          <p:cNvPr id="451" name="Google Shape;451;p58"/>
          <p:cNvSpPr txBox="1"/>
          <p:nvPr/>
        </p:nvSpPr>
        <p:spPr>
          <a:xfrm>
            <a:off x="8644466" y="1179644"/>
            <a:ext cx="2528056" cy="4401205"/>
          </a:xfrm>
          <a:prstGeom prst="rect">
            <a:avLst/>
          </a:prstGeom>
          <a:solidFill>
            <a:srgbClr val="002F6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venir"/>
                <a:ea typeface="Avenir"/>
                <a:cs typeface="Avenir"/>
                <a:sym typeface="Avenir"/>
              </a:rPr>
              <a:t>CONTRACT</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en-US" sz="2000">
                <a:solidFill>
                  <a:schemeClr val="lt1"/>
                </a:solidFill>
                <a:latin typeface="Avenir"/>
                <a:ea typeface="Avenir"/>
                <a:cs typeface="Avenir"/>
                <a:sym typeface="Avenir"/>
              </a:rPr>
              <a:t>Substantial Involvement</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en-US" sz="2000">
                <a:solidFill>
                  <a:schemeClr val="lt1"/>
                </a:solidFill>
                <a:latin typeface="Avenir"/>
                <a:ea typeface="Avenir"/>
                <a:cs typeface="Avenir"/>
                <a:sym typeface="Avenir"/>
              </a:rPr>
              <a:t>Always Involved</a:t>
            </a:r>
            <a:endParaRPr/>
          </a:p>
          <a:p>
            <a:pPr indent="0" lvl="0" marL="0" marR="0" rtl="0" algn="ctr">
              <a:spcBef>
                <a:spcPts val="0"/>
              </a:spcBef>
              <a:spcAft>
                <a:spcPts val="0"/>
              </a:spcAft>
              <a:buNone/>
            </a:pPr>
            <a:r>
              <a:rPr b="1" lang="en-US" sz="2000">
                <a:solidFill>
                  <a:schemeClr val="lt1"/>
                </a:solidFill>
                <a:latin typeface="Avenir"/>
                <a:ea typeface="Avenir"/>
                <a:cs typeface="Avenir"/>
                <a:sym typeface="Avenir"/>
              </a:rPr>
              <a:t>(Very Hands On)</a:t>
            </a: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p:txBody>
      </p:sp>
      <p:sp>
        <p:nvSpPr>
          <p:cNvPr id="452" name="Google Shape;452;p58"/>
          <p:cNvSpPr txBox="1"/>
          <p:nvPr/>
        </p:nvSpPr>
        <p:spPr>
          <a:xfrm>
            <a:off x="5029203" y="5931044"/>
            <a:ext cx="1600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262626"/>
                </a:solidFill>
                <a:latin typeface="Avenir"/>
                <a:ea typeface="Avenir"/>
                <a:cs typeface="Avenir"/>
                <a:sym typeface="Avenir"/>
              </a:rPr>
              <a:t>Assistance</a:t>
            </a:r>
            <a:endParaRPr/>
          </a:p>
        </p:txBody>
      </p:sp>
      <p:sp>
        <p:nvSpPr>
          <p:cNvPr id="453" name="Google Shape;453;p58"/>
          <p:cNvSpPr txBox="1"/>
          <p:nvPr/>
        </p:nvSpPr>
        <p:spPr>
          <a:xfrm>
            <a:off x="9017003" y="5931044"/>
            <a:ext cx="1600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62626"/>
                </a:solidFill>
                <a:latin typeface="Avenir"/>
                <a:ea typeface="Avenir"/>
                <a:cs typeface="Avenir"/>
                <a:sym typeface="Avenir"/>
              </a:rPr>
              <a:t>Acquisition</a:t>
            </a:r>
            <a:endParaRPr/>
          </a:p>
        </p:txBody>
      </p:sp>
      <p:sp>
        <p:nvSpPr>
          <p:cNvPr id="454" name="Google Shape;454;p58"/>
          <p:cNvSpPr/>
          <p:nvPr/>
        </p:nvSpPr>
        <p:spPr>
          <a:xfrm rot="-5400000">
            <a:off x="5639891" y="3595187"/>
            <a:ext cx="378825" cy="4343399"/>
          </a:xfrm>
          <a:prstGeom prst="leftBrace">
            <a:avLst>
              <a:gd fmla="val 8333" name="adj1"/>
              <a:gd fmla="val 50000" name="adj2"/>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venir"/>
              <a:ea typeface="Avenir"/>
              <a:cs typeface="Avenir"/>
              <a:sym typeface="Avenir"/>
            </a:endParaRPr>
          </a:p>
        </p:txBody>
      </p:sp>
      <p:pic>
        <p:nvPicPr>
          <p:cNvPr id="455" name="Google Shape;455;p58"/>
          <p:cNvPicPr preferRelativeResize="0"/>
          <p:nvPr/>
        </p:nvPicPr>
        <p:blipFill rotWithShape="1">
          <a:blip r:embed="rId3">
            <a:alphaModFix/>
          </a:blip>
          <a:srcRect b="0" l="0" r="0" t="0"/>
          <a:stretch/>
        </p:blipFill>
        <p:spPr>
          <a:xfrm>
            <a:off x="-206954" y="3756328"/>
            <a:ext cx="4437088" cy="897603"/>
          </a:xfrm>
          <a:prstGeom prst="rect">
            <a:avLst/>
          </a:prstGeom>
          <a:noFill/>
          <a:ln>
            <a:noFill/>
          </a:ln>
        </p:spPr>
      </p:pic>
      <p:sp>
        <p:nvSpPr>
          <p:cNvPr id="456" name="Google Shape;456;p58"/>
          <p:cNvSpPr/>
          <p:nvPr/>
        </p:nvSpPr>
        <p:spPr>
          <a:xfrm>
            <a:off x="13446" y="2931202"/>
            <a:ext cx="1946373" cy="959457"/>
          </a:xfrm>
          <a:prstGeom prst="rect">
            <a:avLst/>
          </a:prstGeom>
          <a:solidFill>
            <a:srgbClr val="FFFFFF"/>
          </a:solidFill>
          <a:ln>
            <a:noFill/>
          </a:ln>
        </p:spPr>
      </p:sp>
      <p:cxnSp>
        <p:nvCxnSpPr>
          <p:cNvPr id="457" name="Google Shape;457;p58"/>
          <p:cNvCxnSpPr>
            <a:stCxn id="455" idx="0"/>
            <a:endCxn id="449" idx="0"/>
          </p:cNvCxnSpPr>
          <p:nvPr/>
        </p:nvCxnSpPr>
        <p:spPr>
          <a:xfrm rot="-5400000">
            <a:off x="3028740" y="2313478"/>
            <a:ext cx="425700" cy="2460000"/>
          </a:xfrm>
          <a:prstGeom prst="bentConnector3">
            <a:avLst>
              <a:gd fmla="val 153682" name="adj1"/>
            </a:avLst>
          </a:prstGeom>
          <a:noFill/>
          <a:ln cap="flat" cmpd="sng" w="12700">
            <a:solidFill>
              <a:schemeClr val="accent1"/>
            </a:solidFill>
            <a:prstDash val="solid"/>
            <a:round/>
            <a:headEnd len="sm" w="sm" type="none"/>
            <a:tailEnd len="med" w="med" type="triangle"/>
          </a:ln>
        </p:spPr>
      </p:cxnSp>
      <p:cxnSp>
        <p:nvCxnSpPr>
          <p:cNvPr id="458" name="Google Shape;458;p58"/>
          <p:cNvCxnSpPr>
            <a:endCxn id="450" idx="0"/>
          </p:cNvCxnSpPr>
          <p:nvPr/>
        </p:nvCxnSpPr>
        <p:spPr>
          <a:xfrm flipH="1" rot="10800000">
            <a:off x="2011605" y="2099598"/>
            <a:ext cx="5193600" cy="1795800"/>
          </a:xfrm>
          <a:prstGeom prst="bentConnector3">
            <a:avLst>
              <a:gd fmla="val 0" name="adj1"/>
            </a:avLst>
          </a:prstGeom>
          <a:noFill/>
          <a:ln cap="flat" cmpd="sng" w="12700">
            <a:solidFill>
              <a:schemeClr val="accent1"/>
            </a:solidFill>
            <a:prstDash val="solid"/>
            <a:round/>
            <a:headEnd len="sm" w="sm" type="none"/>
            <a:tailEnd len="med" w="med" type="triangle"/>
          </a:ln>
        </p:spPr>
      </p:cxnSp>
      <p:cxnSp>
        <p:nvCxnSpPr>
          <p:cNvPr id="459" name="Google Shape;459;p58"/>
          <p:cNvCxnSpPr>
            <a:stCxn id="455" idx="0"/>
            <a:endCxn id="451" idx="0"/>
          </p:cNvCxnSpPr>
          <p:nvPr/>
        </p:nvCxnSpPr>
        <p:spPr>
          <a:xfrm rot="-5400000">
            <a:off x="4671690" y="-1480472"/>
            <a:ext cx="2576700" cy="7896900"/>
          </a:xfrm>
          <a:prstGeom prst="bentConnector3">
            <a:avLst>
              <a:gd fmla="val 108871" name="adj1"/>
            </a:avLst>
          </a:prstGeom>
          <a:noFill/>
          <a:ln cap="flat" cmpd="sng" w="12700">
            <a:solidFill>
              <a:schemeClr val="accent1"/>
            </a:solidFill>
            <a:prstDash val="solid"/>
            <a:round/>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9"/>
          <p:cNvSpPr/>
          <p:nvPr/>
        </p:nvSpPr>
        <p:spPr>
          <a:xfrm>
            <a:off x="0" y="5892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ROLES AND RESPONSIBILITIES </a:t>
            </a:r>
            <a:r>
              <a:rPr b="1" lang="en-US" sz="2400">
                <a:solidFill>
                  <a:schemeClr val="lt1"/>
                </a:solidFill>
                <a:latin typeface="Arial"/>
                <a:ea typeface="Arial"/>
                <a:cs typeface="Arial"/>
                <a:sym typeface="Arial"/>
              </a:rPr>
              <a:t>  </a:t>
            </a:r>
            <a:endParaRPr/>
          </a:p>
        </p:txBody>
      </p:sp>
      <p:sp>
        <p:nvSpPr>
          <p:cNvPr id="465" name="Google Shape;465;p59"/>
          <p:cNvSpPr txBox="1"/>
          <p:nvPr>
            <p:ph type="title"/>
          </p:nvPr>
        </p:nvSpPr>
        <p:spPr>
          <a:xfrm flipH="1">
            <a:off x="466248" y="1146646"/>
            <a:ext cx="5889811" cy="55177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2000"/>
              <a:buFont typeface="Avenir"/>
              <a:buNone/>
            </a:pPr>
            <a:r>
              <a:rPr b="1" lang="en-US" sz="2000">
                <a:solidFill>
                  <a:srgbClr val="C00000"/>
                </a:solidFill>
              </a:rPr>
              <a:t>AGREEMENT OR CONTRACT OFFICER</a:t>
            </a:r>
            <a:br>
              <a:rPr b="1" lang="en-US" sz="1600"/>
            </a:br>
            <a:br>
              <a:rPr b="1" lang="en-US" sz="1600"/>
            </a:br>
            <a:r>
              <a:rPr b="1" lang="en-US" sz="1600">
                <a:solidFill>
                  <a:schemeClr val="dk1"/>
                </a:solidFill>
                <a:latin typeface="Arial"/>
                <a:ea typeface="Arial"/>
                <a:cs typeface="Arial"/>
                <a:sym typeface="Arial"/>
              </a:rPr>
              <a:t>AUTHORITY:  </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Has legal responsibility for the award/Contract </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Only one authorized to bind USAID legally </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Can take action on behalf of USAID</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Change, terminate, or close out an award</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Obligate US government funds (including incremental funds). </a:t>
            </a:r>
            <a:br>
              <a:rPr lang="en-US" sz="1600">
                <a:solidFill>
                  <a:schemeClr val="dk1"/>
                </a:solidFill>
                <a:latin typeface="Arial"/>
                <a:ea typeface="Arial"/>
                <a:cs typeface="Arial"/>
                <a:sym typeface="Arial"/>
              </a:rPr>
            </a:br>
            <a:br>
              <a:rPr lang="en-US" sz="1600">
                <a:solidFill>
                  <a:schemeClr val="dk1"/>
                </a:solidFill>
                <a:latin typeface="Arial"/>
                <a:ea typeface="Arial"/>
                <a:cs typeface="Arial"/>
                <a:sym typeface="Arial"/>
              </a:rPr>
            </a:br>
            <a:r>
              <a:rPr b="1" lang="en-US" sz="1600">
                <a:solidFill>
                  <a:schemeClr val="dk1"/>
                </a:solidFill>
                <a:latin typeface="Arial"/>
                <a:ea typeface="Arial"/>
                <a:cs typeface="Arial"/>
                <a:sym typeface="Arial"/>
              </a:rPr>
              <a:t>RESPONSIBILITIES:</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Ensures compliance with law, executive orders,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regulations, and all other applicable procedures. </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Initiates actions following audits, investigations or AOR/COR’s findings (disallowances), or other remedial actions. </a:t>
            </a:r>
            <a:endParaRPr/>
          </a:p>
          <a:p>
            <a:pPr indent="-285750" lvl="0" marL="285750" rtl="0" algn="l">
              <a:lnSpc>
                <a:spcPct val="100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Maintains the official agency file for the award/Contract.</a:t>
            </a:r>
            <a:endParaRPr/>
          </a:p>
        </p:txBody>
      </p:sp>
      <p:sp>
        <p:nvSpPr>
          <p:cNvPr id="466" name="Google Shape;466;p59"/>
          <p:cNvSpPr txBox="1"/>
          <p:nvPr/>
        </p:nvSpPr>
        <p:spPr>
          <a:xfrm>
            <a:off x="6356059" y="1086853"/>
            <a:ext cx="5623420" cy="48567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200"/>
              </a:spcBef>
              <a:spcAft>
                <a:spcPts val="0"/>
              </a:spcAft>
              <a:buClr>
                <a:schemeClr val="accent1"/>
              </a:buClr>
              <a:buSzPts val="2000"/>
              <a:buFont typeface="Calibri"/>
              <a:buNone/>
            </a:pPr>
            <a:r>
              <a:rPr b="0" lang="en-US" sz="2000" cap="none">
                <a:solidFill>
                  <a:srgbClr val="C00000"/>
                </a:solidFill>
                <a:latin typeface="Avenir"/>
                <a:ea typeface="Avenir"/>
                <a:cs typeface="Avenir"/>
                <a:sym typeface="Avenir"/>
              </a:rPr>
              <a:t>AO/CO REPRESENTATIVE</a:t>
            </a:r>
            <a:endParaRPr/>
          </a:p>
          <a:p>
            <a:pPr indent="0" lvl="0" marL="0" marR="0" rtl="0" algn="l">
              <a:lnSpc>
                <a:spcPct val="100000"/>
              </a:lnSpc>
              <a:spcBef>
                <a:spcPts val="200"/>
              </a:spcBef>
              <a:spcAft>
                <a:spcPts val="0"/>
              </a:spcAft>
              <a:buClr>
                <a:schemeClr val="accent1"/>
              </a:buClr>
              <a:buSzPts val="1600"/>
              <a:buFont typeface="Calibri"/>
              <a:buNone/>
            </a:pPr>
            <a:r>
              <a:t/>
            </a:r>
            <a:endParaRPr b="1" sz="16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600"/>
              <a:buFont typeface="Calibri"/>
              <a:buNone/>
            </a:pPr>
            <a:r>
              <a:rPr b="1" lang="en-US" sz="1600" cap="none">
                <a:solidFill>
                  <a:schemeClr val="dk1"/>
                </a:solidFill>
                <a:latin typeface="Arial"/>
                <a:ea typeface="Arial"/>
                <a:cs typeface="Arial"/>
                <a:sym typeface="Arial"/>
              </a:rPr>
              <a:t>AUTHORITY:</a:t>
            </a:r>
            <a:endParaRPr/>
          </a:p>
          <a:p>
            <a:pPr indent="-285750" lvl="0" marL="285750" marR="0" rtl="0" algn="l">
              <a:lnSpc>
                <a:spcPct val="100000"/>
              </a:lnSpc>
              <a:spcBef>
                <a:spcPts val="0"/>
              </a:spcBef>
              <a:spcAft>
                <a:spcPts val="0"/>
              </a:spcAft>
              <a:buClr>
                <a:schemeClr val="dk1"/>
              </a:buClr>
              <a:buSzPts val="1600"/>
              <a:buFont typeface="Arial"/>
              <a:buChar char="•"/>
            </a:pPr>
            <a:r>
              <a:rPr b="0" lang="en-US" sz="1600" cap="none">
                <a:solidFill>
                  <a:schemeClr val="dk1"/>
                </a:solidFill>
                <a:latin typeface="Arial"/>
                <a:ea typeface="Arial"/>
                <a:cs typeface="Arial"/>
                <a:sym typeface="Arial"/>
              </a:rPr>
              <a:t>Only as delegated by AO</a:t>
            </a:r>
            <a:endParaRPr/>
          </a:p>
          <a:p>
            <a:pPr indent="-285750" lvl="0" marL="285750" marR="0" rtl="0" algn="l">
              <a:lnSpc>
                <a:spcPct val="100000"/>
              </a:lnSpc>
              <a:spcBef>
                <a:spcPts val="0"/>
              </a:spcBef>
              <a:spcAft>
                <a:spcPts val="0"/>
              </a:spcAft>
              <a:buClr>
                <a:schemeClr val="dk1"/>
              </a:buClr>
              <a:buSzPts val="1600"/>
              <a:buFont typeface="Arial"/>
              <a:buChar char="•"/>
            </a:pPr>
            <a:r>
              <a:rPr b="0" lang="en-US" sz="1600" cap="none">
                <a:solidFill>
                  <a:schemeClr val="dk1"/>
                </a:solidFill>
                <a:latin typeface="Arial"/>
                <a:ea typeface="Arial"/>
                <a:cs typeface="Arial"/>
                <a:sym typeface="Arial"/>
              </a:rPr>
              <a:t>Exercises USAID’s substantial involvement responsibilities</a:t>
            </a:r>
            <a:r>
              <a:rPr b="0" lang="en-US" sz="1600" cap="none">
                <a:solidFill>
                  <a:schemeClr val="dk1"/>
                </a:solidFill>
                <a:latin typeface="Avenir"/>
                <a:ea typeface="Avenir"/>
                <a:cs typeface="Avenir"/>
                <a:sym typeface="Avenir"/>
              </a:rPr>
              <a:t>. </a:t>
            </a:r>
            <a:endParaRPr/>
          </a:p>
          <a:p>
            <a:pPr indent="-184150" lvl="0" marL="285750" marR="0" rtl="0" algn="l">
              <a:lnSpc>
                <a:spcPct val="100000"/>
              </a:lnSpc>
              <a:spcBef>
                <a:spcPts val="0"/>
              </a:spcBef>
              <a:spcAft>
                <a:spcPts val="0"/>
              </a:spcAft>
              <a:buClr>
                <a:schemeClr val="dk1"/>
              </a:buClr>
              <a:buSzPts val="1600"/>
              <a:buFont typeface="Arial"/>
              <a:buNone/>
            </a:pPr>
            <a:r>
              <a:t/>
            </a:r>
            <a:endParaRPr b="0" sz="16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1" sz="16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1" sz="1600" cap="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rPr b="1" lang="en-US" sz="1600" cap="none">
                <a:solidFill>
                  <a:schemeClr val="dk1"/>
                </a:solidFill>
                <a:latin typeface="Arial"/>
                <a:ea typeface="Arial"/>
                <a:cs typeface="Arial"/>
                <a:sym typeface="Arial"/>
              </a:rPr>
              <a:t>RESPONSIBILITIES </a:t>
            </a:r>
            <a:endParaRPr/>
          </a:p>
          <a:p>
            <a:pPr indent="-285750" lvl="0" marL="571500" marR="0" rtl="0" algn="l">
              <a:lnSpc>
                <a:spcPct val="100000"/>
              </a:lnSpc>
              <a:spcBef>
                <a:spcPts val="0"/>
              </a:spcBef>
              <a:spcAft>
                <a:spcPts val="0"/>
              </a:spcAft>
              <a:buClr>
                <a:schemeClr val="dk1"/>
              </a:buClr>
              <a:buSzPts val="1600"/>
              <a:buFont typeface="Arial"/>
              <a:buChar char="•"/>
            </a:pPr>
            <a:r>
              <a:rPr b="0" lang="en-US" sz="1600" cap="none">
                <a:solidFill>
                  <a:schemeClr val="dk1"/>
                </a:solidFill>
                <a:latin typeface="Arial"/>
                <a:ea typeface="Arial"/>
                <a:cs typeface="Arial"/>
                <a:sym typeface="Arial"/>
              </a:rPr>
              <a:t>Maintains contact with the awardee/contractor through site visits, technical communication, and liaison.  </a:t>
            </a:r>
            <a:endParaRPr/>
          </a:p>
          <a:p>
            <a:pPr indent="-285750" lvl="0" marL="571500" marR="0" rtl="0" algn="l">
              <a:lnSpc>
                <a:spcPct val="100000"/>
              </a:lnSpc>
              <a:spcBef>
                <a:spcPts val="0"/>
              </a:spcBef>
              <a:spcAft>
                <a:spcPts val="0"/>
              </a:spcAft>
              <a:buClr>
                <a:schemeClr val="dk1"/>
              </a:buClr>
              <a:buSzPts val="1600"/>
              <a:buFont typeface="Arial"/>
              <a:buChar char="•"/>
            </a:pPr>
            <a:r>
              <a:rPr b="0" lang="en-US" sz="1600" cap="none">
                <a:solidFill>
                  <a:schemeClr val="dk1"/>
                </a:solidFill>
                <a:latin typeface="Arial"/>
                <a:ea typeface="Arial"/>
                <a:cs typeface="Arial"/>
                <a:sym typeface="Arial"/>
              </a:rPr>
              <a:t>Reviews and analyzes performance and financial reports for adequacy, responsiveness, and timeliness. </a:t>
            </a:r>
            <a:endParaRPr/>
          </a:p>
          <a:p>
            <a:pPr indent="-285750" lvl="0" marL="571500" marR="0" rtl="0" algn="l">
              <a:lnSpc>
                <a:spcPct val="100000"/>
              </a:lnSpc>
              <a:spcBef>
                <a:spcPts val="0"/>
              </a:spcBef>
              <a:spcAft>
                <a:spcPts val="0"/>
              </a:spcAft>
              <a:buClr>
                <a:schemeClr val="dk1"/>
              </a:buClr>
              <a:buSzPts val="1600"/>
              <a:buFont typeface="Arial"/>
              <a:buChar char="•"/>
            </a:pPr>
            <a:r>
              <a:rPr b="0" lang="en-US" sz="1600" cap="none">
                <a:solidFill>
                  <a:schemeClr val="dk1"/>
                </a:solidFill>
                <a:latin typeface="Arial"/>
                <a:ea typeface="Arial"/>
                <a:cs typeface="Arial"/>
                <a:sym typeface="Arial"/>
              </a:rPr>
              <a:t>Exercises USAID’s substantial involvement responsibilities</a:t>
            </a:r>
            <a:r>
              <a:rPr b="0" lang="en-US" sz="1600" cap="none">
                <a:solidFill>
                  <a:schemeClr val="dk1"/>
                </a:solidFill>
                <a:latin typeface="Avenir"/>
                <a:ea typeface="Avenir"/>
                <a:cs typeface="Avenir"/>
                <a:sym typeface="Avenir"/>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0"/>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Exercise 1: Whose Responsibility is it? </a:t>
            </a:r>
            <a:endParaRPr/>
          </a:p>
        </p:txBody>
      </p:sp>
      <p:graphicFrame>
        <p:nvGraphicFramePr>
          <p:cNvPr id="473" name="Google Shape;473;p60"/>
          <p:cNvGraphicFramePr/>
          <p:nvPr/>
        </p:nvGraphicFramePr>
        <p:xfrm>
          <a:off x="214397" y="894496"/>
          <a:ext cx="3000000" cy="3000000"/>
        </p:xfrm>
        <a:graphic>
          <a:graphicData uri="http://schemas.openxmlformats.org/drawingml/2006/table">
            <a:tbl>
              <a:tblPr bandRow="1" firstRow="1">
                <a:noFill/>
                <a:tableStyleId>{BDB710B3-F5ED-49D0-9E29-FC62D9D1423A}</a:tableStyleId>
              </a:tblPr>
              <a:tblGrid>
                <a:gridCol w="4597400"/>
                <a:gridCol w="4597400"/>
              </a:tblGrid>
              <a:tr h="355850">
                <a:tc>
                  <a:txBody>
                    <a:bodyPr/>
                    <a:lstStyle/>
                    <a:p>
                      <a:pPr indent="0" lvl="0" marL="0" marR="0" rtl="0" algn="l">
                        <a:spcBef>
                          <a:spcPts val="0"/>
                        </a:spcBef>
                        <a:spcAft>
                          <a:spcPts val="0"/>
                        </a:spcAft>
                        <a:buNone/>
                      </a:pPr>
                      <a:r>
                        <a:rPr lang="en-US" sz="1800" u="none" cap="none" strike="noStrike"/>
                        <a:t>Responsabilité</a:t>
                      </a:r>
                      <a:endParaRPr/>
                    </a:p>
                  </a:txBody>
                  <a:tcPr marT="45725" marB="45725" marR="91450" marL="91450"/>
                </a:tc>
                <a:tc>
                  <a:txBody>
                    <a:bodyPr/>
                    <a:lstStyle/>
                    <a:p>
                      <a:pPr indent="0" lvl="0" marL="0" marR="0" rtl="0" algn="l">
                        <a:spcBef>
                          <a:spcPts val="0"/>
                        </a:spcBef>
                        <a:spcAft>
                          <a:spcPts val="0"/>
                        </a:spcAft>
                        <a:buNone/>
                      </a:pPr>
                      <a:r>
                        <a:rPr lang="en-US" sz="1800"/>
                        <a:t>OMS?</a:t>
                      </a:r>
                      <a:endParaRPr/>
                    </a:p>
                  </a:txBody>
                  <a:tcPr marT="45725" marB="45725" marR="91450" marL="91450"/>
                </a:tc>
              </a:tr>
              <a:tr h="326200">
                <a:tc>
                  <a:txBody>
                    <a:bodyPr/>
                    <a:lstStyle/>
                    <a:p>
                      <a:pPr indent="0" lvl="0" marL="0" marR="0" rtl="0" algn="l">
                        <a:spcBef>
                          <a:spcPts val="0"/>
                        </a:spcBef>
                        <a:spcAft>
                          <a:spcPts val="0"/>
                        </a:spcAft>
                        <a:buNone/>
                      </a:pPr>
                      <a:r>
                        <a:rPr lang="en-US" sz="1600"/>
                        <a:t>Make an Award</a:t>
                      </a:r>
                      <a:endParaRPr/>
                    </a:p>
                  </a:txBody>
                  <a:tcPr marT="45725" marB="45725" marR="91450" marL="91450"/>
                </a:tc>
                <a:tc>
                  <a:txBody>
                    <a:bodyPr/>
                    <a:lstStyle/>
                    <a:p>
                      <a:pPr indent="0" lvl="0" marL="0" marR="0" rtl="0" algn="l">
                        <a:spcBef>
                          <a:spcPts val="0"/>
                        </a:spcBef>
                        <a:spcAft>
                          <a:spcPts val="0"/>
                        </a:spcAft>
                        <a:buNone/>
                      </a:pPr>
                      <a:r>
                        <a:rPr b="1" lang="en-US" sz="1600"/>
                        <a:t>AO</a:t>
                      </a:r>
                      <a:endParaRPr/>
                    </a:p>
                  </a:txBody>
                  <a:tcPr marT="45725" marB="45725" marR="91450" marL="91450"/>
                </a:tc>
              </a:tr>
              <a:tr h="326200">
                <a:tc>
                  <a:txBody>
                    <a:bodyPr/>
                    <a:lstStyle/>
                    <a:p>
                      <a:pPr indent="0" lvl="0" marL="0" marR="0" rtl="0" algn="l">
                        <a:spcBef>
                          <a:spcPts val="0"/>
                        </a:spcBef>
                        <a:spcAft>
                          <a:spcPts val="0"/>
                        </a:spcAft>
                        <a:buNone/>
                      </a:pPr>
                      <a:r>
                        <a:rPr lang="en-US" sz="1600"/>
                        <a:t>End an Award </a:t>
                      </a:r>
                      <a:endParaRPr/>
                    </a:p>
                  </a:txBody>
                  <a:tcPr marT="45725" marB="45725" marR="91450" marL="91450"/>
                </a:tc>
                <a:tc>
                  <a:txBody>
                    <a:bodyPr/>
                    <a:lstStyle/>
                    <a:p>
                      <a:pPr indent="0" lvl="0" marL="0" marR="0" rtl="0" algn="l">
                        <a:spcBef>
                          <a:spcPts val="0"/>
                        </a:spcBef>
                        <a:spcAft>
                          <a:spcPts val="0"/>
                        </a:spcAft>
                        <a:buNone/>
                      </a:pPr>
                      <a:r>
                        <a:rPr b="1" lang="en-US" sz="1600"/>
                        <a:t>AOR</a:t>
                      </a:r>
                      <a:endParaRPr/>
                    </a:p>
                  </a:txBody>
                  <a:tcPr marT="45725" marB="45725" marR="91450" marL="91450"/>
                </a:tc>
              </a:tr>
              <a:tr h="326200">
                <a:tc>
                  <a:txBody>
                    <a:bodyPr/>
                    <a:lstStyle/>
                    <a:p>
                      <a:pPr indent="0" lvl="0" marL="0" marR="0" rtl="0" algn="l">
                        <a:spcBef>
                          <a:spcPts val="0"/>
                        </a:spcBef>
                        <a:spcAft>
                          <a:spcPts val="0"/>
                        </a:spcAft>
                        <a:buNone/>
                      </a:pPr>
                      <a:r>
                        <a:rPr lang="en-US" sz="1600"/>
                        <a:t>Modify the scope of the Agreement</a:t>
                      </a:r>
                      <a:endParaRPr/>
                    </a:p>
                  </a:txBody>
                  <a:tcPr marT="45725" marB="45725" marR="91450" marL="91450"/>
                </a:tc>
                <a:tc>
                  <a:txBody>
                    <a:bodyPr/>
                    <a:lstStyle/>
                    <a:p>
                      <a:pPr indent="0" lvl="0" marL="0" marR="0" rtl="0" algn="l">
                        <a:spcBef>
                          <a:spcPts val="0"/>
                        </a:spcBef>
                        <a:spcAft>
                          <a:spcPts val="0"/>
                        </a:spcAft>
                        <a:buNone/>
                      </a:pPr>
                      <a:r>
                        <a:rPr b="1" lang="en-US" sz="1600"/>
                        <a:t>AO</a:t>
                      </a:r>
                      <a:endParaRPr/>
                    </a:p>
                  </a:txBody>
                  <a:tcPr marT="45725" marB="45725" marR="91450" marL="91450"/>
                </a:tc>
              </a:tr>
              <a:tr h="326200">
                <a:tc>
                  <a:txBody>
                    <a:bodyPr/>
                    <a:lstStyle/>
                    <a:p>
                      <a:pPr indent="0" lvl="0" marL="0" marR="0" rtl="0" algn="l">
                        <a:spcBef>
                          <a:spcPts val="0"/>
                        </a:spcBef>
                        <a:spcAft>
                          <a:spcPts val="0"/>
                        </a:spcAft>
                        <a:buNone/>
                      </a:pPr>
                      <a:r>
                        <a:rPr lang="en-US" sz="1600"/>
                        <a:t>Visit Awardee field Activities</a:t>
                      </a:r>
                      <a:endParaRPr/>
                    </a:p>
                  </a:txBody>
                  <a:tcPr marT="45725" marB="45725" marR="91450" marL="91450"/>
                </a:tc>
                <a:tc>
                  <a:txBody>
                    <a:bodyPr/>
                    <a:lstStyle/>
                    <a:p>
                      <a:pPr indent="0" lvl="0" marL="0" marR="0" rtl="0" algn="l">
                        <a:spcBef>
                          <a:spcPts val="0"/>
                        </a:spcBef>
                        <a:spcAft>
                          <a:spcPts val="0"/>
                        </a:spcAft>
                        <a:buNone/>
                      </a:pPr>
                      <a:r>
                        <a:rPr b="1" lang="en-US" sz="1600"/>
                        <a:t>AOR et/ou AO</a:t>
                      </a:r>
                      <a:endParaRPr/>
                    </a:p>
                  </a:txBody>
                  <a:tcPr marT="45725" marB="45725" marR="91450" marL="91450"/>
                </a:tc>
              </a:tr>
              <a:tr h="326200">
                <a:tc>
                  <a:txBody>
                    <a:bodyPr/>
                    <a:lstStyle/>
                    <a:p>
                      <a:pPr indent="0" lvl="0" marL="0" marR="0" rtl="0" algn="l">
                        <a:spcBef>
                          <a:spcPts val="0"/>
                        </a:spcBef>
                        <a:spcAft>
                          <a:spcPts val="0"/>
                        </a:spcAft>
                        <a:buNone/>
                      </a:pPr>
                      <a:r>
                        <a:rPr lang="en-US" sz="1600"/>
                        <a:t>Daily Communication with Awardee</a:t>
                      </a:r>
                      <a:endParaRPr/>
                    </a:p>
                  </a:txBody>
                  <a:tcPr marT="45725" marB="45725" marR="91450" marL="91450"/>
                </a:tc>
                <a:tc>
                  <a:txBody>
                    <a:bodyPr/>
                    <a:lstStyle/>
                    <a:p>
                      <a:pPr indent="0" lvl="0" marL="0" marR="0" rtl="0" algn="l">
                        <a:spcBef>
                          <a:spcPts val="0"/>
                        </a:spcBef>
                        <a:spcAft>
                          <a:spcPts val="0"/>
                        </a:spcAft>
                        <a:buNone/>
                      </a:pPr>
                      <a:r>
                        <a:rPr b="1" lang="en-US" sz="1600"/>
                        <a:t>AO</a:t>
                      </a:r>
                      <a:endParaRPr/>
                    </a:p>
                  </a:txBody>
                  <a:tcPr marT="45725" marB="45725" marR="91450" marL="91450"/>
                </a:tc>
              </a:tr>
              <a:tr h="326200">
                <a:tc>
                  <a:txBody>
                    <a:bodyPr/>
                    <a:lstStyle/>
                    <a:p>
                      <a:pPr indent="0" lvl="0" marL="0" marR="0" rtl="0" algn="l">
                        <a:spcBef>
                          <a:spcPts val="0"/>
                        </a:spcBef>
                        <a:spcAft>
                          <a:spcPts val="0"/>
                        </a:spcAft>
                        <a:buNone/>
                      </a:pPr>
                      <a:r>
                        <a:rPr lang="en-US" sz="1600"/>
                        <a:t>Make modifications to the budget</a:t>
                      </a:r>
                      <a:endParaRPr/>
                    </a:p>
                  </a:txBody>
                  <a:tcPr marT="45725" marB="45725" marR="91450" marL="91450"/>
                </a:tc>
                <a:tc>
                  <a:txBody>
                    <a:bodyPr/>
                    <a:lstStyle/>
                    <a:p>
                      <a:pPr indent="0" lvl="0" marL="0" marR="0" rtl="0" algn="l">
                        <a:spcBef>
                          <a:spcPts val="0"/>
                        </a:spcBef>
                        <a:spcAft>
                          <a:spcPts val="0"/>
                        </a:spcAft>
                        <a:buNone/>
                      </a:pPr>
                      <a:r>
                        <a:rPr b="1" lang="en-US" sz="1600"/>
                        <a:t>AO</a:t>
                      </a:r>
                      <a:endParaRPr/>
                    </a:p>
                  </a:txBody>
                  <a:tcPr marT="45725" marB="45725" marR="91450" marL="91450"/>
                </a:tc>
              </a:tr>
              <a:tr h="326200">
                <a:tc>
                  <a:txBody>
                    <a:bodyPr/>
                    <a:lstStyle/>
                    <a:p>
                      <a:pPr indent="0" lvl="0" marL="0" marR="0" rtl="0" algn="l">
                        <a:spcBef>
                          <a:spcPts val="0"/>
                        </a:spcBef>
                        <a:spcAft>
                          <a:spcPts val="0"/>
                        </a:spcAft>
                        <a:buNone/>
                      </a:pPr>
                      <a:r>
                        <a:rPr lang="en-US" sz="1600"/>
                        <a:t>Make any commitments</a:t>
                      </a:r>
                      <a:endParaRPr/>
                    </a:p>
                  </a:txBody>
                  <a:tcPr marT="45725" marB="45725" marR="91450" marL="91450"/>
                </a:tc>
                <a:tc>
                  <a:txBody>
                    <a:bodyPr/>
                    <a:lstStyle/>
                    <a:p>
                      <a:pPr indent="0" lvl="0" marL="0" marR="0" rtl="0" algn="l">
                        <a:spcBef>
                          <a:spcPts val="0"/>
                        </a:spcBef>
                        <a:spcAft>
                          <a:spcPts val="0"/>
                        </a:spcAft>
                        <a:buNone/>
                      </a:pPr>
                      <a:r>
                        <a:rPr b="1" lang="en-US" sz="1600"/>
                        <a:t>AOR</a:t>
                      </a:r>
                      <a:endParaRPr/>
                    </a:p>
                  </a:txBody>
                  <a:tcPr marT="45725" marB="45725" marR="91450" marL="91450"/>
                </a:tc>
              </a:tr>
              <a:tr h="326200">
                <a:tc>
                  <a:txBody>
                    <a:bodyPr/>
                    <a:lstStyle/>
                    <a:p>
                      <a:pPr indent="0" lvl="0" marL="0" marR="0" rtl="0" algn="l">
                        <a:spcBef>
                          <a:spcPts val="0"/>
                        </a:spcBef>
                        <a:spcAft>
                          <a:spcPts val="0"/>
                        </a:spcAft>
                        <a:buNone/>
                      </a:pPr>
                      <a:r>
                        <a:rPr lang="en-US" sz="1600"/>
                        <a:t>Participate in meetings with Prime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Avenir"/>
                        <a:buNone/>
                      </a:pPr>
                      <a:r>
                        <a:rPr b="1" lang="en-US" sz="1600"/>
                        <a:t>AOR et/ou AO</a:t>
                      </a:r>
                      <a:endParaRPr/>
                    </a:p>
                  </a:txBody>
                  <a:tcPr marT="45725" marB="45725" marR="91450" marL="91450"/>
                </a:tc>
              </a:tr>
              <a:tr h="326200">
                <a:tc>
                  <a:txBody>
                    <a:bodyPr/>
                    <a:lstStyle/>
                    <a:p>
                      <a:pPr indent="0" lvl="0" marL="0" marR="0" rtl="0" algn="l">
                        <a:spcBef>
                          <a:spcPts val="0"/>
                        </a:spcBef>
                        <a:spcAft>
                          <a:spcPts val="0"/>
                        </a:spcAft>
                        <a:buNone/>
                      </a:pPr>
                      <a:r>
                        <a:rPr lang="en-US" sz="1600"/>
                        <a:t>Approval of Key Personnel</a:t>
                      </a:r>
                      <a:endParaRPr/>
                    </a:p>
                  </a:txBody>
                  <a:tcPr marT="45725" marB="45725" marR="91450" marL="91450"/>
                </a:tc>
                <a:tc>
                  <a:txBody>
                    <a:bodyPr/>
                    <a:lstStyle/>
                    <a:p>
                      <a:pPr indent="0" lvl="0" marL="0" marR="0" rtl="0" algn="l">
                        <a:spcBef>
                          <a:spcPts val="0"/>
                        </a:spcBef>
                        <a:spcAft>
                          <a:spcPts val="0"/>
                        </a:spcAft>
                        <a:buNone/>
                      </a:pPr>
                      <a:r>
                        <a:rPr b="1" lang="en-US" sz="1600"/>
                        <a:t>AOR</a:t>
                      </a:r>
                      <a:endParaRPr/>
                    </a:p>
                  </a:txBody>
                  <a:tcPr marT="45725" marB="45725" marR="91450" marL="91450"/>
                </a:tc>
              </a:tr>
              <a:tr h="326200">
                <a:tc>
                  <a:txBody>
                    <a:bodyPr/>
                    <a:lstStyle/>
                    <a:p>
                      <a:pPr indent="0" lvl="0" marL="0" marR="0" rtl="0" algn="l">
                        <a:spcBef>
                          <a:spcPts val="0"/>
                        </a:spcBef>
                        <a:spcAft>
                          <a:spcPts val="0"/>
                        </a:spcAft>
                        <a:buNone/>
                      </a:pPr>
                      <a:r>
                        <a:rPr lang="en-US" sz="1600"/>
                        <a:t>International Travels</a:t>
                      </a:r>
                      <a:endParaRPr/>
                    </a:p>
                  </a:txBody>
                  <a:tcPr marT="45725" marB="45725" marR="91450" marL="91450"/>
                </a:tc>
                <a:tc>
                  <a:txBody>
                    <a:bodyPr/>
                    <a:lstStyle/>
                    <a:p>
                      <a:pPr indent="0" lvl="0" marL="0" marR="0" rtl="0" algn="l">
                        <a:spcBef>
                          <a:spcPts val="0"/>
                        </a:spcBef>
                        <a:spcAft>
                          <a:spcPts val="0"/>
                        </a:spcAft>
                        <a:buNone/>
                      </a:pPr>
                      <a:r>
                        <a:rPr b="1" lang="en-US" sz="1600"/>
                        <a:t>Vérifier les termes de l'accord </a:t>
                      </a:r>
                      <a:endParaRPr/>
                    </a:p>
                  </a:txBody>
                  <a:tcPr marT="45725" marB="45725" marR="91450" marL="91450"/>
                </a:tc>
              </a:tr>
              <a:tr h="326200">
                <a:tc>
                  <a:txBody>
                    <a:bodyPr/>
                    <a:lstStyle/>
                    <a:p>
                      <a:pPr indent="0" lvl="0" marL="0" marR="0" rtl="0" algn="l">
                        <a:spcBef>
                          <a:spcPts val="0"/>
                        </a:spcBef>
                        <a:spcAft>
                          <a:spcPts val="0"/>
                        </a:spcAft>
                        <a:buNone/>
                      </a:pPr>
                      <a:r>
                        <a:rPr lang="en-US" sz="1600"/>
                        <a:t>Make an Extension commitment</a:t>
                      </a:r>
                      <a:endParaRPr/>
                    </a:p>
                  </a:txBody>
                  <a:tcPr marT="45725" marB="45725" marR="91450" marL="91450"/>
                </a:tc>
                <a:tc>
                  <a:txBody>
                    <a:bodyPr/>
                    <a:lstStyle/>
                    <a:p>
                      <a:pPr indent="0" lvl="0" marL="0" marR="0" rtl="0" algn="l">
                        <a:spcBef>
                          <a:spcPts val="0"/>
                        </a:spcBef>
                        <a:spcAft>
                          <a:spcPts val="0"/>
                        </a:spcAft>
                        <a:buNone/>
                      </a:pPr>
                      <a:r>
                        <a:rPr b="1" lang="en-US" sz="1600"/>
                        <a:t>USAID Country Manager</a:t>
                      </a:r>
                      <a:endParaRPr/>
                    </a:p>
                  </a:txBody>
                  <a:tcPr marT="45725" marB="45725" marR="91450" marL="91450"/>
                </a:tc>
              </a:tr>
              <a:tr h="326200">
                <a:tc>
                  <a:txBody>
                    <a:bodyPr/>
                    <a:lstStyle/>
                    <a:p>
                      <a:pPr indent="0" lvl="0" marL="0" marR="0" rtl="0" algn="l">
                        <a:spcBef>
                          <a:spcPts val="0"/>
                        </a:spcBef>
                        <a:spcAft>
                          <a:spcPts val="0"/>
                        </a:spcAft>
                        <a:buNone/>
                      </a:pPr>
                      <a:r>
                        <a:rPr lang="en-US" sz="1600"/>
                        <a:t>Modify a budget line</a:t>
                      </a:r>
                      <a:endParaRPr/>
                    </a:p>
                  </a:txBody>
                  <a:tcPr marT="45725" marB="45725" marR="91450" marL="91450"/>
                </a:tc>
                <a:tc>
                  <a:txBody>
                    <a:bodyPr/>
                    <a:lstStyle/>
                    <a:p>
                      <a:pPr indent="0" lvl="0" marL="0" marR="0" rtl="0" algn="l">
                        <a:spcBef>
                          <a:spcPts val="0"/>
                        </a:spcBef>
                        <a:spcAft>
                          <a:spcPts val="0"/>
                        </a:spcAft>
                        <a:buNone/>
                      </a:pPr>
                      <a:r>
                        <a:rPr b="1" lang="en-US" sz="1600"/>
                        <a:t>USAID Activity Manager</a:t>
                      </a:r>
                      <a:endParaRPr/>
                    </a:p>
                  </a:txBody>
                  <a:tcPr marT="45725" marB="45725" marR="91450" marL="91450"/>
                </a:tc>
              </a:tr>
              <a:tr h="326200">
                <a:tc>
                  <a:txBody>
                    <a:bodyPr/>
                    <a:lstStyle/>
                    <a:p>
                      <a:pPr indent="0" lvl="0" marL="0" marR="0" rtl="0" algn="l">
                        <a:spcBef>
                          <a:spcPts val="0"/>
                        </a:spcBef>
                        <a:spcAft>
                          <a:spcPts val="0"/>
                        </a:spcAft>
                        <a:buNone/>
                      </a:pPr>
                      <a:r>
                        <a:rPr lang="en-US" sz="1600"/>
                        <a:t>Modify a Health Activity in Approved workplan</a:t>
                      </a:r>
                      <a:endParaRPr/>
                    </a:p>
                  </a:txBody>
                  <a:tcPr marT="45725" marB="45725" marR="91450" marL="91450"/>
                </a:tc>
                <a:tc>
                  <a:txBody>
                    <a:bodyPr/>
                    <a:lstStyle/>
                    <a:p>
                      <a:pPr indent="0" lvl="0" marL="0" marR="0" rtl="0" algn="l">
                        <a:spcBef>
                          <a:spcPts val="0"/>
                        </a:spcBef>
                        <a:spcAft>
                          <a:spcPts val="0"/>
                        </a:spcAft>
                        <a:buNone/>
                      </a:pPr>
                      <a:r>
                        <a:rPr b="1" lang="en-US" sz="1600"/>
                        <a:t>Mission Senior Nutrition Specialist</a:t>
                      </a:r>
                      <a:endParaRPr/>
                    </a:p>
                  </a:txBody>
                  <a:tcPr marT="45725" marB="45725" marR="91450" marL="91450"/>
                </a:tc>
              </a:tr>
              <a:tr h="340650">
                <a:tc>
                  <a:txBody>
                    <a:bodyPr/>
                    <a:lstStyle/>
                    <a:p>
                      <a:pPr indent="0" lvl="0" marL="0" marR="0" rtl="0" algn="l">
                        <a:spcBef>
                          <a:spcPts val="0"/>
                        </a:spcBef>
                        <a:spcAft>
                          <a:spcPts val="0"/>
                        </a:spcAft>
                        <a:buNone/>
                      </a:pPr>
                      <a:r>
                        <a:rPr lang="en-US" sz="1600"/>
                        <a:t>Modify a Health Activity in Approved workplan</a:t>
                      </a:r>
                      <a:endParaRPr/>
                    </a:p>
                  </a:txBody>
                  <a:tcPr marT="45725" marB="45725" marR="91450" marL="91450"/>
                </a:tc>
                <a:tc>
                  <a:txBody>
                    <a:bodyPr/>
                    <a:lstStyle/>
                    <a:p>
                      <a:pPr indent="0" lvl="0" marL="0" marR="0" rtl="0" algn="l">
                        <a:spcBef>
                          <a:spcPts val="0"/>
                        </a:spcBef>
                        <a:spcAft>
                          <a:spcPts val="0"/>
                        </a:spcAft>
                        <a:buNone/>
                      </a:pPr>
                      <a:r>
                        <a:rPr b="1" lang="en-US" sz="1600"/>
                        <a:t>Mission Senior Health Specialist</a:t>
                      </a:r>
                      <a:endParaRPr/>
                    </a:p>
                  </a:txBody>
                  <a:tcPr marT="45725" marB="45725" marR="91450" marL="91450"/>
                </a:tc>
              </a:tr>
              <a:tr h="466125">
                <a:tc>
                  <a:txBody>
                    <a:bodyPr/>
                    <a:lstStyle/>
                    <a:p>
                      <a:pPr indent="0" lvl="0" marL="0" marR="0" rtl="0" algn="l">
                        <a:spcBef>
                          <a:spcPts val="0"/>
                        </a:spcBef>
                        <a:spcAft>
                          <a:spcPts val="0"/>
                        </a:spcAft>
                        <a:buNone/>
                      </a:pPr>
                      <a:r>
                        <a:rPr lang="en-US" sz="1600"/>
                        <a:t>Give a Partner a Cure Notice</a:t>
                      </a:r>
                      <a:endParaRPr/>
                    </a:p>
                  </a:txBody>
                  <a:tcPr marT="45725" marB="45725" marR="91450" marL="91450"/>
                </a:tc>
                <a:tc>
                  <a:txBody>
                    <a:bodyPr/>
                    <a:lstStyle/>
                    <a:p>
                      <a:pPr indent="0" lvl="0" marL="0" marR="0" rtl="0" algn="l">
                        <a:spcBef>
                          <a:spcPts val="0"/>
                        </a:spcBef>
                        <a:spcAft>
                          <a:spcPts val="0"/>
                        </a:spcAft>
                        <a:buNone/>
                      </a:pPr>
                      <a:r>
                        <a:rPr b="1" lang="en-US" sz="1600"/>
                        <a:t>AOR</a:t>
                      </a:r>
                      <a:endParaRPr/>
                    </a:p>
                  </a:txBody>
                  <a:tcPr marT="45725" marB="45725" marR="91450" marL="91450"/>
                </a:tc>
              </a:tr>
            </a:tbl>
          </a:graphicData>
        </a:graphic>
      </p:graphicFrame>
      <p:sp>
        <p:nvSpPr>
          <p:cNvPr id="474" name="Google Shape;474;p60"/>
          <p:cNvSpPr txBox="1"/>
          <p:nvPr/>
        </p:nvSpPr>
        <p:spPr>
          <a:xfrm>
            <a:off x="9335239" y="1235258"/>
            <a:ext cx="862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75" name="Google Shape;475;p60"/>
          <p:cNvSpPr txBox="1"/>
          <p:nvPr/>
        </p:nvSpPr>
        <p:spPr>
          <a:xfrm>
            <a:off x="9372217" y="1596626"/>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76" name="Google Shape;476;p60"/>
          <p:cNvSpPr txBox="1"/>
          <p:nvPr/>
        </p:nvSpPr>
        <p:spPr>
          <a:xfrm>
            <a:off x="9335239" y="1912324"/>
            <a:ext cx="862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77" name="Google Shape;477;p60"/>
          <p:cNvSpPr txBox="1"/>
          <p:nvPr/>
        </p:nvSpPr>
        <p:spPr>
          <a:xfrm>
            <a:off x="9369976" y="2224848"/>
            <a:ext cx="6858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78" name="Google Shape;478;p60"/>
          <p:cNvSpPr txBox="1"/>
          <p:nvPr/>
        </p:nvSpPr>
        <p:spPr>
          <a:xfrm>
            <a:off x="9383413" y="2578391"/>
            <a:ext cx="762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79" name="Google Shape;479;p60"/>
          <p:cNvSpPr txBox="1"/>
          <p:nvPr/>
        </p:nvSpPr>
        <p:spPr>
          <a:xfrm>
            <a:off x="9373317" y="2913686"/>
            <a:ext cx="73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80" name="Google Shape;480;p60"/>
          <p:cNvSpPr txBox="1"/>
          <p:nvPr/>
        </p:nvSpPr>
        <p:spPr>
          <a:xfrm>
            <a:off x="9435340" y="3214029"/>
            <a:ext cx="762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81" name="Google Shape;481;p60"/>
          <p:cNvSpPr txBox="1"/>
          <p:nvPr/>
        </p:nvSpPr>
        <p:spPr>
          <a:xfrm>
            <a:off x="9408439" y="3579753"/>
            <a:ext cx="7620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82" name="Google Shape;482;p60"/>
          <p:cNvSpPr txBox="1"/>
          <p:nvPr/>
        </p:nvSpPr>
        <p:spPr>
          <a:xfrm>
            <a:off x="9395729" y="3931588"/>
            <a:ext cx="6858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83" name="Google Shape;483;p60"/>
          <p:cNvSpPr txBox="1"/>
          <p:nvPr/>
        </p:nvSpPr>
        <p:spPr>
          <a:xfrm>
            <a:off x="9372019" y="4302745"/>
            <a:ext cx="862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Yes</a:t>
            </a:r>
            <a:endParaRPr/>
          </a:p>
        </p:txBody>
      </p:sp>
      <p:sp>
        <p:nvSpPr>
          <p:cNvPr id="484" name="Google Shape;484;p60"/>
          <p:cNvSpPr txBox="1"/>
          <p:nvPr/>
        </p:nvSpPr>
        <p:spPr>
          <a:xfrm>
            <a:off x="9377082" y="894494"/>
            <a:ext cx="19094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Avenir"/>
                <a:ea typeface="Avenir"/>
                <a:cs typeface="Avenir"/>
                <a:sym typeface="Avenir"/>
              </a:rPr>
              <a:t>True or False?</a:t>
            </a:r>
            <a:endParaRPr/>
          </a:p>
        </p:txBody>
      </p:sp>
      <p:sp>
        <p:nvSpPr>
          <p:cNvPr id="485" name="Google Shape;485;p60"/>
          <p:cNvSpPr txBox="1"/>
          <p:nvPr/>
        </p:nvSpPr>
        <p:spPr>
          <a:xfrm>
            <a:off x="9435340" y="4613886"/>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86" name="Google Shape;486;p60"/>
          <p:cNvSpPr txBox="1"/>
          <p:nvPr/>
        </p:nvSpPr>
        <p:spPr>
          <a:xfrm>
            <a:off x="9427276" y="4929090"/>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87" name="Google Shape;487;p60"/>
          <p:cNvSpPr txBox="1"/>
          <p:nvPr/>
        </p:nvSpPr>
        <p:spPr>
          <a:xfrm>
            <a:off x="9431308" y="5229597"/>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88" name="Google Shape;488;p60"/>
          <p:cNvSpPr txBox="1"/>
          <p:nvPr/>
        </p:nvSpPr>
        <p:spPr>
          <a:xfrm>
            <a:off x="9440258" y="5576143"/>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
        <p:nvSpPr>
          <p:cNvPr id="489" name="Google Shape;489;p60"/>
          <p:cNvSpPr txBox="1"/>
          <p:nvPr/>
        </p:nvSpPr>
        <p:spPr>
          <a:xfrm>
            <a:off x="9448781" y="5981173"/>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No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1"/>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PRE AWARD SURVEY </a:t>
            </a:r>
            <a:endParaRPr/>
          </a:p>
        </p:txBody>
      </p:sp>
      <p:pic>
        <p:nvPicPr>
          <p:cNvPr id="496" name="Google Shape;496;p61"/>
          <p:cNvPicPr preferRelativeResize="0"/>
          <p:nvPr/>
        </p:nvPicPr>
        <p:blipFill rotWithShape="1">
          <a:blip r:embed="rId3">
            <a:alphaModFix/>
          </a:blip>
          <a:srcRect b="0" l="0" r="0" t="0"/>
          <a:stretch/>
        </p:blipFill>
        <p:spPr>
          <a:xfrm>
            <a:off x="932048" y="1188494"/>
            <a:ext cx="9969030" cy="50025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rPr b="1" i="0" lang="en-US" sz="2400" u="none" cap="none" strike="noStrike">
                <a:solidFill>
                  <a:srgbClr val="FFFFFF"/>
                </a:solidFill>
                <a:latin typeface="Arial"/>
                <a:ea typeface="Arial"/>
                <a:cs typeface="Arial"/>
                <a:sym typeface="Arial"/>
              </a:rPr>
              <a:t>TOPICS   </a:t>
            </a:r>
            <a:endParaRPr/>
          </a:p>
          <a:p>
            <a:pPr indent="0" lvl="0" marL="0" marR="0" rtl="0" algn="ctr">
              <a:spcBef>
                <a:spcPts val="0"/>
              </a:spcBef>
              <a:spcAft>
                <a:spcPts val="0"/>
              </a:spcAft>
              <a:buNone/>
            </a:pPr>
            <a:r>
              <a:rPr b="1" i="0" lang="en-US" sz="2400" u="none" cap="none" strike="noStrike">
                <a:solidFill>
                  <a:srgbClr val="FFFFFF"/>
                </a:solidFill>
                <a:latin typeface="Arial"/>
                <a:ea typeface="Arial"/>
                <a:cs typeface="Arial"/>
                <a:sym typeface="Arial"/>
              </a:rPr>
              <a:t>S</a:t>
            </a:r>
            <a:endParaRPr/>
          </a:p>
        </p:txBody>
      </p:sp>
      <p:sp>
        <p:nvSpPr>
          <p:cNvPr id="294" name="Google Shape;294;p44"/>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295" name="Google Shape;295;p44"/>
          <p:cNvSpPr txBox="1"/>
          <p:nvPr/>
        </p:nvSpPr>
        <p:spPr>
          <a:xfrm>
            <a:off x="335560" y="1133510"/>
            <a:ext cx="11277600" cy="4815239"/>
          </a:xfrm>
          <a:prstGeom prst="rect">
            <a:avLst/>
          </a:prstGeom>
          <a:solidFill>
            <a:srgbClr val="002060"/>
          </a:solid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F2F2F2"/>
              </a:buClr>
              <a:buSzPts val="1600"/>
              <a:buFont typeface="Arial"/>
              <a:buNone/>
            </a:pPr>
            <a:r>
              <a:t/>
            </a:r>
            <a:endParaRPr b="1" i="0" sz="2133" u="none" cap="none" strike="noStrike">
              <a:solidFill>
                <a:schemeClr val="lt1"/>
              </a:solidFill>
              <a:latin typeface="Avenir"/>
              <a:ea typeface="Avenir"/>
              <a:cs typeface="Avenir"/>
              <a:sym typeface="Avenir"/>
            </a:endParaRPr>
          </a:p>
          <a:p>
            <a:pPr indent="0" lvl="0" marL="169329" marR="0" rtl="0" algn="l">
              <a:lnSpc>
                <a:spcPct val="110000"/>
              </a:lnSpc>
              <a:spcBef>
                <a:spcPts val="0"/>
              </a:spcBef>
              <a:spcAft>
                <a:spcPts val="0"/>
              </a:spcAft>
              <a:buClr>
                <a:srgbClr val="F2F2F2"/>
              </a:buClr>
              <a:buSzPts val="1600"/>
              <a:buFont typeface="Calibri"/>
              <a:buNone/>
            </a:pPr>
            <a:r>
              <a:t/>
            </a:r>
            <a:endParaRPr b="1" i="0" sz="2133" u="none" cap="none" strike="noStrike">
              <a:solidFill>
                <a:schemeClr val="lt1"/>
              </a:solidFill>
              <a:latin typeface="Avenir"/>
              <a:ea typeface="Avenir"/>
              <a:cs typeface="Avenir"/>
              <a:sym typeface="Avenir"/>
            </a:endParaRPr>
          </a:p>
          <a:p>
            <a:pPr indent="-457200" lvl="0" marL="626529" marR="0" rtl="0" algn="l">
              <a:lnSpc>
                <a:spcPct val="110000"/>
              </a:lnSpc>
              <a:spcBef>
                <a:spcPts val="0"/>
              </a:spcBef>
              <a:spcAft>
                <a:spcPts val="0"/>
              </a:spcAft>
              <a:buClr>
                <a:srgbClr val="F2F2F2"/>
              </a:buClr>
              <a:buSzPts val="1600"/>
              <a:buFont typeface="Avenir"/>
              <a:buAutoNum type="arabicPeriod"/>
            </a:pPr>
            <a:r>
              <a:rPr b="0" i="0" lang="en-US" sz="2400" u="none" cap="none" strike="noStrike">
                <a:solidFill>
                  <a:schemeClr val="lt1"/>
                </a:solidFill>
                <a:latin typeface="Arial"/>
                <a:ea typeface="Arial"/>
                <a:cs typeface="Arial"/>
                <a:sym typeface="Arial"/>
              </a:rPr>
              <a:t>USAID Local Capacity Strengthening Policy</a:t>
            </a:r>
            <a:endParaRPr/>
          </a:p>
          <a:p>
            <a:pPr indent="-457200" lvl="0" marL="626529" marR="0" rtl="0" algn="l">
              <a:lnSpc>
                <a:spcPct val="110000"/>
              </a:lnSpc>
              <a:spcBef>
                <a:spcPts val="0"/>
              </a:spcBef>
              <a:spcAft>
                <a:spcPts val="0"/>
              </a:spcAft>
              <a:buClr>
                <a:srgbClr val="F2F2F2"/>
              </a:buClr>
              <a:buSzPts val="1600"/>
              <a:buFont typeface="Avenir"/>
              <a:buAutoNum type="arabicPeriod"/>
            </a:pPr>
            <a:r>
              <a:rPr b="0" i="0" lang="en-US" sz="2400" u="none" cap="none" strike="noStrike">
                <a:solidFill>
                  <a:schemeClr val="lt1"/>
                </a:solidFill>
                <a:latin typeface="Arial"/>
                <a:ea typeface="Arial"/>
                <a:cs typeface="Arial"/>
                <a:sym typeface="Arial"/>
              </a:rPr>
              <a:t>Roles and Responsibilities</a:t>
            </a:r>
            <a:endParaRPr/>
          </a:p>
          <a:p>
            <a:pPr indent="-457200" lvl="0" marL="626529" marR="0" rtl="0" algn="l">
              <a:lnSpc>
                <a:spcPct val="110000"/>
              </a:lnSpc>
              <a:spcBef>
                <a:spcPts val="0"/>
              </a:spcBef>
              <a:spcAft>
                <a:spcPts val="0"/>
              </a:spcAft>
              <a:buClr>
                <a:srgbClr val="F2F2F2"/>
              </a:buClr>
              <a:buSzPts val="1600"/>
              <a:buFont typeface="Avenir"/>
              <a:buAutoNum type="arabicPeriod"/>
            </a:pPr>
            <a:r>
              <a:rPr b="0" i="0" lang="en-US" sz="2400" u="none" cap="none" strike="noStrike">
                <a:solidFill>
                  <a:schemeClr val="lt1"/>
                </a:solidFill>
                <a:latin typeface="Arial"/>
                <a:ea typeface="Arial"/>
                <a:cs typeface="Arial"/>
                <a:sym typeface="Arial"/>
              </a:rPr>
              <a:t>Key Principles of Managing Awards</a:t>
            </a:r>
            <a:endParaRPr/>
          </a:p>
          <a:p>
            <a:pPr indent="-457200" lvl="0" marL="626529" marR="0" rtl="0" algn="l">
              <a:lnSpc>
                <a:spcPct val="110000"/>
              </a:lnSpc>
              <a:spcBef>
                <a:spcPts val="0"/>
              </a:spcBef>
              <a:spcAft>
                <a:spcPts val="0"/>
              </a:spcAft>
              <a:buClr>
                <a:srgbClr val="F2F2F2"/>
              </a:buClr>
              <a:buSzPts val="1600"/>
              <a:buFont typeface="Avenir"/>
              <a:buAutoNum type="arabicPeriod"/>
            </a:pPr>
            <a:r>
              <a:rPr b="0" i="0" lang="en-US" sz="2400" u="none" cap="none" strike="noStrike">
                <a:solidFill>
                  <a:schemeClr val="lt1"/>
                </a:solidFill>
                <a:latin typeface="Arial"/>
                <a:ea typeface="Arial"/>
                <a:cs typeface="Arial"/>
                <a:sym typeface="Arial"/>
              </a:rPr>
              <a:t>Local Partners’ organizational growth and capacity strengthening during a site visit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2"/>
          <p:cNvSpPr/>
          <p:nvPr/>
        </p:nvSpPr>
        <p:spPr>
          <a:xfrm>
            <a:off x="4654296" y="6400800"/>
            <a:ext cx="635" cy="457200"/>
          </a:xfrm>
          <a:custGeom>
            <a:rect b="b" l="l" r="r" t="t"/>
            <a:pathLst>
              <a:path extrusionOk="0" h="457200" w="635">
                <a:moveTo>
                  <a:pt x="0" y="457200"/>
                </a:moveTo>
                <a:lnTo>
                  <a:pt x="380" y="457200"/>
                </a:lnTo>
                <a:lnTo>
                  <a:pt x="380" y="0"/>
                </a:lnTo>
                <a:lnTo>
                  <a:pt x="0" y="0"/>
                </a:lnTo>
                <a:lnTo>
                  <a:pt x="0" y="457200"/>
                </a:lnTo>
                <a:close/>
              </a:path>
            </a:pathLst>
          </a:custGeom>
          <a:solidFill>
            <a:srgbClr val="002E6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502" name="Google Shape;502;p62"/>
          <p:cNvSpPr/>
          <p:nvPr/>
        </p:nvSpPr>
        <p:spPr>
          <a:xfrm>
            <a:off x="0" y="883716"/>
            <a:ext cx="4639506" cy="5974284"/>
          </a:xfrm>
          <a:custGeom>
            <a:rect b="b" l="l" r="r" t="t"/>
            <a:pathLst>
              <a:path extrusionOk="0" h="6858000" w="4654550">
                <a:moveTo>
                  <a:pt x="0" y="6858000"/>
                </a:moveTo>
                <a:lnTo>
                  <a:pt x="4654296" y="6858000"/>
                </a:lnTo>
                <a:lnTo>
                  <a:pt x="4654296" y="0"/>
                </a:lnTo>
                <a:lnTo>
                  <a:pt x="0" y="0"/>
                </a:lnTo>
                <a:lnTo>
                  <a:pt x="0" y="6858000"/>
                </a:lnTo>
                <a:close/>
              </a:path>
            </a:pathLst>
          </a:custGeom>
          <a:solidFill>
            <a:srgbClr val="002E6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503" name="Google Shape;503;p62"/>
          <p:cNvSpPr txBox="1"/>
          <p:nvPr>
            <p:ph type="title"/>
          </p:nvPr>
        </p:nvSpPr>
        <p:spPr>
          <a:xfrm>
            <a:off x="1118465" y="2818082"/>
            <a:ext cx="2439035" cy="1489710"/>
          </a:xfrm>
          <a:prstGeom prst="rect">
            <a:avLst/>
          </a:prstGeom>
          <a:noFill/>
          <a:ln>
            <a:noFill/>
          </a:ln>
        </p:spPr>
        <p:txBody>
          <a:bodyPr anchorCtr="0" anchor="b" bIns="0" lIns="0" spcFirstLastPara="1" rIns="0" wrap="square" tIns="0">
            <a:spAutoFit/>
          </a:bodyPr>
          <a:lstStyle/>
          <a:p>
            <a:pPr indent="0" lvl="0" marL="12700" marR="5080" rtl="0" algn="ctr">
              <a:lnSpc>
                <a:spcPct val="108055"/>
              </a:lnSpc>
              <a:spcBef>
                <a:spcPts val="0"/>
              </a:spcBef>
              <a:spcAft>
                <a:spcPts val="0"/>
              </a:spcAft>
              <a:buClr>
                <a:srgbClr val="FFFFFF"/>
              </a:buClr>
              <a:buSzPts val="3600"/>
              <a:buFont typeface="Avenir"/>
              <a:buNone/>
            </a:pPr>
            <a:r>
              <a:rPr b="1" lang="en-US" sz="3600">
                <a:solidFill>
                  <a:srgbClr val="FFFFFF"/>
                </a:solidFill>
              </a:rPr>
              <a:t>EXAMPLE  FROM ONE  NGO</a:t>
            </a:r>
            <a:endParaRPr b="1" sz="3600"/>
          </a:p>
        </p:txBody>
      </p:sp>
      <p:sp>
        <p:nvSpPr>
          <p:cNvPr id="504" name="Google Shape;504;p62"/>
          <p:cNvSpPr txBox="1"/>
          <p:nvPr/>
        </p:nvSpPr>
        <p:spPr>
          <a:xfrm>
            <a:off x="10890834" y="6528921"/>
            <a:ext cx="883285" cy="283210"/>
          </a:xfrm>
          <a:prstGeom prst="rect">
            <a:avLst/>
          </a:prstGeom>
          <a:noFill/>
          <a:ln>
            <a:noFill/>
          </a:ln>
        </p:spPr>
        <p:txBody>
          <a:bodyPr anchorCtr="0" anchor="t" bIns="0" lIns="0" spcFirstLastPara="1" rIns="0" wrap="square" tIns="0">
            <a:spAutoFit/>
          </a:bodyPr>
          <a:lstStyle/>
          <a:p>
            <a:pPr indent="0" lvl="0" marL="193675" marR="0" rtl="0" algn="l">
              <a:lnSpc>
                <a:spcPct val="99388"/>
              </a:lnSpc>
              <a:spcBef>
                <a:spcPts val="0"/>
              </a:spcBef>
              <a:spcAft>
                <a:spcPts val="0"/>
              </a:spcAft>
              <a:buNone/>
            </a:pPr>
            <a:r>
              <a:rPr lang="en-US" sz="1800">
                <a:solidFill>
                  <a:srgbClr val="1A282E"/>
                </a:solidFill>
                <a:latin typeface="Arial"/>
                <a:ea typeface="Arial"/>
                <a:cs typeface="Arial"/>
                <a:sym typeface="Arial"/>
              </a:rPr>
              <a:t>13</a:t>
            </a:r>
            <a:endParaRPr sz="1800">
              <a:solidFill>
                <a:schemeClr val="dk1"/>
              </a:solidFill>
              <a:latin typeface="Arial"/>
              <a:ea typeface="Arial"/>
              <a:cs typeface="Arial"/>
              <a:sym typeface="Arial"/>
            </a:endParaRPr>
          </a:p>
        </p:txBody>
      </p:sp>
      <p:graphicFrame>
        <p:nvGraphicFramePr>
          <p:cNvPr id="505" name="Google Shape;505;p62"/>
          <p:cNvGraphicFramePr/>
          <p:nvPr/>
        </p:nvGraphicFramePr>
        <p:xfrm>
          <a:off x="4662223" y="908263"/>
          <a:ext cx="3000000" cy="3000000"/>
        </p:xfrm>
        <a:graphic>
          <a:graphicData uri="http://schemas.openxmlformats.org/drawingml/2006/table">
            <a:tbl>
              <a:tblPr bandRow="1" firstRow="1">
                <a:noFill/>
                <a:tableStyleId>{A5AA580F-94AB-4A74-BB60-F9D5E61B3AA7}</a:tableStyleId>
              </a:tblPr>
              <a:tblGrid>
                <a:gridCol w="1122875"/>
                <a:gridCol w="5169325"/>
                <a:gridCol w="699575"/>
              </a:tblGrid>
              <a:tr h="205000">
                <a:tc gridSpan="3">
                  <a:txBody>
                    <a:bodyPr/>
                    <a:lstStyle/>
                    <a:p>
                      <a:pPr indent="0" lvl="0" marL="0" marR="0" rtl="0" algn="ctr">
                        <a:lnSpc>
                          <a:spcPct val="100000"/>
                        </a:lnSpc>
                        <a:spcBef>
                          <a:spcPts val="0"/>
                        </a:spcBef>
                        <a:spcAft>
                          <a:spcPts val="0"/>
                        </a:spcAft>
                        <a:buNone/>
                      </a:pPr>
                      <a:r>
                        <a:rPr b="1" lang="en-US" sz="1400">
                          <a:latin typeface="Arial"/>
                          <a:ea typeface="Arial"/>
                          <a:cs typeface="Arial"/>
                          <a:sym typeface="Arial"/>
                        </a:rPr>
                        <a:t>NUPAS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205000">
                <a:tc gridSpan="2">
                  <a:txBody>
                    <a:bodyPr/>
                    <a:lstStyle/>
                    <a:p>
                      <a:pPr indent="0" lvl="0" marL="1701164" marR="0" rtl="0" algn="l">
                        <a:lnSpc>
                          <a:spcPct val="100000"/>
                        </a:lnSpc>
                        <a:spcBef>
                          <a:spcPts val="0"/>
                        </a:spcBef>
                        <a:spcAft>
                          <a:spcPts val="0"/>
                        </a:spcAft>
                        <a:buNone/>
                      </a:pPr>
                      <a:r>
                        <a:rPr b="1" lang="en-US" sz="1400">
                          <a:latin typeface="Arial"/>
                          <a:ea typeface="Arial"/>
                          <a:cs typeface="Arial"/>
                          <a:sym typeface="Arial"/>
                        </a:rPr>
                        <a:t>Domain and Categories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27940" rtl="0" algn="r">
                        <a:lnSpc>
                          <a:spcPct val="100000"/>
                        </a:lnSpc>
                        <a:spcBef>
                          <a:spcPts val="0"/>
                        </a:spcBef>
                        <a:spcAft>
                          <a:spcPts val="0"/>
                        </a:spcAft>
                        <a:buNone/>
                      </a:pPr>
                      <a:r>
                        <a:rPr b="1" lang="en-US" sz="1400">
                          <a:latin typeface="Arial"/>
                          <a:ea typeface="Arial"/>
                          <a:cs typeface="Arial"/>
                          <a:sym typeface="Arial"/>
                        </a:rPr>
                        <a:t>Score</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000">
                <a:tc gridSpan="2">
                  <a:txBody>
                    <a:bodyPr/>
                    <a:lstStyle/>
                    <a:p>
                      <a:pPr indent="0" lvl="0" marL="34290" marR="0" rtl="0" algn="l">
                        <a:lnSpc>
                          <a:spcPct val="100000"/>
                        </a:lnSpc>
                        <a:spcBef>
                          <a:spcPts val="0"/>
                        </a:spcBef>
                        <a:spcAft>
                          <a:spcPts val="0"/>
                        </a:spcAft>
                        <a:buNone/>
                      </a:pPr>
                      <a:r>
                        <a:rPr b="1" lang="en-US" sz="1400">
                          <a:latin typeface="Arial"/>
                          <a:ea typeface="Arial"/>
                          <a:cs typeface="Arial"/>
                          <a:sym typeface="Arial"/>
                        </a:rPr>
                        <a:t>1. Legal</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Definition of Local Organization</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4.00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2</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Compliance with Legal Requirements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2.10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Organizational Structure</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3.50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4</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Governance</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4.00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Control Environment</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2.10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205000">
                <a:tc>
                  <a:txBody>
                    <a:bodyPr/>
                    <a:lstStyle/>
                    <a:p>
                      <a:pPr indent="0" lvl="0" marL="0" marR="0" rtl="0" algn="l">
                        <a:spcBef>
                          <a:spcPts val="0"/>
                        </a:spcBef>
                        <a:spcAft>
                          <a:spcPts val="0"/>
                        </a:spcAft>
                        <a:buNone/>
                      </a:pPr>
                      <a:r>
                        <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b="1" lang="en-US" sz="1400">
                          <a:latin typeface="Arial"/>
                          <a:ea typeface="Arial"/>
                          <a:cs typeface="Arial"/>
                          <a:sym typeface="Arial"/>
                        </a:rPr>
                        <a:t>Average Score</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7305" rtl="0" algn="r">
                        <a:lnSpc>
                          <a:spcPct val="100000"/>
                        </a:lnSpc>
                        <a:spcBef>
                          <a:spcPts val="0"/>
                        </a:spcBef>
                        <a:spcAft>
                          <a:spcPts val="0"/>
                        </a:spcAft>
                        <a:buNone/>
                      </a:pPr>
                      <a:r>
                        <a:rPr b="1" lang="en-US" sz="1400">
                          <a:latin typeface="Arial"/>
                          <a:ea typeface="Arial"/>
                          <a:cs typeface="Arial"/>
                          <a:sym typeface="Arial"/>
                        </a:rPr>
                        <a:t>3.10</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05000">
                <a:tc gridSpan="2">
                  <a:txBody>
                    <a:bodyPr/>
                    <a:lstStyle/>
                    <a:p>
                      <a:pPr indent="0" lvl="0" marL="34290" marR="0" rtl="0" algn="l">
                        <a:lnSpc>
                          <a:spcPct val="100000"/>
                        </a:lnSpc>
                        <a:spcBef>
                          <a:spcPts val="0"/>
                        </a:spcBef>
                        <a:spcAft>
                          <a:spcPts val="0"/>
                        </a:spcAft>
                        <a:buNone/>
                      </a:pPr>
                      <a:r>
                        <a:rPr b="1" lang="en-US" sz="1400">
                          <a:latin typeface="Arial"/>
                          <a:ea typeface="Arial"/>
                          <a:cs typeface="Arial"/>
                          <a:sym typeface="Arial"/>
                        </a:rPr>
                        <a:t>2. Finance</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22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6</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Banking Relationship and Accounts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3.25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7</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Accounting Bookkeeping System</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3.50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206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8</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Chart of Accounts General Ledger</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3.38</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050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9</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Variance Analysis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3.00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2020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10</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Allowable and Unallowable Costs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3.13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11</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Direct and Indirect Costs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3.75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12</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Payments - Segregation of Duty</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4.00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13</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Accounting - Segregation of Duty</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4.00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14</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Financial Records Management</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2.75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15</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Sources of Funding</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3.33</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16</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Financial Reporting</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2.50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17</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Audit and Review of Financials</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3.75</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48350">
                <a:tc>
                  <a:txBody>
                    <a:bodyPr/>
                    <a:lstStyle/>
                    <a:p>
                      <a:pPr indent="0" lvl="0" marL="0" marR="0" rtl="0" algn="ctr">
                        <a:lnSpc>
                          <a:spcPct val="100000"/>
                        </a:lnSpc>
                        <a:spcBef>
                          <a:spcPts val="0"/>
                        </a:spcBef>
                        <a:spcAft>
                          <a:spcPts val="0"/>
                        </a:spcAft>
                        <a:buNone/>
                      </a:pPr>
                      <a:r>
                        <a:rPr lang="en-US" sz="1400">
                          <a:latin typeface="Arial"/>
                          <a:ea typeface="Arial"/>
                          <a:cs typeface="Arial"/>
                          <a:sym typeface="Arial"/>
                        </a:rPr>
                        <a:t>18</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lang="en-US" sz="1400">
                          <a:latin typeface="Arial"/>
                          <a:ea typeface="Arial"/>
                          <a:cs typeface="Arial"/>
                          <a:sym typeface="Arial"/>
                        </a:rPr>
                        <a:t>Financial Management Personnel</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6669" rtl="0" algn="r">
                        <a:lnSpc>
                          <a:spcPct val="100000"/>
                        </a:lnSpc>
                        <a:spcBef>
                          <a:spcPts val="0"/>
                        </a:spcBef>
                        <a:spcAft>
                          <a:spcPts val="0"/>
                        </a:spcAft>
                        <a:buNone/>
                      </a:pPr>
                      <a:r>
                        <a:rPr lang="en-US" sz="1400">
                          <a:latin typeface="Arial"/>
                          <a:ea typeface="Arial"/>
                          <a:cs typeface="Arial"/>
                          <a:sym typeface="Arial"/>
                        </a:rPr>
                        <a:t>4.00</a:t>
                      </a:r>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AF50"/>
                    </a:solidFill>
                  </a:tcPr>
                </a:tc>
              </a:tr>
              <a:tr h="248350">
                <a:tc>
                  <a:txBody>
                    <a:bodyPr/>
                    <a:lstStyle/>
                    <a:p>
                      <a:pPr indent="0" lvl="0" marL="0" marR="0" rtl="0" algn="l">
                        <a:spcBef>
                          <a:spcPts val="0"/>
                        </a:spcBef>
                        <a:spcAft>
                          <a:spcPts val="0"/>
                        </a:spcAft>
                        <a:buNone/>
                      </a:pPr>
                      <a:r>
                        <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4290" marR="0" rtl="0" algn="l">
                        <a:lnSpc>
                          <a:spcPct val="100000"/>
                        </a:lnSpc>
                        <a:spcBef>
                          <a:spcPts val="0"/>
                        </a:spcBef>
                        <a:spcAft>
                          <a:spcPts val="0"/>
                        </a:spcAft>
                        <a:buNone/>
                      </a:pPr>
                      <a:r>
                        <a:rPr b="1" lang="en-US" sz="1400">
                          <a:latin typeface="Arial"/>
                          <a:ea typeface="Arial"/>
                          <a:cs typeface="Arial"/>
                          <a:sym typeface="Arial"/>
                        </a:rPr>
                        <a:t>Average Score</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7305" rtl="0" algn="r">
                        <a:lnSpc>
                          <a:spcPct val="100000"/>
                        </a:lnSpc>
                        <a:spcBef>
                          <a:spcPts val="0"/>
                        </a:spcBef>
                        <a:spcAft>
                          <a:spcPts val="0"/>
                        </a:spcAft>
                        <a:buNone/>
                      </a:pPr>
                      <a:r>
                        <a:rPr b="1" lang="en-US" sz="1400">
                          <a:latin typeface="Arial"/>
                          <a:ea typeface="Arial"/>
                          <a:cs typeface="Arial"/>
                          <a:sym typeface="Arial"/>
                        </a:rPr>
                        <a:t>3.41</a:t>
                      </a:r>
                      <a:endParaRPr sz="1400">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bl>
          </a:graphicData>
        </a:graphic>
      </p:graphicFrame>
      <p:sp>
        <p:nvSpPr>
          <p:cNvPr id="506" name="Google Shape;506;p6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Arial"/>
                <a:ea typeface="Arial"/>
                <a:cs typeface="Arial"/>
                <a:sym typeface="Arial"/>
              </a:rPr>
              <a:t>DETAILED SCORES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graphicFrame>
        <p:nvGraphicFramePr>
          <p:cNvPr id="511" name="Google Shape;511;p63"/>
          <p:cNvGraphicFramePr/>
          <p:nvPr/>
        </p:nvGraphicFramePr>
        <p:xfrm>
          <a:off x="595618" y="184557"/>
          <a:ext cx="3000000" cy="3000000"/>
        </p:xfrm>
        <a:graphic>
          <a:graphicData uri="http://schemas.openxmlformats.org/drawingml/2006/table">
            <a:tbl>
              <a:tblPr>
                <a:noFill/>
                <a:tableStyleId>{D3B8E148-8E5E-459B-B562-0AE73B67E79A}</a:tableStyleId>
              </a:tblPr>
              <a:tblGrid>
                <a:gridCol w="1166075"/>
                <a:gridCol w="3355600"/>
                <a:gridCol w="5754625"/>
                <a:gridCol w="948175"/>
              </a:tblGrid>
              <a:tr h="741950">
                <a:tc>
                  <a:txBody>
                    <a:bodyPr/>
                    <a:lstStyle/>
                    <a:p>
                      <a:pPr indent="0" lvl="0" marL="0" marR="0" rtl="0" algn="l">
                        <a:spcBef>
                          <a:spcPts val="0"/>
                        </a:spcBef>
                        <a:spcAft>
                          <a:spcPts val="0"/>
                        </a:spcAft>
                        <a:buNone/>
                      </a:pPr>
                      <a:r>
                        <a:rPr b="1" lang="en-US" sz="1200">
                          <a:solidFill>
                            <a:srgbClr val="000000"/>
                          </a:solidFill>
                          <a:highlight>
                            <a:srgbClr val="D9D9D9"/>
                          </a:highlight>
                          <a:latin typeface="Quattrocento Sans"/>
                          <a:ea typeface="Quattrocento Sans"/>
                          <a:cs typeface="Quattrocento Sans"/>
                          <a:sym typeface="Quattrocento Sans"/>
                        </a:rPr>
                        <a:t>NUPAS DOMAIN </a:t>
                      </a:r>
                      <a:endParaRPr sz="1200">
                        <a:highlight>
                          <a:srgbClr val="D9D9D9"/>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lang="en-US" sz="1200">
                          <a:solidFill>
                            <a:srgbClr val="000000"/>
                          </a:solidFill>
                          <a:highlight>
                            <a:srgbClr val="D9D9D9"/>
                          </a:highlight>
                          <a:latin typeface="Quattrocento Sans"/>
                          <a:ea typeface="Quattrocento Sans"/>
                          <a:cs typeface="Quattrocento Sans"/>
                          <a:sym typeface="Quattrocento Sans"/>
                        </a:rPr>
                        <a:t>SUB-DOMAIN </a:t>
                      </a:r>
                      <a:endParaRPr sz="1200">
                        <a:highlight>
                          <a:srgbClr val="D9D9D9"/>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lang="en-US" sz="1200">
                          <a:solidFill>
                            <a:srgbClr val="000000"/>
                          </a:solidFill>
                          <a:highlight>
                            <a:srgbClr val="D9D9D9"/>
                          </a:highlight>
                          <a:latin typeface="Quattrocento Sans"/>
                          <a:ea typeface="Quattrocento Sans"/>
                          <a:cs typeface="Quattrocento Sans"/>
                          <a:sym typeface="Quattrocento Sans"/>
                        </a:rPr>
                        <a:t> RECOMMENDATIONS</a:t>
                      </a:r>
                      <a:endParaRPr sz="1200">
                        <a:highlight>
                          <a:srgbClr val="D9D9D9"/>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ASSESSMENT SCORE (2024) </a:t>
                      </a:r>
                      <a:endParaRPr sz="1200">
                        <a:latin typeface="Times New Roman"/>
                        <a:ea typeface="Times New Roman"/>
                        <a:cs typeface="Times New Roman"/>
                        <a:sym typeface="Times New Roman"/>
                      </a:endParaRPr>
                    </a:p>
                  </a:txBody>
                  <a:tcPr marT="5425" marB="0" marR="5425" marL="54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9700">
                <a:tc>
                  <a:txBody>
                    <a:bodyPr/>
                    <a:lstStyle/>
                    <a:p>
                      <a:pPr indent="0" lvl="0" marL="0" marR="0" rtl="0" algn="l">
                        <a:spcBef>
                          <a:spcPts val="0"/>
                        </a:spcBef>
                        <a:spcAft>
                          <a:spcPts val="0"/>
                        </a:spcAft>
                        <a:buNone/>
                      </a:pPr>
                      <a:r>
                        <a:rPr b="1" lang="en-US" sz="1200">
                          <a:latin typeface="Quattrocento Sans"/>
                          <a:ea typeface="Quattrocento Sans"/>
                          <a:cs typeface="Quattrocento Sans"/>
                          <a:sym typeface="Quattrocento Sans"/>
                        </a:rPr>
                        <a:t> LEGAL</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Taxes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Finalize the tax reconciliation and clear the longstanding tax arrears with the Uganda Revenue Authority.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lang="en-US" sz="1200">
                          <a:solidFill>
                            <a:srgbClr val="000000"/>
                          </a:solidFill>
                          <a:highlight>
                            <a:srgbClr val="FFFF00"/>
                          </a:highlight>
                          <a:latin typeface="Arial"/>
                          <a:ea typeface="Arial"/>
                          <a:cs typeface="Arial"/>
                          <a:sym typeface="Arial"/>
                        </a:rPr>
                        <a:t>2</a:t>
                      </a:r>
                      <a:endParaRPr sz="1200">
                        <a:highlight>
                          <a:srgbClr val="FFFF00"/>
                        </a:highlight>
                        <a:latin typeface="Times New Roman"/>
                        <a:ea typeface="Times New Roman"/>
                        <a:cs typeface="Times New Roman"/>
                        <a:sym typeface="Times New Roman"/>
                      </a:endParaRPr>
                    </a:p>
                    <a:p>
                      <a:pPr indent="0" lvl="0" marL="356870" marR="0" rtl="0" algn="l">
                        <a:spcBef>
                          <a:spcPts val="0"/>
                        </a:spcBef>
                        <a:spcAft>
                          <a:spcPts val="0"/>
                        </a:spcAft>
                        <a:buNone/>
                      </a:pPr>
                      <a:r>
                        <a:rPr lang="en-US" sz="1200">
                          <a:solidFill>
                            <a:srgbClr val="000000"/>
                          </a:solidFill>
                          <a:highlight>
                            <a:srgbClr val="FFFF00"/>
                          </a:highlight>
                          <a:latin typeface="Arial"/>
                          <a:ea typeface="Arial"/>
                          <a:cs typeface="Arial"/>
                          <a:sym typeface="Arial"/>
                        </a:rPr>
                        <a:t> </a:t>
                      </a:r>
                      <a:endParaRPr sz="1200">
                        <a:highlight>
                          <a:srgbClr val="FFFF00"/>
                        </a:highlight>
                        <a:latin typeface="Times New Roman"/>
                        <a:ea typeface="Times New Roman"/>
                        <a:cs typeface="Times New Roman"/>
                        <a:sym typeface="Times New Roman"/>
                      </a:endParaRPr>
                    </a:p>
                  </a:txBody>
                  <a:tcPr marT="5425" marB="0" marR="5425" marL="54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299800">
                <a:tc rowSpan="3">
                  <a:txBody>
                    <a:bodyPr/>
                    <a:lstStyle/>
                    <a:p>
                      <a:pPr indent="0" lvl="0" marL="0" marR="0" rtl="0" algn="l">
                        <a:spcBef>
                          <a:spcPts val="0"/>
                        </a:spcBef>
                        <a:spcAft>
                          <a:spcPts val="0"/>
                        </a:spcAft>
                        <a:buNone/>
                      </a:pPr>
                      <a:r>
                        <a:rPr b="1" lang="en-US" sz="1200">
                          <a:latin typeface="Quattrocento Sans"/>
                          <a:ea typeface="Quattrocento Sans"/>
                          <a:cs typeface="Quattrocento Sans"/>
                          <a:sym typeface="Quattrocento Sans"/>
                        </a:rPr>
                        <a:t>FINANCE </a:t>
                      </a:r>
                      <a:r>
                        <a:rPr lang="en-US" sz="1200">
                          <a:latin typeface="Quattrocento Sans"/>
                          <a:ea typeface="Quattrocento Sans"/>
                          <a:cs typeface="Quattrocento Sans"/>
                          <a:sym typeface="Quattrocento Sans"/>
                        </a:rPr>
                        <a:t>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Accounting Policies and Procedures Manual</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Review and update the Accounting Policies and Procedures Manual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lang="en-US" sz="1200">
                          <a:solidFill>
                            <a:srgbClr val="000000"/>
                          </a:solidFill>
                          <a:highlight>
                            <a:srgbClr val="92D050"/>
                          </a:highlight>
                          <a:latin typeface="Arial"/>
                          <a:ea typeface="Arial"/>
                          <a:cs typeface="Arial"/>
                          <a:sym typeface="Arial"/>
                        </a:rPr>
                        <a:t>3</a:t>
                      </a:r>
                      <a:endParaRPr sz="1200">
                        <a:highlight>
                          <a:srgbClr val="92D050"/>
                        </a:highlight>
                        <a:latin typeface="Times New Roman"/>
                        <a:ea typeface="Times New Roman"/>
                        <a:cs typeface="Times New Roman"/>
                        <a:sym typeface="Times New Roman"/>
                      </a:endParaRPr>
                    </a:p>
                  </a:txBody>
                  <a:tcPr marT="5425" marB="0" marR="5425" marL="54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673375">
                <a:tc vMerge="1"/>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Accounting Policies and Procedures Manual</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Organize refresher training sessions for staff in the areas of Finance for Non-Finance Managers, USG rules and regulations, and Risk Assessment and Management</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lang="en-US" sz="1200">
                          <a:solidFill>
                            <a:srgbClr val="000000"/>
                          </a:solidFill>
                          <a:highlight>
                            <a:srgbClr val="92D050"/>
                          </a:highlight>
                          <a:latin typeface="Arial"/>
                          <a:ea typeface="Arial"/>
                          <a:cs typeface="Arial"/>
                          <a:sym typeface="Arial"/>
                        </a:rPr>
                        <a:t>3</a:t>
                      </a:r>
                      <a:endParaRPr sz="1200">
                        <a:highlight>
                          <a:srgbClr val="92D050"/>
                        </a:highlight>
                        <a:latin typeface="Times New Roman"/>
                        <a:ea typeface="Times New Roman"/>
                        <a:cs typeface="Times New Roman"/>
                        <a:sym typeface="Times New Roman"/>
                      </a:endParaRPr>
                    </a:p>
                    <a:p>
                      <a:pPr indent="0" lvl="0" marL="356870" marR="0" rtl="0" algn="l">
                        <a:spcBef>
                          <a:spcPts val="0"/>
                        </a:spcBef>
                        <a:spcAft>
                          <a:spcPts val="0"/>
                        </a:spcAft>
                        <a:buNone/>
                      </a:pPr>
                      <a:r>
                        <a:rPr b="1" lang="en-US" sz="1200">
                          <a:solidFill>
                            <a:srgbClr val="000000"/>
                          </a:solidFill>
                          <a:highlight>
                            <a:srgbClr val="92D050"/>
                          </a:highlight>
                          <a:latin typeface="Quattrocento Sans"/>
                          <a:ea typeface="Quattrocento Sans"/>
                          <a:cs typeface="Quattrocento Sans"/>
                          <a:sym typeface="Quattrocento Sans"/>
                        </a:rPr>
                        <a:t> </a:t>
                      </a:r>
                      <a:endParaRPr sz="1200">
                        <a:highlight>
                          <a:srgbClr val="92D05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568100">
                <a:tc vMerge="1"/>
                <a:tc>
                  <a:txBody>
                    <a:bodyPr/>
                    <a:lstStyle/>
                    <a:p>
                      <a:pPr indent="0" lvl="0" marL="0" marR="0" rtl="0" algn="l">
                        <a:lnSpc>
                          <a:spcPct val="107000"/>
                        </a:lnSpc>
                        <a:spcBef>
                          <a:spcPts val="0"/>
                        </a:spcBef>
                        <a:spcAft>
                          <a:spcPts val="0"/>
                        </a:spcAft>
                        <a:buNone/>
                      </a:pPr>
                      <a:r>
                        <a:rPr lang="en-US" sz="1200">
                          <a:solidFill>
                            <a:srgbClr val="000000"/>
                          </a:solidFill>
                          <a:latin typeface="Times New Roman"/>
                          <a:ea typeface="Times New Roman"/>
                          <a:cs typeface="Times New Roman"/>
                          <a:sym typeface="Times New Roman"/>
                        </a:rPr>
                        <a:t>Indirect costs</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200">
                          <a:solidFill>
                            <a:srgbClr val="000000"/>
                          </a:solidFill>
                          <a:latin typeface="Times New Roman"/>
                          <a:ea typeface="Times New Roman"/>
                          <a:cs typeface="Times New Roman"/>
                          <a:sym typeface="Times New Roman"/>
                        </a:rPr>
                        <a:t>The cost recovery plan </a:t>
                      </a:r>
                      <a:r>
                        <a:rPr lang="en-US" sz="1200" u="sng">
                          <a:solidFill>
                            <a:srgbClr val="000000"/>
                          </a:solidFill>
                          <a:latin typeface="Times New Roman"/>
                          <a:ea typeface="Times New Roman"/>
                          <a:cs typeface="Times New Roman"/>
                          <a:sym typeface="Times New Roman"/>
                        </a:rPr>
                        <a:t>should</a:t>
                      </a:r>
                      <a:r>
                        <a:rPr lang="en-US" sz="1200">
                          <a:latin typeface="Times New Roman"/>
                          <a:ea typeface="Times New Roman"/>
                          <a:cs typeface="Times New Roman"/>
                          <a:sym typeface="Times New Roman"/>
                        </a:rPr>
                        <a:t>   </a:t>
                      </a:r>
                      <a:r>
                        <a:rPr lang="en-US" sz="1200">
                          <a:solidFill>
                            <a:srgbClr val="000000"/>
                          </a:solidFill>
                          <a:latin typeface="Times New Roman"/>
                          <a:ea typeface="Times New Roman"/>
                          <a:cs typeface="Times New Roman"/>
                          <a:sym typeface="Times New Roman"/>
                        </a:rPr>
                        <a:t> be updated to include strategies for recovering indirect expenses from projects.</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lang="en-US" sz="1200">
                          <a:solidFill>
                            <a:srgbClr val="000000"/>
                          </a:solidFill>
                          <a:highlight>
                            <a:srgbClr val="92D050"/>
                          </a:highlight>
                          <a:latin typeface="Arial"/>
                          <a:ea typeface="Arial"/>
                          <a:cs typeface="Arial"/>
                          <a:sym typeface="Arial"/>
                        </a:rPr>
                        <a:t>3</a:t>
                      </a:r>
                      <a:endParaRPr sz="1200">
                        <a:highlight>
                          <a:srgbClr val="92D050"/>
                        </a:highlight>
                        <a:latin typeface="Times New Roman"/>
                        <a:ea typeface="Times New Roman"/>
                        <a:cs typeface="Times New Roman"/>
                        <a:sym typeface="Times New Roman"/>
                      </a:endParaRPr>
                    </a:p>
                    <a:p>
                      <a:pPr indent="0" lvl="0" marL="356870" marR="0" rtl="0" algn="l">
                        <a:spcBef>
                          <a:spcPts val="0"/>
                        </a:spcBef>
                        <a:spcAft>
                          <a:spcPts val="0"/>
                        </a:spcAft>
                        <a:buNone/>
                      </a:pPr>
                      <a:r>
                        <a:rPr b="1" lang="en-US" sz="1200">
                          <a:solidFill>
                            <a:srgbClr val="000000"/>
                          </a:solidFill>
                          <a:highlight>
                            <a:srgbClr val="92D050"/>
                          </a:highlight>
                          <a:latin typeface="Quattrocento Sans"/>
                          <a:ea typeface="Quattrocento Sans"/>
                          <a:cs typeface="Quattrocento Sans"/>
                          <a:sym typeface="Quattrocento Sans"/>
                        </a:rPr>
                        <a:t> </a:t>
                      </a:r>
                      <a:endParaRPr sz="1200">
                        <a:highlight>
                          <a:srgbClr val="92D05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r h="599600">
                <a:tc rowSpan="5">
                  <a:txBody>
                    <a:bodyPr/>
                    <a:lstStyle/>
                    <a:p>
                      <a:pPr indent="0" lvl="0" marL="0" marR="0" rtl="0" algn="l">
                        <a:spcBef>
                          <a:spcPts val="0"/>
                        </a:spcBef>
                        <a:spcAft>
                          <a:spcPts val="0"/>
                        </a:spcAft>
                        <a:buNone/>
                      </a:pPr>
                      <a:r>
                        <a:rPr b="1" lang="en-US" sz="1200">
                          <a:solidFill>
                            <a:srgbClr val="000000"/>
                          </a:solidFill>
                          <a:latin typeface="Quattrocento Sans"/>
                          <a:ea typeface="Quattrocento Sans"/>
                          <a:cs typeface="Quattrocento Sans"/>
                          <a:sym typeface="Quattrocento Sans"/>
                        </a:rPr>
                        <a:t>NUPAS Plus Risk Management </a:t>
                      </a:r>
                      <a:r>
                        <a:rPr lang="en-US" sz="1200">
                          <a:solidFill>
                            <a:srgbClr val="000000"/>
                          </a:solidFill>
                          <a:latin typeface="Quattrocento Sans"/>
                          <a:ea typeface="Quattrocento Sans"/>
                          <a:cs typeface="Quattrocento Sans"/>
                          <a:sym typeface="Quattrocento Sans"/>
                        </a:rPr>
                        <a:t>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Organization Risk Assessment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200">
                          <a:solidFill>
                            <a:srgbClr val="000000"/>
                          </a:solidFill>
                          <a:latin typeface="Quattrocento Sans"/>
                          <a:ea typeface="Quattrocento Sans"/>
                          <a:cs typeface="Quattrocento Sans"/>
                          <a:sym typeface="Quattrocento Sans"/>
                        </a:rPr>
                        <a:t>Finalize the Risk Management policy and related Risk Management Framework</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b="1" lang="en-US" sz="1200">
                          <a:solidFill>
                            <a:srgbClr val="000000"/>
                          </a:solidFill>
                          <a:highlight>
                            <a:srgbClr val="FFFF00"/>
                          </a:highlight>
                          <a:latin typeface="Quattrocento Sans"/>
                          <a:ea typeface="Quattrocento Sans"/>
                          <a:cs typeface="Quattrocento Sans"/>
                          <a:sym typeface="Quattrocento Sans"/>
                        </a:rPr>
                        <a:t>2</a:t>
                      </a:r>
                      <a:r>
                        <a:rPr lang="en-US" sz="1200">
                          <a:solidFill>
                            <a:srgbClr val="000000"/>
                          </a:solidFill>
                          <a:highlight>
                            <a:srgbClr val="FFFF00"/>
                          </a:highlight>
                          <a:latin typeface="Quattrocento Sans"/>
                          <a:ea typeface="Quattrocento Sans"/>
                          <a:cs typeface="Quattrocento Sans"/>
                          <a:sym typeface="Quattrocento Sans"/>
                        </a:rPr>
                        <a:t> </a:t>
                      </a:r>
                      <a:endParaRPr sz="1200">
                        <a:highlight>
                          <a:srgbClr val="FFFF0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425475">
                <a:tc vMerge="1"/>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Organization Risk Assessment</a:t>
                      </a:r>
                      <a:endParaRPr sz="1200">
                        <a:latin typeface="Times New Roman"/>
                        <a:ea typeface="Times New Roman"/>
                        <a:cs typeface="Times New Roman"/>
                        <a:sym typeface="Times New Roman"/>
                      </a:endParaRPr>
                    </a:p>
                    <a:p>
                      <a:pPr indent="0" lvl="0" marL="35687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200">
                          <a:solidFill>
                            <a:srgbClr val="000000"/>
                          </a:solidFill>
                          <a:latin typeface="Quattrocento Sans"/>
                          <a:ea typeface="Quattrocento Sans"/>
                          <a:cs typeface="Quattrocento Sans"/>
                          <a:sym typeface="Quattrocento Sans"/>
                        </a:rPr>
                        <a:t>Develop a Fraud Risk Assessment tool to enhance TASO's ability to identify and mitigate fraud risks effectively.</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b="1" lang="en-US" sz="1200">
                          <a:solidFill>
                            <a:srgbClr val="000000"/>
                          </a:solidFill>
                          <a:highlight>
                            <a:srgbClr val="FFFF00"/>
                          </a:highlight>
                          <a:latin typeface="Quattrocento Sans"/>
                          <a:ea typeface="Quattrocento Sans"/>
                          <a:cs typeface="Quattrocento Sans"/>
                          <a:sym typeface="Quattrocento Sans"/>
                        </a:rPr>
                        <a:t>2</a:t>
                      </a:r>
                      <a:endParaRPr sz="1200">
                        <a:highlight>
                          <a:srgbClr val="FFFF0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710350">
                <a:tc vMerge="1"/>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Organization Risk Assessment</a:t>
                      </a:r>
                      <a:endParaRPr sz="1200">
                        <a:latin typeface="Times New Roman"/>
                        <a:ea typeface="Times New Roman"/>
                        <a:cs typeface="Times New Roman"/>
                        <a:sym typeface="Times New Roman"/>
                      </a:endParaRPr>
                    </a:p>
                    <a:p>
                      <a:pPr indent="0" lvl="0" marL="35687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200">
                          <a:solidFill>
                            <a:srgbClr val="000000"/>
                          </a:solidFill>
                          <a:latin typeface="Quattrocento Sans"/>
                          <a:ea typeface="Quattrocento Sans"/>
                          <a:cs typeface="Quattrocento Sans"/>
                          <a:sym typeface="Quattrocento Sans"/>
                        </a:rPr>
                        <a:t>Arrange certified training programs for the Internal Audit department staff focused on Risk Assessment and Management techniques, including identification of programmatic risks</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b="1" lang="en-US" sz="1200">
                          <a:solidFill>
                            <a:srgbClr val="000000"/>
                          </a:solidFill>
                          <a:highlight>
                            <a:srgbClr val="FFFF00"/>
                          </a:highlight>
                          <a:latin typeface="Quattrocento Sans"/>
                          <a:ea typeface="Quattrocento Sans"/>
                          <a:cs typeface="Quattrocento Sans"/>
                          <a:sym typeface="Quattrocento Sans"/>
                        </a:rPr>
                        <a:t>2</a:t>
                      </a:r>
                      <a:endParaRPr sz="1200">
                        <a:highlight>
                          <a:srgbClr val="FFFF0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852800">
                <a:tc vMerge="1"/>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Organization Risk Assessment</a:t>
                      </a:r>
                      <a:endParaRPr sz="1200">
                        <a:latin typeface="Times New Roman"/>
                        <a:ea typeface="Times New Roman"/>
                        <a:cs typeface="Times New Roman"/>
                        <a:sym typeface="Times New Roman"/>
                      </a:endParaRPr>
                    </a:p>
                    <a:p>
                      <a:pPr indent="0" lvl="0" marL="35687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 </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200">
                          <a:solidFill>
                            <a:srgbClr val="000000"/>
                          </a:solidFill>
                          <a:latin typeface="Quattrocento Sans"/>
                          <a:ea typeface="Quattrocento Sans"/>
                          <a:cs typeface="Quattrocento Sans"/>
                          <a:sym typeface="Quattrocento Sans"/>
                        </a:rPr>
                        <a:t>Provide support to internal audit staff to fully understand the utilization of the audit analytics software, Audit Command Language (ACL), procured by the organization to facilitate their work on IT enabled systems</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b="1" lang="en-US" sz="1200">
                          <a:solidFill>
                            <a:srgbClr val="000000"/>
                          </a:solidFill>
                          <a:highlight>
                            <a:srgbClr val="FFFF00"/>
                          </a:highlight>
                          <a:latin typeface="Quattrocento Sans"/>
                          <a:ea typeface="Quattrocento Sans"/>
                          <a:cs typeface="Quattrocento Sans"/>
                          <a:sym typeface="Quattrocento Sans"/>
                        </a:rPr>
                        <a:t>2</a:t>
                      </a:r>
                      <a:endParaRPr sz="1200">
                        <a:highlight>
                          <a:srgbClr val="FFFF0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567925">
                <a:tc vMerge="1"/>
                <a:tc>
                  <a:txBody>
                    <a:bodyPr/>
                    <a:lstStyle/>
                    <a:p>
                      <a:pPr indent="0" lvl="0" marL="0" marR="0" rtl="0" algn="l">
                        <a:spcBef>
                          <a:spcPts val="0"/>
                        </a:spcBef>
                        <a:spcAft>
                          <a:spcPts val="0"/>
                        </a:spcAft>
                        <a:buNone/>
                      </a:pPr>
                      <a:r>
                        <a:rPr lang="en-US" sz="1200">
                          <a:solidFill>
                            <a:srgbClr val="000000"/>
                          </a:solidFill>
                          <a:latin typeface="Quattrocento Sans"/>
                          <a:ea typeface="Quattrocento Sans"/>
                          <a:cs typeface="Quattrocento Sans"/>
                          <a:sym typeface="Quattrocento Sans"/>
                        </a:rPr>
                        <a:t>Organization Risk Assessment</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200">
                          <a:solidFill>
                            <a:srgbClr val="000000"/>
                          </a:solidFill>
                          <a:latin typeface="Quattrocento Sans"/>
                          <a:ea typeface="Quattrocento Sans"/>
                          <a:cs typeface="Quattrocento Sans"/>
                          <a:sym typeface="Quattrocento Sans"/>
                        </a:rPr>
                        <a:t>Conduct a quality review of the Audit, Risk, and Compliance Directorate to evaluate its effectiveness and identify areas for improvement.</a:t>
                      </a:r>
                      <a:endParaRPr sz="1200">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56870" marR="0" rtl="0" algn="l">
                        <a:spcBef>
                          <a:spcPts val="0"/>
                        </a:spcBef>
                        <a:spcAft>
                          <a:spcPts val="0"/>
                        </a:spcAft>
                        <a:buNone/>
                      </a:pPr>
                      <a:r>
                        <a:rPr b="1" lang="en-US" sz="1200">
                          <a:solidFill>
                            <a:srgbClr val="000000"/>
                          </a:solidFill>
                          <a:highlight>
                            <a:srgbClr val="FFFF00"/>
                          </a:highlight>
                          <a:latin typeface="Quattrocento Sans"/>
                          <a:ea typeface="Quattrocento Sans"/>
                          <a:cs typeface="Quattrocento Sans"/>
                          <a:sym typeface="Quattrocento Sans"/>
                        </a:rPr>
                        <a:t>2</a:t>
                      </a:r>
                      <a:endParaRPr sz="1200">
                        <a:highlight>
                          <a:srgbClr val="FFFF00"/>
                        </a:highlight>
                        <a:latin typeface="Times New Roman"/>
                        <a:ea typeface="Times New Roman"/>
                        <a:cs typeface="Times New Roman"/>
                        <a:sym typeface="Times New Roman"/>
                      </a:endParaRPr>
                    </a:p>
                  </a:txBody>
                  <a:tcPr marT="5425" marB="0" marR="5425" marL="5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4"/>
          <p:cNvSpPr txBox="1"/>
          <p:nvPr>
            <p:ph idx="4294967295"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p>
            <a:pPr indent="0" lvl="0" marL="91440" rtl="0" algn="l">
              <a:lnSpc>
                <a:spcPct val="110000"/>
              </a:lnSpc>
              <a:spcBef>
                <a:spcPts val="0"/>
              </a:spcBef>
              <a:spcAft>
                <a:spcPts val="0"/>
              </a:spcAft>
              <a:buSzPts val="2000"/>
              <a:buNone/>
            </a:pPr>
            <a:r>
              <a:t/>
            </a:r>
            <a:endParaRPr/>
          </a:p>
        </p:txBody>
      </p:sp>
      <p:pic>
        <p:nvPicPr>
          <p:cNvPr id="517" name="Google Shape;517;p64"/>
          <p:cNvPicPr preferRelativeResize="0"/>
          <p:nvPr/>
        </p:nvPicPr>
        <p:blipFill rotWithShape="1">
          <a:blip r:embed="rId3">
            <a:alphaModFix/>
          </a:blip>
          <a:srcRect b="0" l="0" r="0" t="0"/>
          <a:stretch/>
        </p:blipFill>
        <p:spPr>
          <a:xfrm>
            <a:off x="75414" y="1052002"/>
            <a:ext cx="12192000" cy="5395932"/>
          </a:xfrm>
          <a:prstGeom prst="rect">
            <a:avLst/>
          </a:prstGeom>
          <a:noFill/>
          <a:ln>
            <a:noFill/>
          </a:ln>
        </p:spPr>
      </p:pic>
      <p:sp>
        <p:nvSpPr>
          <p:cNvPr id="518" name="Google Shape;518;p6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chemeClr val="lt1"/>
                </a:solidFill>
                <a:latin typeface="Arial"/>
                <a:ea typeface="Arial"/>
                <a:cs typeface="Arial"/>
                <a:sym typeface="Arial"/>
              </a:rPr>
              <a:t>CAPACITY DEVELOPMENT PLAN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5"/>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ISSUING AWARD </a:t>
            </a:r>
            <a:endParaRPr/>
          </a:p>
        </p:txBody>
      </p:sp>
      <p:sp>
        <p:nvSpPr>
          <p:cNvPr id="525" name="Google Shape;525;p65"/>
          <p:cNvSpPr txBox="1"/>
          <p:nvPr/>
        </p:nvSpPr>
        <p:spPr>
          <a:xfrm>
            <a:off x="1191238" y="1241570"/>
            <a:ext cx="9991288" cy="414688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accent1"/>
              </a:buClr>
              <a:buSzPts val="2000"/>
              <a:buFont typeface="Calibri"/>
              <a:buNone/>
            </a:pPr>
            <a:r>
              <a:rPr lang="en-US" sz="2000">
                <a:solidFill>
                  <a:srgbClr val="3F3F3F"/>
                </a:solidFill>
                <a:latin typeface="Avenir"/>
                <a:ea typeface="Avenir"/>
                <a:cs typeface="Avenir"/>
                <a:sym typeface="Avenir"/>
              </a:rPr>
              <a:t>Verify acceptance of Individuals, Organizations </a:t>
            </a:r>
            <a:endParaRPr/>
          </a:p>
          <a:p>
            <a:pPr indent="0" lvl="0" marL="0" marR="0" rtl="0" algn="l">
              <a:lnSpc>
                <a:spcPct val="110000"/>
              </a:lnSpc>
              <a:spcBef>
                <a:spcPts val="1200"/>
              </a:spcBef>
              <a:spcAft>
                <a:spcPts val="0"/>
              </a:spcAft>
              <a:buClr>
                <a:schemeClr val="accent1"/>
              </a:buClr>
              <a:buSzPts val="2000"/>
              <a:buFont typeface="Calibri"/>
              <a:buNone/>
            </a:pPr>
            <a:r>
              <a:rPr lang="en-US" sz="2000">
                <a:solidFill>
                  <a:srgbClr val="3F3F3F"/>
                </a:solidFill>
                <a:latin typeface="Avenir"/>
                <a:ea typeface="Avenir"/>
                <a:cs typeface="Avenir"/>
                <a:sym typeface="Avenir"/>
              </a:rPr>
              <a:t>Conduct Organizational  Risk Assessment</a:t>
            </a:r>
            <a:endParaRPr/>
          </a:p>
          <a:p>
            <a:pPr indent="0" lvl="0" marL="0" marR="0" rtl="0" algn="l">
              <a:lnSpc>
                <a:spcPct val="110000"/>
              </a:lnSpc>
              <a:spcBef>
                <a:spcPts val="1200"/>
              </a:spcBef>
              <a:spcAft>
                <a:spcPts val="0"/>
              </a:spcAft>
              <a:buClr>
                <a:schemeClr val="accent1"/>
              </a:buClr>
              <a:buSzPts val="2000"/>
              <a:buFont typeface="Calibri"/>
              <a:buNone/>
            </a:pPr>
            <a:r>
              <a:rPr lang="en-US" sz="2000">
                <a:solidFill>
                  <a:srgbClr val="3F3F3F"/>
                </a:solidFill>
                <a:latin typeface="Avenir"/>
                <a:ea typeface="Avenir"/>
                <a:cs typeface="Avenir"/>
                <a:sym typeface="Avenir"/>
              </a:rPr>
              <a:t> Decide about/Sign a Pre-Award Letter</a:t>
            </a:r>
            <a:endParaRPr/>
          </a:p>
          <a:p>
            <a:pPr indent="0" lvl="0" marL="0" marR="0" rtl="0" algn="l">
              <a:lnSpc>
                <a:spcPct val="110000"/>
              </a:lnSpc>
              <a:spcBef>
                <a:spcPts val="1200"/>
              </a:spcBef>
              <a:spcAft>
                <a:spcPts val="0"/>
              </a:spcAft>
              <a:buClr>
                <a:schemeClr val="accent1"/>
              </a:buClr>
              <a:buSzPts val="2000"/>
              <a:buFont typeface="Calibri"/>
              <a:buNone/>
            </a:pPr>
            <a:r>
              <a:rPr lang="en-US" sz="2000">
                <a:solidFill>
                  <a:srgbClr val="3F3F3F"/>
                </a:solidFill>
                <a:latin typeface="Avenir"/>
                <a:ea typeface="Avenir"/>
                <a:cs typeface="Avenir"/>
                <a:sym typeface="Avenir"/>
              </a:rPr>
              <a:t>Make sure the Sub has a UEI</a:t>
            </a:r>
            <a:endParaRPr/>
          </a:p>
          <a:p>
            <a:pPr indent="0" lvl="0" marL="0" marR="0" rtl="0" algn="l">
              <a:lnSpc>
                <a:spcPct val="110000"/>
              </a:lnSpc>
              <a:spcBef>
                <a:spcPts val="1200"/>
              </a:spcBef>
              <a:spcAft>
                <a:spcPts val="0"/>
              </a:spcAft>
              <a:buClr>
                <a:schemeClr val="accent1"/>
              </a:buClr>
              <a:buSzPts val="2000"/>
              <a:buFont typeface="Calibri"/>
              <a:buNone/>
            </a:pPr>
            <a:r>
              <a:rPr lang="en-US" sz="2000">
                <a:solidFill>
                  <a:srgbClr val="3F3F3F"/>
                </a:solidFill>
                <a:latin typeface="Avenir"/>
                <a:ea typeface="Avenir"/>
                <a:cs typeface="Avenir"/>
                <a:sym typeface="Avenir"/>
              </a:rPr>
              <a:t>Develop a Subcontract or Subaward with a clear Period of Performance and:</a:t>
            </a:r>
            <a:endParaRPr/>
          </a:p>
          <a:p>
            <a:pPr indent="-182880" lvl="1" marL="384048" marR="0" rtl="0" algn="l">
              <a:lnSpc>
                <a:spcPct val="110000"/>
              </a:lnSpc>
              <a:spcBef>
                <a:spcPts val="200"/>
              </a:spcBef>
              <a:spcAft>
                <a:spcPts val="0"/>
              </a:spcAft>
              <a:buClr>
                <a:srgbClr val="3F3F3F"/>
              </a:buClr>
              <a:buSzPts val="1800"/>
              <a:buFont typeface="Calibri"/>
              <a:buChar char="◦"/>
            </a:pPr>
            <a:r>
              <a:rPr b="0" i="0" lang="en-US" sz="1800" u="none" cap="none" strike="noStrike">
                <a:solidFill>
                  <a:srgbClr val="3F3F3F"/>
                </a:solidFill>
                <a:latin typeface="Avenir"/>
                <a:ea typeface="Avenir"/>
                <a:cs typeface="Avenir"/>
                <a:sym typeface="Avenir"/>
              </a:rPr>
              <a:t>Statement of Work</a:t>
            </a:r>
            <a:endParaRPr/>
          </a:p>
          <a:p>
            <a:pPr indent="-182880" lvl="1" marL="384048" marR="0" rtl="0" algn="l">
              <a:lnSpc>
                <a:spcPct val="110000"/>
              </a:lnSpc>
              <a:spcBef>
                <a:spcPts val="200"/>
              </a:spcBef>
              <a:spcAft>
                <a:spcPts val="0"/>
              </a:spcAft>
              <a:buClr>
                <a:srgbClr val="3F3F3F"/>
              </a:buClr>
              <a:buSzPts val="1800"/>
              <a:buFont typeface="Calibri"/>
              <a:buChar char="◦"/>
            </a:pPr>
            <a:r>
              <a:rPr b="0" i="0" lang="en-US" sz="1800" u="none" cap="none" strike="noStrike">
                <a:solidFill>
                  <a:srgbClr val="3F3F3F"/>
                </a:solidFill>
                <a:latin typeface="Avenir"/>
                <a:ea typeface="Avenir"/>
                <a:cs typeface="Avenir"/>
                <a:sym typeface="Avenir"/>
              </a:rPr>
              <a:t>Detailed Budget</a:t>
            </a:r>
            <a:endParaRPr/>
          </a:p>
          <a:p>
            <a:pPr indent="-182880" lvl="1" marL="384048" marR="0" rtl="0" algn="l">
              <a:lnSpc>
                <a:spcPct val="110000"/>
              </a:lnSpc>
              <a:spcBef>
                <a:spcPts val="200"/>
              </a:spcBef>
              <a:spcAft>
                <a:spcPts val="0"/>
              </a:spcAft>
              <a:buClr>
                <a:srgbClr val="3F3F3F"/>
              </a:buClr>
              <a:buSzPts val="1800"/>
              <a:buFont typeface="Calibri"/>
              <a:buChar char="◦"/>
            </a:pPr>
            <a:r>
              <a:rPr b="0" i="0" lang="en-US" sz="1800" u="none" cap="none" strike="noStrike">
                <a:solidFill>
                  <a:srgbClr val="3F3F3F"/>
                </a:solidFill>
                <a:latin typeface="Avenir"/>
                <a:ea typeface="Avenir"/>
                <a:cs typeface="Avenir"/>
                <a:sym typeface="Avenir"/>
              </a:rPr>
              <a:t>Price justification</a:t>
            </a:r>
            <a:endParaRPr/>
          </a:p>
          <a:p>
            <a:pPr indent="-182880" lvl="1" marL="384048" marR="0" rtl="0" algn="l">
              <a:lnSpc>
                <a:spcPct val="110000"/>
              </a:lnSpc>
              <a:spcBef>
                <a:spcPts val="200"/>
              </a:spcBef>
              <a:spcAft>
                <a:spcPts val="0"/>
              </a:spcAft>
              <a:buClr>
                <a:srgbClr val="3F3F3F"/>
              </a:buClr>
              <a:buSzPts val="1800"/>
              <a:buFont typeface="Calibri"/>
              <a:buChar char="◦"/>
            </a:pPr>
            <a:r>
              <a:rPr b="0" i="0" lang="en-US" sz="1800" u="none" cap="none" strike="noStrike">
                <a:solidFill>
                  <a:srgbClr val="3F3F3F"/>
                </a:solidFill>
                <a:latin typeface="Avenir"/>
                <a:ea typeface="Avenir"/>
                <a:cs typeface="Avenir"/>
                <a:sym typeface="Avenir"/>
              </a:rPr>
              <a:t>Insurance certifications</a:t>
            </a:r>
            <a:endParaRPr/>
          </a:p>
          <a:p>
            <a:pPr indent="-182880" lvl="1" marL="384048" marR="0" rtl="0" algn="l">
              <a:lnSpc>
                <a:spcPct val="110000"/>
              </a:lnSpc>
              <a:spcBef>
                <a:spcPts val="200"/>
              </a:spcBef>
              <a:spcAft>
                <a:spcPts val="0"/>
              </a:spcAft>
              <a:buClr>
                <a:srgbClr val="3F3F3F"/>
              </a:buClr>
              <a:buSzPts val="1800"/>
              <a:buFont typeface="Calibri"/>
              <a:buChar char="◦"/>
            </a:pPr>
            <a:r>
              <a:rPr b="0" i="0" lang="en-US" sz="1800" u="none" cap="none" strike="noStrike">
                <a:solidFill>
                  <a:srgbClr val="3F3F3F"/>
                </a:solidFill>
                <a:latin typeface="Avenir"/>
                <a:ea typeface="Avenir"/>
                <a:cs typeface="Avenir"/>
                <a:sym typeface="Avenir"/>
              </a:rPr>
              <a:t>Subcontractor Reps &amp; Certs</a:t>
            </a:r>
            <a:endParaRPr/>
          </a:p>
          <a:p>
            <a:pPr indent="0" lvl="0" marL="0" marR="0" rtl="0" algn="l">
              <a:lnSpc>
                <a:spcPct val="110000"/>
              </a:lnSpc>
              <a:spcBef>
                <a:spcPts val="1200"/>
              </a:spcBef>
              <a:spcAft>
                <a:spcPts val="0"/>
              </a:spcAft>
              <a:buClr>
                <a:schemeClr val="dk1"/>
              </a:buClr>
              <a:buSzPts val="2000"/>
              <a:buFont typeface="Calibri"/>
              <a:buNone/>
            </a:pPr>
            <a:r>
              <a:rPr lang="en-US" sz="2000">
                <a:solidFill>
                  <a:schemeClr val="dk1"/>
                </a:solidFill>
                <a:latin typeface="Avenir"/>
                <a:ea typeface="Avenir"/>
                <a:cs typeface="Avenir"/>
                <a:sym typeface="Avenir"/>
              </a:rPr>
              <a:t>Secure Required approvals and Signatures</a:t>
            </a:r>
            <a:endParaRPr/>
          </a:p>
          <a:p>
            <a:pPr indent="0" lvl="0" marL="0" marR="0" rtl="0" algn="l">
              <a:lnSpc>
                <a:spcPct val="110000"/>
              </a:lnSpc>
              <a:spcBef>
                <a:spcPts val="1200"/>
              </a:spcBef>
              <a:spcAft>
                <a:spcPts val="0"/>
              </a:spcAft>
              <a:buClr>
                <a:schemeClr val="dk1"/>
              </a:buClr>
              <a:buSzPts val="2000"/>
              <a:buFont typeface="Calibri"/>
              <a:buNone/>
            </a:pPr>
            <a:r>
              <a:rPr lang="en-US" sz="2000">
                <a:solidFill>
                  <a:schemeClr val="dk1"/>
                </a:solidFill>
                <a:latin typeface="Avenir"/>
                <a:ea typeface="Avenir"/>
                <a:cs typeface="Avenir"/>
                <a:sym typeface="Avenir"/>
              </a:rPr>
              <a:t>Completed waivers for payment terms, advances, and insurance as applicable </a:t>
            </a:r>
            <a:endParaRPr/>
          </a:p>
          <a:p>
            <a:pPr indent="0" lvl="0" marL="91440" marR="0" rtl="0" algn="l">
              <a:lnSpc>
                <a:spcPct val="110000"/>
              </a:lnSpc>
              <a:spcBef>
                <a:spcPts val="1200"/>
              </a:spcBef>
              <a:spcAft>
                <a:spcPts val="0"/>
              </a:spcAft>
              <a:buClr>
                <a:schemeClr val="accent1"/>
              </a:buClr>
              <a:buSzPts val="2000"/>
              <a:buFont typeface="Calibri"/>
              <a:buNone/>
            </a:pPr>
            <a:r>
              <a:t/>
            </a:r>
            <a:endParaRPr sz="2000">
              <a:solidFill>
                <a:srgbClr val="3F3F3F"/>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6"/>
          <p:cNvSpPr txBox="1"/>
          <p:nvPr>
            <p:ph idx="1" type="body"/>
          </p:nvPr>
        </p:nvSpPr>
        <p:spPr>
          <a:xfrm>
            <a:off x="0" y="0"/>
            <a:ext cx="12192000" cy="6400800"/>
          </a:xfrm>
          <a:prstGeom prst="rect">
            <a:avLst/>
          </a:prstGeom>
          <a:solidFill>
            <a:srgbClr val="002060"/>
          </a:solidFill>
          <a:ln>
            <a:noFill/>
          </a:ln>
        </p:spPr>
        <p:txBody>
          <a:bodyPr anchorCtr="0" anchor="t" bIns="91175" lIns="91175" spcFirstLastPara="1" rIns="91175" wrap="square" tIns="91175">
            <a:noAutofit/>
          </a:bodyPr>
          <a:lstStyle/>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0" lvl="0" marL="169329" rtl="0" algn="ctr">
              <a:lnSpc>
                <a:spcPct val="110000"/>
              </a:lnSpc>
              <a:spcBef>
                <a:spcPts val="0"/>
              </a:spcBef>
              <a:spcAft>
                <a:spcPts val="0"/>
              </a:spcAft>
              <a:buClr>
                <a:srgbClr val="F2F2F2"/>
              </a:buClr>
              <a:buSzPts val="1600"/>
              <a:buNone/>
            </a:pPr>
            <a:r>
              <a:t/>
            </a:r>
            <a:endParaRPr sz="40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PROJECT START UP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7"/>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600">
              <a:solidFill>
                <a:srgbClr val="FFFFFF"/>
              </a:solidFill>
              <a:latin typeface="Arial"/>
              <a:ea typeface="Arial"/>
              <a:cs typeface="Arial"/>
              <a:sym typeface="Arial"/>
            </a:endParaRPr>
          </a:p>
          <a:p>
            <a:pPr indent="0" lvl="0" marL="0" marR="0" rtl="0" algn="ctr">
              <a:spcBef>
                <a:spcPts val="0"/>
              </a:spcBef>
              <a:spcAft>
                <a:spcPts val="0"/>
              </a:spcAft>
              <a:buNone/>
            </a:pPr>
            <a:r>
              <a:rPr b="1" lang="en-US" sz="3600">
                <a:solidFill>
                  <a:srgbClr val="FFFFFF"/>
                </a:solidFill>
                <a:latin typeface="Arial"/>
                <a:ea typeface="Arial"/>
                <a:cs typeface="Arial"/>
                <a:sym typeface="Arial"/>
              </a:rPr>
              <a:t>POST AWARD MEETNG</a:t>
            </a:r>
            <a:endParaRPr/>
          </a:p>
          <a:p>
            <a:pPr indent="0" lvl="0" marL="0" marR="0" rtl="0" algn="ctr">
              <a:spcBef>
                <a:spcPts val="0"/>
              </a:spcBef>
              <a:spcAft>
                <a:spcPts val="0"/>
              </a:spcAft>
              <a:buNone/>
            </a:pPr>
            <a:r>
              <a:t/>
            </a:r>
            <a:endParaRPr b="1" sz="3600">
              <a:solidFill>
                <a:schemeClr val="lt1"/>
              </a:solidFill>
              <a:latin typeface="Arial"/>
              <a:ea typeface="Arial"/>
              <a:cs typeface="Arial"/>
              <a:sym typeface="Arial"/>
            </a:endParaRPr>
          </a:p>
        </p:txBody>
      </p:sp>
      <p:sp>
        <p:nvSpPr>
          <p:cNvPr id="536" name="Google Shape;536;p67"/>
          <p:cNvSpPr txBox="1"/>
          <p:nvPr/>
        </p:nvSpPr>
        <p:spPr>
          <a:xfrm>
            <a:off x="998290" y="1455508"/>
            <a:ext cx="10192624" cy="48013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venir"/>
                <a:ea typeface="Avenir"/>
                <a:cs typeface="Avenir"/>
                <a:sym typeface="Avenir"/>
              </a:rPr>
              <a:t>Led by OAA</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Opportunity for local organization to meet USAID team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Congratulate local organization on winning award</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Understand roles and responsibilities</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Emphasize reading the entire award is critical, suggest created a table of all requirements with who is responsible and deadlines</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Review of USG Rules and Regulations</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Provide time for questions and answers </a:t>
            </a:r>
            <a:endParaRPr/>
          </a:p>
          <a:p>
            <a:pPr indent="-342900" lvl="0" marL="342900" marR="0" rtl="0" algn="l">
              <a:spcBef>
                <a:spcPts val="0"/>
              </a:spcBef>
              <a:spcAft>
                <a:spcPts val="0"/>
              </a:spcAft>
              <a:buClr>
                <a:srgbClr val="C00000"/>
              </a:buClr>
              <a:buSzPts val="1800"/>
              <a:buFont typeface="Avenir"/>
              <a:buAutoNum type="arabicPeriod"/>
            </a:pPr>
            <a:r>
              <a:rPr lang="en-US" sz="1800">
                <a:solidFill>
                  <a:srgbClr val="C00000"/>
                </a:solidFill>
                <a:latin typeface="Avenir"/>
                <a:ea typeface="Avenir"/>
                <a:cs typeface="Avenir"/>
                <a:sym typeface="Avenir"/>
              </a:rPr>
              <a:t>Build relationship and emphasize USAID is available and willing to support the learning curve in managing a USAID award</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Establish work preference</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Confirm deadlines</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Take Notes</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537" name="Google Shape;537;p67"/>
          <p:cNvSpPr txBox="1"/>
          <p:nvPr/>
        </p:nvSpPr>
        <p:spPr>
          <a:xfrm>
            <a:off x="796954" y="5272110"/>
            <a:ext cx="1010873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en-US" sz="1800">
                <a:solidFill>
                  <a:schemeClr val="dk1"/>
                </a:solidFill>
                <a:latin typeface="Avenir"/>
                <a:ea typeface="Avenir"/>
                <a:cs typeface="Avenir"/>
                <a:sym typeface="Avenir"/>
              </a:rPr>
              <a:t>Resource: </a:t>
            </a:r>
            <a:r>
              <a:rPr lang="en-US" sz="1800" u="sng">
                <a:solidFill>
                  <a:schemeClr val="dk1"/>
                </a:solidFill>
                <a:latin typeface="Avenir"/>
                <a:ea typeface="Avenir"/>
                <a:cs typeface="Avenir"/>
                <a:sym typeface="Avenir"/>
                <a:hlinkClick r:id="rId3">
                  <a:extLst>
                    <a:ext uri="{A12FA001-AC4F-418D-AE19-62706E023703}">
                      <ahyp:hlinkClr val="tx"/>
                    </a:ext>
                  </a:extLst>
                </a:hlinkClick>
              </a:rPr>
              <a:t>https://www.usaid.gov/sites/default/files/2022-12/Post-Award-Conference-QRG.pd</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en-US" sz="1800">
                <a:solidFill>
                  <a:schemeClr val="dk1"/>
                </a:solidFill>
                <a:latin typeface="Avenir"/>
                <a:ea typeface="Avenir"/>
                <a:cs typeface="Avenir"/>
                <a:sym typeface="Avenir"/>
              </a:rPr>
              <a:t>f</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TRANSLATIONS USAID RULES &amp; REGULATIONS</a:t>
            </a:r>
            <a:endParaRPr/>
          </a:p>
        </p:txBody>
      </p:sp>
      <p:sp>
        <p:nvSpPr>
          <p:cNvPr id="543" name="Google Shape;543;p68"/>
          <p:cNvSpPr txBox="1"/>
          <p:nvPr/>
        </p:nvSpPr>
        <p:spPr>
          <a:xfrm>
            <a:off x="1367406" y="1097552"/>
            <a:ext cx="8756009" cy="50783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Mandatory Standard Provisions  		</a:t>
            </a:r>
            <a:r>
              <a:rPr lang="en-US" sz="900">
                <a:solidFill>
                  <a:schemeClr val="dk1"/>
                </a:solidFill>
                <a:latin typeface="Avenir"/>
                <a:ea typeface="Avenir"/>
                <a:cs typeface="Avenir"/>
                <a:sym typeface="Avenir"/>
              </a:rPr>
              <a:t>(</a:t>
            </a:r>
            <a:r>
              <a:rPr lang="en-US" sz="1200">
                <a:solidFill>
                  <a:schemeClr val="dk1"/>
                </a:solidFill>
                <a:latin typeface="Avenir"/>
                <a:ea typeface="Avenir"/>
                <a:cs typeface="Avenir"/>
                <a:sym typeface="Avenir"/>
              </a:rPr>
              <a:t>ADS 303mab)</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Standard Provisions for FAA  			</a:t>
            </a:r>
            <a:r>
              <a:rPr lang="en-US" sz="1200">
                <a:solidFill>
                  <a:schemeClr val="dk1"/>
                </a:solidFill>
                <a:latin typeface="Avenir"/>
                <a:ea typeface="Avenir"/>
                <a:cs typeface="Avenir"/>
                <a:sym typeface="Avenir"/>
              </a:rPr>
              <a:t>(ADS 303mat)</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Pre-Award Terms 				</a:t>
            </a:r>
            <a:r>
              <a:rPr lang="en-US" sz="1200">
                <a:solidFill>
                  <a:schemeClr val="dk1"/>
                </a:solidFill>
                <a:latin typeface="Avenir"/>
                <a:ea typeface="Avenir"/>
                <a:cs typeface="Avenir"/>
                <a:sym typeface="Avenir"/>
              </a:rPr>
              <a:t>(ADS 303mba)</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Fixed Amount Award Entity Eligibility Checklist 	</a:t>
            </a:r>
            <a:r>
              <a:rPr lang="en-US" sz="1200">
                <a:solidFill>
                  <a:schemeClr val="dk1"/>
                </a:solidFill>
                <a:latin typeface="Avenir"/>
                <a:ea typeface="Avenir"/>
                <a:cs typeface="Avenir"/>
                <a:sym typeface="Avenir"/>
              </a:rPr>
              <a:t>(ADS 303ma)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Fixed Amount Awards to NGOs  		</a:t>
            </a:r>
            <a:r>
              <a:rPr lang="en-US" sz="1200">
                <a:solidFill>
                  <a:schemeClr val="dk1"/>
                </a:solidFill>
                <a:latin typeface="Avenir"/>
                <a:ea typeface="Avenir"/>
                <a:cs typeface="Avenir"/>
                <a:sym typeface="Avenir"/>
              </a:rPr>
              <a:t>(ADS 303saj)</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Fixed Amount Agreement Template  		</a:t>
            </a:r>
            <a:r>
              <a:rPr lang="en-US" sz="1200">
                <a:solidFill>
                  <a:schemeClr val="dk1"/>
                </a:solidFill>
                <a:latin typeface="Avenir"/>
                <a:ea typeface="Avenir"/>
                <a:cs typeface="Avenir"/>
                <a:sym typeface="Avenir"/>
              </a:rPr>
              <a:t>(ADS 308mai)</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Fixed Obligation Grant Template 		</a:t>
            </a:r>
            <a:r>
              <a:rPr lang="en-US" sz="1200">
                <a:solidFill>
                  <a:schemeClr val="dk1"/>
                </a:solidFill>
                <a:latin typeface="Avenir"/>
                <a:ea typeface="Avenir"/>
                <a:cs typeface="Avenir"/>
                <a:sym typeface="Avenir"/>
              </a:rPr>
              <a:t>(ADS 303sal)</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Branding and Marking  			</a:t>
            </a:r>
            <a:r>
              <a:rPr lang="en-US" sz="1200">
                <a:solidFill>
                  <a:schemeClr val="dk1"/>
                </a:solidFill>
                <a:latin typeface="Avenir"/>
                <a:ea typeface="Avenir"/>
                <a:cs typeface="Avenir"/>
                <a:sym typeface="Avenir"/>
              </a:rPr>
              <a:t>(ADS 320sab)</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SAM UEI Translation Guidelines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SAM.gov Entity Validation Services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Model Letters for AORs 			</a:t>
            </a:r>
            <a:r>
              <a:rPr lang="en-US" sz="1200">
                <a:solidFill>
                  <a:schemeClr val="dk1"/>
                </a:solidFill>
                <a:latin typeface="Avenir"/>
                <a:ea typeface="Avenir"/>
                <a:cs typeface="Avenir"/>
                <a:sym typeface="Avenir"/>
              </a:rPr>
              <a:t>(ADS 303mai)</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Certifications, Assurances…   			</a:t>
            </a:r>
            <a:r>
              <a:rPr lang="en-US" sz="1200">
                <a:solidFill>
                  <a:schemeClr val="dk1"/>
                </a:solidFill>
                <a:latin typeface="Avenir"/>
                <a:ea typeface="Avenir"/>
                <a:cs typeface="Avenir"/>
                <a:sym typeface="Avenir"/>
              </a:rPr>
              <a:t>(ADS 303mav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Motor Vehicle Source and Waiver  		</a:t>
            </a:r>
            <a:r>
              <a:rPr lang="en-US" sz="1200">
                <a:solidFill>
                  <a:schemeClr val="dk1"/>
                </a:solidFill>
                <a:latin typeface="Avenir"/>
                <a:ea typeface="Avenir"/>
                <a:cs typeface="Avenir"/>
                <a:sym typeface="Avenir"/>
              </a:rPr>
              <a:t>(ADS 312sac)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Financial Audit Guide  				</a:t>
            </a:r>
            <a:r>
              <a:rPr lang="en-US" sz="1200">
                <a:solidFill>
                  <a:schemeClr val="dk1"/>
                </a:solidFill>
                <a:latin typeface="Avenir"/>
                <a:ea typeface="Avenir"/>
                <a:cs typeface="Avenir"/>
                <a:sym typeface="Avenir"/>
              </a:rPr>
              <a:t>(ADS 591maa)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NUPAS Guidelines and Support  		</a:t>
            </a:r>
            <a:r>
              <a:rPr lang="en-US" sz="1200">
                <a:solidFill>
                  <a:schemeClr val="dk1"/>
                </a:solidFill>
                <a:latin typeface="Avenir"/>
                <a:ea typeface="Avenir"/>
                <a:cs typeface="Avenir"/>
                <a:sym typeface="Avenir"/>
              </a:rPr>
              <a:t>(ADS 303sam)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NUPAS tool  					</a:t>
            </a:r>
            <a:r>
              <a:rPr lang="en-US" sz="1200">
                <a:solidFill>
                  <a:schemeClr val="dk1"/>
                </a:solidFill>
                <a:latin typeface="Avenir"/>
                <a:ea typeface="Avenir"/>
                <a:cs typeface="Avenir"/>
                <a:sym typeface="Avenir"/>
              </a:rPr>
              <a:t>(ADS 303sama)</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Final Report Template  				</a:t>
            </a:r>
            <a:r>
              <a:rPr lang="en-US" sz="1100">
                <a:solidFill>
                  <a:schemeClr val="dk1"/>
                </a:solidFill>
                <a:latin typeface="Avenir"/>
                <a:ea typeface="Avenir"/>
                <a:cs typeface="Avenir"/>
                <a:sym typeface="Avenir"/>
              </a:rPr>
              <a:t>(ADS 303samab) </a:t>
            </a:r>
            <a:endParaRPr/>
          </a:p>
          <a:p>
            <a:pPr indent="-228600" lvl="0" marL="342900" marR="0" rtl="0" algn="l">
              <a:spcBef>
                <a:spcPts val="0"/>
              </a:spcBef>
              <a:spcAft>
                <a:spcPts val="0"/>
              </a:spcAft>
              <a:buClr>
                <a:schemeClr val="dk1"/>
              </a:buClr>
              <a:buSzPts val="1800"/>
              <a:buFont typeface="Avenir"/>
              <a:buNone/>
            </a:pPr>
            <a:r>
              <a:t/>
            </a:r>
            <a:endParaRPr sz="1800">
              <a:solidFill>
                <a:schemeClr val="dk1"/>
              </a:solidFill>
              <a:latin typeface="Avenir"/>
              <a:ea typeface="Avenir"/>
              <a:cs typeface="Avenir"/>
              <a:sym typeface="Aveni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9"/>
          <p:cNvSpPr txBox="1"/>
          <p:nvPr/>
        </p:nvSpPr>
        <p:spPr>
          <a:xfrm>
            <a:off x="111854" y="1166842"/>
            <a:ext cx="6111379"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Strategic Information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Y23-MER-2.6.1-Indicator-Reference-Guide.pdf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SIMS v4.2 Master Site Level CEE Library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USAID Evaluation Policy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 PEPFAR Site Improvement Through Monitoring Systems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How-to Note: Activity, Monitoring, Evaluation Learning </a:t>
            </a:r>
            <a:endParaRPr/>
          </a:p>
          <a:p>
            <a:pPr indent="0" lvl="0" marL="0" marR="0" rtl="0" algn="l">
              <a:spcBef>
                <a:spcPts val="0"/>
              </a:spcBef>
              <a:spcAft>
                <a:spcPts val="0"/>
              </a:spcAft>
              <a:buNone/>
            </a:pPr>
            <a:r>
              <a:t/>
            </a:r>
            <a:endParaRPr b="1" sz="1800">
              <a:solidFill>
                <a:schemeClr val="dk1"/>
              </a:solidFill>
              <a:latin typeface="Avenir"/>
              <a:ea typeface="Avenir"/>
              <a:cs typeface="Avenir"/>
              <a:sym typeface="Avenir"/>
            </a:endParaRPr>
          </a:p>
          <a:p>
            <a:pPr indent="0" lvl="0" marL="0" marR="0" rtl="0" algn="l">
              <a:spcBef>
                <a:spcPts val="0"/>
              </a:spcBef>
              <a:spcAft>
                <a:spcPts val="0"/>
              </a:spcAft>
              <a:buNone/>
            </a:pPr>
            <a:r>
              <a:rPr b="1" lang="en-US" sz="1800">
                <a:solidFill>
                  <a:schemeClr val="dk1"/>
                </a:solidFill>
                <a:latin typeface="Avenir"/>
                <a:ea typeface="Avenir"/>
                <a:cs typeface="Avenir"/>
                <a:sym typeface="Avenir"/>
              </a:rPr>
              <a:t>Communications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Guide Photography Tips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Guidelines for submitting stories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USAID Style Guide Updated Nov 23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USAID_GSM-02-04-2020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USAID Photo Guide 2020 </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549" name="Google Shape;549;p6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TRANSLATIONS USAID RULES &amp; REGULATIONS</a:t>
            </a:r>
            <a:endParaRPr/>
          </a:p>
        </p:txBody>
      </p:sp>
      <p:sp>
        <p:nvSpPr>
          <p:cNvPr id="550" name="Google Shape;550;p69"/>
          <p:cNvSpPr txBox="1"/>
          <p:nvPr/>
        </p:nvSpPr>
        <p:spPr>
          <a:xfrm>
            <a:off x="6223233" y="2807025"/>
            <a:ext cx="596876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venir"/>
                <a:ea typeface="Avenir"/>
                <a:cs typeface="Avenir"/>
                <a:sym typeface="Avenir"/>
              </a:rPr>
              <a:t>ASAP II Resources</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ASAP II Subaward Management training manual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ASAP II Subaward Slides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ASAP II Leadership and Governance Training Manual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 ASAP II Leadership &amp; Governance Training Slides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NUPAS Plus 2.1 Tool </a:t>
            </a:r>
            <a:endParaRPr/>
          </a:p>
          <a:p>
            <a:pPr indent="-342900" lvl="0" marL="342900" marR="0" rtl="0" algn="l">
              <a:spcBef>
                <a:spcPts val="0"/>
              </a:spcBef>
              <a:spcAft>
                <a:spcPts val="0"/>
              </a:spcAft>
              <a:buClr>
                <a:schemeClr val="dk1"/>
              </a:buClr>
              <a:buSzPts val="1800"/>
              <a:buFont typeface="Avenir"/>
              <a:buAutoNum type="arabicPeriod"/>
            </a:pPr>
            <a:r>
              <a:rPr lang="en-US" sz="1800">
                <a:solidFill>
                  <a:schemeClr val="dk1"/>
                </a:solidFill>
                <a:latin typeface="Avenir"/>
                <a:ea typeface="Avenir"/>
                <a:cs typeface="Avenir"/>
                <a:sym typeface="Avenir"/>
              </a:rPr>
              <a:t>NUPAS Plus 2.1 Slides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0"/>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Complexity of Procurement under USG/USAID</a:t>
            </a:r>
            <a:endParaRPr/>
          </a:p>
        </p:txBody>
      </p:sp>
      <p:sp>
        <p:nvSpPr>
          <p:cNvPr id="557" name="Google Shape;557;p70"/>
          <p:cNvSpPr/>
          <p:nvPr/>
        </p:nvSpPr>
        <p:spPr>
          <a:xfrm>
            <a:off x="3536576" y="3975847"/>
            <a:ext cx="4751295" cy="1685365"/>
          </a:xfrm>
          <a:prstGeom prst="ellipse">
            <a:avLst/>
          </a:prstGeom>
          <a:gradFill>
            <a:gsLst>
              <a:gs pos="0">
                <a:srgbClr val="0BA5F0"/>
              </a:gs>
              <a:gs pos="34000">
                <a:srgbClr val="0FA4EE"/>
              </a:gs>
              <a:gs pos="70000">
                <a:srgbClr val="0BA9F7"/>
              </a:gs>
              <a:gs pos="100000">
                <a:srgbClr val="1FABF0"/>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venir"/>
                <a:ea typeface="Avenir"/>
                <a:cs typeface="Avenir"/>
                <a:sym typeface="Avenir"/>
              </a:rPr>
              <a:t>Procurement</a:t>
            </a:r>
            <a:endParaRPr/>
          </a:p>
        </p:txBody>
      </p:sp>
      <p:sp>
        <p:nvSpPr>
          <p:cNvPr id="558" name="Google Shape;558;p70"/>
          <p:cNvSpPr/>
          <p:nvPr/>
        </p:nvSpPr>
        <p:spPr>
          <a:xfrm>
            <a:off x="313765" y="4195482"/>
            <a:ext cx="2321859" cy="1228165"/>
          </a:xfrm>
          <a:prstGeom prst="roundRect">
            <a:avLst>
              <a:gd fmla="val 16667" name="adj"/>
            </a:avLst>
          </a:prstGeom>
          <a:gradFill>
            <a:gsLst>
              <a:gs pos="0">
                <a:srgbClr val="0F2F8E"/>
              </a:gs>
              <a:gs pos="48000">
                <a:srgbClr val="1748DB"/>
              </a:gs>
              <a:gs pos="100000">
                <a:srgbClr val="688AE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2 CFR 200</a:t>
            </a:r>
            <a:endParaRPr/>
          </a:p>
          <a:p>
            <a:pPr indent="0" lvl="0" marL="0" marR="0" rtl="0" algn="ctr">
              <a:spcBef>
                <a:spcPts val="0"/>
              </a:spcBef>
              <a:spcAft>
                <a:spcPts val="0"/>
              </a:spcAft>
              <a:buNone/>
            </a:pPr>
            <a:r>
              <a:rPr lang="en-US" sz="1800">
                <a:solidFill>
                  <a:schemeClr val="lt1"/>
                </a:solidFill>
                <a:latin typeface="Avenir"/>
                <a:ea typeface="Avenir"/>
                <a:cs typeface="Avenir"/>
                <a:sym typeface="Avenir"/>
              </a:rPr>
              <a:t>Procurement Standards</a:t>
            </a:r>
            <a:endParaRPr/>
          </a:p>
        </p:txBody>
      </p:sp>
      <p:sp>
        <p:nvSpPr>
          <p:cNvPr id="559" name="Google Shape;559;p70"/>
          <p:cNvSpPr/>
          <p:nvPr/>
        </p:nvSpPr>
        <p:spPr>
          <a:xfrm>
            <a:off x="313765" y="2501153"/>
            <a:ext cx="2321859" cy="1228165"/>
          </a:xfrm>
          <a:prstGeom prst="roundRect">
            <a:avLst>
              <a:gd fmla="val 16667" name="adj"/>
            </a:avLst>
          </a:prstGeom>
          <a:solidFill>
            <a:srgbClr val="86746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Entity’s own policy</a:t>
            </a:r>
            <a:endParaRPr/>
          </a:p>
        </p:txBody>
      </p:sp>
      <p:sp>
        <p:nvSpPr>
          <p:cNvPr id="560" name="Google Shape;560;p70"/>
          <p:cNvSpPr/>
          <p:nvPr/>
        </p:nvSpPr>
        <p:spPr>
          <a:xfrm>
            <a:off x="1474694" y="1085296"/>
            <a:ext cx="2321859" cy="1228165"/>
          </a:xfrm>
          <a:prstGeom prst="roundRect">
            <a:avLst>
              <a:gd fmla="val 16667" name="adj"/>
            </a:avLst>
          </a:prstGeom>
          <a:gradFill>
            <a:gsLst>
              <a:gs pos="0">
                <a:srgbClr val="590F8E"/>
              </a:gs>
              <a:gs pos="48000">
                <a:srgbClr val="8917DB"/>
              </a:gs>
              <a:gs pos="100000">
                <a:srgbClr val="B668E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22 CFR 228 – Source and Nationality</a:t>
            </a:r>
            <a:endParaRPr/>
          </a:p>
        </p:txBody>
      </p:sp>
      <p:sp>
        <p:nvSpPr>
          <p:cNvPr id="561" name="Google Shape;561;p70"/>
          <p:cNvSpPr/>
          <p:nvPr/>
        </p:nvSpPr>
        <p:spPr>
          <a:xfrm>
            <a:off x="4182036" y="1085295"/>
            <a:ext cx="2321859" cy="1228165"/>
          </a:xfrm>
          <a:prstGeom prst="roundRect">
            <a:avLst>
              <a:gd fmla="val 16667" name="adj"/>
            </a:avLst>
          </a:prstGeom>
          <a:solidFill>
            <a:schemeClr val="accent2"/>
          </a:solidFill>
          <a:ln cap="flat" cmpd="sng" w="15875">
            <a:solidFill>
              <a:srgbClr val="091D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USAID Standard Provisions</a:t>
            </a:r>
            <a:endParaRPr/>
          </a:p>
        </p:txBody>
      </p:sp>
      <p:sp>
        <p:nvSpPr>
          <p:cNvPr id="562" name="Google Shape;562;p70"/>
          <p:cNvSpPr/>
          <p:nvPr/>
        </p:nvSpPr>
        <p:spPr>
          <a:xfrm>
            <a:off x="7126941" y="1085294"/>
            <a:ext cx="2321859" cy="1228165"/>
          </a:xfrm>
          <a:prstGeom prst="roundRect">
            <a:avLst>
              <a:gd fmla="val 16667" name="adj"/>
            </a:avLst>
          </a:prstGeom>
          <a:gradFill>
            <a:gsLst>
              <a:gs pos="0">
                <a:srgbClr val="8E0F59"/>
              </a:gs>
              <a:gs pos="48000">
                <a:srgbClr val="DB1789"/>
              </a:gs>
              <a:gs pos="100000">
                <a:srgbClr val="EF68B7"/>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Anti-Terrorism Rules</a:t>
            </a:r>
            <a:endParaRPr/>
          </a:p>
        </p:txBody>
      </p:sp>
      <p:sp>
        <p:nvSpPr>
          <p:cNvPr id="563" name="Google Shape;563;p70"/>
          <p:cNvSpPr/>
          <p:nvPr/>
        </p:nvSpPr>
        <p:spPr>
          <a:xfrm>
            <a:off x="8234082" y="2530570"/>
            <a:ext cx="2321859" cy="1228165"/>
          </a:xfrm>
          <a:prstGeom prst="roundRect">
            <a:avLst>
              <a:gd fmla="val 16667" name="adj"/>
            </a:avLst>
          </a:prstGeom>
          <a:gradFill>
            <a:gsLst>
              <a:gs pos="0">
                <a:srgbClr val="0F2F8E"/>
              </a:gs>
              <a:gs pos="48000">
                <a:srgbClr val="1748DB"/>
              </a:gs>
              <a:gs pos="100000">
                <a:srgbClr val="688AE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Cost Principles</a:t>
            </a:r>
            <a:endParaRPr/>
          </a:p>
        </p:txBody>
      </p:sp>
      <p:sp>
        <p:nvSpPr>
          <p:cNvPr id="564" name="Google Shape;564;p70"/>
          <p:cNvSpPr/>
          <p:nvPr/>
        </p:nvSpPr>
        <p:spPr>
          <a:xfrm>
            <a:off x="8771965" y="4163536"/>
            <a:ext cx="2321859" cy="1228165"/>
          </a:xfrm>
          <a:prstGeom prst="roundRect">
            <a:avLst>
              <a:gd fmla="val 16667" name="adj"/>
            </a:avLst>
          </a:prstGeom>
          <a:solidFill>
            <a:schemeClr val="accent6"/>
          </a:solidFill>
          <a:ln cap="flat" cmpd="sng" w="15875">
            <a:solidFill>
              <a:srgbClr val="5909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Ethical Standards &amp; Conflict of Interest</a:t>
            </a:r>
            <a:endParaRPr/>
          </a:p>
        </p:txBody>
      </p:sp>
      <p:cxnSp>
        <p:nvCxnSpPr>
          <p:cNvPr id="565" name="Google Shape;565;p70"/>
          <p:cNvCxnSpPr>
            <a:stCxn id="558" idx="3"/>
            <a:endCxn id="557" idx="2"/>
          </p:cNvCxnSpPr>
          <p:nvPr/>
        </p:nvCxnSpPr>
        <p:spPr>
          <a:xfrm>
            <a:off x="2635624" y="4809565"/>
            <a:ext cx="900900" cy="9000"/>
          </a:xfrm>
          <a:prstGeom prst="straightConnector1">
            <a:avLst/>
          </a:prstGeom>
          <a:noFill/>
          <a:ln cap="flat" cmpd="sng" w="9525">
            <a:solidFill>
              <a:schemeClr val="accent1"/>
            </a:solidFill>
            <a:prstDash val="solid"/>
            <a:round/>
            <a:headEnd len="sm" w="sm" type="none"/>
            <a:tailEnd len="med" w="med" type="stealth"/>
          </a:ln>
        </p:spPr>
      </p:cxnSp>
      <p:cxnSp>
        <p:nvCxnSpPr>
          <p:cNvPr id="566" name="Google Shape;566;p70"/>
          <p:cNvCxnSpPr>
            <a:stCxn id="559" idx="3"/>
            <a:endCxn id="557" idx="1"/>
          </p:cNvCxnSpPr>
          <p:nvPr/>
        </p:nvCxnSpPr>
        <p:spPr>
          <a:xfrm>
            <a:off x="2635624" y="3115235"/>
            <a:ext cx="1596900" cy="1107300"/>
          </a:xfrm>
          <a:prstGeom prst="straightConnector1">
            <a:avLst/>
          </a:prstGeom>
          <a:noFill/>
          <a:ln cap="flat" cmpd="sng" w="9525">
            <a:solidFill>
              <a:schemeClr val="accent1"/>
            </a:solidFill>
            <a:prstDash val="solid"/>
            <a:round/>
            <a:headEnd len="sm" w="sm" type="none"/>
            <a:tailEnd len="med" w="med" type="stealth"/>
          </a:ln>
        </p:spPr>
      </p:cxnSp>
      <p:cxnSp>
        <p:nvCxnSpPr>
          <p:cNvPr id="567" name="Google Shape;567;p70"/>
          <p:cNvCxnSpPr>
            <a:stCxn id="560" idx="2"/>
          </p:cNvCxnSpPr>
          <p:nvPr/>
        </p:nvCxnSpPr>
        <p:spPr>
          <a:xfrm>
            <a:off x="2635624" y="2313461"/>
            <a:ext cx="2357700" cy="1685400"/>
          </a:xfrm>
          <a:prstGeom prst="straightConnector1">
            <a:avLst/>
          </a:prstGeom>
          <a:noFill/>
          <a:ln cap="flat" cmpd="sng" w="9525">
            <a:solidFill>
              <a:schemeClr val="accent1"/>
            </a:solidFill>
            <a:prstDash val="solid"/>
            <a:round/>
            <a:headEnd len="sm" w="sm" type="none"/>
            <a:tailEnd len="med" w="med" type="stealth"/>
          </a:ln>
        </p:spPr>
      </p:cxnSp>
      <p:cxnSp>
        <p:nvCxnSpPr>
          <p:cNvPr id="568" name="Google Shape;568;p70"/>
          <p:cNvCxnSpPr>
            <a:stCxn id="561" idx="2"/>
            <a:endCxn id="557" idx="0"/>
          </p:cNvCxnSpPr>
          <p:nvPr/>
        </p:nvCxnSpPr>
        <p:spPr>
          <a:xfrm>
            <a:off x="5342966" y="2313460"/>
            <a:ext cx="569400" cy="1662300"/>
          </a:xfrm>
          <a:prstGeom prst="straightConnector1">
            <a:avLst/>
          </a:prstGeom>
          <a:noFill/>
          <a:ln cap="flat" cmpd="sng" w="9525">
            <a:solidFill>
              <a:schemeClr val="accent1"/>
            </a:solidFill>
            <a:prstDash val="solid"/>
            <a:round/>
            <a:headEnd len="sm" w="sm" type="none"/>
            <a:tailEnd len="med" w="med" type="stealth"/>
          </a:ln>
        </p:spPr>
      </p:cxnSp>
      <p:cxnSp>
        <p:nvCxnSpPr>
          <p:cNvPr id="569" name="Google Shape;569;p70"/>
          <p:cNvCxnSpPr>
            <a:stCxn id="562" idx="2"/>
          </p:cNvCxnSpPr>
          <p:nvPr/>
        </p:nvCxnSpPr>
        <p:spPr>
          <a:xfrm flipH="1">
            <a:off x="6795371" y="2313459"/>
            <a:ext cx="1492500" cy="1685400"/>
          </a:xfrm>
          <a:prstGeom prst="straightConnector1">
            <a:avLst/>
          </a:prstGeom>
          <a:noFill/>
          <a:ln cap="flat" cmpd="sng" w="9525">
            <a:solidFill>
              <a:schemeClr val="accent1"/>
            </a:solidFill>
            <a:prstDash val="solid"/>
            <a:round/>
            <a:headEnd len="sm" w="sm" type="none"/>
            <a:tailEnd len="med" w="med" type="stealth"/>
          </a:ln>
        </p:spPr>
      </p:cxnSp>
      <p:cxnSp>
        <p:nvCxnSpPr>
          <p:cNvPr id="570" name="Google Shape;570;p70"/>
          <p:cNvCxnSpPr>
            <a:stCxn id="563" idx="2"/>
            <a:endCxn id="557" idx="7"/>
          </p:cNvCxnSpPr>
          <p:nvPr/>
        </p:nvCxnSpPr>
        <p:spPr>
          <a:xfrm flipH="1">
            <a:off x="7592012" y="3758735"/>
            <a:ext cx="1803000" cy="463800"/>
          </a:xfrm>
          <a:prstGeom prst="straightConnector1">
            <a:avLst/>
          </a:prstGeom>
          <a:noFill/>
          <a:ln cap="flat" cmpd="sng" w="9525">
            <a:solidFill>
              <a:schemeClr val="accent1"/>
            </a:solidFill>
            <a:prstDash val="solid"/>
            <a:round/>
            <a:headEnd len="sm" w="sm" type="none"/>
            <a:tailEnd len="med" w="med" type="stealth"/>
          </a:ln>
        </p:spPr>
      </p:cxnSp>
      <p:cxnSp>
        <p:nvCxnSpPr>
          <p:cNvPr id="571" name="Google Shape;571;p70"/>
          <p:cNvCxnSpPr>
            <a:stCxn id="564" idx="1"/>
            <a:endCxn id="557" idx="6"/>
          </p:cNvCxnSpPr>
          <p:nvPr/>
        </p:nvCxnSpPr>
        <p:spPr>
          <a:xfrm flipH="1">
            <a:off x="8287765" y="4777619"/>
            <a:ext cx="484200" cy="40800"/>
          </a:xfrm>
          <a:prstGeom prst="straightConnector1">
            <a:avLst/>
          </a:prstGeom>
          <a:noFill/>
          <a:ln cap="flat" cmpd="sng" w="9525">
            <a:solidFill>
              <a:schemeClr val="accent1"/>
            </a:solidFill>
            <a:prstDash val="solid"/>
            <a:round/>
            <a:headEnd len="sm" w="sm" type="none"/>
            <a:tailEnd len="med" w="med" type="stealth"/>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5" name="Shape 575"/>
        <p:cNvGrpSpPr/>
        <p:nvPr/>
      </p:nvGrpSpPr>
      <p:grpSpPr>
        <a:xfrm>
          <a:off x="0" y="0"/>
          <a:ext cx="0" cy="0"/>
          <a:chOff x="0" y="0"/>
          <a:chExt cx="0" cy="0"/>
        </a:xfrm>
      </p:grpSpPr>
      <p:grpSp>
        <p:nvGrpSpPr>
          <p:cNvPr id="576" name="Google Shape;576;p71"/>
          <p:cNvGrpSpPr/>
          <p:nvPr/>
        </p:nvGrpSpPr>
        <p:grpSpPr>
          <a:xfrm>
            <a:off x="0" y="75415"/>
            <a:ext cx="12019175" cy="6249972"/>
            <a:chOff x="0" y="0"/>
            <a:chExt cx="6808724" cy="7965719"/>
          </a:xfrm>
        </p:grpSpPr>
        <p:sp>
          <p:nvSpPr>
            <p:cNvPr id="577" name="Google Shape;577;p71"/>
            <p:cNvSpPr/>
            <p:nvPr/>
          </p:nvSpPr>
          <p:spPr>
            <a:xfrm>
              <a:off x="0" y="14067"/>
              <a:ext cx="6808180" cy="7951652"/>
            </a:xfrm>
            <a:prstGeom prst="rect">
              <a:avLst/>
            </a:prstGeom>
            <a:noFill/>
            <a:ln cap="flat" cmpd="sng" w="158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pic>
          <p:nvPicPr>
            <p:cNvPr descr="USAID Anti-Corruption Policy Document" id="578" name="Google Shape;578;p71"/>
            <p:cNvPicPr preferRelativeResize="0"/>
            <p:nvPr/>
          </p:nvPicPr>
          <p:blipFill rotWithShape="1">
            <a:blip r:embed="rId3">
              <a:alphaModFix/>
            </a:blip>
            <a:srcRect b="0" l="0" r="0" t="0"/>
            <a:stretch/>
          </p:blipFill>
          <p:spPr>
            <a:xfrm>
              <a:off x="1779563" y="506437"/>
              <a:ext cx="1058545" cy="1370965"/>
            </a:xfrm>
            <a:prstGeom prst="rect">
              <a:avLst/>
            </a:prstGeom>
            <a:noFill/>
            <a:ln>
              <a:noFill/>
            </a:ln>
          </p:spPr>
        </p:pic>
        <p:pic>
          <p:nvPicPr>
            <p:cNvPr descr="A young child smiling at camera&#10;&#10;Description automatically generated" id="579" name="Google Shape;579;p71"/>
            <p:cNvPicPr preferRelativeResize="0"/>
            <p:nvPr/>
          </p:nvPicPr>
          <p:blipFill rotWithShape="1">
            <a:blip r:embed="rId4">
              <a:alphaModFix/>
            </a:blip>
            <a:srcRect b="0" l="0" r="0" t="0"/>
            <a:stretch/>
          </p:blipFill>
          <p:spPr>
            <a:xfrm>
              <a:off x="1779563" y="1997612"/>
              <a:ext cx="1125492" cy="1061084"/>
            </a:xfrm>
            <a:prstGeom prst="rect">
              <a:avLst/>
            </a:prstGeom>
            <a:noFill/>
            <a:ln>
              <a:noFill/>
            </a:ln>
          </p:spPr>
        </p:pic>
        <p:pic>
          <p:nvPicPr>
            <p:cNvPr descr="A group of children smiling for a photo&#10;&#10;Description automatically generated" id="580" name="Google Shape;580;p71"/>
            <p:cNvPicPr preferRelativeResize="0"/>
            <p:nvPr/>
          </p:nvPicPr>
          <p:blipFill rotWithShape="1">
            <a:blip r:embed="rId5">
              <a:alphaModFix/>
            </a:blip>
            <a:srcRect b="0" l="0" r="0" t="0"/>
            <a:stretch/>
          </p:blipFill>
          <p:spPr>
            <a:xfrm>
              <a:off x="1779563" y="3186332"/>
              <a:ext cx="1062990" cy="1370965"/>
            </a:xfrm>
            <a:prstGeom prst="rect">
              <a:avLst/>
            </a:prstGeom>
            <a:noFill/>
            <a:ln>
              <a:noFill/>
            </a:ln>
          </p:spPr>
        </p:pic>
        <p:pic>
          <p:nvPicPr>
            <p:cNvPr descr="A poster with images of people&#10;&#10;Description automatically generated" id="581" name="Google Shape;581;p71"/>
            <p:cNvPicPr preferRelativeResize="0"/>
            <p:nvPr/>
          </p:nvPicPr>
          <p:blipFill rotWithShape="1">
            <a:blip r:embed="rId6">
              <a:alphaModFix/>
            </a:blip>
            <a:srcRect b="0" l="0" r="0" t="0"/>
            <a:stretch/>
          </p:blipFill>
          <p:spPr>
            <a:xfrm>
              <a:off x="1779563" y="4761914"/>
              <a:ext cx="1061085" cy="1370965"/>
            </a:xfrm>
            <a:prstGeom prst="rect">
              <a:avLst/>
            </a:prstGeom>
            <a:noFill/>
            <a:ln>
              <a:noFill/>
            </a:ln>
          </p:spPr>
        </p:pic>
        <p:pic>
          <p:nvPicPr>
            <p:cNvPr descr="USAID LGBTQI+ Inclusive Development Policy" id="582" name="Google Shape;582;p71"/>
            <p:cNvPicPr preferRelativeResize="0"/>
            <p:nvPr/>
          </p:nvPicPr>
          <p:blipFill rotWithShape="1">
            <a:blip r:embed="rId7">
              <a:alphaModFix/>
            </a:blip>
            <a:srcRect b="0" l="0" r="0" t="0"/>
            <a:stretch/>
          </p:blipFill>
          <p:spPr>
            <a:xfrm>
              <a:off x="1779563" y="6337495"/>
              <a:ext cx="1058545" cy="1370965"/>
            </a:xfrm>
            <a:prstGeom prst="rect">
              <a:avLst/>
            </a:prstGeom>
            <a:noFill/>
            <a:ln>
              <a:noFill/>
            </a:ln>
          </p:spPr>
        </p:pic>
        <p:pic>
          <p:nvPicPr>
            <p:cNvPr descr="USAID POLICY ON PROMOTING THE RIGHTS OF INDIGENOUS PEOPLES" id="583" name="Google Shape;583;p71"/>
            <p:cNvPicPr preferRelativeResize="0"/>
            <p:nvPr/>
          </p:nvPicPr>
          <p:blipFill rotWithShape="1">
            <a:blip r:embed="rId8">
              <a:alphaModFix/>
            </a:blip>
            <a:srcRect b="0" l="0" r="0" t="0"/>
            <a:stretch/>
          </p:blipFill>
          <p:spPr>
            <a:xfrm>
              <a:off x="5064369" y="506437"/>
              <a:ext cx="1056005" cy="1370965"/>
            </a:xfrm>
            <a:prstGeom prst="rect">
              <a:avLst/>
            </a:prstGeom>
            <a:noFill/>
            <a:ln>
              <a:noFill/>
            </a:ln>
          </p:spPr>
        </p:pic>
        <p:pic>
          <p:nvPicPr>
            <p:cNvPr descr="Building Bridges in Development: USAID's Strategic Religious Engagement Policy" id="584" name="Google Shape;584;p71"/>
            <p:cNvPicPr preferRelativeResize="0"/>
            <p:nvPr/>
          </p:nvPicPr>
          <p:blipFill rotWithShape="1">
            <a:blip r:embed="rId9">
              <a:alphaModFix/>
            </a:blip>
            <a:srcRect b="0" l="0" r="0" t="0"/>
            <a:stretch/>
          </p:blipFill>
          <p:spPr>
            <a:xfrm>
              <a:off x="5064369" y="2046849"/>
              <a:ext cx="1055370" cy="1370965"/>
            </a:xfrm>
            <a:prstGeom prst="rect">
              <a:avLst/>
            </a:prstGeom>
            <a:noFill/>
            <a:ln>
              <a:noFill/>
            </a:ln>
          </p:spPr>
        </p:pic>
        <p:pic>
          <p:nvPicPr>
            <p:cNvPr descr="USAID's Guidance on Child Safeguarding for Implementing Partners website" id="585" name="Google Shape;585;p71"/>
            <p:cNvPicPr preferRelativeResize="0"/>
            <p:nvPr/>
          </p:nvPicPr>
          <p:blipFill rotWithShape="1">
            <a:blip r:embed="rId10">
              <a:alphaModFix/>
            </a:blip>
            <a:srcRect b="0" l="0" r="0" t="0"/>
            <a:stretch/>
          </p:blipFill>
          <p:spPr>
            <a:xfrm>
              <a:off x="5057335" y="3896750"/>
              <a:ext cx="1668145" cy="544195"/>
            </a:xfrm>
            <a:prstGeom prst="rect">
              <a:avLst/>
            </a:prstGeom>
            <a:noFill/>
            <a:ln>
              <a:noFill/>
            </a:ln>
          </p:spPr>
        </p:pic>
        <p:pic>
          <p:nvPicPr>
            <p:cNvPr descr="USAID LOCAL SYSTEMS:A FRAMEWORK FOR SUPPORTINGSUSTAINED DEVELOPMENT&#10;April 2014" id="586" name="Google Shape;586;p71"/>
            <p:cNvPicPr preferRelativeResize="0"/>
            <p:nvPr/>
          </p:nvPicPr>
          <p:blipFill rotWithShape="1">
            <a:blip r:embed="rId11">
              <a:alphaModFix/>
            </a:blip>
            <a:srcRect b="0" l="0" r="0" t="0"/>
            <a:stretch/>
          </p:blipFill>
          <p:spPr>
            <a:xfrm>
              <a:off x="5071403" y="6316394"/>
              <a:ext cx="1057910" cy="1370965"/>
            </a:xfrm>
            <a:prstGeom prst="rect">
              <a:avLst/>
            </a:prstGeom>
            <a:noFill/>
            <a:ln>
              <a:noFill/>
            </a:ln>
          </p:spPr>
        </p:pic>
        <p:sp>
          <p:nvSpPr>
            <p:cNvPr id="587" name="Google Shape;587;p71"/>
            <p:cNvSpPr txBox="1"/>
            <p:nvPr/>
          </p:nvSpPr>
          <p:spPr>
            <a:xfrm>
              <a:off x="476152" y="638930"/>
              <a:ext cx="1207770" cy="984738"/>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12">
                    <a:extLst>
                      <a:ext uri="{A12FA001-AC4F-418D-AE19-62706E023703}">
                        <ahyp:hlinkClr val="tx"/>
                      </a:ext>
                    </a:extLst>
                  </a:hlinkClick>
                </a:rPr>
                <a:t>USAID </a:t>
              </a:r>
              <a:br>
                <a:rPr b="1" lang="en-US" sz="1600" u="sng">
                  <a:solidFill>
                    <a:schemeClr val="dk1"/>
                  </a:solidFill>
                  <a:latin typeface="Garamond"/>
                  <a:ea typeface="Garamond"/>
                  <a:cs typeface="Garamond"/>
                  <a:sym typeface="Garamond"/>
                  <a:hlinkClick r:id="rId13">
                    <a:extLst>
                      <a:ext uri="{A12FA001-AC4F-418D-AE19-62706E023703}">
                        <ahyp:hlinkClr val="tx"/>
                      </a:ext>
                    </a:extLst>
                  </a:hlinkClick>
                </a:rPr>
              </a:br>
              <a:r>
                <a:rPr b="1" lang="en-US" sz="1600" u="sng">
                  <a:solidFill>
                    <a:schemeClr val="dk1"/>
                  </a:solidFill>
                  <a:latin typeface="Garamond"/>
                  <a:ea typeface="Garamond"/>
                  <a:cs typeface="Garamond"/>
                  <a:sym typeface="Garamond"/>
                  <a:hlinkClick r:id="rId14">
                    <a:extLst>
                      <a:ext uri="{A12FA001-AC4F-418D-AE19-62706E023703}">
                        <ahyp:hlinkClr val="tx"/>
                      </a:ext>
                    </a:extLst>
                  </a:hlinkClick>
                </a:rPr>
                <a:t>Anti-Corruption Policy</a:t>
              </a:r>
              <a:endParaRPr b="1" sz="1600" u="sng">
                <a:solidFill>
                  <a:schemeClr val="dk1"/>
                </a:solidFill>
                <a:latin typeface="Garamond"/>
                <a:ea typeface="Garamond"/>
                <a:cs typeface="Garamond"/>
                <a:sym typeface="Garamond"/>
              </a:endParaRPr>
            </a:p>
            <a:p>
              <a:pPr indent="0" lvl="0" marL="0" marR="0" rtl="0" algn="l">
                <a:lnSpc>
                  <a:spcPct val="107000"/>
                </a:lnSpc>
                <a:spcBef>
                  <a:spcPts val="616"/>
                </a:spcBef>
                <a:spcAft>
                  <a:spcPts val="0"/>
                </a:spcAft>
                <a:buNone/>
              </a:pPr>
              <a:r>
                <a:t/>
              </a:r>
              <a:endParaRPr sz="847">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sp>
          <p:nvSpPr>
            <p:cNvPr id="588" name="Google Shape;588;p71"/>
            <p:cNvSpPr txBox="1"/>
            <p:nvPr/>
          </p:nvSpPr>
          <p:spPr>
            <a:xfrm>
              <a:off x="414997" y="1997612"/>
              <a:ext cx="1240155" cy="94151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15">
                    <a:extLst>
                      <a:ext uri="{A12FA001-AC4F-418D-AE19-62706E023703}">
                        <ahyp:hlinkClr val="tx"/>
                      </a:ext>
                    </a:extLst>
                  </a:hlinkClick>
                </a:rPr>
                <a:t>USAID Graphic Standards and Partner Co-Branding Guide</a:t>
              </a:r>
              <a:endParaRPr b="1" sz="1600">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sp>
          <p:nvSpPr>
            <p:cNvPr id="589" name="Google Shape;589;p71"/>
            <p:cNvSpPr txBox="1"/>
            <p:nvPr/>
          </p:nvSpPr>
          <p:spPr>
            <a:xfrm>
              <a:off x="450166" y="3495821"/>
              <a:ext cx="1208263" cy="116744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16">
                    <a:extLst>
                      <a:ext uri="{A12FA001-AC4F-418D-AE19-62706E023703}">
                        <ahyp:hlinkClr val="tx"/>
                      </a:ext>
                    </a:extLst>
                  </a:hlinkClick>
                </a:rPr>
                <a:t>2023 USAID Gender Equality and Women's Empowerment</a:t>
              </a:r>
              <a:endParaRPr b="1" sz="1600">
                <a:solidFill>
                  <a:schemeClr val="dk1"/>
                </a:solidFill>
                <a:latin typeface="Calibri"/>
                <a:ea typeface="Calibri"/>
                <a:cs typeface="Calibri"/>
                <a:sym typeface="Calibri"/>
              </a:endParaRPr>
            </a:p>
          </p:txBody>
        </p:sp>
        <p:sp>
          <p:nvSpPr>
            <p:cNvPr id="590" name="Google Shape;590;p71"/>
            <p:cNvSpPr txBox="1"/>
            <p:nvPr/>
          </p:nvSpPr>
          <p:spPr>
            <a:xfrm>
              <a:off x="414997" y="5064369"/>
              <a:ext cx="1240737" cy="963251"/>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17">
                    <a:extLst>
                      <a:ext uri="{A12FA001-AC4F-418D-AE19-62706E023703}">
                        <ahyp:hlinkClr val="tx"/>
                      </a:ext>
                    </a:extLst>
                  </a:hlinkClick>
                </a:rPr>
                <a:t>2022 Youth in Development Policy</a:t>
              </a:r>
              <a:endParaRPr b="1" sz="1600">
                <a:solidFill>
                  <a:schemeClr val="dk1"/>
                </a:solidFill>
                <a:latin typeface="Calibri"/>
                <a:ea typeface="Calibri"/>
                <a:cs typeface="Calibri"/>
                <a:sym typeface="Calibri"/>
              </a:endParaRPr>
            </a:p>
          </p:txBody>
        </p:sp>
        <p:sp>
          <p:nvSpPr>
            <p:cNvPr id="591" name="Google Shape;591;p71"/>
            <p:cNvSpPr txBox="1"/>
            <p:nvPr/>
          </p:nvSpPr>
          <p:spPr>
            <a:xfrm>
              <a:off x="414997" y="6513341"/>
              <a:ext cx="1167080" cy="111818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18">
                    <a:extLst>
                      <a:ext uri="{A12FA001-AC4F-418D-AE19-62706E023703}">
                        <ahyp:hlinkClr val="tx"/>
                      </a:ext>
                    </a:extLst>
                  </a:hlinkClick>
                </a:rPr>
                <a:t>2023 LGBTQI+ Inclusive Development </a:t>
              </a:r>
              <a:endParaRPr b="1" sz="1600">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sp>
          <p:nvSpPr>
            <p:cNvPr id="592" name="Google Shape;592;p71"/>
            <p:cNvSpPr txBox="1"/>
            <p:nvPr/>
          </p:nvSpPr>
          <p:spPr>
            <a:xfrm>
              <a:off x="3509758" y="773696"/>
              <a:ext cx="1569925" cy="77570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19">
                    <a:extLst>
                      <a:ext uri="{A12FA001-AC4F-418D-AE19-62706E023703}">
                        <ahyp:hlinkClr val="tx"/>
                      </a:ext>
                    </a:extLst>
                  </a:hlinkClick>
                </a:rPr>
                <a:t>2020 USAID Policy on Promoting the Rights of Indigenous Peoples</a:t>
              </a:r>
              <a:endParaRPr b="1" sz="1600">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sp>
          <p:nvSpPr>
            <p:cNvPr id="593" name="Google Shape;593;p71"/>
            <p:cNvSpPr txBox="1"/>
            <p:nvPr/>
          </p:nvSpPr>
          <p:spPr>
            <a:xfrm>
              <a:off x="3516923" y="2067950"/>
              <a:ext cx="1661795" cy="151003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20">
                    <a:extLst>
                      <a:ext uri="{A12FA001-AC4F-418D-AE19-62706E023703}">
                        <ahyp:hlinkClr val="tx"/>
                      </a:ext>
                    </a:extLst>
                  </a:hlinkClick>
                </a:rPr>
                <a:t>Building Bridges in Development USAID's Strategic Religious Engagement </a:t>
              </a:r>
              <a:endParaRPr b="1" sz="1600">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cxnSp>
          <p:nvCxnSpPr>
            <p:cNvPr id="594" name="Google Shape;594;p71"/>
            <p:cNvCxnSpPr/>
            <p:nvPr/>
          </p:nvCxnSpPr>
          <p:spPr>
            <a:xfrm>
              <a:off x="3367844" y="548640"/>
              <a:ext cx="0" cy="7273290"/>
            </a:xfrm>
            <a:prstGeom prst="straightConnector1">
              <a:avLst/>
            </a:prstGeom>
            <a:noFill/>
            <a:ln cap="flat" cmpd="sng" w="28575">
              <a:solidFill>
                <a:srgbClr val="002060"/>
              </a:solidFill>
              <a:prstDash val="solid"/>
              <a:round/>
              <a:headEnd len="sm" w="sm" type="none"/>
              <a:tailEnd len="sm" w="sm" type="none"/>
            </a:ln>
          </p:spPr>
        </p:cxnSp>
        <p:sp>
          <p:nvSpPr>
            <p:cNvPr id="595" name="Google Shape;595;p71"/>
            <p:cNvSpPr txBox="1"/>
            <p:nvPr/>
          </p:nvSpPr>
          <p:spPr>
            <a:xfrm>
              <a:off x="3516923" y="3650566"/>
              <a:ext cx="1398160" cy="1012695"/>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21">
                    <a:extLst>
                      <a:ext uri="{A12FA001-AC4F-418D-AE19-62706E023703}">
                        <ahyp:hlinkClr val="tx"/>
                      </a:ext>
                    </a:extLst>
                  </a:hlinkClick>
                </a:rPr>
                <a:t>USAID Guidance on Child Safeguarding for Implementing Partners</a:t>
              </a:r>
              <a:endParaRPr b="1" sz="1600">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sp>
          <p:nvSpPr>
            <p:cNvPr id="596" name="Google Shape;596;p71"/>
            <p:cNvSpPr txBox="1"/>
            <p:nvPr/>
          </p:nvSpPr>
          <p:spPr>
            <a:xfrm>
              <a:off x="3516923" y="5036234"/>
              <a:ext cx="1305560" cy="921385"/>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22">
                    <a:extLst>
                      <a:ext uri="{A12FA001-AC4F-418D-AE19-62706E023703}">
                        <ahyp:hlinkClr val="tx"/>
                      </a:ext>
                    </a:extLst>
                  </a:hlinkClick>
                </a:rPr>
                <a:t>DRAFT 7: Nothing Without Us: USAID Disability Policy </a:t>
              </a:r>
              <a:endParaRPr b="1" sz="1600">
                <a:solidFill>
                  <a:schemeClr val="dk1"/>
                </a:solidFill>
                <a:latin typeface="Calibri"/>
                <a:ea typeface="Calibri"/>
                <a:cs typeface="Calibri"/>
                <a:sym typeface="Calibri"/>
              </a:endParaRPr>
            </a:p>
          </p:txBody>
        </p:sp>
        <p:sp>
          <p:nvSpPr>
            <p:cNvPr id="597" name="Google Shape;597;p71"/>
            <p:cNvSpPr txBox="1"/>
            <p:nvPr/>
          </p:nvSpPr>
          <p:spPr>
            <a:xfrm>
              <a:off x="3516923" y="6555544"/>
              <a:ext cx="1362652" cy="111818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US" sz="1600" u="sng">
                  <a:solidFill>
                    <a:schemeClr val="dk1"/>
                  </a:solidFill>
                  <a:latin typeface="Garamond"/>
                  <a:ea typeface="Garamond"/>
                  <a:cs typeface="Garamond"/>
                  <a:sym typeface="Garamond"/>
                  <a:hlinkClick r:id="rId23">
                    <a:extLst>
                      <a:ext uri="{A12FA001-AC4F-418D-AE19-62706E023703}">
                        <ahyp:hlinkClr val="tx"/>
                      </a:ext>
                    </a:extLst>
                  </a:hlinkClick>
                </a:rPr>
                <a:t>Inclusive Development – Additional Help for ADS 201</a:t>
              </a:r>
              <a:endParaRPr b="1" sz="1600">
                <a:solidFill>
                  <a:schemeClr val="dk1"/>
                </a:solidFill>
                <a:latin typeface="Calibri"/>
                <a:ea typeface="Calibri"/>
                <a:cs typeface="Calibri"/>
                <a:sym typeface="Calibri"/>
              </a:endParaRPr>
            </a:p>
            <a:p>
              <a:pPr indent="0" lvl="0" marL="0" marR="0" rtl="0" algn="l">
                <a:lnSpc>
                  <a:spcPct val="107000"/>
                </a:lnSpc>
                <a:spcBef>
                  <a:spcPts val="616"/>
                </a:spcBef>
                <a:spcAft>
                  <a:spcPts val="0"/>
                </a:spcAft>
                <a:buNone/>
              </a:pPr>
              <a:r>
                <a:rPr lang="en-US" sz="847">
                  <a:solidFill>
                    <a:schemeClr val="dk1"/>
                  </a:solidFill>
                  <a:latin typeface="Garamond"/>
                  <a:ea typeface="Garamond"/>
                  <a:cs typeface="Garamond"/>
                  <a:sym typeface="Garamond"/>
                </a:rPr>
                <a:t> </a:t>
              </a:r>
              <a:endParaRPr sz="1100">
                <a:solidFill>
                  <a:schemeClr val="dk1"/>
                </a:solidFill>
                <a:latin typeface="Calibri"/>
                <a:ea typeface="Calibri"/>
                <a:cs typeface="Calibri"/>
                <a:sym typeface="Calibri"/>
              </a:endParaRPr>
            </a:p>
          </p:txBody>
        </p:sp>
        <p:sp>
          <p:nvSpPr>
            <p:cNvPr id="598" name="Google Shape;598;p71"/>
            <p:cNvSpPr txBox="1"/>
            <p:nvPr/>
          </p:nvSpPr>
          <p:spPr>
            <a:xfrm>
              <a:off x="5064369" y="4979963"/>
              <a:ext cx="1257246" cy="897849"/>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lang="en-US" sz="847">
                  <a:solidFill>
                    <a:schemeClr val="dk1"/>
                  </a:solidFill>
                  <a:latin typeface="Garamond"/>
                  <a:ea typeface="Garamond"/>
                  <a:cs typeface="Garamond"/>
                  <a:sym typeface="Garamond"/>
                </a:rPr>
                <a:t>This Policy is under revision (April 18, 2024)</a:t>
              </a:r>
              <a:endParaRPr sz="847">
                <a:solidFill>
                  <a:schemeClr val="dk1"/>
                </a:solidFill>
                <a:latin typeface="Calibri"/>
                <a:ea typeface="Calibri"/>
                <a:cs typeface="Calibri"/>
                <a:sym typeface="Calibri"/>
              </a:endParaRPr>
            </a:p>
            <a:p>
              <a:pPr indent="0" lvl="0" marL="0" marR="0" rtl="0" algn="ctr">
                <a:lnSpc>
                  <a:spcPct val="107000"/>
                </a:lnSpc>
                <a:spcBef>
                  <a:spcPts val="616"/>
                </a:spcBef>
                <a:spcAft>
                  <a:spcPts val="0"/>
                </a:spcAft>
                <a:buNone/>
              </a:pPr>
              <a:r>
                <a:rPr lang="en-US" sz="847">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599" name="Google Shape;599;p71"/>
            <p:cNvSpPr/>
            <p:nvPr/>
          </p:nvSpPr>
          <p:spPr>
            <a:xfrm>
              <a:off x="0" y="0"/>
              <a:ext cx="6808724" cy="383523"/>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600" name="Google Shape;600;p71"/>
            <p:cNvSpPr txBox="1"/>
            <p:nvPr/>
          </p:nvSpPr>
          <p:spPr>
            <a:xfrm>
              <a:off x="112541" y="14067"/>
              <a:ext cx="6612336" cy="791809"/>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924" u="sng">
                  <a:solidFill>
                    <a:srgbClr val="FFFFFF"/>
                  </a:solidFill>
                  <a:latin typeface="Garamond"/>
                  <a:ea typeface="Garamond"/>
                  <a:cs typeface="Garamond"/>
                  <a:sym typeface="Garamond"/>
                </a:rPr>
                <a:t>USAID POLICY DOCUMENTS</a:t>
              </a:r>
              <a:endParaRPr sz="847">
                <a:solidFill>
                  <a:schemeClr val="dk1"/>
                </a:solidFill>
                <a:latin typeface="Calibri"/>
                <a:ea typeface="Calibri"/>
                <a:cs typeface="Calibri"/>
                <a:sym typeface="Calibri"/>
              </a:endParaRPr>
            </a:p>
            <a:p>
              <a:pPr indent="0" lvl="0" marL="0" marR="0" rtl="0" algn="ctr">
                <a:lnSpc>
                  <a:spcPct val="107000"/>
                </a:lnSpc>
                <a:spcBef>
                  <a:spcPts val="616"/>
                </a:spcBef>
                <a:spcAft>
                  <a:spcPts val="0"/>
                </a:spcAft>
                <a:buNone/>
              </a:pPr>
              <a:r>
                <a:rPr lang="en-US" sz="1232">
                  <a:solidFill>
                    <a:srgbClr val="FFFFFF"/>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5"/>
          <p:cNvSpPr txBox="1"/>
          <p:nvPr>
            <p:ph idx="1" type="body"/>
          </p:nvPr>
        </p:nvSpPr>
        <p:spPr>
          <a:xfrm>
            <a:off x="0" y="0"/>
            <a:ext cx="12192000" cy="6400800"/>
          </a:xfrm>
          <a:prstGeom prst="rect">
            <a:avLst/>
          </a:prstGeom>
          <a:solidFill>
            <a:srgbClr val="002060"/>
          </a:solidFill>
          <a:ln>
            <a:noFill/>
          </a:ln>
        </p:spPr>
        <p:txBody>
          <a:bodyPr anchorCtr="0" anchor="t" bIns="91175" lIns="91175" spcFirstLastPara="1" rIns="91175" wrap="square" tIns="91175">
            <a:noAutofit/>
          </a:bodyPr>
          <a:lstStyle/>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0" lvl="0" marL="169329" rtl="0" algn="ctr">
              <a:lnSpc>
                <a:spcPct val="110000"/>
              </a:lnSpc>
              <a:spcBef>
                <a:spcPts val="0"/>
              </a:spcBef>
              <a:spcAft>
                <a:spcPts val="0"/>
              </a:spcAft>
              <a:buClr>
                <a:srgbClr val="F2F2F2"/>
              </a:buClr>
              <a:buSzPts val="1600"/>
              <a:buNone/>
            </a:pPr>
            <a:r>
              <a:t/>
            </a:r>
            <a:endParaRPr sz="24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t/>
            </a:r>
            <a:endParaRPr sz="24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t/>
            </a:r>
            <a:endParaRPr sz="24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USAID Local Capacity Strengthening Policy</a:t>
            </a:r>
            <a:endParaRPr/>
          </a:p>
          <a:p>
            <a:pPr indent="0" lvl="0" marL="169329" rtl="0" algn="l">
              <a:lnSpc>
                <a:spcPct val="110000"/>
              </a:lnSpc>
              <a:spcBef>
                <a:spcPts val="0"/>
              </a:spcBef>
              <a:spcAft>
                <a:spcPts val="0"/>
              </a:spcAft>
              <a:buClr>
                <a:srgbClr val="F2F2F2"/>
              </a:buClr>
              <a:buSzPts val="1600"/>
              <a:buNone/>
            </a:pPr>
            <a:r>
              <a:t/>
            </a:r>
            <a:endParaRPr b="1" sz="24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2"/>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FFFF"/>
                </a:solidFill>
                <a:latin typeface="Arial"/>
                <a:ea typeface="Arial"/>
                <a:cs typeface="Arial"/>
                <a:sym typeface="Arial"/>
              </a:rPr>
              <a:t>Start-up Deliverables </a:t>
            </a:r>
            <a:endParaRPr b="1" sz="3600">
              <a:solidFill>
                <a:schemeClr val="lt1"/>
              </a:solidFill>
              <a:latin typeface="Arial"/>
              <a:ea typeface="Arial"/>
              <a:cs typeface="Arial"/>
              <a:sym typeface="Arial"/>
            </a:endParaRPr>
          </a:p>
        </p:txBody>
      </p:sp>
      <p:sp>
        <p:nvSpPr>
          <p:cNvPr id="606" name="Google Shape;606;p72"/>
          <p:cNvSpPr txBox="1"/>
          <p:nvPr/>
        </p:nvSpPr>
        <p:spPr>
          <a:xfrm>
            <a:off x="1115736" y="1216398"/>
            <a:ext cx="10259736" cy="442520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 Annual workplan / annual budget</a:t>
            </a:r>
            <a:endParaRPr/>
          </a:p>
          <a:p>
            <a:pPr indent="-457200" lvl="0" marL="457200" marR="0" rtl="0" algn="l">
              <a:lnSpc>
                <a:spcPct val="110000"/>
              </a:lnSpc>
              <a:spcBef>
                <a:spcPts val="140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Monitoring, Evaluation and Learning Plan</a:t>
            </a:r>
            <a:endParaRPr/>
          </a:p>
          <a:p>
            <a:pPr indent="-457200" lvl="0" marL="457200" marR="0" rtl="0" algn="l">
              <a:lnSpc>
                <a:spcPct val="110000"/>
              </a:lnSpc>
              <a:spcBef>
                <a:spcPts val="140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 Initial Environmental Examination - </a:t>
            </a:r>
            <a:r>
              <a:rPr b="1" i="0" lang="en-US" sz="1800" u="none" strike="noStrike">
                <a:solidFill>
                  <a:srgbClr val="3F3F3F"/>
                </a:solidFill>
                <a:latin typeface="Times New Roman"/>
                <a:ea typeface="Times New Roman"/>
                <a:cs typeface="Times New Roman"/>
                <a:sym typeface="Times New Roman"/>
              </a:rPr>
              <a:t>22 CFR 216</a:t>
            </a:r>
            <a:endParaRPr b="1" sz="2000">
              <a:solidFill>
                <a:srgbClr val="3F3F3F"/>
              </a:solidFill>
              <a:latin typeface="Avenir"/>
              <a:ea typeface="Avenir"/>
              <a:cs typeface="Avenir"/>
              <a:sym typeface="Avenir"/>
            </a:endParaRPr>
          </a:p>
          <a:p>
            <a:pPr indent="-457200" lvl="0" marL="457200" marR="0" rtl="0" algn="l">
              <a:lnSpc>
                <a:spcPct val="110000"/>
              </a:lnSpc>
              <a:spcBef>
                <a:spcPts val="140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 Branding &amp; Marking Plan - </a:t>
            </a:r>
            <a:r>
              <a:rPr b="1" lang="en-US" sz="1800">
                <a:solidFill>
                  <a:srgbClr val="3F3F3F"/>
                </a:solidFill>
                <a:latin typeface="Times New Roman"/>
                <a:ea typeface="Times New Roman"/>
                <a:cs typeface="Times New Roman"/>
                <a:sym typeface="Times New Roman"/>
              </a:rPr>
              <a:t>ADS 320.3.2</a:t>
            </a:r>
            <a:endParaRPr/>
          </a:p>
          <a:p>
            <a:pPr indent="-457200" lvl="0" marL="457200" marR="0" rtl="0" algn="l">
              <a:lnSpc>
                <a:spcPct val="110000"/>
              </a:lnSpc>
              <a:spcBef>
                <a:spcPts val="140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 Grants Manual (if applicable)</a:t>
            </a:r>
            <a:endParaRPr/>
          </a:p>
          <a:p>
            <a:pPr indent="-457200" lvl="0" marL="457200" marR="0" rtl="0" algn="l">
              <a:lnSpc>
                <a:spcPct val="110000"/>
              </a:lnSpc>
              <a:spcBef>
                <a:spcPts val="140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 Security and Safety Manuals</a:t>
            </a:r>
            <a:endParaRPr/>
          </a:p>
          <a:p>
            <a:pPr indent="-457200" lvl="0" marL="457200" marR="0" rtl="0" algn="l">
              <a:lnSpc>
                <a:spcPct val="110000"/>
              </a:lnSpc>
              <a:spcBef>
                <a:spcPts val="1400"/>
              </a:spcBef>
              <a:spcAft>
                <a:spcPts val="0"/>
              </a:spcAft>
              <a:buClr>
                <a:srgbClr val="3F3F3F"/>
              </a:buClr>
              <a:buSzPts val="2000"/>
              <a:buFont typeface="Avenir"/>
              <a:buAutoNum type="arabicPeriod"/>
            </a:pPr>
            <a:r>
              <a:rPr lang="en-US" sz="2000">
                <a:solidFill>
                  <a:srgbClr val="3F3F3F"/>
                </a:solidFill>
                <a:latin typeface="Avenir"/>
                <a:ea typeface="Avenir"/>
                <a:cs typeface="Avenir"/>
                <a:sym typeface="Avenir"/>
              </a:rPr>
              <a:t> Other, as required per your award agreement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3"/>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600">
              <a:solidFill>
                <a:srgbClr val="FFFFFF"/>
              </a:solidFill>
              <a:latin typeface="Arial"/>
              <a:ea typeface="Arial"/>
              <a:cs typeface="Arial"/>
              <a:sym typeface="Arial"/>
            </a:endParaRPr>
          </a:p>
          <a:p>
            <a:pPr indent="0" lvl="0" marL="0" marR="0" rtl="0" algn="ctr">
              <a:spcBef>
                <a:spcPts val="0"/>
              </a:spcBef>
              <a:spcAft>
                <a:spcPts val="0"/>
              </a:spcAft>
              <a:buNone/>
            </a:pPr>
            <a:r>
              <a:rPr b="1" lang="en-US" sz="3600">
                <a:solidFill>
                  <a:srgbClr val="FFFFFF"/>
                </a:solidFill>
                <a:latin typeface="Arial"/>
                <a:ea typeface="Arial"/>
                <a:cs typeface="Arial"/>
                <a:sym typeface="Arial"/>
              </a:rPr>
              <a:t>Critical Start-up Activities for Local Organizations</a:t>
            </a:r>
            <a:endParaRPr/>
          </a:p>
          <a:p>
            <a:pPr indent="0" lvl="0" marL="0" marR="0" rtl="0" algn="ctr">
              <a:spcBef>
                <a:spcPts val="0"/>
              </a:spcBef>
              <a:spcAft>
                <a:spcPts val="0"/>
              </a:spcAft>
              <a:buNone/>
            </a:pPr>
            <a:r>
              <a:t/>
            </a:r>
            <a:endParaRPr b="1" sz="3600">
              <a:solidFill>
                <a:schemeClr val="lt1"/>
              </a:solidFill>
              <a:latin typeface="Arial"/>
              <a:ea typeface="Arial"/>
              <a:cs typeface="Arial"/>
              <a:sym typeface="Arial"/>
            </a:endParaRPr>
          </a:p>
        </p:txBody>
      </p:sp>
      <p:sp>
        <p:nvSpPr>
          <p:cNvPr id="612" name="Google Shape;612;p73"/>
          <p:cNvSpPr txBox="1"/>
          <p:nvPr/>
        </p:nvSpPr>
        <p:spPr>
          <a:xfrm>
            <a:off x="524434" y="897604"/>
            <a:ext cx="10825871" cy="5473311"/>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Ensure you have a qualified team to support the Start-up</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Ensure proper registration is in place</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Set up a separate, interest-bearing bank account for the project</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Recruit staff, issue employment agreements, and onboard them</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Conduct Staff and sub-Partners Technical, Admin/Finance &amp; Compliance Onboarding</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Create necessary manuals, plans and monitoring plans</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Ensure that financial and procurement systems and policies are in place</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Finalize subcontracts/sub-awards</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Secure offices and complete office set-up, including IT, particularly access to the Internet</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Request waivers or approvals from USAID</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Procure equipment, supplies, and vehicles</a:t>
            </a:r>
            <a:endParaRPr/>
          </a:p>
          <a:p>
            <a:pPr indent="-457200" lvl="0" marL="457200" marR="0" rtl="0" algn="l">
              <a:lnSpc>
                <a:spcPct val="110000"/>
              </a:lnSpc>
              <a:spcBef>
                <a:spcPts val="8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Identify and secure any government/counterpart approvals needed</a:t>
            </a:r>
            <a:endParaRPr/>
          </a:p>
          <a:p>
            <a:pPr indent="0" lvl="0" marL="91440" marR="0" rtl="0" algn="l">
              <a:lnSpc>
                <a:spcPct val="110000"/>
              </a:lnSpc>
              <a:spcBef>
                <a:spcPts val="20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a:p>
            <a:pPr indent="0" lvl="0" marL="91440" marR="0" rtl="0" algn="l">
              <a:lnSpc>
                <a:spcPct val="110000"/>
              </a:lnSpc>
              <a:spcBef>
                <a:spcPts val="14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FFFF"/>
                </a:solidFill>
                <a:latin typeface="Arial"/>
                <a:ea typeface="Arial"/>
                <a:cs typeface="Arial"/>
                <a:sym typeface="Arial"/>
              </a:rPr>
              <a:t>Best Practices Start-up for Local Organizations </a:t>
            </a:r>
            <a:endParaRPr b="1" sz="3600">
              <a:solidFill>
                <a:schemeClr val="lt1"/>
              </a:solidFill>
              <a:latin typeface="Arial"/>
              <a:ea typeface="Arial"/>
              <a:cs typeface="Arial"/>
              <a:sym typeface="Arial"/>
            </a:endParaRPr>
          </a:p>
        </p:txBody>
      </p:sp>
      <p:sp>
        <p:nvSpPr>
          <p:cNvPr id="618" name="Google Shape;618;p74"/>
          <p:cNvSpPr txBox="1"/>
          <p:nvPr/>
        </p:nvSpPr>
        <p:spPr>
          <a:xfrm>
            <a:off x="389965" y="1028034"/>
            <a:ext cx="11874740" cy="603615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Create a key </a:t>
            </a:r>
            <a:r>
              <a:rPr b="1" lang="en-US" sz="2000">
                <a:solidFill>
                  <a:schemeClr val="dk1"/>
                </a:solidFill>
                <a:latin typeface="Avenir"/>
                <a:ea typeface="Avenir"/>
                <a:cs typeface="Avenir"/>
                <a:sym typeface="Avenir"/>
              </a:rPr>
              <a:t>clear start-up timeline: </a:t>
            </a:r>
            <a:r>
              <a:rPr lang="en-US" sz="2000">
                <a:solidFill>
                  <a:schemeClr val="dk1"/>
                </a:solidFill>
                <a:latin typeface="Avenir"/>
                <a:ea typeface="Avenir"/>
                <a:cs typeface="Avenir"/>
                <a:sym typeface="Avenir"/>
              </a:rPr>
              <a:t>tasks tracker with key deliverables and deadlines</a:t>
            </a:r>
            <a:endParaRPr/>
          </a:p>
          <a:p>
            <a:pPr indent="-457200" lvl="0" marL="457200" marR="0" rtl="0" algn="l">
              <a:lnSpc>
                <a:spcPct val="110000"/>
              </a:lnSpc>
              <a:spcBef>
                <a:spcPts val="14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Start-up timeline captures: Recruitment, Operations, Procurement, Technical Activities</a:t>
            </a:r>
            <a:endParaRPr/>
          </a:p>
          <a:p>
            <a:pPr indent="-457200" lvl="0" marL="457200" marR="0" rtl="0" algn="l">
              <a:lnSpc>
                <a:spcPct val="110000"/>
              </a:lnSpc>
              <a:spcBef>
                <a:spcPts val="14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Establish a </a:t>
            </a:r>
            <a:r>
              <a:rPr b="1" lang="en-US" sz="2000">
                <a:solidFill>
                  <a:schemeClr val="dk1"/>
                </a:solidFill>
                <a:latin typeface="Avenir"/>
                <a:ea typeface="Avenir"/>
                <a:cs typeface="Avenir"/>
                <a:sym typeface="Avenir"/>
              </a:rPr>
              <a:t>Start-up Team </a:t>
            </a:r>
            <a:r>
              <a:rPr lang="en-US" sz="2000">
                <a:solidFill>
                  <a:schemeClr val="dk1"/>
                </a:solidFill>
                <a:latin typeface="Avenir"/>
                <a:ea typeface="Avenir"/>
                <a:cs typeface="Avenir"/>
                <a:sym typeface="Avenir"/>
              </a:rPr>
              <a:t>with clear roles and responsibilities for each team member </a:t>
            </a:r>
            <a:endParaRPr/>
          </a:p>
          <a:p>
            <a:pPr indent="-457200" lvl="0" marL="457200" marR="0" rtl="0" algn="l">
              <a:lnSpc>
                <a:spcPct val="110000"/>
              </a:lnSpc>
              <a:spcBef>
                <a:spcPts val="14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Designate a </a:t>
            </a:r>
            <a:r>
              <a:rPr b="1" lang="en-US" sz="2000">
                <a:solidFill>
                  <a:schemeClr val="dk1"/>
                </a:solidFill>
                <a:latin typeface="Avenir"/>
                <a:ea typeface="Avenir"/>
                <a:cs typeface="Avenir"/>
                <a:sym typeface="Avenir"/>
              </a:rPr>
              <a:t>Start-Up Manager </a:t>
            </a:r>
            <a:r>
              <a:rPr lang="en-US" sz="2000">
                <a:solidFill>
                  <a:schemeClr val="dk1"/>
                </a:solidFill>
                <a:latin typeface="Avenir"/>
                <a:ea typeface="Avenir"/>
                <a:cs typeface="Avenir"/>
                <a:sym typeface="Avenir"/>
              </a:rPr>
              <a:t>with responsibility and accountability for the success of the complete process </a:t>
            </a:r>
            <a:endParaRPr/>
          </a:p>
          <a:p>
            <a:pPr indent="-457200" lvl="0" marL="457200" marR="0" rtl="0" algn="l">
              <a:lnSpc>
                <a:spcPct val="110000"/>
              </a:lnSpc>
              <a:spcBef>
                <a:spcPts val="14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 The Start-up Manager set-up </a:t>
            </a:r>
            <a:r>
              <a:rPr b="1" lang="en-US" sz="2000">
                <a:solidFill>
                  <a:schemeClr val="dk1"/>
                </a:solidFill>
                <a:latin typeface="Avenir"/>
                <a:ea typeface="Avenir"/>
                <a:cs typeface="Avenir"/>
                <a:sym typeface="Avenir"/>
              </a:rPr>
              <a:t>recurrent meetings </a:t>
            </a:r>
            <a:r>
              <a:rPr lang="en-US" sz="2000">
                <a:solidFill>
                  <a:schemeClr val="dk1"/>
                </a:solidFill>
                <a:latin typeface="Avenir"/>
                <a:ea typeface="Avenir"/>
                <a:cs typeface="Avenir"/>
                <a:sym typeface="Avenir"/>
              </a:rPr>
              <a:t>, send invites to Start-up team, preferably weekly-meetings at the beginning</a:t>
            </a:r>
            <a:endParaRPr/>
          </a:p>
          <a:p>
            <a:pPr indent="-457200" lvl="0" marL="457200" marR="0" rtl="0" algn="l">
              <a:lnSpc>
                <a:spcPct val="110000"/>
              </a:lnSpc>
              <a:spcBef>
                <a:spcPts val="14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Take and share notes with specific actions after each Start-up meeting</a:t>
            </a:r>
            <a:endParaRPr/>
          </a:p>
          <a:p>
            <a:pPr indent="-457200" lvl="0" marL="457200" marR="0" rtl="0" algn="l">
              <a:lnSpc>
                <a:spcPct val="110000"/>
              </a:lnSpc>
              <a:spcBef>
                <a:spcPts val="1400"/>
              </a:spcBef>
              <a:spcAft>
                <a:spcPts val="0"/>
              </a:spcAft>
              <a:buClr>
                <a:schemeClr val="dk1"/>
              </a:buClr>
              <a:buSzPts val="2000"/>
              <a:buFont typeface="Avenir"/>
              <a:buAutoNum type="arabicPeriod"/>
            </a:pPr>
            <a:r>
              <a:rPr lang="en-US" sz="2000">
                <a:solidFill>
                  <a:schemeClr val="dk1"/>
                </a:solidFill>
                <a:latin typeface="Avenir"/>
                <a:ea typeface="Avenir"/>
                <a:cs typeface="Avenir"/>
                <a:sym typeface="Avenir"/>
              </a:rPr>
              <a:t>Document and </a:t>
            </a:r>
            <a:r>
              <a:rPr b="1" lang="en-US" sz="2000">
                <a:solidFill>
                  <a:schemeClr val="dk1"/>
                </a:solidFill>
                <a:latin typeface="Avenir"/>
                <a:ea typeface="Avenir"/>
                <a:cs typeface="Avenir"/>
                <a:sym typeface="Avenir"/>
              </a:rPr>
              <a:t>share lessons learned </a:t>
            </a:r>
            <a:r>
              <a:rPr lang="en-US" sz="2000">
                <a:solidFill>
                  <a:schemeClr val="dk1"/>
                </a:solidFill>
                <a:latin typeface="Avenir"/>
                <a:ea typeface="Avenir"/>
                <a:cs typeface="Avenir"/>
                <a:sym typeface="Avenir"/>
              </a:rPr>
              <a:t>during the start-up process   </a:t>
            </a:r>
            <a:endParaRPr/>
          </a:p>
          <a:p>
            <a:pPr indent="0" lvl="0" marL="91440" marR="0" rtl="0" algn="l">
              <a:lnSpc>
                <a:spcPct val="110000"/>
              </a:lnSpc>
              <a:spcBef>
                <a:spcPts val="14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a:p>
            <a:pPr indent="0" lvl="0" marL="91440" marR="0" rtl="0" algn="l">
              <a:lnSpc>
                <a:spcPct val="110000"/>
              </a:lnSpc>
              <a:spcBef>
                <a:spcPts val="14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5"/>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Local Organization recruitment </a:t>
            </a:r>
            <a:endParaRPr/>
          </a:p>
        </p:txBody>
      </p:sp>
      <p:sp>
        <p:nvSpPr>
          <p:cNvPr id="624" name="Google Shape;624;p75"/>
          <p:cNvSpPr txBox="1"/>
          <p:nvPr/>
        </p:nvSpPr>
        <p:spPr>
          <a:xfrm>
            <a:off x="1008530" y="1388864"/>
            <a:ext cx="11183470" cy="5038830"/>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Calibri"/>
              <a:buChar char=" "/>
            </a:pPr>
            <a:r>
              <a:rPr b="1" lang="en-US" sz="2000">
                <a:solidFill>
                  <a:srgbClr val="C00000"/>
                </a:solidFill>
                <a:latin typeface="Avenir"/>
                <a:ea typeface="Avenir"/>
                <a:cs typeface="Avenir"/>
                <a:sym typeface="Avenir"/>
              </a:rPr>
              <a:t>During a site visit, ask about the status of tasks and verify documents: </a:t>
            </a:r>
            <a:endParaRPr/>
          </a:p>
          <a:p>
            <a:pPr indent="-127000" lvl="0" marL="91440" marR="0" rtl="0" algn="l">
              <a:lnSpc>
                <a:spcPct val="110000"/>
              </a:lnSpc>
              <a:spcBef>
                <a:spcPts val="1400"/>
              </a:spcBef>
              <a:spcAft>
                <a:spcPts val="0"/>
              </a:spcAft>
              <a:buClr>
                <a:srgbClr val="3F3F3F"/>
              </a:buClr>
              <a:buSzPts val="2000"/>
              <a:buFont typeface="Arial"/>
              <a:buChar char="•"/>
            </a:pPr>
            <a:r>
              <a:rPr lang="en-US" sz="2000">
                <a:solidFill>
                  <a:srgbClr val="3F3F3F"/>
                </a:solidFill>
                <a:latin typeface="Avenir"/>
                <a:ea typeface="Avenir"/>
                <a:cs typeface="Avenir"/>
                <a:sym typeface="Avenir"/>
              </a:rPr>
              <a:t>Create clear job descriptions</a:t>
            </a:r>
            <a:endParaRPr/>
          </a:p>
          <a:p>
            <a:pPr indent="-127000" lvl="0" marL="91440" marR="0" rtl="0" algn="l">
              <a:lnSpc>
                <a:spcPct val="110000"/>
              </a:lnSpc>
              <a:spcBef>
                <a:spcPts val="1400"/>
              </a:spcBef>
              <a:spcAft>
                <a:spcPts val="0"/>
              </a:spcAft>
              <a:buClr>
                <a:srgbClr val="3F3F3F"/>
              </a:buClr>
              <a:buSzPts val="2000"/>
              <a:buFont typeface="Arial"/>
              <a:buChar char="•"/>
            </a:pPr>
            <a:r>
              <a:rPr lang="en-US" sz="2000">
                <a:solidFill>
                  <a:srgbClr val="3F3F3F"/>
                </a:solidFill>
                <a:latin typeface="Avenir"/>
                <a:ea typeface="Avenir"/>
                <a:cs typeface="Avenir"/>
                <a:sym typeface="Avenir"/>
              </a:rPr>
              <a:t>Advertise widely the positions</a:t>
            </a:r>
            <a:endParaRPr/>
          </a:p>
          <a:p>
            <a:pPr indent="-127000" lvl="0" marL="91440" marR="0" rtl="0" algn="l">
              <a:lnSpc>
                <a:spcPct val="110000"/>
              </a:lnSpc>
              <a:spcBef>
                <a:spcPts val="1400"/>
              </a:spcBef>
              <a:spcAft>
                <a:spcPts val="0"/>
              </a:spcAft>
              <a:buClr>
                <a:srgbClr val="3F3F3F"/>
              </a:buClr>
              <a:buSzPts val="2000"/>
              <a:buFont typeface="Arial"/>
              <a:buChar char="•"/>
            </a:pPr>
            <a:r>
              <a:rPr lang="en-US" sz="2000">
                <a:solidFill>
                  <a:srgbClr val="3F3F3F"/>
                </a:solidFill>
                <a:latin typeface="Avenir"/>
                <a:ea typeface="Avenir"/>
                <a:cs typeface="Avenir"/>
                <a:sym typeface="Avenir"/>
              </a:rPr>
              <a:t>Avoid any types of discrimination: gender, religion, age, sex orientation, etc.</a:t>
            </a:r>
            <a:endParaRPr/>
          </a:p>
          <a:p>
            <a:pPr indent="-127000" lvl="0" marL="91440" marR="0" rtl="0" algn="l">
              <a:lnSpc>
                <a:spcPct val="110000"/>
              </a:lnSpc>
              <a:spcBef>
                <a:spcPts val="1400"/>
              </a:spcBef>
              <a:spcAft>
                <a:spcPts val="0"/>
              </a:spcAft>
              <a:buClr>
                <a:srgbClr val="3F3F3F"/>
              </a:buClr>
              <a:buSzPts val="2000"/>
              <a:buFont typeface="Arial"/>
              <a:buChar char="•"/>
            </a:pPr>
            <a:r>
              <a:rPr lang="en-US" sz="2000">
                <a:solidFill>
                  <a:srgbClr val="3F3F3F"/>
                </a:solidFill>
                <a:latin typeface="Avenir"/>
                <a:ea typeface="Avenir"/>
                <a:cs typeface="Avenir"/>
                <a:sym typeface="Avenir"/>
              </a:rPr>
              <a:t>Recruit the right people for the right job</a:t>
            </a:r>
            <a:endParaRPr/>
          </a:p>
          <a:p>
            <a:pPr indent="-127000" lvl="0" marL="91440" marR="0" rtl="0" algn="l">
              <a:lnSpc>
                <a:spcPct val="110000"/>
              </a:lnSpc>
              <a:spcBef>
                <a:spcPts val="1400"/>
              </a:spcBef>
              <a:spcAft>
                <a:spcPts val="0"/>
              </a:spcAft>
              <a:buClr>
                <a:srgbClr val="3F3F3F"/>
              </a:buClr>
              <a:buSzPts val="2000"/>
              <a:buFont typeface="Arial"/>
              <a:buChar char="•"/>
            </a:pPr>
            <a:r>
              <a:rPr lang="en-US" sz="2000">
                <a:solidFill>
                  <a:srgbClr val="3F3F3F"/>
                </a:solidFill>
                <a:latin typeface="Avenir"/>
                <a:ea typeface="Avenir"/>
                <a:cs typeface="Avenir"/>
                <a:sym typeface="Avenir"/>
              </a:rPr>
              <a:t>Have clear lines of supervision</a:t>
            </a:r>
            <a:endParaRPr/>
          </a:p>
          <a:p>
            <a:pPr indent="-127000" lvl="0" marL="91440" marR="0" rtl="0" algn="l">
              <a:lnSpc>
                <a:spcPct val="110000"/>
              </a:lnSpc>
              <a:spcBef>
                <a:spcPts val="1400"/>
              </a:spcBef>
              <a:spcAft>
                <a:spcPts val="0"/>
              </a:spcAft>
              <a:buClr>
                <a:srgbClr val="3F3F3F"/>
              </a:buClr>
              <a:buSzPts val="2000"/>
              <a:buFont typeface="Arial"/>
              <a:buChar char="•"/>
            </a:pPr>
            <a:r>
              <a:rPr lang="en-US" sz="2000">
                <a:solidFill>
                  <a:srgbClr val="3F3F3F"/>
                </a:solidFill>
                <a:latin typeface="Avenir"/>
                <a:ea typeface="Avenir"/>
                <a:cs typeface="Avenir"/>
                <a:sym typeface="Avenir"/>
              </a:rPr>
              <a:t>Be competitive and provide the right compensation- Fair Market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6"/>
          <p:cNvSpPr/>
          <p:nvPr/>
        </p:nvSpPr>
        <p:spPr>
          <a:xfrm>
            <a:off x="4250891" y="1023069"/>
            <a:ext cx="1182991" cy="649213"/>
          </a:xfrm>
          <a:prstGeom prst="rect">
            <a:avLst/>
          </a:prstGeom>
          <a:solidFill>
            <a:srgbClr val="FFFFFF"/>
          </a:solidFill>
          <a:ln>
            <a:noFill/>
          </a:ln>
        </p:spPr>
      </p:sp>
      <p:sp>
        <p:nvSpPr>
          <p:cNvPr id="631" name="Google Shape;631;p76"/>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venir"/>
                <a:ea typeface="Avenir"/>
                <a:cs typeface="Avenir"/>
                <a:sym typeface="Avenir"/>
              </a:rPr>
              <a:t>What Characterizes a Well Implemented Project? </a:t>
            </a:r>
            <a:endParaRPr b="1" sz="2800">
              <a:solidFill>
                <a:schemeClr val="lt1"/>
              </a:solidFill>
              <a:latin typeface="Arial"/>
              <a:ea typeface="Arial"/>
              <a:cs typeface="Arial"/>
              <a:sym typeface="Arial"/>
            </a:endParaRPr>
          </a:p>
        </p:txBody>
      </p:sp>
      <p:sp>
        <p:nvSpPr>
          <p:cNvPr id="632" name="Google Shape;632;p76"/>
          <p:cNvSpPr txBox="1"/>
          <p:nvPr/>
        </p:nvSpPr>
        <p:spPr>
          <a:xfrm>
            <a:off x="5433883" y="1023069"/>
            <a:ext cx="4437327" cy="5360894"/>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accent1"/>
              </a:buClr>
              <a:buSzPts val="2400"/>
              <a:buFont typeface="Calibri"/>
              <a:buNone/>
            </a:pPr>
            <a:r>
              <a:rPr b="1" lang="en-US" sz="2400">
                <a:solidFill>
                  <a:schemeClr val="lt1"/>
                </a:solidFill>
                <a:latin typeface="Avenir"/>
                <a:ea typeface="Avenir"/>
                <a:cs typeface="Avenir"/>
                <a:sym typeface="Avenir"/>
              </a:rPr>
              <a:t>Local organization requirements</a:t>
            </a:r>
            <a:endParaRPr/>
          </a:p>
          <a:p>
            <a:pPr indent="0" lvl="0" marL="91440" marR="0" rtl="0" algn="l">
              <a:lnSpc>
                <a:spcPct val="110000"/>
              </a:lnSpc>
              <a:spcBef>
                <a:spcPts val="1400"/>
              </a:spcBef>
              <a:spcAft>
                <a:spcPts val="0"/>
              </a:spcAft>
              <a:buClr>
                <a:schemeClr val="accent1"/>
              </a:buClr>
              <a:buSzPts val="2400"/>
              <a:buFont typeface="Noto Sans Symbols"/>
              <a:buNone/>
            </a:pPr>
            <a:r>
              <a:t/>
            </a:r>
            <a:endParaRPr sz="2400">
              <a:solidFill>
                <a:schemeClr val="lt1"/>
              </a:solidFill>
              <a:latin typeface="Avenir"/>
              <a:ea typeface="Avenir"/>
              <a:cs typeface="Avenir"/>
              <a:sym typeface="Avenir"/>
            </a:endParaRPr>
          </a:p>
          <a:p>
            <a:pPr indent="-127000" lvl="0" marL="91440" marR="0" rtl="0" algn="l">
              <a:lnSpc>
                <a:spcPct val="110000"/>
              </a:lnSpc>
              <a:spcBef>
                <a:spcPts val="1400"/>
              </a:spcBef>
              <a:spcAft>
                <a:spcPts val="0"/>
              </a:spcAft>
              <a:buClr>
                <a:schemeClr val="lt1"/>
              </a:buClr>
              <a:buSzPts val="2000"/>
              <a:buFont typeface="Arial"/>
              <a:buChar char="•"/>
            </a:pPr>
            <a:r>
              <a:rPr lang="en-US" sz="2000">
                <a:solidFill>
                  <a:schemeClr val="lt1"/>
                </a:solidFill>
                <a:latin typeface="Avenir"/>
                <a:ea typeface="Avenir"/>
                <a:cs typeface="Avenir"/>
                <a:sym typeface="Avenir"/>
              </a:rPr>
              <a:t>Good staff &amp; partner management </a:t>
            </a:r>
            <a:endParaRPr/>
          </a:p>
          <a:p>
            <a:pPr indent="-127000" lvl="0" marL="91440" marR="0" rtl="0" algn="l">
              <a:lnSpc>
                <a:spcPct val="110000"/>
              </a:lnSpc>
              <a:spcBef>
                <a:spcPts val="1400"/>
              </a:spcBef>
              <a:spcAft>
                <a:spcPts val="0"/>
              </a:spcAft>
              <a:buClr>
                <a:schemeClr val="lt1"/>
              </a:buClr>
              <a:buSzPts val="2000"/>
              <a:buFont typeface="Arial"/>
              <a:buChar char="•"/>
            </a:pPr>
            <a:r>
              <a:rPr lang="en-US" sz="2000">
                <a:solidFill>
                  <a:schemeClr val="lt1"/>
                </a:solidFill>
                <a:latin typeface="Avenir"/>
                <a:ea typeface="Avenir"/>
                <a:cs typeface="Avenir"/>
                <a:sym typeface="Avenir"/>
              </a:rPr>
              <a:t>Implementing project activities on time and within budget</a:t>
            </a:r>
            <a:endParaRPr/>
          </a:p>
          <a:p>
            <a:pPr indent="-127000" lvl="0" marL="91440" marR="0" rtl="0" algn="l">
              <a:lnSpc>
                <a:spcPct val="110000"/>
              </a:lnSpc>
              <a:spcBef>
                <a:spcPts val="1400"/>
              </a:spcBef>
              <a:spcAft>
                <a:spcPts val="0"/>
              </a:spcAft>
              <a:buClr>
                <a:schemeClr val="lt1"/>
              </a:buClr>
              <a:buSzPts val="2000"/>
              <a:buFont typeface="Arial"/>
              <a:buChar char="•"/>
            </a:pPr>
            <a:r>
              <a:rPr lang="en-US" sz="2000">
                <a:solidFill>
                  <a:schemeClr val="lt1"/>
                </a:solidFill>
                <a:latin typeface="Avenir"/>
                <a:ea typeface="Avenir"/>
                <a:cs typeface="Avenir"/>
                <a:sym typeface="Avenir"/>
              </a:rPr>
              <a:t> Submitting qualitative reports</a:t>
            </a:r>
            <a:endParaRPr/>
          </a:p>
          <a:p>
            <a:pPr indent="-127000" lvl="0" marL="91440" marR="0" rtl="0" algn="l">
              <a:lnSpc>
                <a:spcPct val="110000"/>
              </a:lnSpc>
              <a:spcBef>
                <a:spcPts val="1400"/>
              </a:spcBef>
              <a:spcAft>
                <a:spcPts val="0"/>
              </a:spcAft>
              <a:buClr>
                <a:schemeClr val="lt1"/>
              </a:buClr>
              <a:buSzPts val="2000"/>
              <a:buFont typeface="Arial"/>
              <a:buChar char="•"/>
            </a:pPr>
            <a:r>
              <a:rPr lang="en-US" sz="2000">
                <a:solidFill>
                  <a:schemeClr val="lt1"/>
                </a:solidFill>
                <a:latin typeface="Avenir"/>
                <a:ea typeface="Avenir"/>
                <a:cs typeface="Avenir"/>
                <a:sym typeface="Avenir"/>
              </a:rPr>
              <a:t>Communicating learning and success</a:t>
            </a:r>
            <a:endParaRPr/>
          </a:p>
          <a:p>
            <a:pPr indent="-127000" lvl="0" marL="91440" marR="0" rtl="0" algn="l">
              <a:lnSpc>
                <a:spcPct val="110000"/>
              </a:lnSpc>
              <a:spcBef>
                <a:spcPts val="1400"/>
              </a:spcBef>
              <a:spcAft>
                <a:spcPts val="0"/>
              </a:spcAft>
              <a:buClr>
                <a:schemeClr val="lt1"/>
              </a:buClr>
              <a:buSzPts val="2000"/>
              <a:buFont typeface="Arial"/>
              <a:buChar char="•"/>
            </a:pPr>
            <a:r>
              <a:rPr lang="en-US" sz="2000">
                <a:solidFill>
                  <a:schemeClr val="lt1"/>
                </a:solidFill>
                <a:latin typeface="Avenir"/>
                <a:ea typeface="Avenir"/>
                <a:cs typeface="Avenir"/>
                <a:sym typeface="Avenir"/>
              </a:rPr>
              <a:t>Reliable M&amp;E System</a:t>
            </a:r>
            <a:endParaRPr/>
          </a:p>
          <a:p>
            <a:pPr indent="-127000" lvl="0" marL="91440" marR="0" rtl="0" algn="l">
              <a:lnSpc>
                <a:spcPct val="110000"/>
              </a:lnSpc>
              <a:spcBef>
                <a:spcPts val="1400"/>
              </a:spcBef>
              <a:spcAft>
                <a:spcPts val="0"/>
              </a:spcAft>
              <a:buClr>
                <a:schemeClr val="lt1"/>
              </a:buClr>
              <a:buSzPts val="2000"/>
              <a:buFont typeface="Arial"/>
              <a:buChar char="•"/>
            </a:pPr>
            <a:r>
              <a:rPr lang="en-US" sz="2000">
                <a:solidFill>
                  <a:schemeClr val="lt1"/>
                </a:solidFill>
                <a:latin typeface="Avenir"/>
                <a:ea typeface="Avenir"/>
                <a:cs typeface="Avenir"/>
                <a:sym typeface="Avenir"/>
              </a:rPr>
              <a:t> Achieving and measuring impact</a:t>
            </a:r>
            <a:endParaRPr/>
          </a:p>
          <a:p>
            <a:pPr indent="-85090" lvl="0" marL="91440" marR="0" rtl="0" algn="l">
              <a:lnSpc>
                <a:spcPct val="110000"/>
              </a:lnSpc>
              <a:spcBef>
                <a:spcPts val="1400"/>
              </a:spcBef>
              <a:spcAft>
                <a:spcPts val="0"/>
              </a:spcAft>
              <a:buClr>
                <a:schemeClr val="accent1"/>
              </a:buClr>
              <a:buSzPts val="100"/>
              <a:buFont typeface="Calibri"/>
              <a:buNone/>
            </a:pPr>
            <a:r>
              <a:t/>
            </a:r>
            <a:endParaRPr sz="100">
              <a:solidFill>
                <a:srgbClr val="3F3F3F"/>
              </a:solidFill>
              <a:latin typeface="Avenir"/>
              <a:ea typeface="Avenir"/>
              <a:cs typeface="Avenir"/>
              <a:sym typeface="Avenir"/>
            </a:endParaRPr>
          </a:p>
        </p:txBody>
      </p:sp>
      <p:sp>
        <p:nvSpPr>
          <p:cNvPr id="633" name="Google Shape;633;p76"/>
          <p:cNvSpPr txBox="1"/>
          <p:nvPr/>
        </p:nvSpPr>
        <p:spPr>
          <a:xfrm>
            <a:off x="10138302" y="4642236"/>
            <a:ext cx="1936955" cy="1600438"/>
          </a:xfrm>
          <a:prstGeom prst="rect">
            <a:avLst/>
          </a:prstGeom>
          <a:gradFill>
            <a:gsLst>
              <a:gs pos="0">
                <a:srgbClr val="1273A3"/>
              </a:gs>
              <a:gs pos="48000">
                <a:srgbClr val="2EAAE7"/>
              </a:gs>
              <a:gs pos="100000">
                <a:srgbClr val="7DCAF0"/>
              </a:gs>
            </a:gsLst>
            <a:lin ang="162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a:p>
            <a:pPr indent="0" lvl="0" marL="0" marR="0" rtl="0" algn="l">
              <a:spcBef>
                <a:spcPts val="0"/>
              </a:spcBef>
              <a:spcAft>
                <a:spcPts val="0"/>
              </a:spcAft>
              <a:buNone/>
            </a:pPr>
            <a:r>
              <a:rPr lang="en-US" sz="2400">
                <a:solidFill>
                  <a:schemeClr val="lt1"/>
                </a:solidFill>
                <a:latin typeface="Avenir"/>
                <a:ea typeface="Avenir"/>
                <a:cs typeface="Avenir"/>
                <a:sym typeface="Avenir"/>
              </a:rPr>
              <a:t>Donor Satisfaction</a:t>
            </a:r>
            <a:endParaRPr/>
          </a:p>
          <a:p>
            <a:pPr indent="0" lvl="0" marL="0" marR="0" rtl="0" algn="l">
              <a:spcBef>
                <a:spcPts val="0"/>
              </a:spcBef>
              <a:spcAft>
                <a:spcPts val="0"/>
              </a:spcAft>
              <a:buNone/>
            </a:pPr>
            <a:r>
              <a:t/>
            </a:r>
            <a:endParaRPr sz="3200">
              <a:solidFill>
                <a:schemeClr val="lt1"/>
              </a:solidFill>
              <a:latin typeface="Avenir"/>
              <a:ea typeface="Avenir"/>
              <a:cs typeface="Avenir"/>
              <a:sym typeface="Avenir"/>
            </a:endParaRPr>
          </a:p>
        </p:txBody>
      </p:sp>
      <p:sp>
        <p:nvSpPr>
          <p:cNvPr id="634" name="Google Shape;634;p76"/>
          <p:cNvSpPr txBox="1"/>
          <p:nvPr/>
        </p:nvSpPr>
        <p:spPr>
          <a:xfrm>
            <a:off x="116743" y="967095"/>
            <a:ext cx="4134149" cy="5416868"/>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venir"/>
                <a:ea typeface="Avenir"/>
                <a:cs typeface="Avenir"/>
                <a:sym typeface="Avenir"/>
              </a:rPr>
              <a:t>USAID Capacity Strengthening Activities </a:t>
            </a:r>
            <a:endParaRPr/>
          </a:p>
          <a:p>
            <a:pPr indent="0" lvl="0" marL="0" marR="0" rtl="0" algn="l">
              <a:spcBef>
                <a:spcPts val="0"/>
              </a:spcBef>
              <a:spcAft>
                <a:spcPts val="0"/>
              </a:spcAft>
              <a:buNone/>
            </a:pPr>
            <a:r>
              <a:t/>
            </a:r>
            <a:endParaRPr b="1" sz="1800">
              <a:solidFill>
                <a:schemeClr val="lt1"/>
              </a:solidFill>
              <a:latin typeface="Avenir"/>
              <a:ea typeface="Avenir"/>
              <a:cs typeface="Avenir"/>
              <a:sym typeface="Avenir"/>
            </a:endParaRPr>
          </a:p>
          <a:p>
            <a:pPr indent="0" lvl="0" marL="0" marR="0" rtl="0" algn="l">
              <a:spcBef>
                <a:spcPts val="0"/>
              </a:spcBef>
              <a:spcAft>
                <a:spcPts val="0"/>
              </a:spcAft>
              <a:buNone/>
            </a:pPr>
            <a:r>
              <a:rPr b="1" lang="en-US" sz="1800">
                <a:solidFill>
                  <a:schemeClr val="lt1"/>
                </a:solidFill>
                <a:latin typeface="Avenir"/>
                <a:ea typeface="Avenir"/>
                <a:cs typeface="Avenir"/>
                <a:sym typeface="Avenir"/>
              </a:rPr>
              <a:t>Be ready to provide additional support for local organizations to meet USAID standards</a:t>
            </a:r>
            <a:endParaRPr/>
          </a:p>
          <a:p>
            <a:pPr indent="0" lvl="0" marL="0" marR="0" rtl="0" algn="l">
              <a:spcBef>
                <a:spcPts val="0"/>
              </a:spcBef>
              <a:spcAft>
                <a:spcPts val="0"/>
              </a:spcAft>
              <a:buNone/>
            </a:pPr>
            <a:r>
              <a:t/>
            </a:r>
            <a:endParaRPr b="1" sz="1800">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2000"/>
              <a:buFont typeface="Arial"/>
              <a:buChar char="•"/>
            </a:pPr>
            <a:r>
              <a:rPr lang="en-US" sz="2000">
                <a:solidFill>
                  <a:schemeClr val="lt1"/>
                </a:solidFill>
                <a:latin typeface="Avenir"/>
                <a:ea typeface="Avenir"/>
                <a:cs typeface="Avenir"/>
                <a:sym typeface="Avenir"/>
              </a:rPr>
              <a:t>Provide training and technical assistance to support local organization</a:t>
            </a:r>
            <a:endParaRPr/>
          </a:p>
          <a:p>
            <a:pPr indent="-158750" lvl="0" marL="285750" marR="0" rtl="0" algn="l">
              <a:spcBef>
                <a:spcPts val="0"/>
              </a:spcBef>
              <a:spcAft>
                <a:spcPts val="0"/>
              </a:spcAft>
              <a:buClr>
                <a:schemeClr val="dk1"/>
              </a:buClr>
              <a:buSzPts val="2000"/>
              <a:buFont typeface="Arial"/>
              <a:buNone/>
            </a:pPr>
            <a:r>
              <a:t/>
            </a:r>
            <a:endParaRPr sz="2000">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2000"/>
              <a:buFont typeface="Arial"/>
              <a:buChar char="•"/>
            </a:pPr>
            <a:r>
              <a:rPr lang="en-US" sz="2000">
                <a:solidFill>
                  <a:schemeClr val="lt1"/>
                </a:solidFill>
                <a:latin typeface="Avenir"/>
                <a:ea typeface="Avenir"/>
                <a:cs typeface="Avenir"/>
                <a:sym typeface="Avenir"/>
              </a:rPr>
              <a:t>Consider budget to procure Grammarly or other software to  finalize documents</a:t>
            </a:r>
            <a:endParaRPr/>
          </a:p>
          <a:p>
            <a:pPr indent="-158750" lvl="0" marL="285750" marR="0" rtl="0" algn="l">
              <a:spcBef>
                <a:spcPts val="0"/>
              </a:spcBef>
              <a:spcAft>
                <a:spcPts val="0"/>
              </a:spcAft>
              <a:buClr>
                <a:schemeClr val="dk1"/>
              </a:buClr>
              <a:buSzPts val="2000"/>
              <a:buFont typeface="Arial"/>
              <a:buNone/>
            </a:pPr>
            <a:r>
              <a:t/>
            </a:r>
            <a:endParaRPr sz="2000">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2000"/>
              <a:buFont typeface="Arial"/>
              <a:buChar char="•"/>
            </a:pPr>
            <a:r>
              <a:rPr lang="en-US" sz="2000">
                <a:solidFill>
                  <a:schemeClr val="lt1"/>
                </a:solidFill>
                <a:latin typeface="Avenir"/>
                <a:ea typeface="Avenir"/>
                <a:cs typeface="Avenir"/>
                <a:sym typeface="Avenir"/>
              </a:rPr>
              <a:t>Consider creating peer-to-peer networks for exchanging information</a:t>
            </a:r>
            <a:endParaRPr/>
          </a:p>
        </p:txBody>
      </p:sp>
      <p:sp>
        <p:nvSpPr>
          <p:cNvPr id="635" name="Google Shape;635;p76"/>
          <p:cNvSpPr/>
          <p:nvPr/>
        </p:nvSpPr>
        <p:spPr>
          <a:xfrm>
            <a:off x="10008863" y="3816899"/>
            <a:ext cx="1445718" cy="615693"/>
          </a:xfrm>
          <a:prstGeom prst="rect">
            <a:avLst/>
          </a:prstGeom>
          <a:solidFill>
            <a:srgbClr val="FFFFFF"/>
          </a:solid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7"/>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Work Plan Outlines</a:t>
            </a:r>
            <a:endParaRPr/>
          </a:p>
        </p:txBody>
      </p:sp>
      <p:graphicFrame>
        <p:nvGraphicFramePr>
          <p:cNvPr id="642" name="Google Shape;642;p77"/>
          <p:cNvGraphicFramePr/>
          <p:nvPr/>
        </p:nvGraphicFramePr>
        <p:xfrm>
          <a:off x="6481481" y="1367300"/>
          <a:ext cx="3000000" cy="3000000"/>
        </p:xfrm>
        <a:graphic>
          <a:graphicData uri="http://schemas.openxmlformats.org/drawingml/2006/table">
            <a:tbl>
              <a:tblPr bandRow="1" firstRow="1">
                <a:noFill/>
                <a:tableStyleId>{BDB710B3-F5ED-49D0-9E29-FC62D9D1423A}</a:tableStyleId>
              </a:tblPr>
              <a:tblGrid>
                <a:gridCol w="2674175"/>
                <a:gridCol w="2982550"/>
              </a:tblGrid>
              <a:tr h="297475">
                <a:tc>
                  <a:txBody>
                    <a:bodyPr/>
                    <a:lstStyle/>
                    <a:p>
                      <a:pPr indent="0" lvl="0" marL="0" marR="0" rtl="0" algn="l">
                        <a:spcBef>
                          <a:spcPts val="0"/>
                        </a:spcBef>
                        <a:spcAft>
                          <a:spcPts val="0"/>
                        </a:spcAft>
                        <a:buNone/>
                      </a:pPr>
                      <a:r>
                        <a:rPr lang="en-US" sz="1400"/>
                        <a:t>Program Name</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7475">
                <a:tc>
                  <a:txBody>
                    <a:bodyPr/>
                    <a:lstStyle/>
                    <a:p>
                      <a:pPr indent="0" lvl="0" marL="0" marR="0" rtl="0" algn="l">
                        <a:spcBef>
                          <a:spcPts val="0"/>
                        </a:spcBef>
                        <a:spcAft>
                          <a:spcPts val="0"/>
                        </a:spcAft>
                        <a:buNone/>
                      </a:pPr>
                      <a:r>
                        <a:rPr lang="en-US" sz="1400"/>
                        <a:t>Activity Start Date and End Date:</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0600">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Name of Prime Implementing Partner:</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7475">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[Contract/Agreement] Number:</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0600">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Name of Subcontractors/Subawardees:</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0600">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Major Counterpart Organizations</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4300">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Geographic Coverage</a:t>
                      </a:r>
                      <a:endParaRPr/>
                    </a:p>
                    <a:p>
                      <a:pPr indent="0" lvl="0" marL="0" marR="0" rtl="0" algn="l">
                        <a:spcBef>
                          <a:spcPts val="0"/>
                        </a:spcBef>
                        <a:spcAft>
                          <a:spcPts val="0"/>
                        </a:spcAft>
                        <a:buNone/>
                      </a:pPr>
                      <a:r>
                        <a:rPr lang="en-US" sz="1400">
                          <a:solidFill>
                            <a:schemeClr val="dk1"/>
                          </a:solidFill>
                          <a:latin typeface="Avenir"/>
                          <a:ea typeface="Avenir"/>
                          <a:cs typeface="Avenir"/>
                          <a:sym typeface="Avenir"/>
                        </a:rPr>
                        <a:t>(cities and or countries)</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7475">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Reporting Period:</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0325">
                <a:tc>
                  <a:txBody>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Submission Date:</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bl>
          </a:graphicData>
        </a:graphic>
      </p:graphicFrame>
      <p:sp>
        <p:nvSpPr>
          <p:cNvPr id="643" name="Google Shape;643;p77"/>
          <p:cNvSpPr txBox="1"/>
          <p:nvPr>
            <p:ph idx="4294967295" type="body"/>
          </p:nvPr>
        </p:nvSpPr>
        <p:spPr>
          <a:xfrm>
            <a:off x="124011" y="1161201"/>
            <a:ext cx="6357470" cy="4449020"/>
          </a:xfrm>
          <a:prstGeom prst="rect">
            <a:avLst/>
          </a:prstGeom>
          <a:noFill/>
          <a:ln>
            <a:noFill/>
          </a:ln>
        </p:spPr>
        <p:txBody>
          <a:bodyPr anchorCtr="0" anchor="t" bIns="45700" lIns="0" spcFirstLastPara="1" rIns="0" wrap="square" tIns="45700">
            <a:normAutofit fontScale="85000" lnSpcReduction="20000"/>
          </a:bodyPr>
          <a:lstStyle/>
          <a:p>
            <a:pPr indent="-107950" lvl="0" marL="91440" rtl="0" algn="l">
              <a:lnSpc>
                <a:spcPct val="110000"/>
              </a:lnSpc>
              <a:spcBef>
                <a:spcPts val="0"/>
              </a:spcBef>
              <a:spcAft>
                <a:spcPts val="0"/>
              </a:spcAft>
              <a:buSzPct val="100000"/>
              <a:buChar char=" "/>
            </a:pPr>
            <a:r>
              <a:rPr lang="en-US" sz="2000"/>
              <a:t>Acronyms and Abbreviations</a:t>
            </a:r>
            <a:endParaRPr/>
          </a:p>
          <a:p>
            <a:pPr indent="-107950" lvl="0" marL="91440" rtl="0" algn="l">
              <a:lnSpc>
                <a:spcPct val="110000"/>
              </a:lnSpc>
              <a:spcBef>
                <a:spcPts val="1400"/>
              </a:spcBef>
              <a:spcAft>
                <a:spcPts val="0"/>
              </a:spcAft>
              <a:buSzPct val="100000"/>
              <a:buChar char=" "/>
            </a:pPr>
            <a:r>
              <a:rPr lang="en-US" sz="2000"/>
              <a:t>Introduction</a:t>
            </a:r>
            <a:endParaRPr/>
          </a:p>
          <a:p>
            <a:pPr indent="-182880" lvl="1" marL="384048" rtl="0" algn="l">
              <a:lnSpc>
                <a:spcPct val="110000"/>
              </a:lnSpc>
              <a:spcBef>
                <a:spcPts val="400"/>
              </a:spcBef>
              <a:spcAft>
                <a:spcPts val="0"/>
              </a:spcAft>
              <a:buClr>
                <a:srgbClr val="3F3F3F"/>
              </a:buClr>
              <a:buSzPct val="100000"/>
              <a:buChar char="◦"/>
            </a:pPr>
            <a:r>
              <a:rPr lang="en-US" sz="1600"/>
              <a:t>Summary of project purpose, achievements, opportunities and challenges, period covered</a:t>
            </a:r>
            <a:endParaRPr/>
          </a:p>
          <a:p>
            <a:pPr indent="-107950" lvl="0" marL="91440" rtl="0" algn="l">
              <a:lnSpc>
                <a:spcPct val="110000"/>
              </a:lnSpc>
              <a:spcBef>
                <a:spcPts val="1600"/>
              </a:spcBef>
              <a:spcAft>
                <a:spcPts val="0"/>
              </a:spcAft>
              <a:buSzPct val="100000"/>
              <a:buChar char=" "/>
            </a:pPr>
            <a:r>
              <a:rPr lang="en-US" sz="2000"/>
              <a:t>Operational Context</a:t>
            </a:r>
            <a:endParaRPr/>
          </a:p>
          <a:p>
            <a:pPr indent="-182880" lvl="1" marL="384048" rtl="0" algn="l">
              <a:lnSpc>
                <a:spcPct val="110000"/>
              </a:lnSpc>
              <a:spcBef>
                <a:spcPts val="400"/>
              </a:spcBef>
              <a:spcAft>
                <a:spcPts val="0"/>
              </a:spcAft>
              <a:buClr>
                <a:srgbClr val="3F3F3F"/>
              </a:buClr>
              <a:buSzPct val="100000"/>
              <a:buChar char="◦"/>
            </a:pPr>
            <a:r>
              <a:rPr lang="en-US" sz="1600"/>
              <a:t>Issues and trends in the operating environment that have implications for implementation</a:t>
            </a:r>
            <a:endParaRPr/>
          </a:p>
          <a:p>
            <a:pPr indent="-107950" lvl="0" marL="91440" rtl="0" algn="l">
              <a:lnSpc>
                <a:spcPct val="110000"/>
              </a:lnSpc>
              <a:spcBef>
                <a:spcPts val="1600"/>
              </a:spcBef>
              <a:spcAft>
                <a:spcPts val="0"/>
              </a:spcAft>
              <a:buSzPct val="100000"/>
              <a:buChar char=" "/>
            </a:pPr>
            <a:r>
              <a:rPr lang="en-US" sz="2000"/>
              <a:t>Achievements/Impact</a:t>
            </a:r>
            <a:endParaRPr/>
          </a:p>
          <a:p>
            <a:pPr indent="-182880" lvl="1" marL="384048" rtl="0" algn="l">
              <a:lnSpc>
                <a:spcPct val="110000"/>
              </a:lnSpc>
              <a:spcBef>
                <a:spcPts val="400"/>
              </a:spcBef>
              <a:spcAft>
                <a:spcPts val="0"/>
              </a:spcAft>
              <a:buClr>
                <a:srgbClr val="3F3F3F"/>
              </a:buClr>
              <a:buSzPct val="100000"/>
              <a:buChar char="◦"/>
            </a:pPr>
            <a:r>
              <a:rPr lang="en-US" sz="1600"/>
              <a:t>Discussion of progress against targets, achievements/impact to date, and lessons learned</a:t>
            </a:r>
            <a:endParaRPr/>
          </a:p>
          <a:p>
            <a:pPr indent="-107950" lvl="0" marL="91440" rtl="0" algn="l">
              <a:lnSpc>
                <a:spcPct val="110000"/>
              </a:lnSpc>
              <a:spcBef>
                <a:spcPts val="1600"/>
              </a:spcBef>
              <a:spcAft>
                <a:spcPts val="0"/>
              </a:spcAft>
              <a:buSzPct val="100000"/>
              <a:buChar char=" "/>
            </a:pPr>
            <a:r>
              <a:rPr lang="en-US" sz="2000"/>
              <a:t>Objectives and Planned Results for the Year</a:t>
            </a:r>
            <a:endParaRPr/>
          </a:p>
          <a:p>
            <a:pPr indent="-182880" lvl="1" marL="384048" rtl="0" algn="l">
              <a:lnSpc>
                <a:spcPct val="110000"/>
              </a:lnSpc>
              <a:spcBef>
                <a:spcPts val="400"/>
              </a:spcBef>
              <a:spcAft>
                <a:spcPts val="0"/>
              </a:spcAft>
              <a:buClr>
                <a:srgbClr val="3F3F3F"/>
              </a:buClr>
              <a:buSzPct val="100000"/>
              <a:buChar char="◦"/>
            </a:pPr>
            <a:r>
              <a:rPr lang="en-US" sz="1600"/>
              <a:t> This includes discussing assumptions in place to achieve results.</a:t>
            </a:r>
            <a:endParaRPr/>
          </a:p>
          <a:p>
            <a:pPr indent="-107950" lvl="0" marL="91440" rtl="0" algn="l">
              <a:lnSpc>
                <a:spcPct val="110000"/>
              </a:lnSpc>
              <a:spcBef>
                <a:spcPts val="1600"/>
              </a:spcBef>
              <a:spcAft>
                <a:spcPts val="0"/>
              </a:spcAft>
              <a:buSzPct val="100000"/>
              <a:buChar char=" "/>
            </a:pPr>
            <a:r>
              <a:rPr lang="en-US" sz="2000"/>
              <a:t>Planned Activities </a:t>
            </a:r>
            <a:endParaRPr sz="1600"/>
          </a:p>
          <a:p>
            <a:pPr indent="-107950" lvl="0" marL="91440" rtl="0" algn="l">
              <a:lnSpc>
                <a:spcPct val="110000"/>
              </a:lnSpc>
              <a:spcBef>
                <a:spcPts val="1400"/>
              </a:spcBef>
              <a:spcAft>
                <a:spcPts val="0"/>
              </a:spcAft>
              <a:buSzPct val="100000"/>
              <a:buChar char=" "/>
            </a:pPr>
            <a:r>
              <a:rPr lang="en-US" sz="2000"/>
              <a:t>Schedule &amp; Resources</a:t>
            </a:r>
            <a:endParaRPr/>
          </a:p>
        </p:txBody>
      </p:sp>
      <p:sp>
        <p:nvSpPr>
          <p:cNvPr id="644" name="Google Shape;644;p77"/>
          <p:cNvSpPr txBox="1"/>
          <p:nvPr/>
        </p:nvSpPr>
        <p:spPr>
          <a:xfrm>
            <a:off x="7987553" y="1053353"/>
            <a:ext cx="2716306" cy="369332"/>
          </a:xfrm>
          <a:prstGeom prst="rect">
            <a:avLst/>
          </a:prstGeom>
          <a:solidFill>
            <a:srgbClr val="7DCAF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venir"/>
                <a:ea typeface="Avenir"/>
                <a:cs typeface="Avenir"/>
                <a:sym typeface="Avenir"/>
              </a:rPr>
              <a:t>Cover Page</a:t>
            </a:r>
            <a:endParaRPr/>
          </a:p>
        </p:txBody>
      </p:sp>
      <p:sp>
        <p:nvSpPr>
          <p:cNvPr id="645" name="Google Shape;645;p77"/>
          <p:cNvSpPr txBox="1"/>
          <p:nvPr/>
        </p:nvSpPr>
        <p:spPr>
          <a:xfrm>
            <a:off x="729843" y="5849325"/>
            <a:ext cx="12306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Avenir"/>
                <a:ea typeface="Avenir"/>
                <a:cs typeface="Avenir"/>
                <a:sym typeface="Avenir"/>
              </a:rPr>
              <a:t>Consider: Submission in preferred language and use USAID’s google form to request translations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8"/>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a:t>
            </a:r>
            <a:endParaRPr/>
          </a:p>
          <a:p>
            <a:pPr indent="0" lvl="0" marL="0" marR="0" rtl="0" algn="ctr">
              <a:spcBef>
                <a:spcPts val="0"/>
              </a:spcBef>
              <a:spcAft>
                <a:spcPts val="0"/>
              </a:spcAft>
              <a:buNone/>
            </a:pPr>
            <a:r>
              <a:rPr b="1" lang="en-US" sz="2400">
                <a:solidFill>
                  <a:srgbClr val="FFFFFF"/>
                </a:solidFill>
                <a:latin typeface="Arial"/>
                <a:ea typeface="Arial"/>
                <a:cs typeface="Arial"/>
                <a:sym typeface="Arial"/>
              </a:rPr>
              <a:t>Monitoring Evaluation Learning Plans (MEL)</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652" name="Google Shape;652;p78"/>
          <p:cNvSpPr txBox="1"/>
          <p:nvPr/>
        </p:nvSpPr>
        <p:spPr>
          <a:xfrm>
            <a:off x="505501" y="3666500"/>
            <a:ext cx="11423644" cy="479769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accent1"/>
              </a:buClr>
              <a:buSzPts val="100"/>
              <a:buFont typeface="Calibri"/>
              <a:buNone/>
            </a:pPr>
            <a:r>
              <a:t/>
            </a:r>
            <a:endParaRPr sz="100">
              <a:solidFill>
                <a:schemeClr val="dk2"/>
              </a:solidFill>
              <a:latin typeface="Avenir"/>
              <a:ea typeface="Avenir"/>
              <a:cs typeface="Avenir"/>
              <a:sym typeface="Avenir"/>
            </a:endParaRPr>
          </a:p>
          <a:p>
            <a:pPr indent="-114300" lvl="0" marL="91440" marR="0" rtl="0" algn="l">
              <a:lnSpc>
                <a:spcPct val="110000"/>
              </a:lnSpc>
              <a:spcBef>
                <a:spcPts val="1400"/>
              </a:spcBef>
              <a:spcAft>
                <a:spcPts val="0"/>
              </a:spcAft>
              <a:buClr>
                <a:schemeClr val="accent1"/>
              </a:buClr>
              <a:buSzPts val="1800"/>
              <a:buFont typeface="Calibri"/>
              <a:buChar char=" "/>
            </a:pPr>
            <a:r>
              <a:rPr lang="en-US" sz="1800">
                <a:solidFill>
                  <a:schemeClr val="dk2"/>
                </a:solidFill>
                <a:latin typeface="Arial"/>
                <a:ea typeface="Arial"/>
                <a:cs typeface="Arial"/>
                <a:sym typeface="Arial"/>
              </a:rPr>
              <a:t>MELs are </a:t>
            </a:r>
            <a:r>
              <a:rPr b="1" lang="en-US" sz="1800">
                <a:solidFill>
                  <a:schemeClr val="dk2"/>
                </a:solidFill>
                <a:latin typeface="Arial"/>
                <a:ea typeface="Arial"/>
                <a:cs typeface="Arial"/>
                <a:sym typeface="Arial"/>
              </a:rPr>
              <a:t>management tools</a:t>
            </a:r>
            <a:r>
              <a:rPr lang="en-US" sz="1800">
                <a:solidFill>
                  <a:schemeClr val="dk2"/>
                </a:solidFill>
                <a:latin typeface="Arial"/>
                <a:ea typeface="Arial"/>
                <a:cs typeface="Arial"/>
                <a:sym typeface="Arial"/>
              </a:rPr>
              <a:t> that outline indicators, targets, and what data you will collect and how you will collect it to measure and showcase your impact</a:t>
            </a:r>
            <a:endParaRPr/>
          </a:p>
          <a:p>
            <a:pPr indent="-114300" lvl="0" marL="91440" marR="0" rtl="0" algn="l">
              <a:lnSpc>
                <a:spcPct val="110000"/>
              </a:lnSpc>
              <a:spcBef>
                <a:spcPts val="1400"/>
              </a:spcBef>
              <a:spcAft>
                <a:spcPts val="0"/>
              </a:spcAft>
              <a:buClr>
                <a:schemeClr val="accent1"/>
              </a:buClr>
              <a:buSzPts val="1800"/>
              <a:buFont typeface="Calibri"/>
              <a:buChar char=" "/>
            </a:pPr>
            <a:r>
              <a:rPr lang="en-US" sz="1800">
                <a:solidFill>
                  <a:schemeClr val="dk2"/>
                </a:solidFill>
                <a:latin typeface="Arial"/>
                <a:ea typeface="Arial"/>
                <a:cs typeface="Arial"/>
                <a:sym typeface="Arial"/>
              </a:rPr>
              <a:t>MELs </a:t>
            </a:r>
            <a:r>
              <a:rPr b="1" lang="en-US" sz="1800">
                <a:solidFill>
                  <a:schemeClr val="dk2"/>
                </a:solidFill>
                <a:latin typeface="Arial"/>
                <a:ea typeface="Arial"/>
                <a:cs typeface="Arial"/>
                <a:sym typeface="Arial"/>
              </a:rPr>
              <a:t>cover the life of the project - </a:t>
            </a:r>
            <a:r>
              <a:rPr lang="en-US" sz="1800">
                <a:solidFill>
                  <a:schemeClr val="dk1"/>
                </a:solidFill>
                <a:latin typeface="Arial"/>
                <a:ea typeface="Arial"/>
                <a:cs typeface="Arial"/>
                <a:sym typeface="Arial"/>
              </a:rPr>
              <a:t>they can only be revised if USAID has approved changes in targets or indicators</a:t>
            </a:r>
            <a:endParaRPr/>
          </a:p>
        </p:txBody>
      </p:sp>
      <p:sp>
        <p:nvSpPr>
          <p:cNvPr id="653" name="Google Shape;653;p78"/>
          <p:cNvSpPr txBox="1"/>
          <p:nvPr/>
        </p:nvSpPr>
        <p:spPr>
          <a:xfrm>
            <a:off x="2940342" y="5696017"/>
            <a:ext cx="609879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00000"/>
              </a:buClr>
              <a:buSzPts val="1800"/>
              <a:buFont typeface="Avenir"/>
              <a:buNone/>
            </a:pPr>
            <a:r>
              <a:rPr b="1" lang="en-US" sz="1800">
                <a:solidFill>
                  <a:srgbClr val="C00000"/>
                </a:solidFill>
                <a:latin typeface="Avenir"/>
                <a:ea typeface="Avenir"/>
                <a:cs typeface="Avenir"/>
                <a:sym typeface="Avenir"/>
              </a:rPr>
              <a:t>Ensure MEL aligns with national standard indicators </a:t>
            </a:r>
            <a:endParaRPr/>
          </a:p>
        </p:txBody>
      </p:sp>
      <p:sp>
        <p:nvSpPr>
          <p:cNvPr id="654" name="Google Shape;654;p78"/>
          <p:cNvSpPr txBox="1"/>
          <p:nvPr/>
        </p:nvSpPr>
        <p:spPr>
          <a:xfrm>
            <a:off x="505501" y="1157973"/>
            <a:ext cx="10190461" cy="2996102"/>
          </a:xfrm>
          <a:prstGeom prst="rect">
            <a:avLst/>
          </a:prstGeom>
          <a:noFill/>
          <a:ln>
            <a:noFill/>
          </a:ln>
        </p:spPr>
        <p:txBody>
          <a:bodyPr anchorCtr="0" anchor="t" bIns="45700" lIns="91425" spcFirstLastPara="1" rIns="91425" wrap="square" tIns="45700">
            <a:normAutofit/>
          </a:bodyPr>
          <a:lstStyle/>
          <a:p>
            <a:pPr indent="-114300" lvl="0" marL="91440" marR="0" rtl="0" algn="l">
              <a:lnSpc>
                <a:spcPct val="110000"/>
              </a:lnSpc>
              <a:spcBef>
                <a:spcPts val="0"/>
              </a:spcBef>
              <a:spcAft>
                <a:spcPts val="0"/>
              </a:spcAft>
              <a:buClr>
                <a:schemeClr val="accent1"/>
              </a:buClr>
              <a:buSzPts val="1800"/>
              <a:buFont typeface="Calibri"/>
              <a:buChar char=" "/>
            </a:pPr>
            <a:r>
              <a:rPr lang="en-US" sz="1800">
                <a:solidFill>
                  <a:schemeClr val="dk1"/>
                </a:solidFill>
                <a:latin typeface="Arial"/>
                <a:ea typeface="Arial"/>
                <a:cs typeface="Arial"/>
                <a:sym typeface="Arial"/>
              </a:rPr>
              <a:t>Purpose: </a:t>
            </a:r>
            <a:endParaRPr/>
          </a:p>
          <a:p>
            <a:pPr indent="-114300" lvl="0" marL="91440" marR="0" rtl="0" algn="l">
              <a:lnSpc>
                <a:spcPct val="110000"/>
              </a:lnSpc>
              <a:spcBef>
                <a:spcPts val="1400"/>
              </a:spcBef>
              <a:spcAft>
                <a:spcPts val="0"/>
              </a:spcAft>
              <a:buClr>
                <a:schemeClr val="accent1"/>
              </a:buClr>
              <a:buSzPts val="1800"/>
              <a:buFont typeface="Calibri"/>
              <a:buChar char=" "/>
            </a:pPr>
            <a:r>
              <a:rPr b="1" lang="en-US" sz="1800">
                <a:solidFill>
                  <a:schemeClr val="dk1"/>
                </a:solidFill>
                <a:latin typeface="Arial"/>
                <a:ea typeface="Arial"/>
                <a:cs typeface="Arial"/>
                <a:sym typeface="Arial"/>
              </a:rPr>
              <a:t>Monitoring </a:t>
            </a:r>
            <a:r>
              <a:rPr lang="en-US" sz="1800">
                <a:solidFill>
                  <a:schemeClr val="dk1"/>
                </a:solidFill>
                <a:latin typeface="Arial"/>
                <a:ea typeface="Arial"/>
                <a:cs typeface="Arial"/>
                <a:sym typeface="Arial"/>
              </a:rPr>
              <a:t>data helps USAID and its partners understand whether the activity is on track or adjustments are needed.</a:t>
            </a:r>
            <a:endParaRPr/>
          </a:p>
          <a:p>
            <a:pPr indent="-114300" lvl="0" marL="91440" marR="0" rtl="0" algn="l">
              <a:lnSpc>
                <a:spcPct val="110000"/>
              </a:lnSpc>
              <a:spcBef>
                <a:spcPts val="1400"/>
              </a:spcBef>
              <a:spcAft>
                <a:spcPts val="0"/>
              </a:spcAft>
              <a:buClr>
                <a:schemeClr val="accent1"/>
              </a:buClr>
              <a:buSzPts val="1800"/>
              <a:buFont typeface="Calibri"/>
              <a:buChar char=" "/>
            </a:pPr>
            <a:r>
              <a:rPr b="1" lang="en-US" sz="1800">
                <a:solidFill>
                  <a:schemeClr val="dk1"/>
                </a:solidFill>
                <a:latin typeface="Arial"/>
                <a:ea typeface="Arial"/>
                <a:cs typeface="Arial"/>
                <a:sym typeface="Arial"/>
              </a:rPr>
              <a:t>Evaluations </a:t>
            </a:r>
            <a:r>
              <a:rPr lang="en-US" sz="1800">
                <a:solidFill>
                  <a:schemeClr val="dk1"/>
                </a:solidFill>
                <a:latin typeface="Arial"/>
                <a:ea typeface="Arial"/>
                <a:cs typeface="Arial"/>
                <a:sym typeface="Arial"/>
              </a:rPr>
              <a:t>answer critical questions related to the implementation or outcomes of the activity.</a:t>
            </a:r>
            <a:endParaRPr/>
          </a:p>
          <a:p>
            <a:pPr indent="-114300" lvl="0" marL="91440" marR="0" rtl="0" algn="l">
              <a:lnSpc>
                <a:spcPct val="110000"/>
              </a:lnSpc>
              <a:spcBef>
                <a:spcPts val="1400"/>
              </a:spcBef>
              <a:spcAft>
                <a:spcPts val="0"/>
              </a:spcAft>
              <a:buClr>
                <a:schemeClr val="accent1"/>
              </a:buClr>
              <a:buSzPts val="1800"/>
              <a:buFont typeface="Calibri"/>
              <a:buChar char=" "/>
            </a:pPr>
            <a:r>
              <a:rPr b="1" lang="en-US" sz="1800">
                <a:solidFill>
                  <a:schemeClr val="dk1"/>
                </a:solidFill>
                <a:latin typeface="Arial"/>
                <a:ea typeface="Arial"/>
                <a:cs typeface="Arial"/>
                <a:sym typeface="Arial"/>
              </a:rPr>
              <a:t>Learning </a:t>
            </a:r>
            <a:r>
              <a:rPr lang="en-US" sz="1800">
                <a:solidFill>
                  <a:schemeClr val="dk1"/>
                </a:solidFill>
                <a:latin typeface="Arial"/>
                <a:ea typeface="Arial"/>
                <a:cs typeface="Arial"/>
                <a:sym typeface="Arial"/>
              </a:rPr>
              <a:t>means analyzing various information to inform possible adaptations needed to achieve programmatic objectives.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9"/>
          <p:cNvSpPr txBox="1"/>
          <p:nvPr>
            <p:ph idx="1" type="body"/>
          </p:nvPr>
        </p:nvSpPr>
        <p:spPr>
          <a:xfrm>
            <a:off x="0" y="0"/>
            <a:ext cx="12192000" cy="6602136"/>
          </a:xfrm>
          <a:prstGeom prst="rect">
            <a:avLst/>
          </a:prstGeom>
          <a:solidFill>
            <a:srgbClr val="002060"/>
          </a:solidFill>
          <a:ln>
            <a:noFill/>
          </a:ln>
        </p:spPr>
        <p:txBody>
          <a:bodyPr anchorCtr="0" anchor="t" bIns="91175" lIns="91175" spcFirstLastPara="1" rIns="91175" wrap="square" tIns="91175">
            <a:noAutofit/>
          </a:bodyPr>
          <a:lstStyle/>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338655" lvl="0" marL="609585" rtl="0" algn="l">
              <a:lnSpc>
                <a:spcPct val="110000"/>
              </a:lnSpc>
              <a:spcBef>
                <a:spcPts val="0"/>
              </a:spcBef>
              <a:spcAft>
                <a:spcPts val="0"/>
              </a:spcAft>
              <a:buClr>
                <a:srgbClr val="F2F2F2"/>
              </a:buClr>
              <a:buSzPts val="1600"/>
              <a:buFont typeface="Arial"/>
              <a:buNone/>
            </a:pPr>
            <a:r>
              <a:t/>
            </a:r>
            <a:endParaRPr b="1" sz="2400">
              <a:solidFill>
                <a:schemeClr val="lt1"/>
              </a:solidFill>
            </a:endParaRPr>
          </a:p>
          <a:p>
            <a:pPr indent="0" lvl="0" marL="169329" rtl="0" algn="ctr">
              <a:lnSpc>
                <a:spcPct val="11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Local Partners’ Organizational Capacity Strengthening </a:t>
            </a:r>
            <a:endParaRPr/>
          </a:p>
          <a:p>
            <a:pPr indent="0" lvl="0" marL="169329" rtl="0" algn="ctr">
              <a:lnSpc>
                <a:spcPct val="110000"/>
              </a:lnSpc>
              <a:spcBef>
                <a:spcPts val="0"/>
              </a:spcBef>
              <a:spcAft>
                <a:spcPts val="0"/>
              </a:spcAft>
              <a:buClr>
                <a:srgbClr val="F2F2F2"/>
              </a:buClr>
              <a:buSzPts val="1600"/>
              <a:buNone/>
            </a:pPr>
            <a:r>
              <a:t/>
            </a:r>
            <a:endParaRPr sz="4000">
              <a:solidFill>
                <a:schemeClr val="lt1"/>
              </a:solidFill>
              <a:latin typeface="Arial"/>
              <a:ea typeface="Arial"/>
              <a:cs typeface="Arial"/>
              <a:sym typeface="Arial"/>
            </a:endParaRPr>
          </a:p>
          <a:p>
            <a:pPr indent="0" lvl="0" marL="169329" rtl="0" algn="ctr">
              <a:lnSpc>
                <a:spcPct val="11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During a Site Visit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80"/>
          <p:cNvSpPr/>
          <p:nvPr/>
        </p:nvSpPr>
        <p:spPr>
          <a:xfrm>
            <a:off x="0" y="-48063"/>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	 CONDUCTING A SITE VISIT </a:t>
            </a:r>
            <a:endParaRPr b="1" sz="3200">
              <a:solidFill>
                <a:srgbClr val="FFFFFF"/>
              </a:solidFill>
              <a:latin typeface="Arial"/>
              <a:ea typeface="Arial"/>
              <a:cs typeface="Arial"/>
              <a:sym typeface="Arial"/>
            </a:endParaRPr>
          </a:p>
        </p:txBody>
      </p:sp>
      <p:sp>
        <p:nvSpPr>
          <p:cNvPr id="666" name="Google Shape;666;p80"/>
          <p:cNvSpPr txBox="1"/>
          <p:nvPr/>
        </p:nvSpPr>
        <p:spPr>
          <a:xfrm>
            <a:off x="648588" y="1238690"/>
            <a:ext cx="22275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Primary Drivers</a:t>
            </a:r>
            <a:endParaRPr/>
          </a:p>
        </p:txBody>
      </p:sp>
      <p:sp>
        <p:nvSpPr>
          <p:cNvPr id="667" name="Google Shape;667;p80"/>
          <p:cNvSpPr txBox="1"/>
          <p:nvPr>
            <p:ph type="title"/>
          </p:nvPr>
        </p:nvSpPr>
        <p:spPr>
          <a:xfrm>
            <a:off x="198829" y="865490"/>
            <a:ext cx="11855302" cy="8976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venir"/>
              <a:buNone/>
            </a:pPr>
            <a:r>
              <a:rPr lang="en-US" sz="2800"/>
              <a:t>How-To Note version 4 &amp; ADS 201.3.4.10.B</a:t>
            </a:r>
            <a:endParaRPr/>
          </a:p>
        </p:txBody>
      </p:sp>
      <p:sp>
        <p:nvSpPr>
          <p:cNvPr id="668" name="Google Shape;668;p80"/>
          <p:cNvSpPr txBox="1"/>
          <p:nvPr>
            <p:ph idx="1" type="body"/>
          </p:nvPr>
        </p:nvSpPr>
        <p:spPr>
          <a:xfrm>
            <a:off x="1097280" y="2334860"/>
            <a:ext cx="10058400" cy="3760891"/>
          </a:xfrm>
          <a:prstGeom prst="rect">
            <a:avLst/>
          </a:prstGeom>
          <a:noFill/>
          <a:ln>
            <a:noFill/>
          </a:ln>
        </p:spPr>
        <p:txBody>
          <a:bodyPr anchorCtr="0" anchor="t" bIns="45700" lIns="0" spcFirstLastPara="1" rIns="0" wrap="square" tIns="45700">
            <a:normAutofit fontScale="92500" lnSpcReduction="10000"/>
          </a:bodyPr>
          <a:lstStyle/>
          <a:p>
            <a:pPr indent="-117475" lvl="0" marL="91440" rtl="0" algn="l">
              <a:lnSpc>
                <a:spcPct val="110000"/>
              </a:lnSpc>
              <a:spcBef>
                <a:spcPts val="0"/>
              </a:spcBef>
              <a:spcAft>
                <a:spcPts val="0"/>
              </a:spcAft>
              <a:buClr>
                <a:srgbClr val="3F3F3F"/>
              </a:buClr>
              <a:buSzPct val="100000"/>
              <a:buFont typeface="Arial"/>
              <a:buChar char="•"/>
            </a:pPr>
            <a:r>
              <a:rPr b="1" lang="en-US"/>
              <a:t>Primary Drivers</a:t>
            </a:r>
            <a:r>
              <a:rPr lang="en-US"/>
              <a:t>:</a:t>
            </a:r>
            <a:endParaRPr/>
          </a:p>
          <a:p>
            <a:pPr indent="-182879" lvl="1" marL="384048" rtl="0" algn="l">
              <a:lnSpc>
                <a:spcPct val="110000"/>
              </a:lnSpc>
              <a:spcBef>
                <a:spcPts val="400"/>
              </a:spcBef>
              <a:spcAft>
                <a:spcPts val="0"/>
              </a:spcAft>
              <a:buClr>
                <a:srgbClr val="3F3F3F"/>
              </a:buClr>
              <a:buSzPct val="100000"/>
              <a:buFont typeface="Arial"/>
              <a:buChar char="•"/>
            </a:pPr>
            <a:r>
              <a:rPr lang="en-US"/>
              <a:t> CORs/AORs</a:t>
            </a:r>
            <a:endParaRPr/>
          </a:p>
          <a:p>
            <a:pPr indent="0" lvl="0" marL="0" rtl="0" algn="l">
              <a:lnSpc>
                <a:spcPct val="110000"/>
              </a:lnSpc>
              <a:spcBef>
                <a:spcPts val="1600"/>
              </a:spcBef>
              <a:spcAft>
                <a:spcPts val="0"/>
              </a:spcAft>
              <a:buClr>
                <a:srgbClr val="3F3F3F"/>
              </a:buClr>
              <a:buSzPct val="100000"/>
              <a:buNone/>
            </a:pPr>
            <a:r>
              <a:rPr b="1" lang="en-US"/>
              <a:t>Other staff:</a:t>
            </a:r>
            <a:endParaRPr/>
          </a:p>
          <a:p>
            <a:pPr indent="-182879" lvl="1" marL="384048" rtl="0" algn="l">
              <a:lnSpc>
                <a:spcPct val="110000"/>
              </a:lnSpc>
              <a:spcBef>
                <a:spcPts val="400"/>
              </a:spcBef>
              <a:spcAft>
                <a:spcPts val="0"/>
              </a:spcAft>
              <a:buClr>
                <a:srgbClr val="3F3F3F"/>
              </a:buClr>
              <a:buSzPct val="100000"/>
              <a:buFont typeface="Arial"/>
              <a:buChar char="•"/>
            </a:pPr>
            <a:r>
              <a:rPr lang="en-US"/>
              <a:t>Activity Managers</a:t>
            </a:r>
            <a:endParaRPr/>
          </a:p>
          <a:p>
            <a:pPr indent="-182879" lvl="1" marL="384048" rtl="0" algn="l">
              <a:lnSpc>
                <a:spcPct val="110000"/>
              </a:lnSpc>
              <a:spcBef>
                <a:spcPts val="600"/>
              </a:spcBef>
              <a:spcAft>
                <a:spcPts val="0"/>
              </a:spcAft>
              <a:buClr>
                <a:srgbClr val="3F3F3F"/>
              </a:buClr>
              <a:buSzPct val="100000"/>
              <a:buFont typeface="Arial"/>
              <a:buChar char="•"/>
            </a:pPr>
            <a:r>
              <a:rPr lang="en-US"/>
              <a:t> Alternate CORs/AORs</a:t>
            </a:r>
            <a:endParaRPr/>
          </a:p>
          <a:p>
            <a:pPr indent="-117475" lvl="0" marL="91440" rtl="0" algn="l">
              <a:lnSpc>
                <a:spcPct val="110000"/>
              </a:lnSpc>
              <a:spcBef>
                <a:spcPts val="1600"/>
              </a:spcBef>
              <a:spcAft>
                <a:spcPts val="0"/>
              </a:spcAft>
              <a:buClr>
                <a:srgbClr val="3F3F3F"/>
              </a:buClr>
              <a:buSzPct val="100000"/>
              <a:buFont typeface="Arial"/>
              <a:buChar char="•"/>
            </a:pPr>
            <a:r>
              <a:rPr b="1" lang="en-US"/>
              <a:t>Other Mission or Washington Operating Units Staff:</a:t>
            </a:r>
            <a:endParaRPr/>
          </a:p>
          <a:p>
            <a:pPr indent="-182879" lvl="1" marL="384048" rtl="0" algn="l">
              <a:lnSpc>
                <a:spcPct val="110000"/>
              </a:lnSpc>
              <a:spcBef>
                <a:spcPts val="400"/>
              </a:spcBef>
              <a:spcAft>
                <a:spcPts val="0"/>
              </a:spcAft>
              <a:buClr>
                <a:srgbClr val="3F3F3F"/>
              </a:buClr>
              <a:buSzPct val="100000"/>
              <a:buFont typeface="Arial"/>
              <a:buChar char="•"/>
            </a:pPr>
            <a:r>
              <a:rPr lang="en-US"/>
              <a:t>Program Office Staff</a:t>
            </a:r>
            <a:endParaRPr/>
          </a:p>
          <a:p>
            <a:pPr indent="-182879" lvl="1" marL="384048" rtl="0" algn="l">
              <a:lnSpc>
                <a:spcPct val="110000"/>
              </a:lnSpc>
              <a:spcBef>
                <a:spcPts val="600"/>
              </a:spcBef>
              <a:spcAft>
                <a:spcPts val="0"/>
              </a:spcAft>
              <a:buClr>
                <a:srgbClr val="3F3F3F"/>
              </a:buClr>
              <a:buSzPct val="100000"/>
              <a:buFont typeface="Arial"/>
              <a:buChar char="•"/>
            </a:pPr>
            <a:r>
              <a:rPr lang="en-US"/>
              <a:t>Support Office Staff</a:t>
            </a:r>
            <a:endParaRPr/>
          </a:p>
          <a:p>
            <a:pPr indent="-182879" lvl="1" marL="384048" rtl="0" algn="l">
              <a:lnSpc>
                <a:spcPct val="110000"/>
              </a:lnSpc>
              <a:spcBef>
                <a:spcPts val="600"/>
              </a:spcBef>
              <a:spcAft>
                <a:spcPts val="0"/>
              </a:spcAft>
              <a:buClr>
                <a:srgbClr val="3F3F3F"/>
              </a:buClr>
              <a:buSzPct val="100000"/>
              <a:buFont typeface="Arial"/>
              <a:buChar char="•"/>
            </a:pPr>
            <a:r>
              <a:rPr lang="en-US"/>
              <a:t>M&amp;E Points of Contact</a:t>
            </a:r>
            <a:endParaRPr/>
          </a:p>
          <a:p>
            <a:pPr indent="-182879" lvl="1" marL="384048" rtl="0" algn="l">
              <a:lnSpc>
                <a:spcPct val="110000"/>
              </a:lnSpc>
              <a:spcBef>
                <a:spcPts val="600"/>
              </a:spcBef>
              <a:spcAft>
                <a:spcPts val="0"/>
              </a:spcAft>
              <a:buClr>
                <a:srgbClr val="3F3F3F"/>
              </a:buClr>
              <a:buSzPct val="100000"/>
              <a:buFont typeface="Arial"/>
              <a:buChar char="•"/>
            </a:pPr>
            <a:r>
              <a:rPr lang="en-US"/>
              <a:t>Learning Advisors</a:t>
            </a:r>
            <a:endParaRPr/>
          </a:p>
          <a:p>
            <a:pPr indent="0" lvl="0" marL="91440" rtl="0" algn="l">
              <a:lnSpc>
                <a:spcPct val="110000"/>
              </a:lnSpc>
              <a:spcBef>
                <a:spcPts val="1600"/>
              </a:spcBef>
              <a:spcAft>
                <a:spcPts val="0"/>
              </a:spcAft>
              <a:buSzPct val="100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81"/>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FF"/>
                </a:solidFill>
                <a:latin typeface="Arial"/>
                <a:ea typeface="Arial"/>
                <a:cs typeface="Arial"/>
                <a:sym typeface="Arial"/>
              </a:rPr>
              <a:t>	 </a:t>
            </a:r>
            <a:endParaRPr b="1" sz="3200">
              <a:solidFill>
                <a:srgbClr val="FFFFFF"/>
              </a:solidFill>
              <a:latin typeface="Arial"/>
              <a:ea typeface="Arial"/>
              <a:cs typeface="Arial"/>
              <a:sym typeface="Arial"/>
            </a:endParaRPr>
          </a:p>
        </p:txBody>
      </p:sp>
      <p:sp>
        <p:nvSpPr>
          <p:cNvPr id="675" name="Google Shape;675;p81"/>
          <p:cNvSpPr txBox="1"/>
          <p:nvPr>
            <p:ph idx="1" type="body"/>
          </p:nvPr>
        </p:nvSpPr>
        <p:spPr>
          <a:xfrm>
            <a:off x="588334" y="1293997"/>
            <a:ext cx="10988473" cy="4851622"/>
          </a:xfrm>
          <a:prstGeom prst="rect">
            <a:avLst/>
          </a:prstGeom>
          <a:noFill/>
          <a:ln>
            <a:noFill/>
          </a:ln>
        </p:spPr>
        <p:txBody>
          <a:bodyPr anchorCtr="0" anchor="t" bIns="45700" lIns="0" spcFirstLastPara="1" rIns="0" wrap="square" tIns="45700">
            <a:noAutofit/>
          </a:bodyPr>
          <a:lstStyle/>
          <a:p>
            <a:pPr indent="-177800" lvl="0" marL="91440" rtl="0" algn="l">
              <a:lnSpc>
                <a:spcPct val="110000"/>
              </a:lnSpc>
              <a:spcBef>
                <a:spcPts val="0"/>
              </a:spcBef>
              <a:spcAft>
                <a:spcPts val="0"/>
              </a:spcAft>
              <a:buSzPts val="2800"/>
              <a:buChar char=" "/>
            </a:pPr>
            <a:r>
              <a:rPr lang="en-US" sz="2800"/>
              <a:t>Essential &amp; required component of a Mission’s performance management.</a:t>
            </a:r>
            <a:endParaRPr/>
          </a:p>
          <a:p>
            <a:pPr indent="-177800" lvl="0" marL="91440" rtl="0" algn="l">
              <a:lnSpc>
                <a:spcPct val="110000"/>
              </a:lnSpc>
              <a:spcBef>
                <a:spcPts val="1400"/>
              </a:spcBef>
              <a:spcAft>
                <a:spcPts val="0"/>
              </a:spcAft>
              <a:buSzPts val="2800"/>
              <a:buChar char=" "/>
            </a:pPr>
            <a:r>
              <a:rPr lang="en-US" sz="2800"/>
              <a:t>Site visits are conducted by CORs/AORs, or any other USAID staff member and cover:</a:t>
            </a:r>
            <a:endParaRPr/>
          </a:p>
          <a:p>
            <a:pPr indent="-182880" lvl="2" marL="566928" rtl="0" algn="l">
              <a:lnSpc>
                <a:spcPct val="110000"/>
              </a:lnSpc>
              <a:spcBef>
                <a:spcPts val="400"/>
              </a:spcBef>
              <a:spcAft>
                <a:spcPts val="0"/>
              </a:spcAft>
              <a:buClr>
                <a:srgbClr val="3F3F3F"/>
              </a:buClr>
              <a:buSzPts val="2800"/>
              <a:buChar char="◦"/>
            </a:pPr>
            <a:r>
              <a:rPr lang="en-US" sz="2800"/>
              <a:t>Monitoring</a:t>
            </a:r>
            <a:endParaRPr/>
          </a:p>
          <a:p>
            <a:pPr indent="-182880" lvl="2" marL="566928" rtl="0" algn="l">
              <a:lnSpc>
                <a:spcPct val="110000"/>
              </a:lnSpc>
              <a:spcBef>
                <a:spcPts val="600"/>
              </a:spcBef>
              <a:spcAft>
                <a:spcPts val="0"/>
              </a:spcAft>
              <a:buClr>
                <a:srgbClr val="3F3F3F"/>
              </a:buClr>
              <a:buSzPts val="2800"/>
              <a:buChar char="◦"/>
            </a:pPr>
            <a:r>
              <a:rPr lang="en-US" sz="2800"/>
              <a:t>Oversight</a:t>
            </a:r>
            <a:endParaRPr/>
          </a:p>
          <a:p>
            <a:pPr indent="-182880" lvl="2" marL="566928" rtl="0" algn="l">
              <a:lnSpc>
                <a:spcPct val="110000"/>
              </a:lnSpc>
              <a:spcBef>
                <a:spcPts val="600"/>
              </a:spcBef>
              <a:spcAft>
                <a:spcPts val="0"/>
              </a:spcAft>
              <a:buClr>
                <a:srgbClr val="3F3F3F"/>
              </a:buClr>
              <a:buSzPts val="2800"/>
              <a:buChar char="◦"/>
            </a:pPr>
            <a:r>
              <a:rPr lang="en-US" sz="2800"/>
              <a:t>Learning from activity implementation</a:t>
            </a:r>
            <a:endParaRPr/>
          </a:p>
          <a:p>
            <a:pPr indent="-182880" lvl="2" marL="566928" rtl="0" algn="l">
              <a:lnSpc>
                <a:spcPct val="110000"/>
              </a:lnSpc>
              <a:spcBef>
                <a:spcPts val="600"/>
              </a:spcBef>
              <a:spcAft>
                <a:spcPts val="0"/>
              </a:spcAft>
              <a:buClr>
                <a:srgbClr val="C00000"/>
              </a:buClr>
              <a:buSzPts val="2800"/>
              <a:buChar char="◦"/>
            </a:pPr>
            <a:r>
              <a:rPr i="1" lang="en-US" sz="2800">
                <a:solidFill>
                  <a:srgbClr val="C00000"/>
                </a:solidFill>
              </a:rPr>
              <a:t>Now we can add Capacity Strengthening </a:t>
            </a:r>
            <a:endParaRPr/>
          </a:p>
        </p:txBody>
      </p:sp>
      <p:sp>
        <p:nvSpPr>
          <p:cNvPr id="676" name="Google Shape;676;p81"/>
          <p:cNvSpPr txBox="1"/>
          <p:nvPr/>
        </p:nvSpPr>
        <p:spPr>
          <a:xfrm>
            <a:off x="2669103" y="217969"/>
            <a:ext cx="60951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WHAT IS A USAID SITE VISIT?</a:t>
            </a:r>
            <a:endParaRPr sz="2400">
              <a:solidFill>
                <a:schemeClr val="dk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6"/>
          <p:cNvSpPr/>
          <p:nvPr/>
        </p:nvSpPr>
        <p:spPr>
          <a:xfrm>
            <a:off x="0" y="-48063"/>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FF"/>
                </a:solidFill>
                <a:latin typeface="Arial"/>
                <a:ea typeface="Arial"/>
                <a:cs typeface="Arial"/>
                <a:sym typeface="Arial"/>
              </a:rPr>
              <a:t>What is Local Capacity Strengthening?</a:t>
            </a:r>
            <a:endParaRPr b="1" i="0" sz="3200" u="none" cap="none" strike="noStrike">
              <a:solidFill>
                <a:srgbClr val="FFFFFF"/>
              </a:solidFill>
              <a:latin typeface="Arial"/>
              <a:ea typeface="Arial"/>
              <a:cs typeface="Arial"/>
              <a:sym typeface="Arial"/>
            </a:endParaRPr>
          </a:p>
        </p:txBody>
      </p:sp>
      <p:sp>
        <p:nvSpPr>
          <p:cNvPr id="306" name="Google Shape;306;p46"/>
          <p:cNvSpPr txBox="1"/>
          <p:nvPr>
            <p:ph idx="1" type="body"/>
          </p:nvPr>
        </p:nvSpPr>
        <p:spPr>
          <a:xfrm>
            <a:off x="558773" y="2060037"/>
            <a:ext cx="5117284" cy="4232275"/>
          </a:xfrm>
          <a:prstGeom prst="rect">
            <a:avLst/>
          </a:prstGeom>
          <a:solidFill>
            <a:schemeClr val="lt1"/>
          </a:solidFill>
          <a:ln>
            <a:noFill/>
          </a:ln>
        </p:spPr>
        <p:txBody>
          <a:bodyPr anchorCtr="0" anchor="t" bIns="91175" lIns="91175" spcFirstLastPara="1" rIns="91175" wrap="square" tIns="91175">
            <a:normAutofit/>
          </a:bodyPr>
          <a:lstStyle/>
          <a:p>
            <a:pPr indent="0" lvl="0" marL="169329" rtl="0" algn="l">
              <a:lnSpc>
                <a:spcPct val="110000"/>
              </a:lnSpc>
              <a:spcBef>
                <a:spcPts val="0"/>
              </a:spcBef>
              <a:spcAft>
                <a:spcPts val="0"/>
              </a:spcAft>
              <a:buSzPts val="1600"/>
              <a:buNone/>
            </a:pPr>
            <a:r>
              <a:rPr lang="en-US" sz="2000" u="none" strike="noStrike">
                <a:solidFill>
                  <a:schemeClr val="dk1"/>
                </a:solidFill>
                <a:latin typeface="Gill Sans"/>
                <a:ea typeface="Gill Sans"/>
                <a:cs typeface="Gill Sans"/>
                <a:sym typeface="Gill Sans"/>
              </a:rPr>
              <a:t>Capacity </a:t>
            </a:r>
            <a:r>
              <a:rPr b="0" i="0" lang="en-US" sz="2000" u="none" strike="noStrike">
                <a:solidFill>
                  <a:schemeClr val="dk1"/>
                </a:solidFill>
                <a:latin typeface="Gill Sans"/>
                <a:ea typeface="Gill Sans"/>
                <a:cs typeface="Gill Sans"/>
                <a:sym typeface="Gill Sans"/>
              </a:rPr>
              <a:t>encompasses the knowledge, skills, and motivations, as well as the relationships that enable an actor to:</a:t>
            </a:r>
            <a:endParaRPr/>
          </a:p>
          <a:p>
            <a:pPr indent="0" lvl="0" marL="169329" rtl="0" algn="l">
              <a:lnSpc>
                <a:spcPct val="110000"/>
              </a:lnSpc>
              <a:spcBef>
                <a:spcPts val="0"/>
              </a:spcBef>
              <a:spcAft>
                <a:spcPts val="0"/>
              </a:spcAft>
              <a:buSzPts val="1600"/>
              <a:buNone/>
            </a:pPr>
            <a:r>
              <a:t/>
            </a:r>
            <a:endParaRPr b="0" i="0" sz="2000" u="none" strike="noStrike">
              <a:solidFill>
                <a:schemeClr val="dk1"/>
              </a:solidFill>
              <a:latin typeface="Gill Sans"/>
              <a:ea typeface="Gill Sans"/>
              <a:cs typeface="Gill Sans"/>
              <a:sym typeface="Gill Sans"/>
            </a:endParaRPr>
          </a:p>
          <a:p>
            <a:pPr indent="-440256" lvl="1" marL="822960" rtl="0" algn="l">
              <a:lnSpc>
                <a:spcPct val="110000"/>
              </a:lnSpc>
              <a:spcBef>
                <a:spcPts val="0"/>
              </a:spcBef>
              <a:spcAft>
                <a:spcPts val="0"/>
              </a:spcAft>
              <a:buSzPts val="1600"/>
              <a:buFont typeface="Arial"/>
              <a:buChar char="•"/>
            </a:pPr>
            <a:r>
              <a:rPr i="0" lang="en-US" sz="2000" u="none" strike="noStrike">
                <a:solidFill>
                  <a:schemeClr val="dk1"/>
                </a:solidFill>
                <a:latin typeface="Gill Sans"/>
                <a:ea typeface="Gill Sans"/>
                <a:cs typeface="Gill Sans"/>
                <a:sym typeface="Gill Sans"/>
              </a:rPr>
              <a:t>Take action to design and implement solutions to local development challenges, </a:t>
            </a:r>
            <a:endParaRPr/>
          </a:p>
          <a:p>
            <a:pPr indent="-440256" lvl="1" marL="822960" rtl="0" algn="l">
              <a:lnSpc>
                <a:spcPct val="110000"/>
              </a:lnSpc>
              <a:spcBef>
                <a:spcPts val="0"/>
              </a:spcBef>
              <a:spcAft>
                <a:spcPts val="0"/>
              </a:spcAft>
              <a:buSzPts val="1600"/>
              <a:buFont typeface="Arial"/>
              <a:buChar char="•"/>
            </a:pPr>
            <a:r>
              <a:rPr lang="en-US" sz="2000">
                <a:solidFill>
                  <a:schemeClr val="dk1"/>
                </a:solidFill>
                <a:latin typeface="Gill Sans"/>
                <a:ea typeface="Gill Sans"/>
                <a:cs typeface="Gill Sans"/>
                <a:sym typeface="Gill Sans"/>
              </a:rPr>
              <a:t>T</a:t>
            </a:r>
            <a:r>
              <a:rPr i="0" lang="en-US" sz="2000" u="none" strike="noStrike">
                <a:solidFill>
                  <a:schemeClr val="dk1"/>
                </a:solidFill>
                <a:latin typeface="Gill Sans"/>
                <a:ea typeface="Gill Sans"/>
                <a:cs typeface="Gill Sans"/>
                <a:sym typeface="Gill Sans"/>
              </a:rPr>
              <a:t>o learn and adapt from that action</a:t>
            </a:r>
            <a:endParaRPr/>
          </a:p>
          <a:p>
            <a:pPr indent="-440256" lvl="1" marL="822960" rtl="0" algn="l">
              <a:lnSpc>
                <a:spcPct val="110000"/>
              </a:lnSpc>
              <a:spcBef>
                <a:spcPts val="0"/>
              </a:spcBef>
              <a:spcAft>
                <a:spcPts val="0"/>
              </a:spcAft>
              <a:buSzPts val="1600"/>
              <a:buFont typeface="Arial"/>
              <a:buChar char="•"/>
            </a:pPr>
            <a:r>
              <a:rPr lang="en-US" sz="2000">
                <a:solidFill>
                  <a:schemeClr val="dk1"/>
                </a:solidFill>
                <a:latin typeface="Gill Sans"/>
                <a:ea typeface="Gill Sans"/>
                <a:cs typeface="Gill Sans"/>
                <a:sym typeface="Gill Sans"/>
              </a:rPr>
              <a:t>I</a:t>
            </a:r>
            <a:r>
              <a:rPr i="0" lang="en-US" sz="2000" u="none" strike="noStrike">
                <a:solidFill>
                  <a:schemeClr val="dk1"/>
                </a:solidFill>
                <a:latin typeface="Gill Sans"/>
                <a:ea typeface="Gill Sans"/>
                <a:cs typeface="Gill Sans"/>
                <a:sym typeface="Gill Sans"/>
              </a:rPr>
              <a:t>nnovate and transform over time</a:t>
            </a:r>
            <a:endParaRPr/>
          </a:p>
          <a:p>
            <a:pPr indent="0" lvl="1" marL="457200" rtl="0" algn="l">
              <a:lnSpc>
                <a:spcPct val="110000"/>
              </a:lnSpc>
              <a:spcBef>
                <a:spcPts val="1067"/>
              </a:spcBef>
              <a:spcAft>
                <a:spcPts val="0"/>
              </a:spcAft>
              <a:buSzPts val="1600"/>
              <a:buNone/>
            </a:pPr>
            <a:r>
              <a:t/>
            </a:r>
            <a:endParaRPr b="1" i="0" sz="2000" u="none" strike="noStrike">
              <a:latin typeface="Gill Sans"/>
              <a:ea typeface="Gill Sans"/>
              <a:cs typeface="Gill Sans"/>
              <a:sym typeface="Gill Sans"/>
            </a:endParaRPr>
          </a:p>
        </p:txBody>
      </p:sp>
      <p:sp>
        <p:nvSpPr>
          <p:cNvPr id="307" name="Google Shape;307;p46"/>
          <p:cNvSpPr txBox="1"/>
          <p:nvPr/>
        </p:nvSpPr>
        <p:spPr>
          <a:xfrm>
            <a:off x="159390" y="1233074"/>
            <a:ext cx="583873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C00000"/>
                </a:solidFill>
                <a:latin typeface="Avenir"/>
                <a:ea typeface="Avenir"/>
                <a:cs typeface="Avenir"/>
                <a:sym typeface="Avenir"/>
              </a:rPr>
              <a:t>USAID Capacity Definition</a:t>
            </a:r>
            <a:endParaRPr/>
          </a:p>
        </p:txBody>
      </p:sp>
      <p:sp>
        <p:nvSpPr>
          <p:cNvPr id="308" name="Google Shape;308;p46"/>
          <p:cNvSpPr txBox="1"/>
          <p:nvPr/>
        </p:nvSpPr>
        <p:spPr>
          <a:xfrm>
            <a:off x="6515943" y="2120900"/>
            <a:ext cx="5117283" cy="3748194"/>
          </a:xfrm>
          <a:prstGeom prst="rect">
            <a:avLst/>
          </a:prstGeom>
          <a:solidFill>
            <a:schemeClr val="lt1"/>
          </a:solidFill>
          <a:ln>
            <a:noFill/>
          </a:ln>
        </p:spPr>
        <p:txBody>
          <a:bodyPr anchorCtr="0" anchor="t" bIns="45700" lIns="91425" spcFirstLastPara="1" rIns="91425" wrap="square" tIns="45700">
            <a:normAutofit/>
          </a:bodyPr>
          <a:lstStyle/>
          <a:p>
            <a:pPr indent="-127000" lvl="0" marL="91440" marR="0" rtl="0" algn="l">
              <a:lnSpc>
                <a:spcPct val="11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Gill Sans"/>
                <a:ea typeface="Gill Sans"/>
                <a:cs typeface="Gill Sans"/>
                <a:sym typeface="Gill Sans"/>
              </a:rPr>
              <a:t>A strategic and intentional investment in the process of partnering with local actors to </a:t>
            </a:r>
            <a:r>
              <a:rPr b="1" i="0" lang="en-US" sz="2000" u="sng" cap="none" strike="noStrike">
                <a:solidFill>
                  <a:srgbClr val="3F3F3F"/>
                </a:solidFill>
                <a:latin typeface="Gill Sans"/>
                <a:ea typeface="Gill Sans"/>
                <a:cs typeface="Gill Sans"/>
                <a:sym typeface="Gill Sans"/>
              </a:rPr>
              <a:t>jointly </a:t>
            </a:r>
            <a:r>
              <a:rPr b="0" i="0" lang="en-US" sz="2000" u="none" cap="none" strike="noStrike">
                <a:solidFill>
                  <a:srgbClr val="3F3F3F"/>
                </a:solidFill>
                <a:latin typeface="Gill Sans"/>
                <a:ea typeface="Gill Sans"/>
                <a:cs typeface="Gill Sans"/>
                <a:sym typeface="Gill Sans"/>
              </a:rPr>
              <a:t>improve the performance of a local system to produce locally valued and sustainable development outcomes</a:t>
            </a:r>
            <a:endParaRPr/>
          </a:p>
          <a:p>
            <a:pPr indent="0" lvl="0" marL="91440" marR="0" rtl="0" algn="l">
              <a:lnSpc>
                <a:spcPct val="110000"/>
              </a:lnSpc>
              <a:spcBef>
                <a:spcPts val="1400"/>
              </a:spcBef>
              <a:spcAft>
                <a:spcPts val="0"/>
              </a:spcAft>
              <a:buClr>
                <a:schemeClr val="accent1"/>
              </a:buClr>
              <a:buSzPts val="2400"/>
              <a:buFont typeface="Calibri"/>
              <a:buNone/>
            </a:pPr>
            <a:r>
              <a:t/>
            </a:r>
            <a:endParaRPr b="0" i="0" sz="2400" u="none" cap="none" strike="noStrike">
              <a:solidFill>
                <a:srgbClr val="3F3F3F"/>
              </a:solidFill>
              <a:latin typeface="Gill Sans"/>
              <a:ea typeface="Gill Sans"/>
              <a:cs typeface="Gill Sans"/>
              <a:sym typeface="Gill Sans"/>
            </a:endParaRPr>
          </a:p>
        </p:txBody>
      </p:sp>
      <p:sp>
        <p:nvSpPr>
          <p:cNvPr id="309" name="Google Shape;309;p46"/>
          <p:cNvSpPr txBox="1"/>
          <p:nvPr/>
        </p:nvSpPr>
        <p:spPr>
          <a:xfrm>
            <a:off x="6202429" y="1233074"/>
            <a:ext cx="526676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C00000"/>
                </a:solidFill>
                <a:latin typeface="Avenir"/>
                <a:ea typeface="Avenir"/>
                <a:cs typeface="Avenir"/>
                <a:sym typeface="Avenir"/>
              </a:rPr>
              <a:t>Local Capacity Strengthening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2"/>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	 SITE VISITS </a:t>
            </a:r>
            <a:endParaRPr b="1" sz="3200">
              <a:solidFill>
                <a:srgbClr val="FFFFFF"/>
              </a:solidFill>
              <a:latin typeface="Arial"/>
              <a:ea typeface="Arial"/>
              <a:cs typeface="Arial"/>
              <a:sym typeface="Arial"/>
            </a:endParaRPr>
          </a:p>
        </p:txBody>
      </p:sp>
      <p:sp>
        <p:nvSpPr>
          <p:cNvPr id="683" name="Google Shape;683;p82"/>
          <p:cNvSpPr txBox="1"/>
          <p:nvPr>
            <p:ph idx="1" type="body"/>
          </p:nvPr>
        </p:nvSpPr>
        <p:spPr>
          <a:xfrm>
            <a:off x="788936" y="1060896"/>
            <a:ext cx="11148598" cy="5409016"/>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SzPts val="1800"/>
              <a:buNone/>
            </a:pPr>
            <a:r>
              <a:rPr b="0" i="0" lang="en-US" sz="1800" u="none" strike="noStrike">
                <a:solidFill>
                  <a:srgbClr val="000000"/>
                </a:solidFill>
                <a:latin typeface="Arial"/>
                <a:ea typeface="Arial"/>
                <a:cs typeface="Arial"/>
                <a:sym typeface="Arial"/>
              </a:rPr>
              <a:t>Visiting a location implementing an activity supported by USAID </a:t>
            </a:r>
            <a:endParaRPr/>
          </a:p>
          <a:p>
            <a:pPr indent="0" lvl="0" marL="0" rtl="0" algn="l">
              <a:lnSpc>
                <a:spcPct val="110000"/>
              </a:lnSpc>
              <a:spcBef>
                <a:spcPts val="1400"/>
              </a:spcBef>
              <a:spcAft>
                <a:spcPts val="0"/>
              </a:spcAft>
              <a:buSzPts val="1800"/>
              <a:buNone/>
            </a:pPr>
            <a:r>
              <a:rPr lang="en-US" sz="1800">
                <a:solidFill>
                  <a:srgbClr val="000000"/>
                </a:solidFill>
                <a:latin typeface="Arial"/>
                <a:ea typeface="Arial"/>
                <a:cs typeface="Arial"/>
                <a:sym typeface="Arial"/>
              </a:rPr>
              <a:t>Visit the Implementing partner’s local office AND Service Delivery Sites </a:t>
            </a:r>
            <a:endParaRPr/>
          </a:p>
          <a:p>
            <a:pPr indent="-342900" lvl="0" marL="342900" rtl="0" algn="l">
              <a:lnSpc>
                <a:spcPct val="110000"/>
              </a:lnSpc>
              <a:spcBef>
                <a:spcPts val="1400"/>
              </a:spcBef>
              <a:spcAft>
                <a:spcPts val="0"/>
              </a:spcAft>
              <a:buClr>
                <a:srgbClr val="000000"/>
              </a:buClr>
              <a:buSzPts val="1800"/>
              <a:buFont typeface="Avenir"/>
              <a:buAutoNum type="arabicPeriod"/>
            </a:pPr>
            <a:r>
              <a:rPr lang="en-US" sz="1800">
                <a:solidFill>
                  <a:srgbClr val="000000"/>
                </a:solidFill>
                <a:latin typeface="Arial"/>
                <a:ea typeface="Arial"/>
                <a:cs typeface="Arial"/>
                <a:sym typeface="Arial"/>
              </a:rPr>
              <a:t>Review performance results compared to workplan </a:t>
            </a:r>
            <a:endParaRPr/>
          </a:p>
          <a:p>
            <a:pPr indent="-342900" lvl="0" marL="342900" rtl="0" algn="l">
              <a:lnSpc>
                <a:spcPct val="110000"/>
              </a:lnSpc>
              <a:spcBef>
                <a:spcPts val="1400"/>
              </a:spcBef>
              <a:spcAft>
                <a:spcPts val="0"/>
              </a:spcAft>
              <a:buClr>
                <a:srgbClr val="000000"/>
              </a:buClr>
              <a:buSzPts val="1800"/>
              <a:buFont typeface="Avenir"/>
              <a:buAutoNum type="arabicPeriod"/>
            </a:pPr>
            <a:r>
              <a:rPr lang="en-US" sz="1800">
                <a:solidFill>
                  <a:srgbClr val="000000"/>
                </a:solidFill>
                <a:latin typeface="Arial"/>
                <a:ea typeface="Arial"/>
                <a:cs typeface="Arial"/>
                <a:sym typeface="Arial"/>
              </a:rPr>
              <a:t>Observe training or other events funded within USAID activity</a:t>
            </a:r>
            <a:endParaRPr/>
          </a:p>
          <a:p>
            <a:pPr indent="-342900" lvl="0" marL="342900" rtl="0" algn="l">
              <a:lnSpc>
                <a:spcPct val="110000"/>
              </a:lnSpc>
              <a:spcBef>
                <a:spcPts val="1400"/>
              </a:spcBef>
              <a:spcAft>
                <a:spcPts val="0"/>
              </a:spcAft>
              <a:buClr>
                <a:srgbClr val="000000"/>
              </a:buClr>
              <a:buSzPts val="1800"/>
              <a:buFont typeface="Avenir"/>
              <a:buAutoNum type="arabicPeriod"/>
            </a:pPr>
            <a:r>
              <a:rPr lang="en-US" sz="1800">
                <a:solidFill>
                  <a:srgbClr val="000000"/>
                </a:solidFill>
                <a:latin typeface="Arial"/>
                <a:ea typeface="Arial"/>
                <a:cs typeface="Arial"/>
                <a:sym typeface="Arial"/>
              </a:rPr>
              <a:t>Talk to beneficiaries to get feedback</a:t>
            </a:r>
            <a:endParaRPr/>
          </a:p>
          <a:p>
            <a:pPr indent="-342900" lvl="0" marL="342900" rtl="0" algn="l">
              <a:lnSpc>
                <a:spcPct val="110000"/>
              </a:lnSpc>
              <a:spcBef>
                <a:spcPts val="1400"/>
              </a:spcBef>
              <a:spcAft>
                <a:spcPts val="0"/>
              </a:spcAft>
              <a:buClr>
                <a:srgbClr val="000000"/>
              </a:buClr>
              <a:buSzPts val="1800"/>
              <a:buFont typeface="Avenir"/>
              <a:buAutoNum type="arabicPeriod"/>
            </a:pPr>
            <a:r>
              <a:rPr lang="en-US" sz="1800">
                <a:solidFill>
                  <a:srgbClr val="000000"/>
                </a:solidFill>
                <a:latin typeface="Arial"/>
                <a:ea typeface="Arial"/>
                <a:cs typeface="Arial"/>
                <a:sym typeface="Arial"/>
              </a:rPr>
              <a:t>Conduct data quality assessments</a:t>
            </a:r>
            <a:endParaRPr/>
          </a:p>
          <a:p>
            <a:pPr indent="-342900" lvl="0" marL="342900" rtl="0" algn="l">
              <a:lnSpc>
                <a:spcPct val="110000"/>
              </a:lnSpc>
              <a:spcBef>
                <a:spcPts val="1400"/>
              </a:spcBef>
              <a:spcAft>
                <a:spcPts val="0"/>
              </a:spcAft>
              <a:buClr>
                <a:srgbClr val="C00000"/>
              </a:buClr>
              <a:buSzPts val="1800"/>
              <a:buFont typeface="Avenir"/>
              <a:buAutoNum type="arabicPeriod"/>
            </a:pPr>
            <a:r>
              <a:rPr lang="en-US" sz="1800">
                <a:solidFill>
                  <a:srgbClr val="C00000"/>
                </a:solidFill>
                <a:latin typeface="Arial"/>
                <a:ea typeface="Arial"/>
                <a:cs typeface="Arial"/>
                <a:sym typeface="Arial"/>
              </a:rPr>
              <a:t>Review organizational assessment and verify progress</a:t>
            </a:r>
            <a:endParaRPr/>
          </a:p>
          <a:p>
            <a:pPr indent="-342900" lvl="1" marL="635508" rtl="0" algn="l">
              <a:lnSpc>
                <a:spcPct val="110000"/>
              </a:lnSpc>
              <a:spcBef>
                <a:spcPts val="400"/>
              </a:spcBef>
              <a:spcAft>
                <a:spcPts val="0"/>
              </a:spcAft>
              <a:buClr>
                <a:srgbClr val="C00000"/>
              </a:buClr>
              <a:buSzPts val="1600"/>
              <a:buFont typeface="Avenir"/>
              <a:buAutoNum type="arabicPeriod"/>
            </a:pPr>
            <a:r>
              <a:rPr lang="en-US" sz="1600">
                <a:solidFill>
                  <a:srgbClr val="C00000"/>
                </a:solidFill>
                <a:latin typeface="Arial"/>
                <a:ea typeface="Arial"/>
                <a:cs typeface="Arial"/>
                <a:sym typeface="Arial"/>
              </a:rPr>
              <a:t>Example: “Organization’s Board of Directors must sign Conflict of Interest Forms”  Ask to see the signed forms of all Board Members. </a:t>
            </a:r>
            <a:endParaRPr/>
          </a:p>
          <a:p>
            <a:pPr indent="-342900" lvl="1" marL="635508" rtl="0" algn="l">
              <a:lnSpc>
                <a:spcPct val="110000"/>
              </a:lnSpc>
              <a:spcBef>
                <a:spcPts val="600"/>
              </a:spcBef>
              <a:spcAft>
                <a:spcPts val="0"/>
              </a:spcAft>
              <a:buClr>
                <a:srgbClr val="C00000"/>
              </a:buClr>
              <a:buSzPts val="1600"/>
              <a:buFont typeface="Avenir"/>
              <a:buAutoNum type="arabicPeriod"/>
            </a:pPr>
            <a:r>
              <a:rPr lang="en-US" sz="1600">
                <a:solidFill>
                  <a:srgbClr val="C00000"/>
                </a:solidFill>
                <a:latin typeface="Arial"/>
                <a:ea typeface="Arial"/>
                <a:cs typeface="Arial"/>
                <a:sym typeface="Arial"/>
              </a:rPr>
              <a:t>Example: “Develop a Financial Management Manual which includes segregation of duty”.  Ask to see the manual, check section on segregation of duties and SPOT check some transactions such as procurement. </a:t>
            </a:r>
            <a:endParaRPr sz="1600">
              <a:solidFill>
                <a:srgbClr val="000000"/>
              </a:solidFill>
              <a:latin typeface="Arial"/>
              <a:ea typeface="Arial"/>
              <a:cs typeface="Arial"/>
              <a:sym typeface="Arial"/>
            </a:endParaRPr>
          </a:p>
          <a:p>
            <a:pPr indent="0" lvl="0" marL="0" rtl="0" algn="l">
              <a:lnSpc>
                <a:spcPct val="110000"/>
              </a:lnSpc>
              <a:spcBef>
                <a:spcPts val="1600"/>
              </a:spcBef>
              <a:spcAft>
                <a:spcPts val="0"/>
              </a:spcAft>
              <a:buSzPts val="1800"/>
              <a:buNone/>
            </a:pPr>
            <a:r>
              <a:t/>
            </a:r>
            <a:endParaRPr sz="1800">
              <a:solidFill>
                <a:srgbClr val="000000"/>
              </a:solidFill>
              <a:latin typeface="Arial"/>
              <a:ea typeface="Arial"/>
              <a:cs typeface="Arial"/>
              <a:sym typeface="Arial"/>
            </a:endParaRPr>
          </a:p>
          <a:p>
            <a:pPr indent="-106680" lvl="2" marL="566928" rtl="0" algn="l">
              <a:lnSpc>
                <a:spcPct val="110000"/>
              </a:lnSpc>
              <a:spcBef>
                <a:spcPts val="400"/>
              </a:spcBef>
              <a:spcAft>
                <a:spcPts val="0"/>
              </a:spcAft>
              <a:buClr>
                <a:srgbClr val="3F3F3F"/>
              </a:buClr>
              <a:buSzPts val="1200"/>
              <a:buFont typeface="Noto Sans Symbols"/>
              <a:buNone/>
            </a:pPr>
            <a:r>
              <a:t/>
            </a:r>
            <a:endParaRPr b="0" i="0" sz="1200" u="none" strike="noStrike">
              <a:solidFill>
                <a:srgbClr val="000000"/>
              </a:solidFill>
              <a:latin typeface="Gill Sans"/>
              <a:ea typeface="Gill Sans"/>
              <a:cs typeface="Gill Sans"/>
              <a:sym typeface="Gill Sans"/>
            </a:endParaRPr>
          </a:p>
          <a:p>
            <a:pPr indent="0" lvl="0" marL="91440" rtl="0" algn="l">
              <a:lnSpc>
                <a:spcPct val="110000"/>
              </a:lnSpc>
              <a:spcBef>
                <a:spcPts val="1600"/>
              </a:spcBef>
              <a:spcAft>
                <a:spcPts val="0"/>
              </a:spcAft>
              <a:buSzPts val="20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p83"/>
          <p:cNvPicPr preferRelativeResize="0"/>
          <p:nvPr/>
        </p:nvPicPr>
        <p:blipFill rotWithShape="1">
          <a:blip r:embed="rId3">
            <a:alphaModFix/>
          </a:blip>
          <a:srcRect b="0" l="0" r="0" t="0"/>
          <a:stretch/>
        </p:blipFill>
        <p:spPr>
          <a:xfrm>
            <a:off x="6425966" y="1442902"/>
            <a:ext cx="5375344" cy="3010662"/>
          </a:xfrm>
          <a:prstGeom prst="rect">
            <a:avLst/>
          </a:prstGeom>
          <a:noFill/>
          <a:ln>
            <a:noFill/>
          </a:ln>
        </p:spPr>
      </p:pic>
      <p:sp>
        <p:nvSpPr>
          <p:cNvPr id="690" name="Google Shape;690;p83"/>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AGENCY REQUIREMENTS FOR SITE VISITS </a:t>
            </a:r>
            <a:endParaRPr b="1" sz="3200">
              <a:solidFill>
                <a:srgbClr val="FFFFFF"/>
              </a:solidFill>
              <a:latin typeface="Arial"/>
              <a:ea typeface="Arial"/>
              <a:cs typeface="Arial"/>
              <a:sym typeface="Arial"/>
            </a:endParaRPr>
          </a:p>
        </p:txBody>
      </p:sp>
      <p:sp>
        <p:nvSpPr>
          <p:cNvPr id="691" name="Google Shape;691;p83"/>
          <p:cNvSpPr txBox="1"/>
          <p:nvPr>
            <p:ph idx="1" type="body"/>
          </p:nvPr>
        </p:nvSpPr>
        <p:spPr>
          <a:xfrm>
            <a:off x="38351" y="1442902"/>
            <a:ext cx="6205870" cy="56543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b="0" i="0" lang="en-US" sz="1800" u="none" strike="noStrike">
                <a:solidFill>
                  <a:srgbClr val="000000"/>
                </a:solidFill>
                <a:latin typeface="Arial"/>
                <a:ea typeface="Arial"/>
                <a:cs typeface="Arial"/>
                <a:sym typeface="Arial"/>
              </a:rPr>
              <a:t> Mission and the activity’s context should inform the number and frequency of site visit, </a:t>
            </a:r>
            <a:r>
              <a:rPr b="0" i="0" lang="en-US" sz="1800" u="none" strike="noStrike">
                <a:solidFill>
                  <a:srgbClr val="C00000"/>
                </a:solidFill>
                <a:latin typeface="Arial"/>
                <a:ea typeface="Arial"/>
                <a:cs typeface="Arial"/>
                <a:sym typeface="Arial"/>
              </a:rPr>
              <a:t>in general</a:t>
            </a:r>
            <a:r>
              <a:rPr lang="en-US" sz="1800">
                <a:solidFill>
                  <a:srgbClr val="C00000"/>
                </a:solidFill>
                <a:latin typeface="Arial"/>
                <a:ea typeface="Arial"/>
                <a:cs typeface="Arial"/>
                <a:sym typeface="Arial"/>
              </a:rPr>
              <a:t>, at least once every six months </a:t>
            </a:r>
            <a:r>
              <a:rPr b="0" i="0" lang="en-US" sz="1800" u="none" strike="noStrike">
                <a:solidFill>
                  <a:srgbClr val="C00000"/>
                </a:solidFill>
                <a:latin typeface="Arial"/>
                <a:ea typeface="Arial"/>
                <a:cs typeface="Arial"/>
                <a:sym typeface="Arial"/>
              </a:rPr>
              <a:t>for each activity</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latin typeface="Arial"/>
                <a:ea typeface="Arial"/>
                <a:cs typeface="Arial"/>
                <a:sym typeface="Arial"/>
              </a:rPr>
              <a:t> Site Visits should occur more frequently for p</a:t>
            </a:r>
            <a:r>
              <a:rPr b="0" i="0" lang="en-US" sz="1800" u="none" strike="noStrike">
                <a:solidFill>
                  <a:srgbClr val="000000"/>
                </a:solidFill>
                <a:latin typeface="Arial"/>
                <a:ea typeface="Arial"/>
                <a:cs typeface="Arial"/>
                <a:sym typeface="Arial"/>
              </a:rPr>
              <a:t>oor-performing activities: Agreements or awards with audit or evaluation findings identified moderate or high risk for waste, fraud, or abuse</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latin typeface="Arial"/>
                <a:ea typeface="Arial"/>
                <a:cs typeface="Arial"/>
                <a:sym typeface="Arial"/>
              </a:rPr>
              <a:t> Non-Permissive environments: Missions may use remote methods to conduct site visits (ADS 201.3.4.10.B)</a:t>
            </a:r>
            <a:endParaRPr/>
          </a:p>
          <a:p>
            <a:pPr indent="-114300" lvl="0" marL="228600" rtl="0" algn="l">
              <a:lnSpc>
                <a:spcPct val="90000"/>
              </a:lnSpc>
              <a:spcBef>
                <a:spcPts val="1000"/>
              </a:spcBef>
              <a:spcAft>
                <a:spcPts val="0"/>
              </a:spcAft>
              <a:buClr>
                <a:schemeClr val="dk1"/>
              </a:buClr>
              <a:buSzPts val="1800"/>
              <a:buNone/>
            </a:pPr>
            <a:r>
              <a:t/>
            </a:r>
            <a:endParaRPr b="0" i="0" sz="1800" u="none" strike="noStrike">
              <a:solidFill>
                <a:srgbClr val="000000"/>
              </a:solidFill>
              <a:latin typeface="Gill Sans"/>
              <a:ea typeface="Gill Sans"/>
              <a:cs typeface="Gill Sans"/>
              <a:sym typeface="Gill Sans"/>
            </a:endParaRPr>
          </a:p>
          <a:p>
            <a:pPr indent="-114300" lvl="0" marL="228600" rtl="0" algn="l">
              <a:lnSpc>
                <a:spcPct val="90000"/>
              </a:lnSpc>
              <a:spcBef>
                <a:spcPts val="1000"/>
              </a:spcBef>
              <a:spcAft>
                <a:spcPts val="0"/>
              </a:spcAft>
              <a:buClr>
                <a:schemeClr val="dk1"/>
              </a:buClr>
              <a:buSzPts val="1800"/>
              <a:buNone/>
            </a:pPr>
            <a:r>
              <a:t/>
            </a:r>
            <a:endParaRPr b="0" i="0" sz="1800" u="none" strike="noStrike">
              <a:solidFill>
                <a:srgbClr val="000000"/>
              </a:solidFill>
              <a:latin typeface="Gill Sans"/>
              <a:ea typeface="Gill Sans"/>
              <a:cs typeface="Gill Sans"/>
              <a:sym typeface="Gill Sans"/>
            </a:endParaRPr>
          </a:p>
          <a:p>
            <a:pPr indent="-139700" lvl="0" marL="228600" rtl="0" algn="l">
              <a:lnSpc>
                <a:spcPct val="90000"/>
              </a:lnSpc>
              <a:spcBef>
                <a:spcPts val="1000"/>
              </a:spcBef>
              <a:spcAft>
                <a:spcPts val="0"/>
              </a:spcAft>
              <a:buClr>
                <a:schemeClr val="dk1"/>
              </a:buClr>
              <a:buSzPts val="1400"/>
              <a:buFont typeface="Noto Sans Symbols"/>
              <a:buNone/>
            </a:pPr>
            <a:r>
              <a:t/>
            </a:r>
            <a:endParaRPr b="0" i="0" sz="1400" u="none" strike="noStrike">
              <a:solidFill>
                <a:srgbClr val="000000"/>
              </a:solidFill>
              <a:latin typeface="Gill Sans"/>
              <a:ea typeface="Gill Sans"/>
              <a:cs typeface="Gill Sans"/>
              <a:sym typeface="Gill Sans"/>
            </a:endParaRPr>
          </a:p>
          <a:p>
            <a:pPr indent="-114300" lvl="0" marL="228600" rtl="0" algn="l">
              <a:lnSpc>
                <a:spcPct val="90000"/>
              </a:lnSpc>
              <a:spcBef>
                <a:spcPts val="1000"/>
              </a:spcBef>
              <a:spcAft>
                <a:spcPts val="0"/>
              </a:spcAft>
              <a:buClr>
                <a:schemeClr val="dk1"/>
              </a:buClr>
              <a:buSzPts val="1800"/>
              <a:buNone/>
            </a:pPr>
            <a:r>
              <a:t/>
            </a:r>
            <a:endParaRPr b="0" i="0" sz="1800" u="none" strike="noStrike">
              <a:solidFill>
                <a:srgbClr val="000000"/>
              </a:solidFill>
              <a:latin typeface="Gill Sans"/>
              <a:ea typeface="Gill Sans"/>
              <a:cs typeface="Gill Sans"/>
              <a:sym typeface="Gill Sans"/>
            </a:endParaRPr>
          </a:p>
          <a:p>
            <a:pPr indent="-114300" lvl="0" marL="228600" rtl="0" algn="l">
              <a:lnSpc>
                <a:spcPct val="90000"/>
              </a:lnSpc>
              <a:spcBef>
                <a:spcPts val="1000"/>
              </a:spcBef>
              <a:spcAft>
                <a:spcPts val="0"/>
              </a:spcAft>
              <a:buClr>
                <a:schemeClr val="dk1"/>
              </a:buClr>
              <a:buSzPts val="1800"/>
              <a:buNone/>
            </a:pPr>
            <a:r>
              <a:t/>
            </a:r>
            <a:endParaRPr b="0" i="0" sz="1800" u="none" strike="noStrike">
              <a:solidFill>
                <a:srgbClr val="000000"/>
              </a:solidFill>
              <a:latin typeface="Gill Sans"/>
              <a:ea typeface="Gill Sans"/>
              <a:cs typeface="Gill Sans"/>
              <a:sym typeface="Gill Sans"/>
            </a:endParaRPr>
          </a:p>
          <a:p>
            <a:pPr indent="-114300" lvl="0" marL="228600" rtl="0" algn="l">
              <a:lnSpc>
                <a:spcPct val="90000"/>
              </a:lnSpc>
              <a:spcBef>
                <a:spcPts val="1000"/>
              </a:spcBef>
              <a:spcAft>
                <a:spcPts val="0"/>
              </a:spcAft>
              <a:buClr>
                <a:schemeClr val="dk1"/>
              </a:buClr>
              <a:buSzPts val="1800"/>
              <a:buNone/>
            </a:pPr>
            <a:r>
              <a:t/>
            </a:r>
            <a:endParaRPr b="0" i="0" sz="1800" u="none" strike="noStrike">
              <a:solidFill>
                <a:srgbClr val="000000"/>
              </a:solidFill>
              <a:latin typeface="Gill Sans"/>
              <a:ea typeface="Gill Sans"/>
              <a:cs typeface="Gill Sans"/>
              <a:sym typeface="Gill Sans"/>
            </a:endParaRPr>
          </a:p>
          <a:p>
            <a:pPr indent="-50800" lvl="0" marL="228600" rtl="0" algn="l">
              <a:lnSpc>
                <a:spcPct val="90000"/>
              </a:lnSpc>
              <a:spcBef>
                <a:spcPts val="1000"/>
              </a:spcBef>
              <a:spcAft>
                <a:spcPts val="0"/>
              </a:spcAft>
              <a:buClr>
                <a:schemeClr val="dk1"/>
              </a:buClr>
              <a:buSzPts val="2800"/>
              <a:buNone/>
            </a:pPr>
            <a:r>
              <a:t/>
            </a:r>
            <a:endParaRPr/>
          </a:p>
        </p:txBody>
      </p:sp>
      <p:sp>
        <p:nvSpPr>
          <p:cNvPr id="692" name="Google Shape;692;p83"/>
          <p:cNvSpPr txBox="1"/>
          <p:nvPr/>
        </p:nvSpPr>
        <p:spPr>
          <a:xfrm>
            <a:off x="148026" y="4885883"/>
            <a:ext cx="11653284" cy="1200329"/>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strike="noStrike">
              <a:solidFill>
                <a:srgbClr val="000000"/>
              </a:solidFill>
              <a:latin typeface="Gill Sans"/>
              <a:ea typeface="Gill Sans"/>
              <a:cs typeface="Gill Sans"/>
              <a:sym typeface="Gill Sans"/>
            </a:endParaRPr>
          </a:p>
          <a:p>
            <a:pPr indent="0" lvl="0" marL="0" marR="0" rtl="0" algn="l">
              <a:spcBef>
                <a:spcPts val="0"/>
              </a:spcBef>
              <a:spcAft>
                <a:spcPts val="0"/>
              </a:spcAft>
              <a:buNone/>
            </a:pPr>
            <a:r>
              <a:rPr b="0" i="0" lang="en-US" sz="1800" u="none" strike="noStrike">
                <a:solidFill>
                  <a:srgbClr val="000000"/>
                </a:solidFill>
                <a:highlight>
                  <a:srgbClr val="FFFF00"/>
                </a:highlight>
                <a:latin typeface="Gill Sans"/>
                <a:ea typeface="Gill Sans"/>
                <a:cs typeface="Gill Sans"/>
                <a:sym typeface="Gill Sans"/>
              </a:rPr>
              <a:t>The Bureau for Policy, Planning, and Learning (PPL) recommends </a:t>
            </a:r>
            <a:r>
              <a:rPr lang="en-US" sz="1800">
                <a:solidFill>
                  <a:srgbClr val="000000"/>
                </a:solidFill>
                <a:highlight>
                  <a:srgbClr val="FFFF00"/>
                </a:highlight>
                <a:latin typeface="Gill Sans"/>
                <a:ea typeface="Gill Sans"/>
                <a:cs typeface="Gill Sans"/>
                <a:sym typeface="Gill Sans"/>
              </a:rPr>
              <a:t>that the Mission Director or his/her designate determines the </a:t>
            </a:r>
            <a:r>
              <a:rPr b="0" i="0" lang="en-US" sz="1800" u="none" strike="noStrike">
                <a:solidFill>
                  <a:srgbClr val="000000"/>
                </a:solidFill>
                <a:highlight>
                  <a:srgbClr val="FFFF00"/>
                </a:highlight>
                <a:latin typeface="Gill Sans"/>
                <a:ea typeface="Gill Sans"/>
                <a:cs typeface="Gill Sans"/>
                <a:sym typeface="Gill Sans"/>
              </a:rPr>
              <a:t>minimum number and frequency of site visits per activity in a Mission ( ADS 201 performance monitoring requirements)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FFFFFF"/>
                </a:solidFill>
                <a:latin typeface="Arial"/>
                <a:ea typeface="Arial"/>
                <a:cs typeface="Arial"/>
                <a:sym typeface="Arial"/>
              </a:rPr>
              <a:t>	 WHAT IS NOT A SITE VISIT  </a:t>
            </a:r>
            <a:endParaRPr b="1" sz="3200">
              <a:solidFill>
                <a:srgbClr val="FFFFFF"/>
              </a:solidFill>
              <a:latin typeface="Arial"/>
              <a:ea typeface="Arial"/>
              <a:cs typeface="Arial"/>
              <a:sym typeface="Arial"/>
            </a:endParaRPr>
          </a:p>
        </p:txBody>
      </p:sp>
      <p:sp>
        <p:nvSpPr>
          <p:cNvPr id="699" name="Google Shape;699;p84"/>
          <p:cNvSpPr txBox="1"/>
          <p:nvPr>
            <p:ph idx="1" type="body"/>
          </p:nvPr>
        </p:nvSpPr>
        <p:spPr>
          <a:xfrm>
            <a:off x="810200" y="1406454"/>
            <a:ext cx="9776705" cy="3760891"/>
          </a:xfrm>
          <a:prstGeom prst="rect">
            <a:avLst/>
          </a:prstGeom>
          <a:noFill/>
          <a:ln>
            <a:noFill/>
          </a:ln>
        </p:spPr>
        <p:txBody>
          <a:bodyPr anchorCtr="0" anchor="t" bIns="45700" lIns="0" spcFirstLastPara="1" rIns="0" wrap="square" tIns="45700">
            <a:normAutofit/>
          </a:bodyPr>
          <a:lstStyle/>
          <a:p>
            <a:pPr indent="0" lvl="0" marL="91440" rtl="0" algn="l">
              <a:lnSpc>
                <a:spcPct val="110000"/>
              </a:lnSpc>
              <a:spcBef>
                <a:spcPts val="0"/>
              </a:spcBef>
              <a:spcAft>
                <a:spcPts val="0"/>
              </a:spcAft>
              <a:buSzPts val="2400"/>
              <a:buNone/>
            </a:pPr>
            <a:r>
              <a:t/>
            </a:r>
            <a:endParaRPr b="0" i="0" sz="2400" u="none" strike="noStrike">
              <a:solidFill>
                <a:srgbClr val="000000"/>
              </a:solidFill>
              <a:latin typeface="Gill Sans"/>
              <a:ea typeface="Gill Sans"/>
              <a:cs typeface="Gill Sans"/>
              <a:sym typeface="Gill Sans"/>
            </a:endParaRPr>
          </a:p>
          <a:p>
            <a:pPr indent="0" lvl="0" marL="0" rtl="0" algn="l">
              <a:lnSpc>
                <a:spcPct val="110000"/>
              </a:lnSpc>
              <a:spcBef>
                <a:spcPts val="1400"/>
              </a:spcBef>
              <a:spcAft>
                <a:spcPts val="0"/>
              </a:spcAft>
              <a:buClr>
                <a:srgbClr val="000000"/>
              </a:buClr>
              <a:buSzPts val="2400"/>
              <a:buNone/>
            </a:pPr>
            <a:r>
              <a:rPr b="0" i="0" lang="en-US" sz="2400" u="none" strike="noStrike">
                <a:solidFill>
                  <a:srgbClr val="000000"/>
                </a:solidFill>
                <a:latin typeface="Gill Sans"/>
                <a:ea typeface="Gill Sans"/>
                <a:cs typeface="Gill Sans"/>
                <a:sym typeface="Gill Sans"/>
              </a:rPr>
              <a:t>1. Routine COR/AOR meetings with the implementing partner. </a:t>
            </a:r>
            <a:endParaRPr/>
          </a:p>
          <a:p>
            <a:pPr indent="0" lvl="0" marL="0" rtl="0" algn="l">
              <a:lnSpc>
                <a:spcPct val="110000"/>
              </a:lnSpc>
              <a:spcBef>
                <a:spcPts val="1400"/>
              </a:spcBef>
              <a:spcAft>
                <a:spcPts val="0"/>
              </a:spcAft>
              <a:buClr>
                <a:srgbClr val="000000"/>
              </a:buClr>
              <a:buSzPts val="2400"/>
              <a:buNone/>
            </a:pPr>
            <a:r>
              <a:rPr b="0" i="0" lang="en-US" sz="2400" u="none" strike="noStrike">
                <a:solidFill>
                  <a:srgbClr val="000000"/>
                </a:solidFill>
                <a:latin typeface="Gill Sans"/>
                <a:ea typeface="Gill Sans"/>
                <a:cs typeface="Gill Sans"/>
                <a:sym typeface="Gill Sans"/>
              </a:rPr>
              <a:t> 2.  Visiting a site without a purpose and without documenting findings in a site visit report. </a:t>
            </a:r>
            <a:endParaRPr/>
          </a:p>
          <a:p>
            <a:pPr indent="0" lvl="0" marL="91440" rtl="0" algn="l">
              <a:lnSpc>
                <a:spcPct val="110000"/>
              </a:lnSpc>
              <a:spcBef>
                <a:spcPts val="1400"/>
              </a:spcBef>
              <a:spcAft>
                <a:spcPts val="0"/>
              </a:spcAft>
              <a:buSzPts val="20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Char char="•"/>
            </a:pPr>
            <a:r>
              <a:rPr b="0" i="0" lang="en-US" sz="2800" u="none" strike="noStrike">
                <a:solidFill>
                  <a:srgbClr val="000000"/>
                </a:solidFill>
                <a:latin typeface="Arial"/>
                <a:ea typeface="Arial"/>
                <a:cs typeface="Arial"/>
                <a:sym typeface="Arial"/>
              </a:rPr>
              <a:t>Reporting a Site Visit: </a:t>
            </a:r>
            <a:endParaRPr/>
          </a:p>
          <a:p>
            <a:pPr indent="-228600" lvl="0" marL="228600" rtl="0" algn="l">
              <a:lnSpc>
                <a:spcPct val="90000"/>
              </a:lnSpc>
              <a:spcBef>
                <a:spcPts val="1000"/>
              </a:spcBef>
              <a:spcAft>
                <a:spcPts val="0"/>
              </a:spcAft>
              <a:buClr>
                <a:srgbClr val="000000"/>
              </a:buClr>
              <a:buSzPts val="2800"/>
              <a:buChar char="•"/>
            </a:pPr>
            <a:r>
              <a:rPr b="0" i="0" lang="en-US" sz="2800" u="none" strike="noStrike">
                <a:solidFill>
                  <a:srgbClr val="000000"/>
                </a:solidFill>
                <a:latin typeface="Arial"/>
                <a:ea typeface="Arial"/>
                <a:cs typeface="Arial"/>
                <a:sym typeface="Arial"/>
              </a:rPr>
              <a:t>A brief report highlighting the findings from a site visit must be written</a:t>
            </a:r>
            <a:endParaRPr/>
          </a:p>
          <a:p>
            <a:pPr indent="-228600" lvl="0" marL="228600" rtl="0" algn="l">
              <a:lnSpc>
                <a:spcPct val="90000"/>
              </a:lnSpc>
              <a:spcBef>
                <a:spcPts val="1000"/>
              </a:spcBef>
              <a:spcAft>
                <a:spcPts val="0"/>
              </a:spcAft>
              <a:buClr>
                <a:srgbClr val="000000"/>
              </a:buClr>
              <a:buSzPts val="2800"/>
              <a:buChar char="•"/>
            </a:pPr>
            <a:r>
              <a:rPr lang="en-US" sz="2800">
                <a:solidFill>
                  <a:srgbClr val="000000"/>
                </a:solidFill>
                <a:latin typeface="Arial"/>
                <a:ea typeface="Arial"/>
                <a:cs typeface="Arial"/>
                <a:sym typeface="Arial"/>
              </a:rPr>
              <a:t>Within 30 days of a site visit- Report </a:t>
            </a:r>
            <a:r>
              <a:rPr b="0" i="0" lang="en-US" sz="2800" u="none" strike="noStrike">
                <a:solidFill>
                  <a:srgbClr val="000000"/>
                </a:solidFill>
                <a:latin typeface="Arial"/>
                <a:ea typeface="Arial"/>
                <a:cs typeface="Arial"/>
                <a:sym typeface="Arial"/>
              </a:rPr>
              <a:t>filed in the official award file using the Agency Secure Image and Storage Tracking system (ASIST).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705" name="Google Shape;705;p85"/>
          <p:cNvSpPr txBox="1"/>
          <p:nvPr>
            <p:ph type="title"/>
          </p:nvPr>
        </p:nvSpPr>
        <p:spPr>
          <a:xfrm>
            <a:off x="838200" y="365125"/>
            <a:ext cx="10515600" cy="1325563"/>
          </a:xfrm>
          <a:prstGeom prst="rect">
            <a:avLst/>
          </a:prstGeom>
          <a:solidFill>
            <a:srgbClr val="BA0C2F"/>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3200"/>
              <a:buFont typeface="Arial"/>
              <a:buNone/>
            </a:pPr>
            <a:r>
              <a:rPr b="1" lang="en-US" sz="3200">
                <a:solidFill>
                  <a:srgbClr val="FFFFFF"/>
                </a:solidFill>
                <a:latin typeface="Arial"/>
                <a:ea typeface="Arial"/>
                <a:cs typeface="Arial"/>
                <a:sym typeface="Arial"/>
              </a:rPr>
              <a:t>SITE VISIT REPORT</a:t>
            </a:r>
            <a:endParaRPr b="1" sz="3200">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6"/>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CORs/AORs CHECKLIST FOR A SITE VISIT </a:t>
            </a:r>
            <a:endParaRPr/>
          </a:p>
        </p:txBody>
      </p:sp>
      <p:sp>
        <p:nvSpPr>
          <p:cNvPr id="712" name="Google Shape;712;p86"/>
          <p:cNvSpPr txBox="1"/>
          <p:nvPr>
            <p:ph idx="1" type="body"/>
          </p:nvPr>
        </p:nvSpPr>
        <p:spPr>
          <a:xfrm>
            <a:off x="127591" y="1180214"/>
            <a:ext cx="6124353" cy="5342860"/>
          </a:xfrm>
          <a:prstGeom prst="rect">
            <a:avLst/>
          </a:prstGeom>
          <a:noFill/>
          <a:ln cap="flat" cmpd="sng" w="9525">
            <a:solidFill>
              <a:srgbClr val="2F549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1800"/>
              <a:buFont typeface="Calibri"/>
              <a:buAutoNum type="arabicPeriod"/>
            </a:pPr>
            <a:r>
              <a:rPr b="1" lang="en-US" sz="1800">
                <a:solidFill>
                  <a:srgbClr val="C00000"/>
                </a:solidFill>
              </a:rPr>
              <a:t>Determine the Purpose (s)</a:t>
            </a:r>
            <a:endParaRPr sz="1800">
              <a:solidFill>
                <a:srgbClr val="C00000"/>
              </a:solidFill>
            </a:endParaRPr>
          </a:p>
          <a:p>
            <a:pPr indent="0" lvl="1" marL="0" rtl="0" algn="l">
              <a:lnSpc>
                <a:spcPct val="100000"/>
              </a:lnSpc>
              <a:spcBef>
                <a:spcPts val="0"/>
              </a:spcBef>
              <a:spcAft>
                <a:spcPts val="0"/>
              </a:spcAft>
              <a:buClr>
                <a:schemeClr val="dk1"/>
              </a:buClr>
              <a:buSzPts val="1800"/>
              <a:buChar char="•"/>
            </a:pPr>
            <a:r>
              <a:rPr lang="en-US" sz="1800"/>
              <a:t>Consider the current status of activity implementation</a:t>
            </a:r>
            <a:endParaRPr/>
          </a:p>
          <a:p>
            <a:pPr indent="0" lvl="1" marL="0" rtl="0" algn="l">
              <a:lnSpc>
                <a:spcPct val="100000"/>
              </a:lnSpc>
              <a:spcBef>
                <a:spcPts val="0"/>
              </a:spcBef>
              <a:spcAft>
                <a:spcPts val="0"/>
              </a:spcAft>
              <a:buClr>
                <a:schemeClr val="dk1"/>
              </a:buClr>
              <a:buSzPts val="1800"/>
              <a:buChar char="•"/>
            </a:pPr>
            <a:r>
              <a:rPr lang="en-US" sz="1800"/>
              <a:t>Identify expectations from award doc, work plan, MEL     plans, Mission’s PMP, progress reports</a:t>
            </a:r>
            <a:endParaRPr/>
          </a:p>
          <a:p>
            <a:pPr indent="0" lvl="1" marL="0" rtl="0" algn="l">
              <a:lnSpc>
                <a:spcPct val="100000"/>
              </a:lnSpc>
              <a:spcBef>
                <a:spcPts val="0"/>
              </a:spcBef>
              <a:spcAft>
                <a:spcPts val="0"/>
              </a:spcAft>
              <a:buClr>
                <a:schemeClr val="dk1"/>
              </a:buClr>
              <a:buSzPts val="1800"/>
              <a:buChar char="•"/>
            </a:pPr>
            <a:r>
              <a:rPr b="1" lang="en-US" sz="1800"/>
              <a:t>Verification of Capacity Strengthening activities</a:t>
            </a:r>
            <a:endParaRPr/>
          </a:p>
          <a:p>
            <a:pPr indent="0" lvl="1" marL="0" rtl="0" algn="l">
              <a:lnSpc>
                <a:spcPct val="100000"/>
              </a:lnSpc>
              <a:spcBef>
                <a:spcPts val="0"/>
              </a:spcBef>
              <a:spcAft>
                <a:spcPts val="0"/>
              </a:spcAft>
              <a:buClr>
                <a:schemeClr val="dk1"/>
              </a:buClr>
              <a:buSzPts val="1800"/>
              <a:buChar char="•"/>
            </a:pPr>
            <a:r>
              <a:rPr lang="en-US" sz="1800"/>
              <a:t>IP raised concerns/Lingering issues</a:t>
            </a:r>
            <a:endParaRPr/>
          </a:p>
          <a:p>
            <a:pPr indent="114300" lvl="0" marL="0" rtl="0" algn="l">
              <a:lnSpc>
                <a:spcPct val="100000"/>
              </a:lnSpc>
              <a:spcBef>
                <a:spcPts val="0"/>
              </a:spcBef>
              <a:spcAft>
                <a:spcPts val="0"/>
              </a:spcAft>
              <a:buClr>
                <a:schemeClr val="dk1"/>
              </a:buClr>
              <a:buSzPts val="1800"/>
              <a:buFont typeface="Calibri"/>
              <a:buNone/>
            </a:pPr>
            <a:r>
              <a:t/>
            </a:r>
            <a:endParaRPr b="1" sz="1800">
              <a:solidFill>
                <a:srgbClr val="C00000"/>
              </a:solidFill>
            </a:endParaRPr>
          </a:p>
          <a:p>
            <a:pPr indent="0" lvl="0" marL="0" rtl="0" algn="l">
              <a:lnSpc>
                <a:spcPct val="100000"/>
              </a:lnSpc>
              <a:spcBef>
                <a:spcPts val="0"/>
              </a:spcBef>
              <a:spcAft>
                <a:spcPts val="0"/>
              </a:spcAft>
              <a:buClr>
                <a:srgbClr val="C00000"/>
              </a:buClr>
              <a:buSzPts val="1800"/>
              <a:buFont typeface="Calibri"/>
              <a:buAutoNum type="arabicPeriod"/>
            </a:pPr>
            <a:r>
              <a:rPr b="1" lang="en-US" sz="1800">
                <a:solidFill>
                  <a:srgbClr val="C00000"/>
                </a:solidFill>
              </a:rPr>
              <a:t>Identify the Site Visit Team</a:t>
            </a:r>
            <a:endParaRPr/>
          </a:p>
          <a:p>
            <a:pPr indent="0" lvl="1" marL="0" rtl="0" algn="l">
              <a:lnSpc>
                <a:spcPct val="100000"/>
              </a:lnSpc>
              <a:spcBef>
                <a:spcPts val="0"/>
              </a:spcBef>
              <a:spcAft>
                <a:spcPts val="0"/>
              </a:spcAft>
              <a:buClr>
                <a:schemeClr val="dk1"/>
              </a:buClr>
              <a:buSzPts val="1800"/>
              <a:buChar char="•"/>
            </a:pPr>
            <a:r>
              <a:rPr lang="en-US" sz="1800"/>
              <a:t>Promote collaboration across the Mission; determine who should be included, such as the CO/AO, M&amp;E POC, Learning Advisor, Finance Analyst, </a:t>
            </a:r>
            <a:r>
              <a:rPr b="1" lang="en-US" sz="1800"/>
              <a:t>Localization POC </a:t>
            </a:r>
            <a:r>
              <a:rPr lang="en-US" sz="1800"/>
              <a:t>etc. </a:t>
            </a:r>
            <a:endParaRPr/>
          </a:p>
          <a:p>
            <a:pPr indent="114300" lvl="0" marL="0" rtl="0" algn="l">
              <a:lnSpc>
                <a:spcPct val="100000"/>
              </a:lnSpc>
              <a:spcBef>
                <a:spcPts val="0"/>
              </a:spcBef>
              <a:spcAft>
                <a:spcPts val="0"/>
              </a:spcAft>
              <a:buClr>
                <a:schemeClr val="dk1"/>
              </a:buClr>
              <a:buSzPts val="1800"/>
              <a:buFont typeface="Calibri"/>
              <a:buNone/>
            </a:pPr>
            <a:r>
              <a:t/>
            </a:r>
            <a:endParaRPr b="1" sz="1800">
              <a:solidFill>
                <a:srgbClr val="C00000"/>
              </a:solidFill>
            </a:endParaRPr>
          </a:p>
          <a:p>
            <a:pPr indent="0" lvl="0" marL="0" rtl="0" algn="l">
              <a:lnSpc>
                <a:spcPct val="100000"/>
              </a:lnSpc>
              <a:spcBef>
                <a:spcPts val="0"/>
              </a:spcBef>
              <a:spcAft>
                <a:spcPts val="0"/>
              </a:spcAft>
              <a:buClr>
                <a:srgbClr val="C00000"/>
              </a:buClr>
              <a:buSzPts val="1800"/>
              <a:buFont typeface="Calibri"/>
              <a:buAutoNum type="arabicPeriod"/>
            </a:pPr>
            <a:r>
              <a:rPr b="1" lang="en-US" sz="1800">
                <a:solidFill>
                  <a:srgbClr val="C00000"/>
                </a:solidFill>
              </a:rPr>
              <a:t>Plan the Visit</a:t>
            </a:r>
            <a:endParaRPr/>
          </a:p>
          <a:p>
            <a:pPr indent="0" lvl="1" marL="0" rtl="0" algn="l">
              <a:lnSpc>
                <a:spcPct val="100000"/>
              </a:lnSpc>
              <a:spcBef>
                <a:spcPts val="0"/>
              </a:spcBef>
              <a:spcAft>
                <a:spcPts val="0"/>
              </a:spcAft>
              <a:buClr>
                <a:schemeClr val="dk1"/>
              </a:buClr>
              <a:buSzPts val="1800"/>
              <a:buChar char="•"/>
            </a:pPr>
            <a:r>
              <a:rPr lang="en-US" sz="1800"/>
              <a:t>Determine methodology: Observations, interviews, document reviews, DQA, roundtable discussions, informal discussions for relationship management</a:t>
            </a:r>
            <a:endParaRPr/>
          </a:p>
          <a:p>
            <a:pPr indent="0" lvl="1" marL="0" rtl="0" algn="l">
              <a:lnSpc>
                <a:spcPct val="100000"/>
              </a:lnSpc>
              <a:spcBef>
                <a:spcPts val="0"/>
              </a:spcBef>
              <a:spcAft>
                <a:spcPts val="0"/>
              </a:spcAft>
              <a:buClr>
                <a:schemeClr val="dk1"/>
              </a:buClr>
              <a:buSzPts val="1800"/>
              <a:buChar char="•"/>
            </a:pPr>
            <a:r>
              <a:rPr b="1" lang="en-US" sz="1800"/>
              <a:t>Select capacity strengthening areas to address</a:t>
            </a:r>
            <a:endParaRPr/>
          </a:p>
        </p:txBody>
      </p:sp>
      <p:sp>
        <p:nvSpPr>
          <p:cNvPr id="713" name="Google Shape;713;p86"/>
          <p:cNvSpPr txBox="1"/>
          <p:nvPr>
            <p:ph idx="2" type="body"/>
          </p:nvPr>
        </p:nvSpPr>
        <p:spPr>
          <a:xfrm>
            <a:off x="6485861" y="1180214"/>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C00000"/>
              </a:buClr>
              <a:buSzPts val="2300"/>
              <a:buNone/>
            </a:pPr>
            <a:r>
              <a:rPr b="1" lang="en-US" sz="2300">
                <a:solidFill>
                  <a:srgbClr val="C00000"/>
                </a:solidFill>
              </a:rPr>
              <a:t>5.      </a:t>
            </a:r>
            <a:r>
              <a:rPr b="1" lang="en-US" sz="2000">
                <a:solidFill>
                  <a:srgbClr val="C00000"/>
                </a:solidFill>
              </a:rPr>
              <a:t>Select the Site (s), considering</a:t>
            </a:r>
            <a:endParaRPr/>
          </a:p>
          <a:p>
            <a:pPr indent="-457200" lvl="1" marL="749808" rtl="0" algn="l">
              <a:lnSpc>
                <a:spcPct val="90000"/>
              </a:lnSpc>
              <a:spcBef>
                <a:spcPts val="500"/>
              </a:spcBef>
              <a:spcAft>
                <a:spcPts val="0"/>
              </a:spcAft>
              <a:buClr>
                <a:schemeClr val="dk1"/>
              </a:buClr>
              <a:buSzPts val="2000"/>
              <a:buChar char="•"/>
            </a:pPr>
            <a:r>
              <a:rPr lang="en-US" sz="2000"/>
              <a:t>Staff Availability</a:t>
            </a:r>
            <a:endParaRPr/>
          </a:p>
          <a:p>
            <a:pPr indent="-457200" lvl="1" marL="749808" rtl="0" algn="l">
              <a:lnSpc>
                <a:spcPct val="90000"/>
              </a:lnSpc>
              <a:spcBef>
                <a:spcPts val="500"/>
              </a:spcBef>
              <a:spcAft>
                <a:spcPts val="0"/>
              </a:spcAft>
              <a:buClr>
                <a:schemeClr val="dk1"/>
              </a:buClr>
              <a:buSzPts val="2000"/>
              <a:buChar char="•"/>
            </a:pPr>
            <a:r>
              <a:rPr lang="en-US" sz="2000"/>
              <a:t>Geographic location</a:t>
            </a:r>
            <a:endParaRPr/>
          </a:p>
          <a:p>
            <a:pPr indent="-457200" lvl="1" marL="749808" rtl="0" algn="l">
              <a:lnSpc>
                <a:spcPct val="90000"/>
              </a:lnSpc>
              <a:spcBef>
                <a:spcPts val="500"/>
              </a:spcBef>
              <a:spcAft>
                <a:spcPts val="0"/>
              </a:spcAft>
              <a:buClr>
                <a:schemeClr val="dk1"/>
              </a:buClr>
              <a:buSzPts val="2000"/>
              <a:buChar char="•"/>
            </a:pPr>
            <a:r>
              <a:rPr lang="en-US" sz="2000"/>
              <a:t>Climate patterns</a:t>
            </a:r>
            <a:endParaRPr/>
          </a:p>
          <a:p>
            <a:pPr indent="-457200" lvl="1" marL="749808" rtl="0" algn="l">
              <a:lnSpc>
                <a:spcPct val="90000"/>
              </a:lnSpc>
              <a:spcBef>
                <a:spcPts val="500"/>
              </a:spcBef>
              <a:spcAft>
                <a:spcPts val="0"/>
              </a:spcAft>
              <a:buClr>
                <a:schemeClr val="dk1"/>
              </a:buClr>
              <a:buSzPts val="2000"/>
              <a:buChar char="•"/>
            </a:pPr>
            <a:r>
              <a:rPr lang="en-US" sz="2000"/>
              <a:t>IP and Stakeholder availability</a:t>
            </a:r>
            <a:endParaRPr/>
          </a:p>
          <a:p>
            <a:pPr indent="-457200" lvl="1" marL="749808" rtl="0" algn="l">
              <a:lnSpc>
                <a:spcPct val="90000"/>
              </a:lnSpc>
              <a:spcBef>
                <a:spcPts val="500"/>
              </a:spcBef>
              <a:spcAft>
                <a:spcPts val="0"/>
              </a:spcAft>
              <a:buClr>
                <a:schemeClr val="dk1"/>
              </a:buClr>
              <a:buSzPts val="2000"/>
              <a:buChar char="•"/>
            </a:pPr>
            <a:r>
              <a:rPr lang="en-US" sz="2000"/>
              <a:t>Security (Checking with RSO)</a:t>
            </a:r>
            <a:endParaRPr/>
          </a:p>
          <a:p>
            <a:pPr indent="-457200" lvl="0" marL="457200" rtl="0" algn="l">
              <a:lnSpc>
                <a:spcPct val="90000"/>
              </a:lnSpc>
              <a:spcBef>
                <a:spcPts val="1000"/>
              </a:spcBef>
              <a:spcAft>
                <a:spcPts val="0"/>
              </a:spcAft>
              <a:buClr>
                <a:srgbClr val="C00000"/>
              </a:buClr>
              <a:buSzPts val="2000"/>
              <a:buAutoNum type="arabicPeriod" startAt="6"/>
            </a:pPr>
            <a:r>
              <a:rPr b="1" lang="en-US" sz="2000">
                <a:solidFill>
                  <a:srgbClr val="C00000"/>
                </a:solidFill>
              </a:rPr>
              <a:t>Schedule the Site Visit</a:t>
            </a:r>
            <a:endParaRPr/>
          </a:p>
          <a:p>
            <a:pPr indent="-228600" lvl="1" marL="685800" rtl="0" algn="l">
              <a:lnSpc>
                <a:spcPct val="90000"/>
              </a:lnSpc>
              <a:spcBef>
                <a:spcPts val="500"/>
              </a:spcBef>
              <a:spcAft>
                <a:spcPts val="0"/>
              </a:spcAft>
              <a:buClr>
                <a:schemeClr val="dk1"/>
              </a:buClr>
              <a:buSzPts val="1800"/>
              <a:buChar char="•"/>
            </a:pPr>
            <a:r>
              <a:rPr lang="en-US" sz="1800"/>
              <a:t>Which is convenient to all parties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7"/>
          <p:cNvSpPr txBox="1"/>
          <p:nvPr>
            <p:ph idx="1" type="body"/>
          </p:nvPr>
        </p:nvSpPr>
        <p:spPr>
          <a:xfrm>
            <a:off x="0" y="0"/>
            <a:ext cx="12192000" cy="6400800"/>
          </a:xfrm>
          <a:prstGeom prst="rect">
            <a:avLst/>
          </a:prstGeom>
          <a:solidFill>
            <a:srgbClr val="1F3864"/>
          </a:solidFill>
          <a:ln>
            <a:noFill/>
          </a:ln>
        </p:spPr>
        <p:txBody>
          <a:bodyPr anchorCtr="0" anchor="t" bIns="91175" lIns="91175" spcFirstLastPara="1" rIns="91175" wrap="square" tIns="91175">
            <a:noAutofit/>
          </a:bodyPr>
          <a:lstStyle/>
          <a:p>
            <a:pPr indent="-338655" lvl="0" marL="609585" rtl="0" algn="l">
              <a:lnSpc>
                <a:spcPct val="9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90000"/>
              </a:lnSpc>
              <a:spcBef>
                <a:spcPts val="0"/>
              </a:spcBef>
              <a:spcAft>
                <a:spcPts val="0"/>
              </a:spcAft>
              <a:buClr>
                <a:srgbClr val="F2F2F2"/>
              </a:buClr>
              <a:buSzPts val="1600"/>
              <a:buFont typeface="Arial"/>
              <a:buNone/>
            </a:pPr>
            <a:r>
              <a:t/>
            </a:r>
            <a:endParaRPr b="1">
              <a:solidFill>
                <a:schemeClr val="lt1"/>
              </a:solidFill>
            </a:endParaRPr>
          </a:p>
          <a:p>
            <a:pPr indent="-338655" lvl="0" marL="609585" rtl="0" algn="l">
              <a:lnSpc>
                <a:spcPct val="90000"/>
              </a:lnSpc>
              <a:spcBef>
                <a:spcPts val="0"/>
              </a:spcBef>
              <a:spcAft>
                <a:spcPts val="0"/>
              </a:spcAft>
              <a:buClr>
                <a:srgbClr val="F2F2F2"/>
              </a:buClr>
              <a:buSzPts val="1600"/>
              <a:buFont typeface="Arial"/>
              <a:buNone/>
            </a:pPr>
            <a:r>
              <a:t/>
            </a:r>
            <a:endParaRPr b="1" sz="2400">
              <a:solidFill>
                <a:schemeClr val="lt1"/>
              </a:solidFill>
            </a:endParaRPr>
          </a:p>
          <a:p>
            <a:pPr indent="-338655" lvl="0" marL="609585" rtl="0" algn="l">
              <a:lnSpc>
                <a:spcPct val="90000"/>
              </a:lnSpc>
              <a:spcBef>
                <a:spcPts val="0"/>
              </a:spcBef>
              <a:spcAft>
                <a:spcPts val="0"/>
              </a:spcAft>
              <a:buClr>
                <a:srgbClr val="F2F2F2"/>
              </a:buClr>
              <a:buSzPts val="1600"/>
              <a:buFont typeface="Arial"/>
              <a:buNone/>
            </a:pPr>
            <a:r>
              <a:t/>
            </a:r>
            <a:endParaRPr b="1" sz="2400">
              <a:solidFill>
                <a:schemeClr val="lt1"/>
              </a:solidFill>
            </a:endParaRPr>
          </a:p>
          <a:p>
            <a:pPr indent="0" lvl="0" marL="169329" rtl="0" algn="ctr">
              <a:lnSpc>
                <a:spcPct val="90000"/>
              </a:lnSpc>
              <a:spcBef>
                <a:spcPts val="0"/>
              </a:spcBef>
              <a:spcAft>
                <a:spcPts val="0"/>
              </a:spcAft>
              <a:buClr>
                <a:srgbClr val="F2F2F2"/>
              </a:buClr>
              <a:buSzPts val="1600"/>
              <a:buNone/>
            </a:pPr>
            <a:r>
              <a:rPr lang="en-US" sz="4000">
                <a:solidFill>
                  <a:schemeClr val="lt1"/>
                </a:solidFill>
                <a:latin typeface="Arial"/>
                <a:ea typeface="Arial"/>
                <a:cs typeface="Arial"/>
                <a:sym typeface="Arial"/>
              </a:rPr>
              <a:t>FINANCIAL MANAGEMENT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8"/>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Avenir"/>
                <a:ea typeface="Avenir"/>
                <a:cs typeface="Avenir"/>
                <a:sym typeface="Avenir"/>
              </a:rPr>
              <a:t>Revision of Budget and Program Plans</a:t>
            </a:r>
            <a:endParaRPr b="1" sz="3200">
              <a:solidFill>
                <a:schemeClr val="lt1"/>
              </a:solidFill>
              <a:latin typeface="Arial"/>
              <a:ea typeface="Arial"/>
              <a:cs typeface="Arial"/>
              <a:sym typeface="Arial"/>
            </a:endParaRPr>
          </a:p>
        </p:txBody>
      </p:sp>
      <p:sp>
        <p:nvSpPr>
          <p:cNvPr id="725" name="Google Shape;725;p88"/>
          <p:cNvSpPr txBox="1"/>
          <p:nvPr>
            <p:ph idx="1" type="body"/>
          </p:nvPr>
        </p:nvSpPr>
        <p:spPr>
          <a:xfrm>
            <a:off x="801445" y="1305862"/>
            <a:ext cx="10045520" cy="4713938"/>
          </a:xfrm>
          <a:prstGeom prst="rect">
            <a:avLst/>
          </a:prstGeom>
          <a:noFill/>
          <a:ln>
            <a:noFill/>
          </a:ln>
        </p:spPr>
        <p:txBody>
          <a:bodyPr anchorCtr="0" anchor="t" bIns="45700" lIns="0" spcFirstLastPara="1" rIns="0" wrap="square" tIns="45700">
            <a:normAutofit/>
          </a:bodyPr>
          <a:lstStyle/>
          <a:p>
            <a:pPr indent="0" lvl="0" marL="0" rtl="0" algn="l">
              <a:lnSpc>
                <a:spcPct val="110000"/>
              </a:lnSpc>
              <a:spcBef>
                <a:spcPts val="0"/>
              </a:spcBef>
              <a:spcAft>
                <a:spcPts val="0"/>
              </a:spcAft>
              <a:buClr>
                <a:schemeClr val="dk1"/>
              </a:buClr>
              <a:buSzPts val="2000"/>
              <a:buNone/>
            </a:pPr>
            <a:r>
              <a:rPr b="1" lang="en-US" sz="2000">
                <a:solidFill>
                  <a:schemeClr val="dk1"/>
                </a:solidFill>
              </a:rPr>
              <a:t>Prior approval is needed for: </a:t>
            </a:r>
            <a:endParaRPr/>
          </a:p>
          <a:p>
            <a:pPr indent="-457200" lvl="0" marL="457200" rtl="0" algn="l">
              <a:lnSpc>
                <a:spcPct val="110000"/>
              </a:lnSpc>
              <a:spcBef>
                <a:spcPts val="2100"/>
              </a:spcBef>
              <a:spcAft>
                <a:spcPts val="0"/>
              </a:spcAft>
              <a:buClr>
                <a:schemeClr val="dk1"/>
              </a:buClr>
              <a:buSzPts val="2000"/>
              <a:buFont typeface="Avenir"/>
              <a:buAutoNum type="arabicPeriod"/>
            </a:pPr>
            <a:r>
              <a:rPr lang="en-US" sz="2000">
                <a:solidFill>
                  <a:schemeClr val="dk1"/>
                </a:solidFill>
              </a:rPr>
              <a:t> Changes in the scope or the objective of the program (even if there is no cost impact) </a:t>
            </a:r>
            <a:endParaRPr/>
          </a:p>
          <a:p>
            <a:pPr indent="-457200" lvl="0" marL="457200" rtl="0" algn="l">
              <a:lnSpc>
                <a:spcPct val="110000"/>
              </a:lnSpc>
              <a:spcBef>
                <a:spcPts val="2100"/>
              </a:spcBef>
              <a:spcAft>
                <a:spcPts val="0"/>
              </a:spcAft>
              <a:buClr>
                <a:schemeClr val="dk1"/>
              </a:buClr>
              <a:buSzPts val="2000"/>
              <a:buFont typeface="Avenir"/>
              <a:buAutoNum type="arabicPeriod"/>
            </a:pPr>
            <a:r>
              <a:rPr lang="en-US" sz="2000">
                <a:solidFill>
                  <a:schemeClr val="dk1"/>
                </a:solidFill>
              </a:rPr>
              <a:t> Key personnel changes or the disengagement from the project for more than three months or a 25% reduction in time devoted to the project</a:t>
            </a:r>
            <a:endParaRPr/>
          </a:p>
          <a:p>
            <a:pPr indent="-457200" lvl="0" marL="457200" rtl="0" algn="l">
              <a:lnSpc>
                <a:spcPct val="110000"/>
              </a:lnSpc>
              <a:spcBef>
                <a:spcPts val="2100"/>
              </a:spcBef>
              <a:spcAft>
                <a:spcPts val="0"/>
              </a:spcAft>
              <a:buClr>
                <a:schemeClr val="dk1"/>
              </a:buClr>
              <a:buSzPts val="2000"/>
              <a:buFont typeface="Avenir"/>
              <a:buAutoNum type="arabicPeriod"/>
            </a:pPr>
            <a:r>
              <a:rPr lang="en-US" sz="2000">
                <a:solidFill>
                  <a:schemeClr val="dk1"/>
                </a:solidFill>
              </a:rPr>
              <a:t> Transfer of funds budgeted for participant support costs to other categories of cost</a:t>
            </a:r>
            <a:endParaRPr/>
          </a:p>
          <a:p>
            <a:pPr indent="-457200" lvl="0" marL="457200" rtl="0" algn="l">
              <a:lnSpc>
                <a:spcPct val="110000"/>
              </a:lnSpc>
              <a:spcBef>
                <a:spcPts val="2100"/>
              </a:spcBef>
              <a:spcAft>
                <a:spcPts val="0"/>
              </a:spcAft>
              <a:buClr>
                <a:schemeClr val="dk1"/>
              </a:buClr>
              <a:buSzPts val="2000"/>
              <a:buFont typeface="Avenir"/>
              <a:buAutoNum type="arabicPeriod"/>
            </a:pPr>
            <a:r>
              <a:rPr lang="en-US" sz="2000">
                <a:solidFill>
                  <a:schemeClr val="dk1"/>
                </a:solidFill>
              </a:rPr>
              <a:t> Subawards</a:t>
            </a:r>
            <a:endParaRPr/>
          </a:p>
          <a:p>
            <a:pPr indent="-457200" lvl="0" marL="457200" rtl="0" algn="l">
              <a:lnSpc>
                <a:spcPct val="110000"/>
              </a:lnSpc>
              <a:spcBef>
                <a:spcPts val="2100"/>
              </a:spcBef>
              <a:spcAft>
                <a:spcPts val="0"/>
              </a:spcAft>
              <a:buClr>
                <a:schemeClr val="dk1"/>
              </a:buClr>
              <a:buSzPts val="2000"/>
              <a:buFont typeface="Avenir"/>
              <a:buAutoNum type="arabicPeriod"/>
            </a:pPr>
            <a:r>
              <a:rPr lang="en-US" sz="2000">
                <a:solidFill>
                  <a:schemeClr val="dk1"/>
                </a:solidFill>
              </a:rPr>
              <a:t> Changes in cost share</a:t>
            </a:r>
            <a:endParaRPr sz="2000">
              <a:solidFill>
                <a:schemeClr val="lt2"/>
              </a:solidFill>
            </a:endParaRPr>
          </a:p>
          <a:p>
            <a:pPr indent="0" lvl="0" marL="91440" rtl="0" algn="l">
              <a:lnSpc>
                <a:spcPct val="110000"/>
              </a:lnSpc>
              <a:spcBef>
                <a:spcPts val="2100"/>
              </a:spcBef>
              <a:spcAft>
                <a:spcPts val="0"/>
              </a:spcAft>
              <a:buSzPts val="20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89"/>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Cost Principles – 2 CFR 200 (Subpart E)</a:t>
            </a:r>
            <a:endParaRPr/>
          </a:p>
        </p:txBody>
      </p:sp>
      <p:sp>
        <p:nvSpPr>
          <p:cNvPr id="732" name="Google Shape;732;p89"/>
          <p:cNvSpPr txBox="1"/>
          <p:nvPr/>
        </p:nvSpPr>
        <p:spPr>
          <a:xfrm>
            <a:off x="419450" y="2654046"/>
            <a:ext cx="436281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1800"/>
              <a:buFont typeface="Avenir"/>
              <a:buNone/>
            </a:pPr>
            <a:r>
              <a:rPr b="1" lang="en-US" sz="1800">
                <a:solidFill>
                  <a:srgbClr val="C00000"/>
                </a:solidFill>
                <a:latin typeface="Avenir"/>
                <a:ea typeface="Avenir"/>
                <a:cs typeface="Avenir"/>
                <a:sym typeface="Avenir"/>
              </a:rPr>
              <a:t>The U.S. Government’s (USG’s) Cost Principles determine what costs can be incurred and charged to a project that is funded by the USG </a:t>
            </a:r>
            <a:endParaRPr/>
          </a:p>
        </p:txBody>
      </p:sp>
      <p:sp>
        <p:nvSpPr>
          <p:cNvPr id="733" name="Google Shape;733;p89"/>
          <p:cNvSpPr txBox="1"/>
          <p:nvPr/>
        </p:nvSpPr>
        <p:spPr>
          <a:xfrm>
            <a:off x="5604996" y="1399612"/>
            <a:ext cx="4755777"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lang="en-US" sz="1800">
                <a:solidFill>
                  <a:schemeClr val="dk1"/>
                </a:solidFill>
                <a:latin typeface="Avenir"/>
                <a:ea typeface="Avenir"/>
                <a:cs typeface="Avenir"/>
                <a:sym typeface="Avenir"/>
              </a:rPr>
              <a:t>Allowable:</a:t>
            </a:r>
            <a:r>
              <a:rPr b="0" lang="en-US" sz="1800">
                <a:solidFill>
                  <a:schemeClr val="dk1"/>
                </a:solidFill>
                <a:latin typeface="Avenir"/>
                <a:ea typeface="Avenir"/>
                <a:cs typeface="Avenir"/>
                <a:sym typeface="Avenir"/>
              </a:rPr>
              <a:t> Is it necessary for successful performance? Is it in compliance with the award? Is it within the period of performance? Does it follow generally acceptable accounting standards? Is it adequately documented?</a:t>
            </a:r>
            <a:endParaRPr/>
          </a:p>
          <a:p>
            <a:pPr indent="0" lvl="0" marL="0" marR="0" rtl="0" algn="l">
              <a:lnSpc>
                <a:spcPct val="100000"/>
              </a:lnSpc>
              <a:spcBef>
                <a:spcPts val="0"/>
              </a:spcBef>
              <a:spcAft>
                <a:spcPts val="0"/>
              </a:spcAft>
              <a:buClr>
                <a:schemeClr val="dk1"/>
              </a:buClr>
              <a:buSzPts val="1800"/>
              <a:buFont typeface="Arial"/>
              <a:buNone/>
            </a:pPr>
            <a:r>
              <a:t/>
            </a:r>
            <a:endParaRPr b="0" sz="18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800"/>
              <a:buFont typeface="Arial"/>
              <a:buNone/>
            </a:pPr>
            <a:r>
              <a:rPr b="1" lang="en-US" sz="1800">
                <a:solidFill>
                  <a:schemeClr val="dk1"/>
                </a:solidFill>
                <a:latin typeface="Avenir"/>
                <a:ea typeface="Avenir"/>
                <a:cs typeface="Avenir"/>
                <a:sym typeface="Avenir"/>
              </a:rPr>
              <a:t>Reasonable: </a:t>
            </a:r>
            <a:r>
              <a:rPr b="0" lang="en-US" sz="1800">
                <a:solidFill>
                  <a:schemeClr val="dk1"/>
                </a:solidFill>
                <a:latin typeface="Avenir"/>
                <a:ea typeface="Avenir"/>
                <a:cs typeface="Avenir"/>
                <a:sym typeface="Avenir"/>
              </a:rPr>
              <a:t>Is it what a prudent person would have paid? Is it in line with the market practices? Is it the best value when you compare with alternatives? Is it incurred in line with your Organization policies?</a:t>
            </a:r>
            <a:endParaRPr/>
          </a:p>
          <a:p>
            <a:pPr indent="0" lvl="0" marL="0" marR="0" rtl="0" algn="l">
              <a:lnSpc>
                <a:spcPct val="100000"/>
              </a:lnSpc>
              <a:spcBef>
                <a:spcPts val="0"/>
              </a:spcBef>
              <a:spcAft>
                <a:spcPts val="0"/>
              </a:spcAft>
              <a:buClr>
                <a:schemeClr val="dk1"/>
              </a:buClr>
              <a:buSzPts val="1800"/>
              <a:buFont typeface="Arial"/>
              <a:buNone/>
            </a:pPr>
            <a:r>
              <a:t/>
            </a:r>
            <a:endParaRPr b="0" sz="18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800"/>
              <a:buFont typeface="Arial"/>
              <a:buNone/>
            </a:pPr>
            <a:r>
              <a:rPr b="1" lang="en-US" sz="1800">
                <a:solidFill>
                  <a:schemeClr val="dk1"/>
                </a:solidFill>
                <a:latin typeface="Avenir"/>
                <a:ea typeface="Avenir"/>
                <a:cs typeface="Avenir"/>
                <a:sym typeface="Avenir"/>
              </a:rPr>
              <a:t>Allocability:  </a:t>
            </a:r>
            <a:r>
              <a:rPr b="0" lang="en-US" sz="1800">
                <a:solidFill>
                  <a:schemeClr val="dk1"/>
                </a:solidFill>
                <a:latin typeface="Avenir"/>
                <a:ea typeface="Avenir"/>
                <a:cs typeface="Avenir"/>
                <a:sym typeface="Avenir"/>
              </a:rPr>
              <a:t>Is it incurred specifically for the award? If shared with another project is the % allocated to the award fair?</a:t>
            </a:r>
            <a:endParaRPr b="1" sz="1800">
              <a:solidFill>
                <a:schemeClr val="dk1"/>
              </a:solidFill>
              <a:latin typeface="Avenir"/>
              <a:ea typeface="Avenir"/>
              <a:cs typeface="Avenir"/>
              <a:sym typeface="Aveni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90"/>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Types of costs: Allowable- Restricted – Prohibited or Ineligible?</a:t>
            </a:r>
            <a:endParaRPr/>
          </a:p>
        </p:txBody>
      </p:sp>
      <p:graphicFrame>
        <p:nvGraphicFramePr>
          <p:cNvPr id="740" name="Google Shape;740;p90"/>
          <p:cNvGraphicFramePr/>
          <p:nvPr/>
        </p:nvGraphicFramePr>
        <p:xfrm>
          <a:off x="135965" y="2647078"/>
          <a:ext cx="3000000" cy="3000000"/>
        </p:xfrm>
        <a:graphic>
          <a:graphicData uri="http://schemas.openxmlformats.org/drawingml/2006/table">
            <a:tbl>
              <a:tblPr bandRow="1" firstRow="1">
                <a:noFill/>
                <a:tableStyleId>{BDB710B3-F5ED-49D0-9E29-FC62D9D1423A}</a:tableStyleId>
              </a:tblPr>
              <a:tblGrid>
                <a:gridCol w="3741275"/>
              </a:tblGrid>
              <a:tr h="736100">
                <a:tc>
                  <a:txBody>
                    <a:bodyPr/>
                    <a:lstStyle/>
                    <a:p>
                      <a:pPr indent="0" lvl="0" marL="0" marR="0" rtl="0" algn="l">
                        <a:lnSpc>
                          <a:spcPct val="100000"/>
                        </a:lnSpc>
                        <a:spcBef>
                          <a:spcPts val="0"/>
                        </a:spcBef>
                        <a:spcAft>
                          <a:spcPts val="0"/>
                        </a:spcAft>
                        <a:buClr>
                          <a:srgbClr val="FFFFFF"/>
                        </a:buClr>
                        <a:buSzPts val="1800"/>
                        <a:buFont typeface="Avenir"/>
                        <a:buNone/>
                      </a:pPr>
                      <a:r>
                        <a:rPr b="1" lang="en-US" sz="1800">
                          <a:solidFill>
                            <a:srgbClr val="FFFFFF"/>
                          </a:solidFill>
                        </a:rPr>
                        <a:t>Allowable</a:t>
                      </a:r>
                      <a:endParaRPr/>
                    </a:p>
                    <a:p>
                      <a:pPr indent="0" lvl="0" marL="0" marR="0" rtl="0" algn="l">
                        <a:spcBef>
                          <a:spcPts val="0"/>
                        </a:spcBef>
                        <a:spcAft>
                          <a:spcPts val="0"/>
                        </a:spcAft>
                        <a:buNone/>
                      </a:pPr>
                      <a:r>
                        <a:t/>
                      </a:r>
                      <a:endParaRPr sz="1800"/>
                    </a:p>
                  </a:txBody>
                  <a:tcPr marT="45725" marB="45725" marR="91450" marL="91450"/>
                </a:tc>
              </a:tr>
              <a:tr h="1367025">
                <a:tc>
                  <a:txBody>
                    <a:bodyPr/>
                    <a:lstStyle/>
                    <a:p>
                      <a:pPr indent="0" lvl="0" marL="0" marR="0" rtl="0" algn="l">
                        <a:lnSpc>
                          <a:spcPct val="100000"/>
                        </a:lnSpc>
                        <a:spcBef>
                          <a:spcPts val="0"/>
                        </a:spcBef>
                        <a:spcAft>
                          <a:spcPts val="0"/>
                        </a:spcAft>
                        <a:buClr>
                          <a:schemeClr val="dk1"/>
                        </a:buClr>
                        <a:buSzPts val="1800"/>
                        <a:buFont typeface="Avenir"/>
                        <a:buNone/>
                      </a:pPr>
                      <a:r>
                        <a:rPr lang="en-US" sz="1800"/>
                        <a:t>Per an operating country’s laws, USAID regulations, </a:t>
                      </a:r>
                      <a:r>
                        <a:rPr lang="en-US" sz="1800" u="sng"/>
                        <a:t>and</a:t>
                      </a:r>
                      <a:r>
                        <a:rPr lang="en-US" sz="1800"/>
                        <a:t> Partnering Organization’s policies. </a:t>
                      </a:r>
                      <a:endParaRPr/>
                    </a:p>
                    <a:p>
                      <a:pPr indent="0" lvl="0" marL="0" marR="0" rtl="0" algn="l">
                        <a:spcBef>
                          <a:spcPts val="0"/>
                        </a:spcBef>
                        <a:spcAft>
                          <a:spcPts val="0"/>
                        </a:spcAft>
                        <a:buNone/>
                      </a:pPr>
                      <a:r>
                        <a:t/>
                      </a:r>
                      <a:endParaRPr sz="1800"/>
                    </a:p>
                  </a:txBody>
                  <a:tcPr marT="45725" marB="45725" marR="91450" marL="91450"/>
                </a:tc>
              </a:tr>
            </a:tbl>
          </a:graphicData>
        </a:graphic>
      </p:graphicFrame>
      <p:graphicFrame>
        <p:nvGraphicFramePr>
          <p:cNvPr id="741" name="Google Shape;741;p90"/>
          <p:cNvGraphicFramePr/>
          <p:nvPr/>
        </p:nvGraphicFramePr>
        <p:xfrm>
          <a:off x="3913091" y="2651559"/>
          <a:ext cx="3000000" cy="3000000"/>
        </p:xfrm>
        <a:graphic>
          <a:graphicData uri="http://schemas.openxmlformats.org/drawingml/2006/table">
            <a:tbl>
              <a:tblPr bandRow="1" firstRow="1">
                <a:noFill/>
                <a:tableStyleId>{BDB710B3-F5ED-49D0-9E29-FC62D9D1423A}</a:tableStyleId>
              </a:tblPr>
              <a:tblGrid>
                <a:gridCol w="3741275"/>
              </a:tblGrid>
              <a:tr h="774825">
                <a:tc>
                  <a:txBody>
                    <a:bodyPr/>
                    <a:lstStyle/>
                    <a:p>
                      <a:pPr indent="0" lvl="0" marL="0" marR="0" rtl="0" algn="l">
                        <a:spcBef>
                          <a:spcPts val="0"/>
                        </a:spcBef>
                        <a:spcAft>
                          <a:spcPts val="0"/>
                        </a:spcAft>
                        <a:buNone/>
                      </a:pPr>
                      <a:r>
                        <a:rPr b="1" lang="en-US" sz="1800">
                          <a:solidFill>
                            <a:srgbClr val="FFFFFF"/>
                          </a:solidFill>
                          <a:latin typeface="Avenir"/>
                          <a:ea typeface="Avenir"/>
                          <a:cs typeface="Avenir"/>
                          <a:sym typeface="Avenir"/>
                        </a:rPr>
                        <a:t>Restricted</a:t>
                      </a:r>
                      <a:endParaRPr/>
                    </a:p>
                    <a:p>
                      <a:pPr indent="0" lvl="0" marL="0" marR="0" rtl="0" algn="l">
                        <a:spcBef>
                          <a:spcPts val="0"/>
                        </a:spcBef>
                        <a:spcAft>
                          <a:spcPts val="0"/>
                        </a:spcAft>
                        <a:buNone/>
                      </a:pPr>
                      <a:r>
                        <a:t/>
                      </a:r>
                      <a:endParaRPr sz="1800"/>
                    </a:p>
                  </a:txBody>
                  <a:tcPr marT="45725" marB="45725" marR="91450" marL="91450">
                    <a:solidFill>
                      <a:srgbClr val="FFC000"/>
                    </a:solidFill>
                  </a:tcPr>
                </a:tc>
              </a:tr>
              <a:tr h="1328275">
                <a:tc>
                  <a:txBody>
                    <a:bodyPr/>
                    <a:lstStyle/>
                    <a:p>
                      <a:pPr indent="0" lvl="2" marL="0" marR="0" rtl="0" algn="l">
                        <a:lnSpc>
                          <a:spcPct val="100000"/>
                        </a:lnSpc>
                        <a:spcBef>
                          <a:spcPts val="0"/>
                        </a:spcBef>
                        <a:spcAft>
                          <a:spcPts val="0"/>
                        </a:spcAft>
                        <a:buClr>
                          <a:schemeClr val="dk1"/>
                        </a:buClr>
                        <a:buSzPts val="1800"/>
                        <a:buFont typeface="Avenir"/>
                        <a:buNone/>
                      </a:pPr>
                      <a:r>
                        <a:rPr lang="en-US" sz="1800" u="none" cap="none" strike="noStrike">
                          <a:solidFill>
                            <a:schemeClr val="dk1"/>
                          </a:solidFill>
                          <a:latin typeface="Avenir"/>
                          <a:ea typeface="Avenir"/>
                          <a:cs typeface="Avenir"/>
                          <a:sym typeface="Avenir"/>
                        </a:rPr>
                        <a:t>Allowable, but only with prior USAID approval.</a:t>
                      </a:r>
                      <a:endParaRPr/>
                    </a:p>
                    <a:p>
                      <a:pPr indent="0" lvl="0" marL="0" marR="0" rtl="0" algn="l">
                        <a:spcBef>
                          <a:spcPts val="0"/>
                        </a:spcBef>
                        <a:spcAft>
                          <a:spcPts val="0"/>
                        </a:spcAft>
                        <a:buNone/>
                      </a:pPr>
                      <a:r>
                        <a:t/>
                      </a:r>
                      <a:endParaRPr sz="1800"/>
                    </a:p>
                  </a:txBody>
                  <a:tcPr marT="45725" marB="45725" marR="91450" marL="91450">
                    <a:solidFill>
                      <a:srgbClr val="FFC000"/>
                    </a:solidFill>
                  </a:tcPr>
                </a:tc>
              </a:tr>
            </a:tbl>
          </a:graphicData>
        </a:graphic>
      </p:graphicFrame>
      <p:graphicFrame>
        <p:nvGraphicFramePr>
          <p:cNvPr id="742" name="Google Shape;742;p90"/>
          <p:cNvGraphicFramePr/>
          <p:nvPr/>
        </p:nvGraphicFramePr>
        <p:xfrm>
          <a:off x="7686020" y="2647078"/>
          <a:ext cx="3000000" cy="3000000"/>
        </p:xfrm>
        <a:graphic>
          <a:graphicData uri="http://schemas.openxmlformats.org/drawingml/2006/table">
            <a:tbl>
              <a:tblPr bandRow="1" firstRow="1">
                <a:noFill/>
                <a:tableStyleId>{BDB710B3-F5ED-49D0-9E29-FC62D9D1423A}</a:tableStyleId>
              </a:tblPr>
              <a:tblGrid>
                <a:gridCol w="3945675"/>
              </a:tblGrid>
              <a:tr h="736100">
                <a:tc>
                  <a:txBody>
                    <a:bodyPr/>
                    <a:lstStyle/>
                    <a:p>
                      <a:pPr indent="0" lvl="0" marL="0" marR="0" rtl="0" algn="l">
                        <a:spcBef>
                          <a:spcPts val="0"/>
                        </a:spcBef>
                        <a:spcAft>
                          <a:spcPts val="0"/>
                        </a:spcAft>
                        <a:buNone/>
                      </a:pPr>
                      <a:r>
                        <a:rPr b="1" lang="en-US" sz="1800">
                          <a:solidFill>
                            <a:srgbClr val="FFFFFF"/>
                          </a:solidFill>
                          <a:latin typeface="Avenir"/>
                          <a:ea typeface="Avenir"/>
                          <a:cs typeface="Avenir"/>
                          <a:sym typeface="Avenir"/>
                        </a:rPr>
                        <a:t>Prohibited or Ineligible</a:t>
                      </a:r>
                      <a:endParaRPr/>
                    </a:p>
                    <a:p>
                      <a:pPr indent="0" lvl="0" marL="0" marR="0" rtl="0" algn="l">
                        <a:spcBef>
                          <a:spcPts val="0"/>
                        </a:spcBef>
                        <a:spcAft>
                          <a:spcPts val="0"/>
                        </a:spcAft>
                        <a:buNone/>
                      </a:pPr>
                      <a:r>
                        <a:t/>
                      </a:r>
                      <a:endParaRPr sz="1800"/>
                    </a:p>
                  </a:txBody>
                  <a:tcPr marT="45725" marB="45725" marR="91450" marL="91450">
                    <a:solidFill>
                      <a:srgbClr val="9F1164"/>
                    </a:solidFill>
                  </a:tcPr>
                </a:tc>
              </a:tr>
              <a:tr h="1367025">
                <a:tc>
                  <a:txBody>
                    <a:bodyPr/>
                    <a:lstStyle/>
                    <a:p>
                      <a:pPr indent="0" lvl="2" marL="0" marR="0" rtl="0" algn="l">
                        <a:lnSpc>
                          <a:spcPct val="100000"/>
                        </a:lnSpc>
                        <a:spcBef>
                          <a:spcPts val="0"/>
                        </a:spcBef>
                        <a:spcAft>
                          <a:spcPts val="0"/>
                        </a:spcAft>
                        <a:buClr>
                          <a:schemeClr val="lt1"/>
                        </a:buClr>
                        <a:buSzPts val="1800"/>
                        <a:buFont typeface="Avenir"/>
                        <a:buNone/>
                      </a:pPr>
                      <a:r>
                        <a:rPr lang="en-US" sz="1800" u="none" cap="none" strike="noStrike">
                          <a:solidFill>
                            <a:schemeClr val="lt1"/>
                          </a:solidFill>
                          <a:latin typeface="Avenir"/>
                          <a:ea typeface="Avenir"/>
                          <a:cs typeface="Avenir"/>
                          <a:sym typeface="Avenir"/>
                        </a:rPr>
                        <a:t>Not allowable under </a:t>
                      </a:r>
                      <a:r>
                        <a:rPr b="1" lang="en-US" sz="1800" u="none" cap="none" strike="noStrike">
                          <a:solidFill>
                            <a:schemeClr val="lt1"/>
                          </a:solidFill>
                          <a:latin typeface="Avenir"/>
                          <a:ea typeface="Avenir"/>
                          <a:cs typeface="Avenir"/>
                          <a:sym typeface="Avenir"/>
                        </a:rPr>
                        <a:t>any </a:t>
                      </a:r>
                      <a:r>
                        <a:rPr lang="en-US" sz="1800" u="none" cap="none" strike="noStrike">
                          <a:solidFill>
                            <a:schemeClr val="lt1"/>
                          </a:solidFill>
                          <a:latin typeface="Avenir"/>
                          <a:ea typeface="Avenir"/>
                          <a:cs typeface="Avenir"/>
                          <a:sym typeface="Avenir"/>
                        </a:rPr>
                        <a:t>circumstances using </a:t>
                      </a:r>
                      <a:r>
                        <a:rPr b="1" lang="en-US" sz="1800" u="none" cap="none" strike="noStrike">
                          <a:solidFill>
                            <a:schemeClr val="lt1"/>
                          </a:solidFill>
                          <a:latin typeface="Avenir"/>
                          <a:ea typeface="Avenir"/>
                          <a:cs typeface="Avenir"/>
                          <a:sym typeface="Avenir"/>
                        </a:rPr>
                        <a:t>any</a:t>
                      </a:r>
                      <a:r>
                        <a:rPr lang="en-US" sz="1800" u="none" cap="none" strike="noStrike">
                          <a:solidFill>
                            <a:schemeClr val="lt1"/>
                          </a:solidFill>
                          <a:latin typeface="Avenir"/>
                          <a:ea typeface="Avenir"/>
                          <a:cs typeface="Avenir"/>
                          <a:sym typeface="Avenir"/>
                        </a:rPr>
                        <a:t> portion of USG funds.</a:t>
                      </a:r>
                      <a:endParaRPr/>
                    </a:p>
                    <a:p>
                      <a:pPr indent="0" lvl="0" marL="0" marR="0" rtl="0" algn="l">
                        <a:spcBef>
                          <a:spcPts val="0"/>
                        </a:spcBef>
                        <a:spcAft>
                          <a:spcPts val="0"/>
                        </a:spcAft>
                        <a:buNone/>
                      </a:pPr>
                      <a:r>
                        <a:t/>
                      </a:r>
                      <a:endParaRPr sz="1800"/>
                    </a:p>
                  </a:txBody>
                  <a:tcPr marT="45725" marB="45725" marR="91450" marL="91450">
                    <a:solidFill>
                      <a:srgbClr val="9F1164"/>
                    </a:solidFill>
                  </a:tcPr>
                </a:tc>
              </a:tr>
            </a:tbl>
          </a:graphicData>
        </a:graphic>
      </p:graphicFrame>
      <p:pic>
        <p:nvPicPr>
          <p:cNvPr id="743" name="Google Shape;743;p90"/>
          <p:cNvPicPr preferRelativeResize="0"/>
          <p:nvPr/>
        </p:nvPicPr>
        <p:blipFill rotWithShape="1">
          <a:blip r:embed="rId3">
            <a:alphaModFix/>
          </a:blip>
          <a:srcRect b="0" l="0" r="0" t="0"/>
          <a:stretch/>
        </p:blipFill>
        <p:spPr>
          <a:xfrm>
            <a:off x="8850260" y="4721397"/>
            <a:ext cx="1650183" cy="1654775"/>
          </a:xfrm>
          <a:prstGeom prst="rect">
            <a:avLst/>
          </a:prstGeom>
          <a:noFill/>
          <a:ln>
            <a:noFill/>
          </a:ln>
        </p:spPr>
      </p:pic>
      <p:pic>
        <p:nvPicPr>
          <p:cNvPr id="744" name="Google Shape;744;p90"/>
          <p:cNvPicPr preferRelativeResize="0"/>
          <p:nvPr/>
        </p:nvPicPr>
        <p:blipFill rotWithShape="1">
          <a:blip r:embed="rId4">
            <a:alphaModFix/>
          </a:blip>
          <a:srcRect b="0" l="0" r="0" t="0"/>
          <a:stretch/>
        </p:blipFill>
        <p:spPr>
          <a:xfrm>
            <a:off x="1094959" y="4709048"/>
            <a:ext cx="1475287" cy="1832162"/>
          </a:xfrm>
          <a:prstGeom prst="rect">
            <a:avLst/>
          </a:prstGeom>
          <a:noFill/>
          <a:ln>
            <a:noFill/>
          </a:ln>
        </p:spPr>
      </p:pic>
      <p:pic>
        <p:nvPicPr>
          <p:cNvPr id="745" name="Google Shape;745;p90"/>
          <p:cNvPicPr preferRelativeResize="0"/>
          <p:nvPr/>
        </p:nvPicPr>
        <p:blipFill rotWithShape="1">
          <a:blip r:embed="rId5">
            <a:alphaModFix/>
          </a:blip>
          <a:srcRect b="0" l="0" r="0" t="0"/>
          <a:stretch/>
        </p:blipFill>
        <p:spPr>
          <a:xfrm>
            <a:off x="4928885" y="4721397"/>
            <a:ext cx="1562736" cy="194076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91"/>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Program Income</a:t>
            </a:r>
            <a:endParaRPr/>
          </a:p>
        </p:txBody>
      </p:sp>
      <p:sp>
        <p:nvSpPr>
          <p:cNvPr id="752" name="Google Shape;752;p91"/>
          <p:cNvSpPr txBox="1"/>
          <p:nvPr/>
        </p:nvSpPr>
        <p:spPr>
          <a:xfrm>
            <a:off x="1040644" y="1439059"/>
            <a:ext cx="5257797" cy="4771675"/>
          </a:xfrm>
          <a:prstGeom prst="rect">
            <a:avLst/>
          </a:prstGeom>
          <a:solidFill>
            <a:srgbClr val="7F7F7F"/>
          </a:solid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Calibri"/>
              <a:buChar char=" "/>
            </a:pPr>
            <a:r>
              <a:rPr b="1" lang="en-US" sz="2000">
                <a:solidFill>
                  <a:schemeClr val="lt1"/>
                </a:solidFill>
                <a:latin typeface="Avenir"/>
                <a:ea typeface="Avenir"/>
                <a:cs typeface="Avenir"/>
                <a:sym typeface="Avenir"/>
              </a:rPr>
              <a:t>Program income </a:t>
            </a:r>
            <a:r>
              <a:rPr lang="en-US" sz="2000">
                <a:solidFill>
                  <a:schemeClr val="lt1"/>
                </a:solidFill>
                <a:latin typeface="Avenir"/>
                <a:ea typeface="Avenir"/>
                <a:cs typeface="Avenir"/>
                <a:sym typeface="Avenir"/>
              </a:rPr>
              <a:t>=  revenue directly generated by a program-funded activity during the program’s period of performance</a:t>
            </a:r>
            <a:endParaRPr/>
          </a:p>
          <a:p>
            <a:pPr indent="-127000" lvl="0" marL="91440" marR="0" rtl="0" algn="l">
              <a:lnSpc>
                <a:spcPct val="110000"/>
              </a:lnSpc>
              <a:spcBef>
                <a:spcPts val="3000"/>
              </a:spcBef>
              <a:spcAft>
                <a:spcPts val="0"/>
              </a:spcAft>
              <a:buClr>
                <a:schemeClr val="accent1"/>
              </a:buClr>
              <a:buSzPts val="2000"/>
              <a:buFont typeface="Calibri"/>
              <a:buChar char=" "/>
            </a:pPr>
            <a:r>
              <a:rPr lang="en-US" sz="2000">
                <a:solidFill>
                  <a:schemeClr val="lt1"/>
                </a:solidFill>
                <a:latin typeface="Avenir"/>
                <a:ea typeface="Avenir"/>
                <a:cs typeface="Avenir"/>
                <a:sym typeface="Avenir"/>
              </a:rPr>
              <a:t>Program income </a:t>
            </a:r>
            <a:r>
              <a:rPr b="1" lang="en-US" sz="2000">
                <a:solidFill>
                  <a:schemeClr val="lt1"/>
                </a:solidFill>
                <a:latin typeface="Avenir"/>
                <a:ea typeface="Avenir"/>
                <a:cs typeface="Avenir"/>
                <a:sym typeface="Avenir"/>
              </a:rPr>
              <a:t>does </a:t>
            </a:r>
            <a:r>
              <a:rPr b="1" lang="en-US" sz="2000" u="sng">
                <a:solidFill>
                  <a:schemeClr val="lt1"/>
                </a:solidFill>
                <a:latin typeface="Avenir"/>
                <a:ea typeface="Avenir"/>
                <a:cs typeface="Avenir"/>
                <a:sym typeface="Avenir"/>
              </a:rPr>
              <a:t>not</a:t>
            </a:r>
            <a:r>
              <a:rPr b="1" lang="en-US" sz="2000">
                <a:solidFill>
                  <a:schemeClr val="lt1"/>
                </a:solidFill>
                <a:latin typeface="Avenir"/>
                <a:ea typeface="Avenir"/>
                <a:cs typeface="Avenir"/>
                <a:sym typeface="Avenir"/>
              </a:rPr>
              <a:t> include </a:t>
            </a:r>
            <a:r>
              <a:rPr lang="en-US" sz="2000">
                <a:solidFill>
                  <a:schemeClr val="lt1"/>
                </a:solidFill>
                <a:latin typeface="Avenir"/>
                <a:ea typeface="Avenir"/>
                <a:cs typeface="Avenir"/>
                <a:sym typeface="Avenir"/>
              </a:rPr>
              <a:t>interest earned on advances, rebates, credits, or discounts </a:t>
            </a:r>
            <a:r>
              <a:rPr b="1" lang="en-US" sz="2000">
                <a:solidFill>
                  <a:schemeClr val="lt1"/>
                </a:solidFill>
                <a:latin typeface="Avenir"/>
                <a:ea typeface="Avenir"/>
                <a:cs typeface="Avenir"/>
                <a:sym typeface="Avenir"/>
              </a:rPr>
              <a:t>unless the terms and conditions of the award stipulate otherwise</a:t>
            </a:r>
            <a:endParaRPr/>
          </a:p>
          <a:p>
            <a:pPr indent="-127000" lvl="0" marL="91440" marR="0" rtl="0" algn="l">
              <a:lnSpc>
                <a:spcPct val="110000"/>
              </a:lnSpc>
              <a:spcBef>
                <a:spcPts val="1400"/>
              </a:spcBef>
              <a:spcAft>
                <a:spcPts val="0"/>
              </a:spcAft>
              <a:buClr>
                <a:schemeClr val="accent1"/>
              </a:buClr>
              <a:buSzPts val="2000"/>
              <a:buFont typeface="Calibri"/>
              <a:buChar char=" "/>
            </a:pPr>
            <a:r>
              <a:rPr b="1" lang="en-US" sz="2000">
                <a:solidFill>
                  <a:schemeClr val="lt1"/>
                </a:solidFill>
                <a:latin typeface="Avenir"/>
                <a:ea typeface="Avenir"/>
                <a:cs typeface="Avenir"/>
                <a:sym typeface="Avenir"/>
              </a:rPr>
              <a:t>The Recipient must account for program income following 2 CFR 200.307</a:t>
            </a:r>
            <a:endParaRPr/>
          </a:p>
          <a:p>
            <a:pPr indent="0" lvl="0" marL="91440" marR="0" rtl="0" algn="l">
              <a:lnSpc>
                <a:spcPct val="110000"/>
              </a:lnSpc>
              <a:spcBef>
                <a:spcPts val="1400"/>
              </a:spcBef>
              <a:spcAft>
                <a:spcPts val="0"/>
              </a:spcAft>
              <a:buClr>
                <a:schemeClr val="accent1"/>
              </a:buClr>
              <a:buSzPts val="2000"/>
              <a:buFont typeface="Calibri"/>
              <a:buNone/>
            </a:pPr>
            <a:r>
              <a:t/>
            </a:r>
            <a:endParaRPr b="1" sz="2000">
              <a:solidFill>
                <a:schemeClr val="lt1"/>
              </a:solidFill>
              <a:latin typeface="Avenir"/>
              <a:ea typeface="Avenir"/>
              <a:cs typeface="Avenir"/>
              <a:sym typeface="Avenir"/>
            </a:endParaRPr>
          </a:p>
          <a:p>
            <a:pPr indent="0" lvl="0" marL="91440" marR="0" rtl="0" algn="l">
              <a:lnSpc>
                <a:spcPct val="110000"/>
              </a:lnSpc>
              <a:spcBef>
                <a:spcPts val="1400"/>
              </a:spcBef>
              <a:spcAft>
                <a:spcPts val="0"/>
              </a:spcAft>
              <a:buClr>
                <a:schemeClr val="accent1"/>
              </a:buClr>
              <a:buSzPts val="2000"/>
              <a:buFont typeface="Calibri"/>
              <a:buNone/>
            </a:pPr>
            <a:r>
              <a:t/>
            </a:r>
            <a:endParaRPr b="1" sz="2000">
              <a:solidFill>
                <a:schemeClr val="lt1"/>
              </a:solidFill>
              <a:latin typeface="Avenir"/>
              <a:ea typeface="Avenir"/>
              <a:cs typeface="Avenir"/>
              <a:sym typeface="Avenir"/>
            </a:endParaRPr>
          </a:p>
        </p:txBody>
      </p:sp>
      <p:sp>
        <p:nvSpPr>
          <p:cNvPr id="753" name="Google Shape;753;p91"/>
          <p:cNvSpPr/>
          <p:nvPr/>
        </p:nvSpPr>
        <p:spPr>
          <a:xfrm>
            <a:off x="7263176" y="1439058"/>
            <a:ext cx="3810000" cy="4771675"/>
          </a:xfrm>
          <a:prstGeom prst="rect">
            <a:avLst/>
          </a:prstGeom>
          <a:solidFill>
            <a:srgbClr val="9DBF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754" name="Google Shape;754;p91"/>
          <p:cNvSpPr txBox="1"/>
          <p:nvPr/>
        </p:nvSpPr>
        <p:spPr>
          <a:xfrm>
            <a:off x="7472725" y="2164347"/>
            <a:ext cx="3390901" cy="3170099"/>
          </a:xfrm>
          <a:prstGeom prst="rect">
            <a:avLst/>
          </a:prstGeom>
          <a:solidFill>
            <a:srgbClr val="002F6C"/>
          </a:solidFill>
          <a:ln>
            <a:noFill/>
          </a:ln>
        </p:spPr>
        <p:txBody>
          <a:bodyPr anchorCtr="0" anchor="t" bIns="45700" lIns="91425" spcFirstLastPara="1" rIns="91425" wrap="square" tIns="45700">
            <a:spAutoFit/>
          </a:bodyPr>
          <a:lstStyle/>
          <a:p>
            <a:pPr indent="0" lvl="0" marL="111125" marR="0" rtl="0" algn="l">
              <a:spcBef>
                <a:spcPts val="0"/>
              </a:spcBef>
              <a:spcAft>
                <a:spcPts val="0"/>
              </a:spcAft>
              <a:buNone/>
            </a:pPr>
            <a:r>
              <a:rPr b="1" lang="en-US" sz="2000">
                <a:solidFill>
                  <a:schemeClr val="lt1"/>
                </a:solidFill>
                <a:latin typeface="Avenir"/>
                <a:ea typeface="Avenir"/>
                <a:cs typeface="Avenir"/>
                <a:sym typeface="Avenir"/>
              </a:rPr>
              <a:t>Program Income Can Be Generated From: </a:t>
            </a:r>
            <a:endParaRPr/>
          </a:p>
          <a:p>
            <a:pPr indent="0" lvl="0" marL="111125" marR="0" rtl="0" algn="l">
              <a:spcBef>
                <a:spcPts val="0"/>
              </a:spcBef>
              <a:spcAft>
                <a:spcPts val="0"/>
              </a:spcAft>
              <a:buNone/>
            </a:pPr>
            <a:r>
              <a:t/>
            </a:r>
            <a:endParaRPr b="1" sz="2000">
              <a:solidFill>
                <a:schemeClr val="lt1"/>
              </a:solidFill>
              <a:latin typeface="Avenir"/>
              <a:ea typeface="Avenir"/>
              <a:cs typeface="Avenir"/>
              <a:sym typeface="Avenir"/>
            </a:endParaRPr>
          </a:p>
          <a:p>
            <a:pPr indent="-230188" lvl="0" marL="341313" marR="0" rtl="0" algn="l">
              <a:spcBef>
                <a:spcPts val="0"/>
              </a:spcBef>
              <a:spcAft>
                <a:spcPts val="0"/>
              </a:spcAft>
              <a:buClr>
                <a:schemeClr val="lt1"/>
              </a:buClr>
              <a:buSzPts val="2000"/>
              <a:buFont typeface="Arial"/>
              <a:buChar char="•"/>
            </a:pPr>
            <a:r>
              <a:rPr lang="en-US" sz="2000">
                <a:solidFill>
                  <a:schemeClr val="lt1"/>
                </a:solidFill>
                <a:latin typeface="Avenir"/>
                <a:ea typeface="Avenir"/>
                <a:cs typeface="Avenir"/>
                <a:sym typeface="Avenir"/>
              </a:rPr>
              <a:t>Fees for services performed</a:t>
            </a:r>
            <a:endParaRPr/>
          </a:p>
          <a:p>
            <a:pPr indent="-103188" lvl="0" marL="341313" marR="0" rtl="0" algn="l">
              <a:spcBef>
                <a:spcPts val="0"/>
              </a:spcBef>
              <a:spcAft>
                <a:spcPts val="0"/>
              </a:spcAft>
              <a:buClr>
                <a:schemeClr val="dk1"/>
              </a:buClr>
              <a:buSzPts val="2000"/>
              <a:buFont typeface="Arial"/>
              <a:buNone/>
            </a:pPr>
            <a:r>
              <a:t/>
            </a:r>
            <a:endParaRPr sz="2000">
              <a:solidFill>
                <a:schemeClr val="lt1"/>
              </a:solidFill>
              <a:latin typeface="Avenir"/>
              <a:ea typeface="Avenir"/>
              <a:cs typeface="Avenir"/>
              <a:sym typeface="Avenir"/>
            </a:endParaRPr>
          </a:p>
          <a:p>
            <a:pPr indent="-230188" lvl="0" marL="341313" marR="0" rtl="0" algn="l">
              <a:spcBef>
                <a:spcPts val="0"/>
              </a:spcBef>
              <a:spcAft>
                <a:spcPts val="0"/>
              </a:spcAft>
              <a:buClr>
                <a:schemeClr val="lt1"/>
              </a:buClr>
              <a:buSzPts val="2000"/>
              <a:buFont typeface="Arial"/>
              <a:buChar char="•"/>
            </a:pPr>
            <a:r>
              <a:rPr lang="en-US" sz="2000">
                <a:solidFill>
                  <a:schemeClr val="lt1"/>
                </a:solidFill>
                <a:latin typeface="Avenir"/>
                <a:ea typeface="Avenir"/>
                <a:cs typeface="Avenir"/>
                <a:sym typeface="Avenir"/>
              </a:rPr>
              <a:t>Goods that are sold with USAID approval</a:t>
            </a:r>
            <a:endParaRPr/>
          </a:p>
          <a:p>
            <a:pPr indent="-103188" lvl="0" marL="341313" marR="0" rtl="0" algn="l">
              <a:spcBef>
                <a:spcPts val="0"/>
              </a:spcBef>
              <a:spcAft>
                <a:spcPts val="0"/>
              </a:spcAft>
              <a:buClr>
                <a:schemeClr val="dk1"/>
              </a:buClr>
              <a:buSzPts val="2000"/>
              <a:buFont typeface="Arial"/>
              <a:buNone/>
            </a:pPr>
            <a:r>
              <a:t/>
            </a:r>
            <a:endParaRPr sz="2000">
              <a:solidFill>
                <a:schemeClr val="lt1"/>
              </a:solidFill>
              <a:latin typeface="Avenir"/>
              <a:ea typeface="Avenir"/>
              <a:cs typeface="Avenir"/>
              <a:sym typeface="Avenir"/>
            </a:endParaRPr>
          </a:p>
          <a:p>
            <a:pPr indent="-230188" lvl="0" marL="341313" marR="0" rtl="0" algn="l">
              <a:spcBef>
                <a:spcPts val="0"/>
              </a:spcBef>
              <a:spcAft>
                <a:spcPts val="0"/>
              </a:spcAft>
              <a:buClr>
                <a:schemeClr val="lt1"/>
              </a:buClr>
              <a:buSzPts val="2000"/>
              <a:buFont typeface="Arial"/>
              <a:buChar char="•"/>
            </a:pPr>
            <a:r>
              <a:rPr lang="en-US" sz="2000">
                <a:solidFill>
                  <a:schemeClr val="lt1"/>
                </a:solidFill>
                <a:latin typeface="Avenir"/>
                <a:ea typeface="Avenir"/>
                <a:cs typeface="Avenir"/>
                <a:sym typeface="Avenir"/>
              </a:rPr>
              <a:t>Rental of property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7"/>
          <p:cNvSpPr/>
          <p:nvPr/>
        </p:nvSpPr>
        <p:spPr>
          <a:xfrm>
            <a:off x="349900" y="3914788"/>
            <a:ext cx="2278400" cy="604800"/>
          </a:xfrm>
          <a:prstGeom prst="chevron">
            <a:avLst>
              <a:gd fmla="val 50000" name="adj"/>
            </a:avLst>
          </a:prstGeom>
          <a:solidFill>
            <a:srgbClr val="0067B9"/>
          </a:solidFill>
          <a:ln>
            <a:noFill/>
          </a:ln>
        </p:spPr>
        <p:txBody>
          <a:bodyPr anchorCtr="0" anchor="ctr" bIns="121900" lIns="0" spcFirstLastPara="1" rIns="0" wrap="square" tIns="121900">
            <a:noAutofit/>
          </a:bodyPr>
          <a:lstStyle/>
          <a:p>
            <a:pPr indent="0" lvl="0" marL="0" marR="0" rtl="0" algn="ctr">
              <a:spcBef>
                <a:spcPts val="0"/>
              </a:spcBef>
              <a:spcAft>
                <a:spcPts val="0"/>
              </a:spcAft>
              <a:buNone/>
            </a:pPr>
            <a:r>
              <a:rPr b="0" i="0" lang="en-US" sz="1867" u="none" cap="none" strike="noStrike">
                <a:solidFill>
                  <a:srgbClr val="FFFFFF"/>
                </a:solidFill>
                <a:latin typeface="Gill Sans"/>
                <a:ea typeface="Gill Sans"/>
                <a:cs typeface="Gill Sans"/>
                <a:sym typeface="Gill Sans"/>
              </a:rPr>
              <a:t>2017</a:t>
            </a:r>
            <a:endParaRPr b="0" i="0" sz="1867" u="none" cap="none" strike="noStrike">
              <a:solidFill>
                <a:srgbClr val="FFFFFF"/>
              </a:solidFill>
              <a:latin typeface="Gill Sans"/>
              <a:ea typeface="Gill Sans"/>
              <a:cs typeface="Gill Sans"/>
              <a:sym typeface="Gill Sans"/>
            </a:endParaRPr>
          </a:p>
        </p:txBody>
      </p:sp>
      <p:sp>
        <p:nvSpPr>
          <p:cNvPr id="315" name="Google Shape;315;p47"/>
          <p:cNvSpPr/>
          <p:nvPr/>
        </p:nvSpPr>
        <p:spPr>
          <a:xfrm>
            <a:off x="4015013" y="3914867"/>
            <a:ext cx="2278400" cy="604800"/>
          </a:xfrm>
          <a:prstGeom prst="chevron">
            <a:avLst>
              <a:gd fmla="val 50000" name="adj"/>
            </a:avLst>
          </a:prstGeom>
          <a:solidFill>
            <a:srgbClr val="0067B9"/>
          </a:solidFill>
          <a:ln>
            <a:noFill/>
          </a:ln>
        </p:spPr>
        <p:txBody>
          <a:bodyPr anchorCtr="0" anchor="ctr" bIns="121900" lIns="0" spcFirstLastPara="1" rIns="0" wrap="square" tIns="121900">
            <a:noAutofit/>
          </a:bodyPr>
          <a:lstStyle/>
          <a:p>
            <a:pPr indent="0" lvl="0" marL="0" marR="0" rtl="0" algn="ctr">
              <a:spcBef>
                <a:spcPts val="0"/>
              </a:spcBef>
              <a:spcAft>
                <a:spcPts val="0"/>
              </a:spcAft>
              <a:buNone/>
            </a:pPr>
            <a:r>
              <a:rPr b="0" i="0" lang="en-US" sz="1867" u="none" cap="none" strike="noStrike">
                <a:solidFill>
                  <a:srgbClr val="FFFFFF"/>
                </a:solidFill>
                <a:latin typeface="Gill Sans"/>
                <a:ea typeface="Gill Sans"/>
                <a:cs typeface="Gill Sans"/>
                <a:sym typeface="Gill Sans"/>
              </a:rPr>
              <a:t>2019</a:t>
            </a:r>
            <a:endParaRPr b="0" i="0" sz="1867" u="none" cap="none" strike="noStrike">
              <a:solidFill>
                <a:srgbClr val="FFFFFF"/>
              </a:solidFill>
              <a:latin typeface="Gill Sans"/>
              <a:ea typeface="Gill Sans"/>
              <a:cs typeface="Gill Sans"/>
              <a:sym typeface="Gill Sans"/>
            </a:endParaRPr>
          </a:p>
        </p:txBody>
      </p:sp>
      <p:cxnSp>
        <p:nvCxnSpPr>
          <p:cNvPr id="316" name="Google Shape;316;p47"/>
          <p:cNvCxnSpPr/>
          <p:nvPr/>
        </p:nvCxnSpPr>
        <p:spPr>
          <a:xfrm rot="10800000">
            <a:off x="8124065" y="3550055"/>
            <a:ext cx="0" cy="378800"/>
          </a:xfrm>
          <a:prstGeom prst="straightConnector1">
            <a:avLst/>
          </a:prstGeom>
          <a:noFill/>
          <a:ln cap="flat" cmpd="sng" w="19050">
            <a:solidFill>
              <a:srgbClr val="0067B9"/>
            </a:solidFill>
            <a:prstDash val="solid"/>
            <a:round/>
            <a:headEnd len="sm" w="sm" type="none"/>
            <a:tailEnd len="med" w="med" type="oval"/>
          </a:ln>
        </p:spPr>
      </p:cxnSp>
      <p:cxnSp>
        <p:nvCxnSpPr>
          <p:cNvPr id="317" name="Google Shape;317;p47"/>
          <p:cNvCxnSpPr/>
          <p:nvPr/>
        </p:nvCxnSpPr>
        <p:spPr>
          <a:xfrm>
            <a:off x="3590660" y="4524563"/>
            <a:ext cx="0" cy="345600"/>
          </a:xfrm>
          <a:prstGeom prst="straightConnector1">
            <a:avLst/>
          </a:prstGeom>
          <a:noFill/>
          <a:ln cap="flat" cmpd="sng" w="19050">
            <a:solidFill>
              <a:srgbClr val="0067B9"/>
            </a:solidFill>
            <a:prstDash val="solid"/>
            <a:round/>
            <a:headEnd len="sm" w="sm" type="none"/>
            <a:tailEnd len="med" w="med" type="oval"/>
          </a:ln>
        </p:spPr>
      </p:cxnSp>
      <p:sp>
        <p:nvSpPr>
          <p:cNvPr id="318" name="Google Shape;318;p47"/>
          <p:cNvSpPr txBox="1"/>
          <p:nvPr/>
        </p:nvSpPr>
        <p:spPr>
          <a:xfrm>
            <a:off x="2503483" y="4870211"/>
            <a:ext cx="2816400" cy="7328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US" sz="1600" u="none" cap="none" strike="noStrike">
                <a:solidFill>
                  <a:srgbClr val="6C6463"/>
                </a:solidFill>
                <a:latin typeface="Arial"/>
                <a:ea typeface="Arial"/>
                <a:cs typeface="Arial"/>
                <a:sym typeface="Arial"/>
              </a:rPr>
              <a:t>Issue Agency’s first </a:t>
            </a:r>
            <a:r>
              <a:rPr b="1" i="0" lang="en-US" sz="1600" u="none" cap="none" strike="noStrike">
                <a:solidFill>
                  <a:srgbClr val="6C6463"/>
                </a:solidFill>
                <a:latin typeface="Arial"/>
                <a:ea typeface="Arial"/>
                <a:cs typeface="Arial"/>
                <a:sym typeface="Arial"/>
              </a:rPr>
              <a:t>A&amp;A Strategy</a:t>
            </a:r>
            <a:endParaRPr b="1" i="0" sz="1600" u="none" cap="none" strike="noStrike">
              <a:solidFill>
                <a:srgbClr val="6C6463"/>
              </a:solidFill>
              <a:latin typeface="Arial"/>
              <a:ea typeface="Arial"/>
              <a:cs typeface="Arial"/>
              <a:sym typeface="Arial"/>
            </a:endParaRPr>
          </a:p>
        </p:txBody>
      </p:sp>
      <p:cxnSp>
        <p:nvCxnSpPr>
          <p:cNvPr id="319" name="Google Shape;319;p47"/>
          <p:cNvCxnSpPr/>
          <p:nvPr/>
        </p:nvCxnSpPr>
        <p:spPr>
          <a:xfrm rot="10800000">
            <a:off x="5245355" y="3488455"/>
            <a:ext cx="27600" cy="440400"/>
          </a:xfrm>
          <a:prstGeom prst="straightConnector1">
            <a:avLst/>
          </a:prstGeom>
          <a:noFill/>
          <a:ln cap="flat" cmpd="sng" w="19050">
            <a:solidFill>
              <a:srgbClr val="0067B9"/>
            </a:solidFill>
            <a:prstDash val="solid"/>
            <a:round/>
            <a:headEnd len="sm" w="sm" type="none"/>
            <a:tailEnd len="med" w="med" type="oval"/>
          </a:ln>
        </p:spPr>
      </p:cxnSp>
      <p:sp>
        <p:nvSpPr>
          <p:cNvPr id="320" name="Google Shape;320;p47"/>
          <p:cNvSpPr txBox="1"/>
          <p:nvPr/>
        </p:nvSpPr>
        <p:spPr>
          <a:xfrm>
            <a:off x="3855429" y="2547081"/>
            <a:ext cx="2610000" cy="954800"/>
          </a:xfrm>
          <a:prstGeom prst="rect">
            <a:avLst/>
          </a:prstGeom>
          <a:noFill/>
          <a:ln>
            <a:noFill/>
          </a:ln>
        </p:spPr>
        <p:txBody>
          <a:bodyPr anchorCtr="0" anchor="b" bIns="121900" lIns="121900" spcFirstLastPara="1" rIns="121900" wrap="square" tIns="121900">
            <a:noAutofit/>
          </a:bodyPr>
          <a:lstStyle/>
          <a:p>
            <a:pPr indent="0" lvl="0" marL="0" marR="0" rtl="0" algn="l">
              <a:spcBef>
                <a:spcPts val="0"/>
              </a:spcBef>
              <a:spcAft>
                <a:spcPts val="0"/>
              </a:spcAft>
              <a:buNone/>
            </a:pPr>
            <a:r>
              <a:rPr b="0" i="0" lang="en-US" sz="1600" u="none" cap="none" strike="noStrike">
                <a:solidFill>
                  <a:srgbClr val="6C6463"/>
                </a:solidFill>
                <a:latin typeface="Arial"/>
                <a:ea typeface="Arial"/>
                <a:cs typeface="Arial"/>
                <a:sym typeface="Arial"/>
              </a:rPr>
              <a:t>Launch </a:t>
            </a:r>
            <a:r>
              <a:rPr b="1" i="0" lang="en-US" sz="1600" u="none" cap="none" strike="noStrike">
                <a:solidFill>
                  <a:srgbClr val="6C6463"/>
                </a:solidFill>
                <a:latin typeface="Arial"/>
                <a:ea typeface="Arial"/>
                <a:cs typeface="Arial"/>
                <a:sym typeface="Arial"/>
              </a:rPr>
              <a:t>New Partnership Initiative</a:t>
            </a:r>
            <a:endParaRPr b="1" i="0" sz="1600" u="none" cap="none" strike="noStrike">
              <a:solidFill>
                <a:srgbClr val="6C6463"/>
              </a:solidFill>
              <a:latin typeface="Arial"/>
              <a:ea typeface="Arial"/>
              <a:cs typeface="Arial"/>
              <a:sym typeface="Arial"/>
            </a:endParaRPr>
          </a:p>
        </p:txBody>
      </p:sp>
      <p:sp>
        <p:nvSpPr>
          <p:cNvPr id="321" name="Google Shape;321;p47"/>
          <p:cNvSpPr/>
          <p:nvPr/>
        </p:nvSpPr>
        <p:spPr>
          <a:xfrm>
            <a:off x="5844941" y="3914907"/>
            <a:ext cx="2278400" cy="604800"/>
          </a:xfrm>
          <a:prstGeom prst="chevron">
            <a:avLst>
              <a:gd fmla="val 50000" name="adj"/>
            </a:avLst>
          </a:prstGeom>
          <a:solidFill>
            <a:srgbClr val="0067B9"/>
          </a:solidFill>
          <a:ln>
            <a:noFill/>
          </a:ln>
        </p:spPr>
        <p:txBody>
          <a:bodyPr anchorCtr="0" anchor="ctr" bIns="121900" lIns="0" spcFirstLastPara="1" rIns="0" wrap="square" tIns="121900">
            <a:noAutofit/>
          </a:bodyPr>
          <a:lstStyle/>
          <a:p>
            <a:pPr indent="0" lvl="0" marL="0" marR="0" rtl="0" algn="ctr">
              <a:spcBef>
                <a:spcPts val="0"/>
              </a:spcBef>
              <a:spcAft>
                <a:spcPts val="0"/>
              </a:spcAft>
              <a:buNone/>
            </a:pPr>
            <a:r>
              <a:rPr b="0" i="0" lang="en-US" sz="1867" u="none" cap="none" strike="noStrike">
                <a:solidFill>
                  <a:srgbClr val="FFFFFF"/>
                </a:solidFill>
                <a:latin typeface="Gill Sans"/>
                <a:ea typeface="Gill Sans"/>
                <a:cs typeface="Gill Sans"/>
                <a:sym typeface="Gill Sans"/>
              </a:rPr>
              <a:t>2020</a:t>
            </a:r>
            <a:endParaRPr b="0" i="0" sz="1867" u="none" cap="none" strike="noStrike">
              <a:solidFill>
                <a:srgbClr val="FFFFFF"/>
              </a:solidFill>
              <a:latin typeface="Gill Sans"/>
              <a:ea typeface="Gill Sans"/>
              <a:cs typeface="Gill Sans"/>
              <a:sym typeface="Gill Sans"/>
            </a:endParaRPr>
          </a:p>
        </p:txBody>
      </p:sp>
      <p:sp>
        <p:nvSpPr>
          <p:cNvPr id="322" name="Google Shape;322;p47"/>
          <p:cNvSpPr/>
          <p:nvPr/>
        </p:nvSpPr>
        <p:spPr>
          <a:xfrm>
            <a:off x="2180251" y="3914788"/>
            <a:ext cx="2278400" cy="604800"/>
          </a:xfrm>
          <a:prstGeom prst="chevron">
            <a:avLst>
              <a:gd fmla="val 50000" name="adj"/>
            </a:avLst>
          </a:prstGeom>
          <a:solidFill>
            <a:srgbClr val="0067B9"/>
          </a:solidFill>
          <a:ln>
            <a:noFill/>
          </a:ln>
        </p:spPr>
        <p:txBody>
          <a:bodyPr anchorCtr="0" anchor="ctr" bIns="121900" lIns="0" spcFirstLastPara="1" rIns="0" wrap="square" tIns="121900">
            <a:noAutofit/>
          </a:bodyPr>
          <a:lstStyle/>
          <a:p>
            <a:pPr indent="0" lvl="0" marL="0" marR="0" rtl="0" algn="ctr">
              <a:spcBef>
                <a:spcPts val="0"/>
              </a:spcBef>
              <a:spcAft>
                <a:spcPts val="0"/>
              </a:spcAft>
              <a:buNone/>
            </a:pPr>
            <a:r>
              <a:rPr b="0" i="0" lang="en-US" sz="1867" u="none" cap="none" strike="noStrike">
                <a:solidFill>
                  <a:srgbClr val="FFFFFF"/>
                </a:solidFill>
                <a:latin typeface="Gill Sans"/>
                <a:ea typeface="Gill Sans"/>
                <a:cs typeface="Gill Sans"/>
                <a:sym typeface="Gill Sans"/>
              </a:rPr>
              <a:t>2018</a:t>
            </a:r>
            <a:endParaRPr b="0" i="0" sz="1867" u="none" cap="none" strike="noStrike">
              <a:solidFill>
                <a:srgbClr val="FFFFFF"/>
              </a:solidFill>
              <a:latin typeface="Gill Sans"/>
              <a:ea typeface="Gill Sans"/>
              <a:cs typeface="Gill Sans"/>
              <a:sym typeface="Gill Sans"/>
            </a:endParaRPr>
          </a:p>
        </p:txBody>
      </p:sp>
      <p:sp>
        <p:nvSpPr>
          <p:cNvPr id="323" name="Google Shape;323;p47"/>
          <p:cNvSpPr/>
          <p:nvPr/>
        </p:nvSpPr>
        <p:spPr>
          <a:xfrm>
            <a:off x="7688251" y="3914788"/>
            <a:ext cx="2278400" cy="604800"/>
          </a:xfrm>
          <a:prstGeom prst="chevron">
            <a:avLst>
              <a:gd fmla="val 50000" name="adj"/>
            </a:avLst>
          </a:prstGeom>
          <a:solidFill>
            <a:srgbClr val="0067B9"/>
          </a:solidFill>
          <a:ln>
            <a:noFill/>
          </a:ln>
        </p:spPr>
        <p:txBody>
          <a:bodyPr anchorCtr="0" anchor="ctr" bIns="121900" lIns="0" spcFirstLastPara="1" rIns="0" wrap="square" tIns="121900">
            <a:noAutofit/>
          </a:bodyPr>
          <a:lstStyle/>
          <a:p>
            <a:pPr indent="0" lvl="0" marL="0" marR="0" rtl="0" algn="ctr">
              <a:spcBef>
                <a:spcPts val="0"/>
              </a:spcBef>
              <a:spcAft>
                <a:spcPts val="0"/>
              </a:spcAft>
              <a:buNone/>
            </a:pPr>
            <a:r>
              <a:rPr b="0" i="0" lang="en-US" sz="1867" u="none" cap="none" strike="noStrike">
                <a:solidFill>
                  <a:srgbClr val="FFFFFF"/>
                </a:solidFill>
                <a:latin typeface="Gill Sans"/>
                <a:ea typeface="Gill Sans"/>
                <a:cs typeface="Gill Sans"/>
                <a:sym typeface="Gill Sans"/>
              </a:rPr>
              <a:t>2021</a:t>
            </a:r>
            <a:endParaRPr b="0" i="0" sz="1867" u="none" cap="none" strike="noStrike">
              <a:solidFill>
                <a:srgbClr val="FFFFFF"/>
              </a:solidFill>
              <a:latin typeface="Gill Sans"/>
              <a:ea typeface="Gill Sans"/>
              <a:cs typeface="Gill Sans"/>
              <a:sym typeface="Gill Sans"/>
            </a:endParaRPr>
          </a:p>
        </p:txBody>
      </p:sp>
      <p:sp>
        <p:nvSpPr>
          <p:cNvPr id="324" name="Google Shape;324;p47"/>
          <p:cNvSpPr/>
          <p:nvPr/>
        </p:nvSpPr>
        <p:spPr>
          <a:xfrm>
            <a:off x="9498367" y="3914788"/>
            <a:ext cx="2278400" cy="604800"/>
          </a:xfrm>
          <a:prstGeom prst="chevron">
            <a:avLst>
              <a:gd fmla="val 50000" name="adj"/>
            </a:avLst>
          </a:prstGeom>
          <a:solidFill>
            <a:srgbClr val="0067B9"/>
          </a:solidFill>
          <a:ln>
            <a:noFill/>
          </a:ln>
        </p:spPr>
        <p:txBody>
          <a:bodyPr anchorCtr="0" anchor="ctr" bIns="121900" lIns="0" spcFirstLastPara="1" rIns="0" wrap="square" tIns="121900">
            <a:noAutofit/>
          </a:bodyPr>
          <a:lstStyle/>
          <a:p>
            <a:pPr indent="0" lvl="0" marL="0" marR="0" rtl="0" algn="ctr">
              <a:spcBef>
                <a:spcPts val="0"/>
              </a:spcBef>
              <a:spcAft>
                <a:spcPts val="0"/>
              </a:spcAft>
              <a:buNone/>
            </a:pPr>
            <a:r>
              <a:rPr b="0" i="0" lang="en-US" sz="1867" u="none" cap="none" strike="noStrike">
                <a:solidFill>
                  <a:srgbClr val="FFFFFF"/>
                </a:solidFill>
                <a:latin typeface="Gill Sans"/>
                <a:ea typeface="Gill Sans"/>
                <a:cs typeface="Gill Sans"/>
                <a:sym typeface="Gill Sans"/>
              </a:rPr>
              <a:t>2022</a:t>
            </a:r>
            <a:endParaRPr b="0" i="0" sz="1867" u="none" cap="none" strike="noStrike">
              <a:solidFill>
                <a:srgbClr val="FFFFFF"/>
              </a:solidFill>
              <a:latin typeface="Gill Sans"/>
              <a:ea typeface="Gill Sans"/>
              <a:cs typeface="Gill Sans"/>
              <a:sym typeface="Gill Sans"/>
            </a:endParaRPr>
          </a:p>
        </p:txBody>
      </p:sp>
      <p:sp>
        <p:nvSpPr>
          <p:cNvPr id="325" name="Google Shape;325;p47"/>
          <p:cNvSpPr txBox="1"/>
          <p:nvPr/>
        </p:nvSpPr>
        <p:spPr>
          <a:xfrm>
            <a:off x="7052271" y="2730867"/>
            <a:ext cx="2914400" cy="954800"/>
          </a:xfrm>
          <a:prstGeom prst="rect">
            <a:avLst/>
          </a:prstGeom>
          <a:noFill/>
          <a:ln>
            <a:noFill/>
          </a:ln>
        </p:spPr>
        <p:txBody>
          <a:bodyPr anchorCtr="0" anchor="b" bIns="121900" lIns="121900" spcFirstLastPara="1" rIns="121900" wrap="square" tIns="121900">
            <a:noAutofit/>
          </a:bodyPr>
          <a:lstStyle/>
          <a:p>
            <a:pPr indent="0" lvl="0" marL="0" marR="0" rtl="0" algn="l">
              <a:spcBef>
                <a:spcPts val="0"/>
              </a:spcBef>
              <a:spcAft>
                <a:spcPts val="0"/>
              </a:spcAft>
              <a:buNone/>
            </a:pPr>
            <a:r>
              <a:rPr b="0" i="0" lang="en-US" sz="1600" u="none" cap="none" strike="noStrike">
                <a:solidFill>
                  <a:srgbClr val="0C2E68"/>
                </a:solidFill>
                <a:latin typeface="Arial"/>
                <a:ea typeface="Arial"/>
                <a:cs typeface="Arial"/>
                <a:sym typeface="Arial"/>
              </a:rPr>
              <a:t>Administrator’s </a:t>
            </a:r>
            <a:r>
              <a:rPr b="1" i="0" lang="en-US" sz="1600" u="none" cap="none" strike="noStrike">
                <a:solidFill>
                  <a:srgbClr val="0C2E68"/>
                </a:solidFill>
                <a:latin typeface="Arial"/>
                <a:ea typeface="Arial"/>
                <a:cs typeface="Arial"/>
                <a:sym typeface="Arial"/>
              </a:rPr>
              <a:t>Georgetown Speech</a:t>
            </a:r>
            <a:endParaRPr b="1" i="0" sz="1600" u="none" cap="none" strike="noStrike">
              <a:solidFill>
                <a:srgbClr val="0C2E68"/>
              </a:solidFill>
              <a:latin typeface="Arial"/>
              <a:ea typeface="Arial"/>
              <a:cs typeface="Arial"/>
              <a:sym typeface="Arial"/>
            </a:endParaRPr>
          </a:p>
        </p:txBody>
      </p:sp>
      <p:pic>
        <p:nvPicPr>
          <p:cNvPr id="326" name="Google Shape;326;p47"/>
          <p:cNvPicPr preferRelativeResize="0"/>
          <p:nvPr/>
        </p:nvPicPr>
        <p:blipFill rotWithShape="1">
          <a:blip r:embed="rId3">
            <a:alphaModFix/>
          </a:blip>
          <a:srcRect b="0" l="0" r="0" t="0"/>
          <a:stretch/>
        </p:blipFill>
        <p:spPr>
          <a:xfrm>
            <a:off x="4303499" y="1177300"/>
            <a:ext cx="1446500" cy="1553568"/>
          </a:xfrm>
          <a:prstGeom prst="rect">
            <a:avLst/>
          </a:prstGeom>
          <a:noFill/>
          <a:ln>
            <a:noFill/>
          </a:ln>
          <a:effectLst>
            <a:outerShdw blurRad="57150" rotWithShape="0" algn="bl" dir="5400000" dist="19050">
              <a:srgbClr val="000000">
                <a:alpha val="49803"/>
              </a:srgbClr>
            </a:outerShdw>
          </a:effectLst>
        </p:spPr>
      </p:pic>
      <p:cxnSp>
        <p:nvCxnSpPr>
          <p:cNvPr id="327" name="Google Shape;327;p47"/>
          <p:cNvCxnSpPr/>
          <p:nvPr/>
        </p:nvCxnSpPr>
        <p:spPr>
          <a:xfrm>
            <a:off x="9944684" y="4519563"/>
            <a:ext cx="0" cy="345600"/>
          </a:xfrm>
          <a:prstGeom prst="straightConnector1">
            <a:avLst/>
          </a:prstGeom>
          <a:noFill/>
          <a:ln cap="flat" cmpd="sng" w="19050">
            <a:solidFill>
              <a:srgbClr val="0067B9"/>
            </a:solidFill>
            <a:prstDash val="solid"/>
            <a:round/>
            <a:headEnd len="sm" w="sm" type="none"/>
            <a:tailEnd len="med" w="med" type="oval"/>
          </a:ln>
        </p:spPr>
      </p:cxnSp>
      <p:sp>
        <p:nvSpPr>
          <p:cNvPr id="328" name="Google Shape;328;p47"/>
          <p:cNvSpPr txBox="1"/>
          <p:nvPr/>
        </p:nvSpPr>
        <p:spPr>
          <a:xfrm>
            <a:off x="9142601" y="4842877"/>
            <a:ext cx="2990000" cy="8764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US" sz="1600" u="none" cap="none" strike="noStrike">
                <a:solidFill>
                  <a:srgbClr val="0C2E68"/>
                </a:solidFill>
                <a:latin typeface="Arial"/>
                <a:ea typeface="Arial"/>
                <a:cs typeface="Arial"/>
                <a:sym typeface="Arial"/>
              </a:rPr>
              <a:t>Localization Effort </a:t>
            </a:r>
            <a:r>
              <a:rPr b="0" i="0" lang="en-US" sz="1600" u="none" cap="none" strike="noStrike">
                <a:solidFill>
                  <a:srgbClr val="0C2E68"/>
                </a:solidFill>
                <a:latin typeface="Arial"/>
                <a:ea typeface="Arial"/>
                <a:cs typeface="Arial"/>
                <a:sym typeface="Arial"/>
              </a:rPr>
              <a:t>formally launched… </a:t>
            </a:r>
            <a:endParaRPr b="1" i="0" sz="1600" u="none" cap="none" strike="noStrike">
              <a:solidFill>
                <a:srgbClr val="0C2E68"/>
              </a:solidFill>
              <a:latin typeface="Arial"/>
              <a:ea typeface="Arial"/>
              <a:cs typeface="Arial"/>
              <a:sym typeface="Arial"/>
            </a:endParaRPr>
          </a:p>
        </p:txBody>
      </p:sp>
      <p:pic>
        <p:nvPicPr>
          <p:cNvPr id="329" name="Google Shape;329;p47"/>
          <p:cNvPicPr preferRelativeResize="0"/>
          <p:nvPr/>
        </p:nvPicPr>
        <p:blipFill rotWithShape="1">
          <a:blip r:embed="rId4">
            <a:alphaModFix/>
          </a:blip>
          <a:srcRect b="0" l="0" r="0" t="0"/>
          <a:stretch/>
        </p:blipFill>
        <p:spPr>
          <a:xfrm>
            <a:off x="4846907" y="4686469"/>
            <a:ext cx="1446500" cy="1937633"/>
          </a:xfrm>
          <a:prstGeom prst="rect">
            <a:avLst/>
          </a:prstGeom>
          <a:noFill/>
          <a:ln>
            <a:noFill/>
          </a:ln>
          <a:effectLst>
            <a:outerShdw blurRad="57150" rotWithShape="0" algn="bl" dir="5400000" dist="19050">
              <a:srgbClr val="000000">
                <a:alpha val="49803"/>
              </a:srgbClr>
            </a:outerShdw>
          </a:effectLst>
        </p:spPr>
      </p:pic>
      <p:sp>
        <p:nvSpPr>
          <p:cNvPr id="330" name="Google Shape;330;p47"/>
          <p:cNvSpPr txBox="1"/>
          <p:nvPr/>
        </p:nvSpPr>
        <p:spPr>
          <a:xfrm>
            <a:off x="249967" y="236167"/>
            <a:ext cx="11408800" cy="5984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i="0" lang="en-US" sz="3200" u="none" cap="none" strike="noStrike">
                <a:solidFill>
                  <a:srgbClr val="CD1041"/>
                </a:solidFill>
                <a:latin typeface="Gill Sans"/>
                <a:ea typeface="Gill Sans"/>
                <a:cs typeface="Gill Sans"/>
                <a:sym typeface="Gill Sans"/>
              </a:rPr>
              <a:t>USAID &amp; PEPFAR Timeline</a:t>
            </a:r>
            <a:endParaRPr b="1" i="0" sz="3200" u="none" cap="none" strike="noStrike">
              <a:solidFill>
                <a:srgbClr val="CD1041"/>
              </a:solidFill>
              <a:latin typeface="Gill Sans"/>
              <a:ea typeface="Gill Sans"/>
              <a:cs typeface="Gill Sans"/>
              <a:sym typeface="Gill Sans"/>
            </a:endParaRPr>
          </a:p>
        </p:txBody>
      </p:sp>
      <p:cxnSp>
        <p:nvCxnSpPr>
          <p:cNvPr id="331" name="Google Shape;331;p47"/>
          <p:cNvCxnSpPr/>
          <p:nvPr/>
        </p:nvCxnSpPr>
        <p:spPr>
          <a:xfrm flipH="1" rot="10800000">
            <a:off x="3063383" y="3499021"/>
            <a:ext cx="15600" cy="411200"/>
          </a:xfrm>
          <a:prstGeom prst="straightConnector1">
            <a:avLst/>
          </a:prstGeom>
          <a:noFill/>
          <a:ln cap="flat" cmpd="sng" w="19050">
            <a:solidFill>
              <a:srgbClr val="651D32"/>
            </a:solidFill>
            <a:prstDash val="solid"/>
            <a:round/>
            <a:headEnd len="sm" w="sm" type="none"/>
            <a:tailEnd len="med" w="med" type="oval"/>
          </a:ln>
        </p:spPr>
      </p:cxnSp>
      <p:sp>
        <p:nvSpPr>
          <p:cNvPr id="332" name="Google Shape;332;p47"/>
          <p:cNvSpPr txBox="1"/>
          <p:nvPr/>
        </p:nvSpPr>
        <p:spPr>
          <a:xfrm>
            <a:off x="613800" y="1626496"/>
            <a:ext cx="2914400" cy="1937600"/>
          </a:xfrm>
          <a:prstGeom prst="rect">
            <a:avLst/>
          </a:prstGeom>
          <a:noFill/>
          <a:ln cap="flat" cmpd="sng" w="9525">
            <a:solidFill>
              <a:schemeClr val="accent2"/>
            </a:solidFill>
            <a:prstDash val="solid"/>
            <a:round/>
            <a:headEnd len="sm" w="sm" type="none"/>
            <a:tailEnd len="sm" w="sm" type="none"/>
          </a:ln>
        </p:spPr>
        <p:txBody>
          <a:bodyPr anchorCtr="0" anchor="b" bIns="121900" lIns="121900" spcFirstLastPara="1" rIns="121900" wrap="square" tIns="121900">
            <a:noAutofit/>
          </a:bodyPr>
          <a:lstStyle/>
          <a:p>
            <a:pPr indent="0" lvl="0" marL="0" marR="0" rtl="0" algn="l">
              <a:spcBef>
                <a:spcPts val="0"/>
              </a:spcBef>
              <a:spcAft>
                <a:spcPts val="0"/>
              </a:spcAft>
              <a:buNone/>
            </a:pPr>
            <a:r>
              <a:rPr b="0" i="0" lang="en-US" sz="2667" u="none" cap="none" strike="noStrike">
                <a:solidFill>
                  <a:srgbClr val="BA0C2F"/>
                </a:solidFill>
                <a:latin typeface="Arial"/>
                <a:ea typeface="Arial"/>
                <a:cs typeface="Arial"/>
                <a:sym typeface="Arial"/>
              </a:rPr>
              <a:t>PEPFAR goal to direct </a:t>
            </a:r>
            <a:r>
              <a:rPr b="1" i="0" lang="en-US" sz="2667" u="none" cap="none" strike="noStrike">
                <a:solidFill>
                  <a:srgbClr val="BA0C2F"/>
                </a:solidFill>
                <a:latin typeface="Arial"/>
                <a:ea typeface="Arial"/>
                <a:cs typeface="Arial"/>
                <a:sym typeface="Arial"/>
              </a:rPr>
              <a:t>70% of its funds to local partners</a:t>
            </a:r>
            <a:endParaRPr b="1" i="0" sz="2667" u="none" cap="none" strike="noStrike">
              <a:solidFill>
                <a:srgbClr val="BA0C2F"/>
              </a:solidFill>
              <a:latin typeface="Arial"/>
              <a:ea typeface="Arial"/>
              <a:cs typeface="Arial"/>
              <a:sym typeface="Arial"/>
            </a:endParaRPr>
          </a:p>
        </p:txBody>
      </p:sp>
      <p:cxnSp>
        <p:nvCxnSpPr>
          <p:cNvPr id="333" name="Google Shape;333;p47"/>
          <p:cNvCxnSpPr/>
          <p:nvPr/>
        </p:nvCxnSpPr>
        <p:spPr>
          <a:xfrm rot="10800000">
            <a:off x="10975164" y="3146340"/>
            <a:ext cx="15600" cy="772800"/>
          </a:xfrm>
          <a:prstGeom prst="straightConnector1">
            <a:avLst/>
          </a:prstGeom>
          <a:noFill/>
          <a:ln cap="flat" cmpd="sng" w="19050">
            <a:solidFill>
              <a:srgbClr val="651D32"/>
            </a:solidFill>
            <a:prstDash val="solid"/>
            <a:round/>
            <a:headEnd len="sm" w="sm" type="none"/>
            <a:tailEnd len="med" w="med" type="oval"/>
          </a:ln>
        </p:spPr>
      </p:cxnSp>
      <p:sp>
        <p:nvSpPr>
          <p:cNvPr id="334" name="Google Shape;334;p47"/>
          <p:cNvSpPr txBox="1"/>
          <p:nvPr/>
        </p:nvSpPr>
        <p:spPr>
          <a:xfrm>
            <a:off x="9300367" y="1649700"/>
            <a:ext cx="2816400" cy="1450000"/>
          </a:xfrm>
          <a:prstGeom prst="rect">
            <a:avLst/>
          </a:prstGeom>
          <a:noFill/>
          <a:ln cap="flat" cmpd="sng" w="9525">
            <a:solidFill>
              <a:schemeClr val="dk1"/>
            </a:solidFill>
            <a:prstDash val="solid"/>
            <a:round/>
            <a:headEnd len="sm" w="sm" type="none"/>
            <a:tailEnd len="sm" w="sm" type="none"/>
          </a:ln>
        </p:spPr>
        <p:txBody>
          <a:bodyPr anchorCtr="0" anchor="b" bIns="121900" lIns="121900" spcFirstLastPara="1" rIns="121900" wrap="square" tIns="121900">
            <a:noAutofit/>
          </a:bodyPr>
          <a:lstStyle/>
          <a:p>
            <a:pPr indent="0" lvl="0" marL="0" marR="0" rtl="0" algn="l">
              <a:spcBef>
                <a:spcPts val="0"/>
              </a:spcBef>
              <a:spcAft>
                <a:spcPts val="0"/>
              </a:spcAft>
              <a:buNone/>
            </a:pPr>
            <a:r>
              <a:rPr b="0" i="0" lang="en-US" sz="2667" u="none" cap="none" strike="noStrike">
                <a:solidFill>
                  <a:srgbClr val="BA0C2F"/>
                </a:solidFill>
                <a:latin typeface="Arial"/>
                <a:ea typeface="Arial"/>
                <a:cs typeface="Arial"/>
                <a:sym typeface="Arial"/>
              </a:rPr>
              <a:t>Launch of </a:t>
            </a:r>
            <a:r>
              <a:rPr b="1" i="0" lang="en-US" sz="2667" u="none" cap="none" strike="noStrike">
                <a:solidFill>
                  <a:srgbClr val="BA0C2F"/>
                </a:solidFill>
                <a:latin typeface="Arial"/>
                <a:ea typeface="Arial"/>
                <a:cs typeface="Arial"/>
                <a:sym typeface="Arial"/>
              </a:rPr>
              <a:t>PEPFAR Strategic Pillars</a:t>
            </a:r>
            <a:endParaRPr b="1" i="0" sz="2667" u="none" cap="none" strike="noStrike">
              <a:solidFill>
                <a:srgbClr val="BA0C2F"/>
              </a:solidFill>
              <a:latin typeface="Arial"/>
              <a:ea typeface="Arial"/>
              <a:cs typeface="Arial"/>
              <a:sym typeface="Arial"/>
            </a:endParaRPr>
          </a:p>
        </p:txBody>
      </p:sp>
      <p:pic>
        <p:nvPicPr>
          <p:cNvPr id="335" name="Google Shape;335;p47"/>
          <p:cNvPicPr preferRelativeResize="0"/>
          <p:nvPr/>
        </p:nvPicPr>
        <p:blipFill rotWithShape="1">
          <a:blip r:embed="rId5">
            <a:alphaModFix/>
          </a:blip>
          <a:srcRect b="0" l="0" r="0" t="0"/>
          <a:stretch/>
        </p:blipFill>
        <p:spPr>
          <a:xfrm>
            <a:off x="7747323" y="886368"/>
            <a:ext cx="1331444" cy="1792733"/>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92"/>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Options for Managing Program Income</a:t>
            </a:r>
            <a:endParaRPr/>
          </a:p>
        </p:txBody>
      </p:sp>
      <p:sp>
        <p:nvSpPr>
          <p:cNvPr id="761" name="Google Shape;761;p92"/>
          <p:cNvSpPr txBox="1"/>
          <p:nvPr/>
        </p:nvSpPr>
        <p:spPr>
          <a:xfrm>
            <a:off x="900954" y="947807"/>
            <a:ext cx="10222848" cy="5417134"/>
          </a:xfrm>
          <a:prstGeom prst="rect">
            <a:avLst/>
          </a:prstGeom>
          <a:noFill/>
          <a:ln>
            <a:noFill/>
          </a:ln>
        </p:spPr>
        <p:txBody>
          <a:bodyPr anchorCtr="0" anchor="t" bIns="45700" lIns="91425" spcFirstLastPara="1" rIns="91425" wrap="square" tIns="45700">
            <a:noAutofit/>
          </a:bodyPr>
          <a:lstStyle/>
          <a:p>
            <a:pPr indent="0" lvl="1" marL="0" marR="0" rtl="0" algn="l">
              <a:lnSpc>
                <a:spcPct val="110000"/>
              </a:lnSpc>
              <a:spcBef>
                <a:spcPts val="0"/>
              </a:spcBef>
              <a:spcAft>
                <a:spcPts val="0"/>
              </a:spcAft>
              <a:buClr>
                <a:schemeClr val="dk1"/>
              </a:buClr>
              <a:buSzPts val="2000"/>
              <a:buFont typeface="Calibri"/>
              <a:buNone/>
            </a:pPr>
            <a:r>
              <a:rPr b="0" i="0" lang="en-US" sz="2000" u="none" cap="none" strike="noStrike">
                <a:solidFill>
                  <a:schemeClr val="dk1"/>
                </a:solidFill>
                <a:latin typeface="Avenir"/>
                <a:ea typeface="Avenir"/>
                <a:cs typeface="Avenir"/>
                <a:sym typeface="Avenir"/>
              </a:rPr>
              <a:t>Three options for how to handle any income generated from a USAID-funded project:</a:t>
            </a:r>
            <a:endParaRPr/>
          </a:p>
          <a:p>
            <a:pPr indent="0" lvl="1" marL="0" marR="0" rtl="0" algn="l">
              <a:lnSpc>
                <a:spcPct val="110000"/>
              </a:lnSpc>
              <a:spcBef>
                <a:spcPts val="600"/>
              </a:spcBef>
              <a:spcAft>
                <a:spcPts val="0"/>
              </a:spcAft>
              <a:buClr>
                <a:srgbClr val="3F3F3F"/>
              </a:buClr>
              <a:buSzPts val="500"/>
              <a:buFont typeface="Calibri"/>
              <a:buNone/>
            </a:pPr>
            <a:r>
              <a:t/>
            </a:r>
            <a:endParaRPr b="0" i="0" sz="500" u="none" cap="none" strike="noStrike">
              <a:solidFill>
                <a:schemeClr val="dk1"/>
              </a:solidFill>
              <a:latin typeface="Avenir"/>
              <a:ea typeface="Avenir"/>
              <a:cs typeface="Avenir"/>
              <a:sym typeface="Avenir"/>
            </a:endParaRPr>
          </a:p>
          <a:p>
            <a:pPr indent="0" lvl="1" marL="0" marR="0" rtl="0" algn="l">
              <a:lnSpc>
                <a:spcPct val="110000"/>
              </a:lnSpc>
              <a:spcBef>
                <a:spcPts val="600"/>
              </a:spcBef>
              <a:spcAft>
                <a:spcPts val="0"/>
              </a:spcAft>
              <a:buClr>
                <a:schemeClr val="dk1"/>
              </a:buClr>
              <a:buSzPts val="2000"/>
              <a:buFont typeface="Calibri"/>
              <a:buNone/>
            </a:pPr>
            <a:r>
              <a:rPr b="0" i="0" lang="en-US" sz="2000" u="none" cap="none" strike="noStrike">
                <a:solidFill>
                  <a:schemeClr val="dk1"/>
                </a:solidFill>
                <a:latin typeface="Avenir"/>
                <a:ea typeface="Avenir"/>
                <a:cs typeface="Avenir"/>
                <a:sym typeface="Avenir"/>
              </a:rPr>
              <a:t>1.   </a:t>
            </a:r>
            <a:r>
              <a:rPr b="1" i="0" lang="en-US" sz="2000" u="none" cap="none" strike="noStrike">
                <a:solidFill>
                  <a:schemeClr val="dk1"/>
                </a:solidFill>
                <a:latin typeface="Avenir"/>
                <a:ea typeface="Avenir"/>
                <a:cs typeface="Avenir"/>
                <a:sym typeface="Avenir"/>
              </a:rPr>
              <a:t>Deduct it </a:t>
            </a:r>
            <a:r>
              <a:rPr b="0" i="0" lang="en-US" sz="2000" u="none" cap="none" strike="noStrike">
                <a:solidFill>
                  <a:schemeClr val="dk1"/>
                </a:solidFill>
                <a:latin typeface="Avenir"/>
                <a:ea typeface="Avenir"/>
                <a:cs typeface="Avenir"/>
                <a:sym typeface="Avenir"/>
              </a:rPr>
              <a:t>from the total award amount</a:t>
            </a:r>
            <a:endParaRPr/>
          </a:p>
          <a:p>
            <a:pPr indent="-304800" lvl="1" marL="342900" marR="0" rtl="0" algn="l">
              <a:lnSpc>
                <a:spcPct val="110000"/>
              </a:lnSpc>
              <a:spcBef>
                <a:spcPts val="600"/>
              </a:spcBef>
              <a:spcAft>
                <a:spcPts val="0"/>
              </a:spcAft>
              <a:buClr>
                <a:srgbClr val="3F3F3F"/>
              </a:buClr>
              <a:buSzPts val="600"/>
              <a:buFont typeface="Avenir"/>
              <a:buNone/>
            </a:pPr>
            <a:r>
              <a:t/>
            </a:r>
            <a:endParaRPr b="0" i="0" sz="600" u="none" cap="none" strike="noStrike">
              <a:solidFill>
                <a:schemeClr val="dk1"/>
              </a:solidFill>
              <a:latin typeface="Avenir"/>
              <a:ea typeface="Avenir"/>
              <a:cs typeface="Avenir"/>
              <a:sym typeface="Avenir"/>
            </a:endParaRPr>
          </a:p>
          <a:p>
            <a:pPr indent="-398463" lvl="1" marL="398463" marR="0" rtl="0" algn="l">
              <a:lnSpc>
                <a:spcPct val="110000"/>
              </a:lnSpc>
              <a:spcBef>
                <a:spcPts val="600"/>
              </a:spcBef>
              <a:spcAft>
                <a:spcPts val="0"/>
              </a:spcAft>
              <a:buClr>
                <a:schemeClr val="dk1"/>
              </a:buClr>
              <a:buSzPts val="2000"/>
              <a:buFont typeface="Calibri"/>
              <a:buNone/>
            </a:pPr>
            <a:r>
              <a:rPr b="0" i="0" lang="en-US" sz="2000" u="none" cap="none" strike="noStrike">
                <a:solidFill>
                  <a:schemeClr val="dk1"/>
                </a:solidFill>
                <a:latin typeface="Avenir"/>
                <a:ea typeface="Avenir"/>
                <a:cs typeface="Avenir"/>
                <a:sym typeface="Avenir"/>
              </a:rPr>
              <a:t>2.   </a:t>
            </a:r>
            <a:r>
              <a:rPr b="1" i="0" lang="en-US" sz="2000" u="none" cap="none" strike="noStrike">
                <a:solidFill>
                  <a:schemeClr val="dk1"/>
                </a:solidFill>
                <a:latin typeface="Avenir"/>
                <a:ea typeface="Avenir"/>
                <a:cs typeface="Avenir"/>
                <a:sym typeface="Avenir"/>
              </a:rPr>
              <a:t>Add it </a:t>
            </a:r>
            <a:r>
              <a:rPr b="0" i="0" lang="en-US" sz="2000" u="none" cap="none" strike="noStrike">
                <a:solidFill>
                  <a:schemeClr val="dk1"/>
                </a:solidFill>
                <a:latin typeface="Avenir"/>
                <a:ea typeface="Avenir"/>
                <a:cs typeface="Avenir"/>
                <a:sym typeface="Avenir"/>
              </a:rPr>
              <a:t>to the award (default for non-U.S. organizations)</a:t>
            </a:r>
            <a:endParaRPr/>
          </a:p>
          <a:p>
            <a:pPr indent="-304800" lvl="1" marL="342900" marR="0" rtl="0" algn="l">
              <a:lnSpc>
                <a:spcPct val="110000"/>
              </a:lnSpc>
              <a:spcBef>
                <a:spcPts val="600"/>
              </a:spcBef>
              <a:spcAft>
                <a:spcPts val="0"/>
              </a:spcAft>
              <a:buClr>
                <a:srgbClr val="3F3F3F"/>
              </a:buClr>
              <a:buSzPts val="600"/>
              <a:buFont typeface="Avenir"/>
              <a:buNone/>
            </a:pPr>
            <a:r>
              <a:t/>
            </a:r>
            <a:endParaRPr b="0" i="0" sz="600" u="none" cap="none" strike="noStrike">
              <a:solidFill>
                <a:schemeClr val="dk1"/>
              </a:solidFill>
              <a:latin typeface="Avenir"/>
              <a:ea typeface="Avenir"/>
              <a:cs typeface="Avenir"/>
              <a:sym typeface="Avenir"/>
            </a:endParaRPr>
          </a:p>
          <a:p>
            <a:pPr indent="-398463" lvl="1" marL="398463" marR="0" rtl="0" algn="l">
              <a:lnSpc>
                <a:spcPct val="110000"/>
              </a:lnSpc>
              <a:spcBef>
                <a:spcPts val="600"/>
              </a:spcBef>
              <a:spcAft>
                <a:spcPts val="0"/>
              </a:spcAft>
              <a:buClr>
                <a:schemeClr val="dk1"/>
              </a:buClr>
              <a:buSzPts val="2000"/>
              <a:buFont typeface="Calibri"/>
              <a:buNone/>
            </a:pPr>
            <a:r>
              <a:rPr b="0" i="0" lang="en-US" sz="2000" u="none" cap="none" strike="noStrike">
                <a:solidFill>
                  <a:schemeClr val="dk1"/>
                </a:solidFill>
                <a:latin typeface="Avenir"/>
                <a:ea typeface="Avenir"/>
                <a:cs typeface="Avenir"/>
                <a:sym typeface="Avenir"/>
              </a:rPr>
              <a:t>3.   Use it to meet a </a:t>
            </a:r>
            <a:r>
              <a:rPr b="1" i="0" lang="en-US" sz="2000" u="none" cap="none" strike="noStrike">
                <a:solidFill>
                  <a:schemeClr val="dk1"/>
                </a:solidFill>
                <a:latin typeface="Avenir"/>
                <a:ea typeface="Avenir"/>
                <a:cs typeface="Avenir"/>
                <a:sym typeface="Avenir"/>
              </a:rPr>
              <a:t>cost-share </a:t>
            </a:r>
            <a:r>
              <a:rPr b="0" i="0" lang="en-US" sz="2000" u="none" cap="none" strike="noStrike">
                <a:solidFill>
                  <a:schemeClr val="dk1"/>
                </a:solidFill>
                <a:latin typeface="Avenir"/>
                <a:ea typeface="Avenir"/>
                <a:cs typeface="Avenir"/>
                <a:sym typeface="Avenir"/>
              </a:rPr>
              <a:t>requirement</a:t>
            </a:r>
            <a:endParaRPr/>
          </a:p>
          <a:p>
            <a:pPr indent="0" lvl="0" marL="0" marR="0" rtl="0" algn="l">
              <a:lnSpc>
                <a:spcPct val="110000"/>
              </a:lnSpc>
              <a:spcBef>
                <a:spcPts val="1600"/>
              </a:spcBef>
              <a:spcAft>
                <a:spcPts val="0"/>
              </a:spcAft>
              <a:buClr>
                <a:schemeClr val="accent1"/>
              </a:buClr>
              <a:buSzPts val="2000"/>
              <a:buFont typeface="Calibri"/>
              <a:buNone/>
            </a:pPr>
            <a:r>
              <a:rPr lang="en-US" sz="2000">
                <a:solidFill>
                  <a:schemeClr val="dk1"/>
                </a:solidFill>
                <a:latin typeface="Avenir"/>
                <a:ea typeface="Avenir"/>
                <a:cs typeface="Avenir"/>
                <a:sym typeface="Avenir"/>
              </a:rPr>
              <a:t>These do not apply to income from license fees and royalties for copyrighted material, patents, trademarks, and inventions</a:t>
            </a:r>
            <a:r>
              <a:rPr lang="en-US" sz="2000">
                <a:solidFill>
                  <a:srgbClr val="3F3F3F"/>
                </a:solidFill>
                <a:latin typeface="Avenir"/>
                <a:ea typeface="Avenir"/>
                <a:cs typeface="Avenir"/>
                <a:sym typeface="Avenir"/>
              </a:rPr>
              <a:t>.</a:t>
            </a:r>
            <a:endParaRPr/>
          </a:p>
          <a:p>
            <a:pPr indent="-114300" lvl="0" marL="91440" marR="0" rtl="0" algn="ctr">
              <a:lnSpc>
                <a:spcPct val="110000"/>
              </a:lnSpc>
              <a:spcBef>
                <a:spcPts val="1400"/>
              </a:spcBef>
              <a:spcAft>
                <a:spcPts val="0"/>
              </a:spcAft>
              <a:buClr>
                <a:schemeClr val="accent1"/>
              </a:buClr>
              <a:buSzPts val="1800"/>
              <a:buFont typeface="Calibri"/>
              <a:buChar char=" "/>
            </a:pPr>
            <a:r>
              <a:rPr b="1" i="0" lang="en-US" sz="1800" u="none" strike="noStrike">
                <a:solidFill>
                  <a:srgbClr val="C00000"/>
                </a:solidFill>
                <a:latin typeface="Gill Sans"/>
                <a:ea typeface="Gill Sans"/>
                <a:cs typeface="Gill Sans"/>
                <a:sym typeface="Gill Sans"/>
              </a:rPr>
              <a:t>If program income is anticipated to be generated under the award, the AO </a:t>
            </a:r>
            <a:r>
              <a:rPr b="1" lang="en-US" sz="1800">
                <a:solidFill>
                  <a:srgbClr val="C00000"/>
                </a:solidFill>
                <a:latin typeface="Gill Sans"/>
                <a:ea typeface="Gill Sans"/>
                <a:cs typeface="Gill Sans"/>
                <a:sym typeface="Gill Sans"/>
              </a:rPr>
              <a:t>will indicate </a:t>
            </a:r>
            <a:r>
              <a:rPr b="1" i="0" lang="en-US" sz="1800" u="none" strike="noStrike">
                <a:solidFill>
                  <a:srgbClr val="C00000"/>
                </a:solidFill>
                <a:latin typeface="Gill Sans"/>
                <a:ea typeface="Gill Sans"/>
                <a:cs typeface="Gill Sans"/>
                <a:sym typeface="Gill Sans"/>
              </a:rPr>
              <a:t>how that income will be treated under the award</a:t>
            </a:r>
            <a:endParaRPr b="1" sz="2000">
              <a:solidFill>
                <a:srgbClr val="C00000"/>
              </a:solidFill>
              <a:latin typeface="Avenir"/>
              <a:ea typeface="Avenir"/>
              <a:cs typeface="Avenir"/>
              <a:sym typeface="Aveni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93"/>
          <p:cNvSpPr/>
          <p:nvPr/>
        </p:nvSpPr>
        <p:spPr>
          <a:xfrm>
            <a:off x="0" y="23545"/>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Cost Share</a:t>
            </a:r>
            <a:endParaRPr/>
          </a:p>
        </p:txBody>
      </p:sp>
      <p:sp>
        <p:nvSpPr>
          <p:cNvPr id="768" name="Google Shape;768;p93"/>
          <p:cNvSpPr txBox="1"/>
          <p:nvPr>
            <p:ph idx="1" type="body"/>
          </p:nvPr>
        </p:nvSpPr>
        <p:spPr>
          <a:xfrm>
            <a:off x="276837" y="1617464"/>
            <a:ext cx="11702642" cy="2721454"/>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chemeClr val="dk1"/>
              </a:buClr>
              <a:buSzPts val="2000"/>
              <a:buChar char=" "/>
            </a:pPr>
            <a:r>
              <a:rPr lang="en-US">
                <a:solidFill>
                  <a:schemeClr val="dk1"/>
                </a:solidFill>
              </a:rPr>
              <a:t>Any cash or in-kind resources donated to a project by a </a:t>
            </a:r>
            <a:r>
              <a:rPr b="1" lang="en-US">
                <a:solidFill>
                  <a:schemeClr val="dk1"/>
                </a:solidFill>
              </a:rPr>
              <a:t>third party </a:t>
            </a:r>
            <a:r>
              <a:rPr lang="en-US">
                <a:solidFill>
                  <a:schemeClr val="dk1"/>
                </a:solidFill>
              </a:rPr>
              <a:t>to help </a:t>
            </a:r>
            <a:r>
              <a:rPr b="1" lang="en-US">
                <a:solidFill>
                  <a:schemeClr val="dk1"/>
                </a:solidFill>
              </a:rPr>
              <a:t>achieve award objectives</a:t>
            </a:r>
            <a:endParaRPr/>
          </a:p>
          <a:p>
            <a:pPr indent="-127000" lvl="0" marL="91440" rtl="0" algn="l">
              <a:lnSpc>
                <a:spcPct val="110000"/>
              </a:lnSpc>
              <a:spcBef>
                <a:spcPts val="2400"/>
              </a:spcBef>
              <a:spcAft>
                <a:spcPts val="0"/>
              </a:spcAft>
              <a:buClr>
                <a:schemeClr val="dk1"/>
              </a:buClr>
              <a:buSzPts val="2000"/>
              <a:buChar char=" "/>
            </a:pPr>
            <a:r>
              <a:rPr lang="en-US">
                <a:solidFill>
                  <a:schemeClr val="dk1"/>
                </a:solidFill>
              </a:rPr>
              <a:t>A liability (if required on your award) and any unmet obligation </a:t>
            </a:r>
            <a:r>
              <a:rPr b="1" lang="en-US">
                <a:solidFill>
                  <a:schemeClr val="dk1"/>
                </a:solidFill>
              </a:rPr>
              <a:t>may be deducted from your total award amount</a:t>
            </a:r>
            <a:endParaRPr/>
          </a:p>
          <a:p>
            <a:pPr indent="0" lvl="0" marL="0" rtl="0" algn="l">
              <a:lnSpc>
                <a:spcPct val="110000"/>
              </a:lnSpc>
              <a:spcBef>
                <a:spcPts val="2400"/>
              </a:spcBef>
              <a:spcAft>
                <a:spcPts val="0"/>
              </a:spcAft>
              <a:buClr>
                <a:schemeClr val="dk1"/>
              </a:buClr>
              <a:buSzPts val="2000"/>
              <a:buNone/>
            </a:pPr>
            <a:r>
              <a:t/>
            </a:r>
            <a:endParaRPr/>
          </a:p>
        </p:txBody>
      </p:sp>
      <p:sp>
        <p:nvSpPr>
          <p:cNvPr id="769" name="Google Shape;769;p93"/>
          <p:cNvSpPr txBox="1"/>
          <p:nvPr/>
        </p:nvSpPr>
        <p:spPr>
          <a:xfrm>
            <a:off x="212521" y="3763208"/>
            <a:ext cx="119794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Avenir"/>
                <a:ea typeface="Avenir"/>
                <a:cs typeface="Avenir"/>
                <a:sym typeface="Avenir"/>
              </a:rPr>
              <a:t>The source of funds by the third party cannot be from any USG agency,  i.e., another project funded by the USG</a:t>
            </a:r>
            <a:endParaRPr/>
          </a:p>
        </p:txBody>
      </p:sp>
      <p:sp>
        <p:nvSpPr>
          <p:cNvPr id="770" name="Google Shape;770;p93"/>
          <p:cNvSpPr txBox="1"/>
          <p:nvPr/>
        </p:nvSpPr>
        <p:spPr>
          <a:xfrm>
            <a:off x="4510534" y="4976482"/>
            <a:ext cx="2169459" cy="923330"/>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venir"/>
                <a:ea typeface="Avenir"/>
                <a:cs typeface="Avenir"/>
                <a:sym typeface="Avenir"/>
              </a:rPr>
              <a:t>Cost Share is subject to audit!</a:t>
            </a:r>
            <a:endParaRPr b="1" sz="100">
              <a:solidFill>
                <a:schemeClr val="lt1"/>
              </a:solidFill>
              <a:latin typeface="Avenir"/>
              <a:ea typeface="Avenir"/>
              <a:cs typeface="Avenir"/>
              <a:sym typeface="Aveni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9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What is an Eligible Cost Share?	</a:t>
            </a:r>
            <a:endParaRPr b="1" sz="3200">
              <a:solidFill>
                <a:srgbClr val="FFFFFF"/>
              </a:solidFill>
              <a:latin typeface="Arial"/>
              <a:ea typeface="Arial"/>
              <a:cs typeface="Arial"/>
              <a:sym typeface="Arial"/>
            </a:endParaRPr>
          </a:p>
        </p:txBody>
      </p:sp>
      <p:sp>
        <p:nvSpPr>
          <p:cNvPr id="777" name="Google Shape;777;p94"/>
          <p:cNvSpPr txBox="1"/>
          <p:nvPr/>
        </p:nvSpPr>
        <p:spPr>
          <a:xfrm>
            <a:off x="267979" y="1388863"/>
            <a:ext cx="10864212" cy="4393371"/>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accent1"/>
              </a:buClr>
              <a:buSzPts val="2000"/>
              <a:buFont typeface="Calibri"/>
              <a:buNone/>
            </a:pPr>
            <a:r>
              <a:rPr lang="en-US" sz="2000">
                <a:solidFill>
                  <a:srgbClr val="3F3F3F"/>
                </a:solidFill>
                <a:latin typeface="Avenir"/>
                <a:ea typeface="Avenir"/>
                <a:cs typeface="Avenir"/>
                <a:sym typeface="Avenir"/>
              </a:rPr>
              <a:t>To be considered eligible cost share, a cost must:  </a:t>
            </a:r>
            <a:endParaRPr/>
          </a:p>
          <a:p>
            <a:pPr indent="-230187" lvl="1" marL="461963" marR="0" rtl="0" algn="l">
              <a:lnSpc>
                <a:spcPct val="110000"/>
              </a:lnSpc>
              <a:spcBef>
                <a:spcPts val="600"/>
              </a:spcBef>
              <a:spcAft>
                <a:spcPts val="0"/>
              </a:spcAft>
              <a:buClr>
                <a:srgbClr val="3F3F3F"/>
              </a:buClr>
              <a:buSzPts val="2100"/>
              <a:buFont typeface="Noto Sans Symbols"/>
              <a:buChar char="▪"/>
            </a:pPr>
            <a:r>
              <a:rPr b="0" i="0" lang="en-US" sz="2100" u="none" cap="none" strike="noStrike">
                <a:solidFill>
                  <a:srgbClr val="3F3F3F"/>
                </a:solidFill>
                <a:latin typeface="Avenir"/>
                <a:ea typeface="Avenir"/>
                <a:cs typeface="Avenir"/>
                <a:sym typeface="Avenir"/>
              </a:rPr>
              <a:t>Be paid by funds that are </a:t>
            </a:r>
            <a:r>
              <a:rPr b="0" i="0" lang="en-US" sz="2100" u="none" cap="none" strike="noStrike">
                <a:solidFill>
                  <a:srgbClr val="C00000"/>
                </a:solidFill>
                <a:latin typeface="Avenir"/>
                <a:ea typeface="Avenir"/>
                <a:cs typeface="Avenir"/>
                <a:sym typeface="Avenir"/>
              </a:rPr>
              <a:t>NOT provided by a U.S. Government agency </a:t>
            </a:r>
            <a:endParaRPr/>
          </a:p>
          <a:p>
            <a:pPr indent="-230187" lvl="1" marL="461963" marR="0" rtl="0" algn="l">
              <a:lnSpc>
                <a:spcPct val="110000"/>
              </a:lnSpc>
              <a:spcBef>
                <a:spcPts val="800"/>
              </a:spcBef>
              <a:spcAft>
                <a:spcPts val="0"/>
              </a:spcAft>
              <a:buClr>
                <a:srgbClr val="3F3F3F"/>
              </a:buClr>
              <a:buSzPts val="2100"/>
              <a:buFont typeface="Noto Sans Symbols"/>
              <a:buChar char="▪"/>
            </a:pPr>
            <a:r>
              <a:rPr b="0" i="0" lang="en-US" sz="2100" u="none" cap="none" strike="noStrike">
                <a:solidFill>
                  <a:srgbClr val="3F3F3F"/>
                </a:solidFill>
                <a:latin typeface="Avenir"/>
                <a:ea typeface="Avenir"/>
                <a:cs typeface="Avenir"/>
                <a:sym typeface="Avenir"/>
              </a:rPr>
              <a:t>Be considered as </a:t>
            </a:r>
            <a:r>
              <a:rPr b="0" i="0" lang="en-US" sz="2100" u="none" cap="none" strike="noStrike">
                <a:solidFill>
                  <a:srgbClr val="002A6C"/>
                </a:solidFill>
                <a:latin typeface="Avenir"/>
                <a:ea typeface="Avenir"/>
                <a:cs typeface="Avenir"/>
                <a:sym typeface="Avenir"/>
              </a:rPr>
              <a:t>cost-share on only </a:t>
            </a:r>
            <a:r>
              <a:rPr b="0" i="0" lang="en-US" sz="2100" u="sng" cap="none" strike="noStrike">
                <a:solidFill>
                  <a:srgbClr val="002A6C"/>
                </a:solidFill>
                <a:latin typeface="Avenir"/>
                <a:ea typeface="Avenir"/>
                <a:cs typeface="Avenir"/>
                <a:sym typeface="Avenir"/>
              </a:rPr>
              <a:t>one</a:t>
            </a:r>
            <a:r>
              <a:rPr b="0" i="0" lang="en-US" sz="2100" u="none" cap="none" strike="noStrike">
                <a:solidFill>
                  <a:srgbClr val="002A6C"/>
                </a:solidFill>
                <a:latin typeface="Avenir"/>
                <a:ea typeface="Avenir"/>
                <a:cs typeface="Avenir"/>
                <a:sym typeface="Avenir"/>
              </a:rPr>
              <a:t> project </a:t>
            </a:r>
            <a:endParaRPr/>
          </a:p>
          <a:p>
            <a:pPr indent="-230187" lvl="1" marL="461963" marR="0" rtl="0" algn="l">
              <a:lnSpc>
                <a:spcPct val="110000"/>
              </a:lnSpc>
              <a:spcBef>
                <a:spcPts val="800"/>
              </a:spcBef>
              <a:spcAft>
                <a:spcPts val="0"/>
              </a:spcAft>
              <a:buClr>
                <a:schemeClr val="dk1"/>
              </a:buClr>
              <a:buSzPts val="2100"/>
              <a:buFont typeface="Noto Sans Symbols"/>
              <a:buChar char="▪"/>
            </a:pPr>
            <a:r>
              <a:rPr b="0" i="0" lang="en-US" sz="2100" u="none" cap="none" strike="noStrike">
                <a:solidFill>
                  <a:schemeClr val="dk1"/>
                </a:solidFill>
                <a:latin typeface="Avenir"/>
                <a:ea typeface="Avenir"/>
                <a:cs typeface="Avenir"/>
                <a:sym typeface="Avenir"/>
              </a:rPr>
              <a:t>Be verifiable through </a:t>
            </a:r>
            <a:r>
              <a:rPr b="0" i="0" lang="en-US" sz="2100" u="none" cap="none" strike="noStrike">
                <a:solidFill>
                  <a:srgbClr val="3F3F3F"/>
                </a:solidFill>
                <a:latin typeface="Avenir"/>
                <a:ea typeface="Avenir"/>
                <a:cs typeface="Avenir"/>
                <a:sym typeface="Avenir"/>
              </a:rPr>
              <a:t>documentation which describes the date, source, amount, and purpose</a:t>
            </a:r>
            <a:endParaRPr/>
          </a:p>
          <a:p>
            <a:pPr indent="-230187" lvl="1" marL="461963" marR="0" rtl="0" algn="l">
              <a:lnSpc>
                <a:spcPct val="110000"/>
              </a:lnSpc>
              <a:spcBef>
                <a:spcPts val="800"/>
              </a:spcBef>
              <a:spcAft>
                <a:spcPts val="0"/>
              </a:spcAft>
              <a:buClr>
                <a:srgbClr val="3F3F3F"/>
              </a:buClr>
              <a:buSzPts val="2100"/>
              <a:buFont typeface="Noto Sans Symbols"/>
              <a:buChar char="▪"/>
            </a:pPr>
            <a:r>
              <a:rPr b="0" i="0" lang="en-US" sz="2100" u="none" cap="none" strike="noStrike">
                <a:solidFill>
                  <a:srgbClr val="3F3F3F"/>
                </a:solidFill>
                <a:latin typeface="Avenir"/>
                <a:ea typeface="Avenir"/>
                <a:cs typeface="Avenir"/>
                <a:sym typeface="Avenir"/>
              </a:rPr>
              <a:t>Be </a:t>
            </a:r>
            <a:r>
              <a:rPr b="0" i="0" lang="en-US" sz="2100" u="none" cap="none" strike="noStrike">
                <a:solidFill>
                  <a:srgbClr val="002A6C"/>
                </a:solidFill>
                <a:latin typeface="Avenir"/>
                <a:ea typeface="Avenir"/>
                <a:cs typeface="Avenir"/>
                <a:sym typeface="Avenir"/>
              </a:rPr>
              <a:t>necessary, reasonable</a:t>
            </a:r>
            <a:r>
              <a:rPr b="0" i="0" lang="en-US" sz="2100" u="none" cap="none" strike="noStrike">
                <a:solidFill>
                  <a:srgbClr val="3F3F3F"/>
                </a:solidFill>
                <a:latin typeface="Avenir"/>
                <a:ea typeface="Avenir"/>
                <a:cs typeface="Avenir"/>
                <a:sym typeface="Avenir"/>
              </a:rPr>
              <a:t> and allowable, as per USAID guidelines</a:t>
            </a:r>
            <a:endParaRPr/>
          </a:p>
          <a:p>
            <a:pPr indent="-230187" lvl="1" marL="461963" marR="0" rtl="0" algn="l">
              <a:lnSpc>
                <a:spcPct val="110000"/>
              </a:lnSpc>
              <a:spcBef>
                <a:spcPts val="800"/>
              </a:spcBef>
              <a:spcAft>
                <a:spcPts val="0"/>
              </a:spcAft>
              <a:buClr>
                <a:srgbClr val="3F3F3F"/>
              </a:buClr>
              <a:buSzPts val="2100"/>
              <a:buFont typeface="Noto Sans Symbols"/>
              <a:buChar char="▪"/>
            </a:pPr>
            <a:r>
              <a:rPr b="0" i="0" lang="en-US" sz="2100" u="none" cap="none" strike="noStrike">
                <a:solidFill>
                  <a:srgbClr val="3F3F3F"/>
                </a:solidFill>
                <a:latin typeface="Avenir"/>
                <a:ea typeface="Avenir"/>
                <a:cs typeface="Avenir"/>
                <a:sym typeface="Avenir"/>
              </a:rPr>
              <a:t>Directly </a:t>
            </a:r>
            <a:r>
              <a:rPr b="0" i="0" lang="en-US" sz="2100" u="none" cap="none" strike="noStrike">
                <a:solidFill>
                  <a:srgbClr val="002A6C"/>
                </a:solidFill>
                <a:latin typeface="Avenir"/>
                <a:ea typeface="Avenir"/>
                <a:cs typeface="Avenir"/>
                <a:sym typeface="Avenir"/>
              </a:rPr>
              <a:t>contribute to the objectives of the project</a:t>
            </a:r>
            <a:endParaRPr/>
          </a:p>
          <a:p>
            <a:pPr indent="-230187" lvl="1" marL="461963" marR="0" rtl="0" algn="l">
              <a:lnSpc>
                <a:spcPct val="110000"/>
              </a:lnSpc>
              <a:spcBef>
                <a:spcPts val="800"/>
              </a:spcBef>
              <a:spcAft>
                <a:spcPts val="0"/>
              </a:spcAft>
              <a:buClr>
                <a:schemeClr val="dk1"/>
              </a:buClr>
              <a:buSzPts val="2100"/>
              <a:buFont typeface="Noto Sans Symbols"/>
              <a:buChar char="▪"/>
            </a:pPr>
            <a:r>
              <a:rPr b="0" i="0" lang="en-US" sz="2100" u="none" cap="none" strike="noStrike">
                <a:solidFill>
                  <a:schemeClr val="dk1"/>
                </a:solidFill>
                <a:latin typeface="Avenir"/>
                <a:ea typeface="Avenir"/>
                <a:cs typeface="Avenir"/>
                <a:sym typeface="Avenir"/>
              </a:rPr>
              <a:t>Appear in your </a:t>
            </a:r>
            <a:r>
              <a:rPr b="0" i="0" lang="en-US" sz="2100" u="none" cap="none" strike="noStrike">
                <a:solidFill>
                  <a:srgbClr val="002A6C"/>
                </a:solidFill>
                <a:latin typeface="Avenir"/>
                <a:ea typeface="Avenir"/>
                <a:cs typeface="Avenir"/>
                <a:sym typeface="Avenir"/>
              </a:rPr>
              <a:t>approved budget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5"/>
          <p:cNvSpPr txBox="1"/>
          <p:nvPr>
            <p:ph type="title"/>
          </p:nvPr>
        </p:nvSpPr>
        <p:spPr>
          <a:xfrm>
            <a:off x="1406079" y="1224454"/>
            <a:ext cx="8435009" cy="4019368"/>
          </a:xfrm>
          <a:prstGeom prst="rect">
            <a:avLst/>
          </a:prstGeom>
          <a:noFill/>
          <a:ln>
            <a:noFill/>
          </a:ln>
        </p:spPr>
        <p:txBody>
          <a:bodyPr anchorCtr="0" anchor="t" bIns="121550" lIns="121550" spcFirstLastPara="1" rIns="121550" wrap="square" tIns="121550">
            <a:noAutofit/>
          </a:bodyPr>
          <a:lstStyle/>
          <a:p>
            <a:pPr indent="0" lvl="0" marL="0" rtl="0" algn="ctr">
              <a:lnSpc>
                <a:spcPct val="90000"/>
              </a:lnSpc>
              <a:spcBef>
                <a:spcPts val="0"/>
              </a:spcBef>
              <a:spcAft>
                <a:spcPts val="0"/>
              </a:spcAft>
              <a:buSzPts val="1400"/>
              <a:buFont typeface="Arial"/>
              <a:buNone/>
            </a:pPr>
            <a:br>
              <a:rPr b="1" lang="en-US" sz="6000">
                <a:latin typeface="Arial"/>
                <a:ea typeface="Arial"/>
                <a:cs typeface="Arial"/>
                <a:sym typeface="Arial"/>
              </a:rPr>
            </a:br>
            <a:r>
              <a:rPr b="1" lang="en-US" sz="6000">
                <a:latin typeface="Arial"/>
                <a:ea typeface="Arial"/>
                <a:cs typeface="Arial"/>
                <a:sym typeface="Arial"/>
              </a:rPr>
              <a:t>THANK YOU!</a:t>
            </a:r>
            <a:endParaRPr/>
          </a:p>
        </p:txBody>
      </p:sp>
      <p:sp>
        <p:nvSpPr>
          <p:cNvPr id="783" name="Google Shape;783;p95"/>
          <p:cNvSpPr txBox="1"/>
          <p:nvPr>
            <p:ph idx="4294967295" type="sldNum"/>
          </p:nvPr>
        </p:nvSpPr>
        <p:spPr>
          <a:xfrm>
            <a:off x="9144000" y="6408096"/>
            <a:ext cx="2844800" cy="246400"/>
          </a:xfrm>
          <a:prstGeom prst="rect">
            <a:avLst/>
          </a:prstGeom>
          <a:noFill/>
          <a:ln>
            <a:noFill/>
          </a:ln>
        </p:spPr>
        <p:txBody>
          <a:bodyPr anchorCtr="0" anchor="ctr" bIns="60750" lIns="121550" spcFirstLastPara="1" rIns="121550" wrap="square" tIns="6075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784" name="Google Shape;784;p95"/>
          <p:cNvSpPr txBox="1"/>
          <p:nvPr/>
        </p:nvSpPr>
        <p:spPr>
          <a:xfrm>
            <a:off x="2310547" y="5312012"/>
            <a:ext cx="6924261" cy="1723508"/>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i="1" lang="en-US" sz="1600">
                <a:solidFill>
                  <a:schemeClr val="dk1"/>
                </a:solidFill>
                <a:latin typeface="Arial"/>
                <a:ea typeface="Arial"/>
                <a:cs typeface="Arial"/>
                <a:sym typeface="Arial"/>
              </a:rPr>
              <a:t>Cette publication a été rendue possible grâce au soutien du peuple américain par l'intermédiaire de l'Agence des États-Unis pour le développement international (USAID) et du Plan présidentiel d'aide d'urgence à la lutte contre le sida (PEPFAR). Son contenu relève de la seule responsabilité d'IntraHealth International et ne reflète pas nécessairement les opinions de l'USAID ou du gouvernement des États-Unis.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p:nvPr/>
        </p:nvSpPr>
        <p:spPr>
          <a:xfrm>
            <a:off x="387071" y="183536"/>
            <a:ext cx="11614573" cy="6507193"/>
          </a:xfrm>
          <a:custGeom>
            <a:rect b="b" l="l" r="r" t="t"/>
            <a:pathLst>
              <a:path extrusionOk="0" h="7366634" w="9652000">
                <a:moveTo>
                  <a:pt x="0" y="7366038"/>
                </a:moveTo>
                <a:lnTo>
                  <a:pt x="9652000" y="7366038"/>
                </a:lnTo>
                <a:lnTo>
                  <a:pt x="9652000" y="0"/>
                </a:lnTo>
                <a:lnTo>
                  <a:pt x="0" y="0"/>
                </a:lnTo>
                <a:lnTo>
                  <a:pt x="0" y="7366038"/>
                </a:lnTo>
                <a:close/>
              </a:path>
            </a:pathLst>
          </a:custGeom>
          <a:solidFill>
            <a:srgbClr val="F2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333" u="none" cap="none" strike="noStrike">
              <a:solidFill>
                <a:srgbClr val="0C2E68"/>
              </a:solidFill>
              <a:latin typeface="Calibri"/>
              <a:ea typeface="Calibri"/>
              <a:cs typeface="Calibri"/>
              <a:sym typeface="Calibri"/>
            </a:endParaRPr>
          </a:p>
        </p:txBody>
      </p:sp>
      <p:sp>
        <p:nvSpPr>
          <p:cNvPr id="341" name="Google Shape;341;p48"/>
          <p:cNvSpPr/>
          <p:nvPr/>
        </p:nvSpPr>
        <p:spPr>
          <a:xfrm>
            <a:off x="-2681043" y="167770"/>
            <a:ext cx="5129027" cy="6522828"/>
          </a:xfrm>
          <a:custGeom>
            <a:rect b="b" l="l" r="r" t="t"/>
            <a:pathLst>
              <a:path extrusionOk="0" h="207052" w="162809">
                <a:moveTo>
                  <a:pt x="89325" y="26976"/>
                </a:moveTo>
                <a:cubicBezTo>
                  <a:pt x="114761" y="27379"/>
                  <a:pt x="135353" y="47971"/>
                  <a:pt x="135353" y="73408"/>
                </a:cubicBezTo>
                <a:cubicBezTo>
                  <a:pt x="135353" y="101478"/>
                  <a:pt x="112543" y="119983"/>
                  <a:pt x="88776" y="119983"/>
                </a:cubicBezTo>
                <a:cubicBezTo>
                  <a:pt x="77332" y="119983"/>
                  <a:pt x="65665" y="115692"/>
                  <a:pt x="56217" y="106112"/>
                </a:cubicBezTo>
                <a:cubicBezTo>
                  <a:pt x="27264" y="76757"/>
                  <a:pt x="47973" y="27377"/>
                  <a:pt x="88826" y="27377"/>
                </a:cubicBezTo>
                <a:cubicBezTo>
                  <a:pt x="88992" y="27377"/>
                  <a:pt x="89158" y="27378"/>
                  <a:pt x="89325" y="27379"/>
                </a:cubicBezTo>
                <a:lnTo>
                  <a:pt x="89325" y="26976"/>
                </a:lnTo>
                <a:close/>
                <a:moveTo>
                  <a:pt x="88005" y="0"/>
                </a:moveTo>
                <a:cubicBezTo>
                  <a:pt x="45640" y="0"/>
                  <a:pt x="0" y="40021"/>
                  <a:pt x="21494" y="96826"/>
                </a:cubicBezTo>
                <a:cubicBezTo>
                  <a:pt x="36836" y="137605"/>
                  <a:pt x="62273" y="172328"/>
                  <a:pt x="89325" y="207051"/>
                </a:cubicBezTo>
                <a:cubicBezTo>
                  <a:pt x="104667" y="191305"/>
                  <a:pt x="136968" y="142450"/>
                  <a:pt x="147869" y="117821"/>
                </a:cubicBezTo>
                <a:cubicBezTo>
                  <a:pt x="154733" y="103690"/>
                  <a:pt x="160789" y="89558"/>
                  <a:pt x="161597" y="73408"/>
                </a:cubicBezTo>
                <a:cubicBezTo>
                  <a:pt x="162808" y="35455"/>
                  <a:pt x="133738" y="3962"/>
                  <a:pt x="94573" y="328"/>
                </a:cubicBezTo>
                <a:cubicBezTo>
                  <a:pt x="92400" y="108"/>
                  <a:pt x="90207" y="0"/>
                  <a:pt x="88005" y="0"/>
                </a:cubicBezTo>
                <a:close/>
              </a:path>
            </a:pathLst>
          </a:custGeom>
          <a:solidFill>
            <a:srgbClr val="D9D9D9">
              <a:alpha val="29803"/>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2" name="Google Shape;342;p48"/>
          <p:cNvSpPr/>
          <p:nvPr/>
        </p:nvSpPr>
        <p:spPr>
          <a:xfrm>
            <a:off x="10945065" y="5298484"/>
            <a:ext cx="838467" cy="1066317"/>
          </a:xfrm>
          <a:custGeom>
            <a:rect b="b" l="l" r="r" t="t"/>
            <a:pathLst>
              <a:path extrusionOk="0" h="207052" w="162809">
                <a:moveTo>
                  <a:pt x="89325" y="26976"/>
                </a:moveTo>
                <a:cubicBezTo>
                  <a:pt x="114761" y="27379"/>
                  <a:pt x="135353" y="47971"/>
                  <a:pt x="135353" y="73408"/>
                </a:cubicBezTo>
                <a:cubicBezTo>
                  <a:pt x="135353" y="101478"/>
                  <a:pt x="112543" y="119983"/>
                  <a:pt x="88776" y="119983"/>
                </a:cubicBezTo>
                <a:cubicBezTo>
                  <a:pt x="77332" y="119983"/>
                  <a:pt x="65665" y="115692"/>
                  <a:pt x="56217" y="106112"/>
                </a:cubicBezTo>
                <a:cubicBezTo>
                  <a:pt x="27264" y="76757"/>
                  <a:pt x="47973" y="27377"/>
                  <a:pt x="88826" y="27377"/>
                </a:cubicBezTo>
                <a:cubicBezTo>
                  <a:pt x="88992" y="27377"/>
                  <a:pt x="89158" y="27378"/>
                  <a:pt x="89325" y="27379"/>
                </a:cubicBezTo>
                <a:lnTo>
                  <a:pt x="89325" y="26976"/>
                </a:lnTo>
                <a:close/>
                <a:moveTo>
                  <a:pt x="88005" y="0"/>
                </a:moveTo>
                <a:cubicBezTo>
                  <a:pt x="45640" y="0"/>
                  <a:pt x="0" y="40021"/>
                  <a:pt x="21494" y="96826"/>
                </a:cubicBezTo>
                <a:cubicBezTo>
                  <a:pt x="36836" y="137605"/>
                  <a:pt x="62273" y="172328"/>
                  <a:pt x="89325" y="207051"/>
                </a:cubicBezTo>
                <a:cubicBezTo>
                  <a:pt x="104667" y="191305"/>
                  <a:pt x="136968" y="142450"/>
                  <a:pt x="147869" y="117821"/>
                </a:cubicBezTo>
                <a:cubicBezTo>
                  <a:pt x="154733" y="103690"/>
                  <a:pt x="160789" y="89558"/>
                  <a:pt x="161597" y="73408"/>
                </a:cubicBezTo>
                <a:cubicBezTo>
                  <a:pt x="162808" y="35455"/>
                  <a:pt x="133738" y="3962"/>
                  <a:pt x="94573" y="328"/>
                </a:cubicBezTo>
                <a:cubicBezTo>
                  <a:pt x="92400" y="108"/>
                  <a:pt x="90207" y="0"/>
                  <a:pt x="88005" y="0"/>
                </a:cubicBezTo>
                <a:close/>
              </a:path>
            </a:pathLst>
          </a:custGeom>
          <a:solidFill>
            <a:srgbClr val="CD104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3" name="Google Shape;343;p48"/>
          <p:cNvSpPr/>
          <p:nvPr/>
        </p:nvSpPr>
        <p:spPr>
          <a:xfrm>
            <a:off x="11034287" y="6451592"/>
            <a:ext cx="748800" cy="1244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4" name="Google Shape;344;p48"/>
          <p:cNvSpPr txBox="1"/>
          <p:nvPr/>
        </p:nvSpPr>
        <p:spPr>
          <a:xfrm>
            <a:off x="4539700" y="635233"/>
            <a:ext cx="6994400" cy="5984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0" i="0" lang="en-US" sz="3200" u="none" cap="none" strike="noStrike">
                <a:solidFill>
                  <a:srgbClr val="CD1041"/>
                </a:solidFill>
                <a:latin typeface="Gill Sans"/>
                <a:ea typeface="Gill Sans"/>
                <a:cs typeface="Gill Sans"/>
                <a:sym typeface="Gill Sans"/>
              </a:rPr>
              <a:t>FY 2022 LOCALIZATION PROGRESS &amp; </a:t>
            </a:r>
            <a:br>
              <a:rPr b="0" i="0" lang="en-US" sz="3200" u="none" cap="none" strike="noStrike">
                <a:solidFill>
                  <a:srgbClr val="CD1041"/>
                </a:solidFill>
                <a:latin typeface="Gill Sans"/>
                <a:ea typeface="Gill Sans"/>
                <a:cs typeface="Gill Sans"/>
                <a:sym typeface="Gill Sans"/>
              </a:rPr>
            </a:br>
            <a:r>
              <a:rPr b="0" i="0" lang="en-US" sz="3200" u="none" cap="none" strike="noStrike">
                <a:solidFill>
                  <a:srgbClr val="CD1041"/>
                </a:solidFill>
                <a:latin typeface="Gill Sans"/>
                <a:ea typeface="Gill Sans"/>
                <a:cs typeface="Gill Sans"/>
                <a:sym typeface="Gill Sans"/>
              </a:rPr>
              <a:t>FY 2023 WORKSHOP REPORT</a:t>
            </a:r>
            <a:endParaRPr b="0" i="0" sz="3200" u="none" cap="none" strike="noStrike">
              <a:solidFill>
                <a:srgbClr val="CD1041"/>
              </a:solidFill>
              <a:latin typeface="Gill Sans"/>
              <a:ea typeface="Gill Sans"/>
              <a:cs typeface="Gill Sans"/>
              <a:sym typeface="Gill Sans"/>
            </a:endParaRPr>
          </a:p>
        </p:txBody>
      </p:sp>
      <p:sp>
        <p:nvSpPr>
          <p:cNvPr id="345" name="Google Shape;345;p48"/>
          <p:cNvSpPr/>
          <p:nvPr/>
        </p:nvSpPr>
        <p:spPr>
          <a:xfrm>
            <a:off x="-2292467" y="0"/>
            <a:ext cx="2442400" cy="70944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6" name="Google Shape;346;p48"/>
          <p:cNvSpPr txBox="1"/>
          <p:nvPr/>
        </p:nvSpPr>
        <p:spPr>
          <a:xfrm>
            <a:off x="6921300" y="2860167"/>
            <a:ext cx="4612800" cy="235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067"/>
              </a:spcAft>
              <a:buNone/>
            </a:pPr>
            <a:r>
              <a:rPr b="1" i="0" lang="en-US" sz="2667" u="none" cap="none" strike="noStrike">
                <a:solidFill>
                  <a:srgbClr val="CD1041"/>
                </a:solidFill>
                <a:latin typeface="Gill Sans"/>
                <a:ea typeface="Gill Sans"/>
                <a:cs typeface="Gill Sans"/>
                <a:sym typeface="Gill Sans"/>
              </a:rPr>
              <a:t>Access the reports: </a:t>
            </a:r>
            <a:r>
              <a:rPr b="1" i="0" lang="en-US" sz="2667" u="sng" cap="none" strike="noStrike">
                <a:solidFill>
                  <a:srgbClr val="6C6463"/>
                </a:solidFill>
                <a:latin typeface="Gill Sans"/>
                <a:ea typeface="Gill Sans"/>
                <a:cs typeface="Gill Sans"/>
                <a:sym typeface="Gill Sans"/>
                <a:hlinkClick r:id="rId3">
                  <a:extLst>
                    <a:ext uri="{A12FA001-AC4F-418D-AE19-62706E023703}">
                      <ahyp:hlinkClr val="tx"/>
                    </a:ext>
                  </a:extLst>
                </a:hlinkClick>
              </a:rPr>
              <a:t>www.usaid.gov/localization</a:t>
            </a:r>
            <a:endParaRPr b="0" i="0" sz="2667" u="none" cap="none" strike="noStrike">
              <a:solidFill>
                <a:srgbClr val="434343"/>
              </a:solidFill>
              <a:latin typeface="Gill Sans"/>
              <a:ea typeface="Gill Sans"/>
              <a:cs typeface="Gill Sans"/>
              <a:sym typeface="Gill Sans"/>
            </a:endParaRPr>
          </a:p>
        </p:txBody>
      </p:sp>
      <p:pic>
        <p:nvPicPr>
          <p:cNvPr id="347" name="Google Shape;347;p48"/>
          <p:cNvPicPr preferRelativeResize="0"/>
          <p:nvPr/>
        </p:nvPicPr>
        <p:blipFill rotWithShape="1">
          <a:blip r:embed="rId4">
            <a:alphaModFix/>
          </a:blip>
          <a:srcRect b="0" l="0" r="0" t="0"/>
          <a:stretch/>
        </p:blipFill>
        <p:spPr>
          <a:xfrm>
            <a:off x="3045327" y="2534909"/>
            <a:ext cx="2954699" cy="4139559"/>
          </a:xfrm>
          <a:prstGeom prst="rect">
            <a:avLst/>
          </a:prstGeom>
          <a:noFill/>
          <a:ln cap="flat" cmpd="sng" w="9525">
            <a:solidFill>
              <a:schemeClr val="dk1"/>
            </a:solidFill>
            <a:prstDash val="solid"/>
            <a:round/>
            <a:headEnd len="sm" w="sm" type="none"/>
            <a:tailEnd len="sm" w="sm" type="none"/>
          </a:ln>
        </p:spPr>
      </p:pic>
      <p:pic>
        <p:nvPicPr>
          <p:cNvPr id="348" name="Google Shape;348;p48"/>
          <p:cNvPicPr preferRelativeResize="0"/>
          <p:nvPr/>
        </p:nvPicPr>
        <p:blipFill rotWithShape="1">
          <a:blip r:embed="rId5">
            <a:alphaModFix/>
          </a:blip>
          <a:srcRect b="0" l="0" r="0" t="0"/>
          <a:stretch/>
        </p:blipFill>
        <p:spPr>
          <a:xfrm>
            <a:off x="792625" y="964569"/>
            <a:ext cx="3620995" cy="52433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9"/>
          <p:cNvPicPr preferRelativeResize="0"/>
          <p:nvPr/>
        </p:nvPicPr>
        <p:blipFill rotWithShape="1">
          <a:blip r:embed="rId3">
            <a:alphaModFix/>
          </a:blip>
          <a:srcRect b="38" l="0" r="0" t="39"/>
          <a:stretch/>
        </p:blipFill>
        <p:spPr>
          <a:xfrm>
            <a:off x="5770174" y="2727040"/>
            <a:ext cx="4856532" cy="2895435"/>
          </a:xfrm>
          <a:prstGeom prst="rect">
            <a:avLst/>
          </a:prstGeom>
          <a:noFill/>
          <a:ln>
            <a:noFill/>
          </a:ln>
        </p:spPr>
      </p:pic>
      <p:pic>
        <p:nvPicPr>
          <p:cNvPr id="354" name="Google Shape;354;p49"/>
          <p:cNvPicPr preferRelativeResize="0"/>
          <p:nvPr/>
        </p:nvPicPr>
        <p:blipFill rotWithShape="1">
          <a:blip r:embed="rId4">
            <a:alphaModFix/>
          </a:blip>
          <a:srcRect b="8981" l="0" r="0" t="15414"/>
          <a:stretch/>
        </p:blipFill>
        <p:spPr>
          <a:xfrm>
            <a:off x="4835767" y="2558484"/>
            <a:ext cx="6725332" cy="3136624"/>
          </a:xfrm>
          <a:prstGeom prst="rect">
            <a:avLst/>
          </a:prstGeom>
          <a:noFill/>
          <a:ln>
            <a:noFill/>
          </a:ln>
        </p:spPr>
      </p:pic>
      <p:sp>
        <p:nvSpPr>
          <p:cNvPr id="355" name="Google Shape;355;p49"/>
          <p:cNvSpPr/>
          <p:nvPr/>
        </p:nvSpPr>
        <p:spPr>
          <a:xfrm>
            <a:off x="270100" y="2282533"/>
            <a:ext cx="4076800" cy="4044400"/>
          </a:xfrm>
          <a:prstGeom prst="rect">
            <a:avLst/>
          </a:prstGeom>
          <a:solidFill>
            <a:srgbClr val="C00000"/>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56" name="Google Shape;356;p49"/>
          <p:cNvSpPr txBox="1"/>
          <p:nvPr>
            <p:ph type="title"/>
          </p:nvPr>
        </p:nvSpPr>
        <p:spPr>
          <a:xfrm>
            <a:off x="270100" y="269800"/>
            <a:ext cx="6972800" cy="17528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rgbClr val="BA0C2F"/>
              </a:buClr>
              <a:buSzPts val="1400"/>
              <a:buFont typeface="Avenir"/>
              <a:buNone/>
            </a:pPr>
            <a:r>
              <a:rPr lang="en-US" sz="2667">
                <a:solidFill>
                  <a:srgbClr val="A91F22"/>
                </a:solidFill>
              </a:rPr>
              <a:t>Looking globally | Majority of USAID’s HIV funding is now going directly to local organizations and partner governments since local partner announcement</a:t>
            </a:r>
            <a:endParaRPr sz="2533">
              <a:solidFill>
                <a:srgbClr val="A91F22"/>
              </a:solidFill>
            </a:endParaRPr>
          </a:p>
        </p:txBody>
      </p:sp>
      <p:sp>
        <p:nvSpPr>
          <p:cNvPr id="357" name="Google Shape;357;p49"/>
          <p:cNvSpPr txBox="1"/>
          <p:nvPr/>
        </p:nvSpPr>
        <p:spPr>
          <a:xfrm>
            <a:off x="299100" y="2995985"/>
            <a:ext cx="4018800" cy="2954807"/>
          </a:xfrm>
          <a:prstGeom prst="rect">
            <a:avLst/>
          </a:prstGeom>
          <a:noFill/>
          <a:ln>
            <a:noFill/>
          </a:ln>
          <a:effectLst>
            <a:outerShdw blurRad="57150" rotWithShape="0" algn="bl" dist="9525">
              <a:srgbClr val="000000">
                <a:alpha val="49803"/>
              </a:srgbClr>
            </a:outerShdw>
          </a:effectLst>
        </p:spPr>
        <p:txBody>
          <a:bodyPr anchorCtr="0" anchor="t" bIns="121900" lIns="121900" spcFirstLastPara="1" rIns="121900" wrap="square" tIns="121900">
            <a:spAutoFit/>
          </a:bodyPr>
          <a:lstStyle/>
          <a:p>
            <a:pPr indent="0" lvl="0" marL="0" marR="0" rtl="0" algn="l">
              <a:spcBef>
                <a:spcPts val="0"/>
              </a:spcBef>
              <a:spcAft>
                <a:spcPts val="0"/>
              </a:spcAft>
              <a:buNone/>
            </a:pPr>
            <a:r>
              <a:rPr b="1" i="0" lang="en-US" sz="12000" u="none" cap="none" strike="noStrike">
                <a:solidFill>
                  <a:srgbClr val="FFFFFF"/>
                </a:solidFill>
                <a:latin typeface="Gill Sans"/>
                <a:ea typeface="Gill Sans"/>
                <a:cs typeface="Gill Sans"/>
                <a:sym typeface="Gill Sans"/>
              </a:rPr>
              <a:t>64</a:t>
            </a:r>
            <a:r>
              <a:rPr b="1" i="0" lang="en-US" sz="5333" u="none" cap="none" strike="noStrike">
                <a:solidFill>
                  <a:srgbClr val="FFFFFF"/>
                </a:solidFill>
                <a:latin typeface="Gill Sans"/>
                <a:ea typeface="Gill Sans"/>
                <a:cs typeface="Gill Sans"/>
                <a:sym typeface="Gill Sans"/>
              </a:rPr>
              <a:t>%</a:t>
            </a:r>
            <a:endParaRPr b="1" i="0" sz="5333" u="none" cap="none" strike="noStrike">
              <a:solidFill>
                <a:srgbClr val="FFFFFF"/>
              </a:solidFill>
              <a:latin typeface="Gill Sans"/>
              <a:ea typeface="Gill Sans"/>
              <a:cs typeface="Gill Sans"/>
              <a:sym typeface="Gill Sans"/>
            </a:endParaRPr>
          </a:p>
          <a:p>
            <a:pPr indent="0" lvl="0" marL="0" marR="0" rtl="0" algn="l">
              <a:spcBef>
                <a:spcPts val="0"/>
              </a:spcBef>
              <a:spcAft>
                <a:spcPts val="0"/>
              </a:spcAft>
              <a:buNone/>
            </a:pPr>
            <a:r>
              <a:rPr b="1" i="0" lang="en-US" sz="1867" u="none" cap="none" strike="noStrike">
                <a:solidFill>
                  <a:srgbClr val="FFFFFF"/>
                </a:solidFill>
                <a:latin typeface="Gill Sans"/>
                <a:ea typeface="Gill Sans"/>
                <a:cs typeface="Gill Sans"/>
                <a:sym typeface="Gill Sans"/>
              </a:rPr>
              <a:t>of USAID/PEPFAR program funding is through Local Partners</a:t>
            </a:r>
            <a:endParaRPr b="1" i="0" sz="1867" u="none" cap="none" strike="noStrike">
              <a:solidFill>
                <a:srgbClr val="FFFFFF"/>
              </a:solidFill>
              <a:latin typeface="Gill Sans"/>
              <a:ea typeface="Gill Sans"/>
              <a:cs typeface="Gill Sans"/>
              <a:sym typeface="Gill Sans"/>
            </a:endParaRPr>
          </a:p>
        </p:txBody>
      </p:sp>
      <p:sp>
        <p:nvSpPr>
          <p:cNvPr id="358" name="Google Shape;358;p49"/>
          <p:cNvSpPr txBox="1"/>
          <p:nvPr/>
        </p:nvSpPr>
        <p:spPr>
          <a:xfrm>
            <a:off x="389167" y="2727035"/>
            <a:ext cx="4000000" cy="533504"/>
          </a:xfrm>
          <a:prstGeom prst="rect">
            <a:avLst/>
          </a:prstGeom>
          <a:noFill/>
          <a:ln>
            <a:noFill/>
          </a:ln>
          <a:effectLst>
            <a:outerShdw blurRad="57150" rotWithShape="0" algn="bl" dir="5400000" dist="19050">
              <a:srgbClr val="000000">
                <a:alpha val="49803"/>
              </a:srgbClr>
            </a:outerShdw>
          </a:effectLst>
        </p:spPr>
        <p:txBody>
          <a:bodyPr anchorCtr="0" anchor="t" bIns="121900" lIns="121900" spcFirstLastPara="1" rIns="121900" wrap="square" tIns="121900">
            <a:spAutoFit/>
          </a:bodyPr>
          <a:lstStyle/>
          <a:p>
            <a:pPr indent="0" lvl="0" marL="0" marR="0" rtl="0" algn="l">
              <a:spcBef>
                <a:spcPts val="0"/>
              </a:spcBef>
              <a:spcAft>
                <a:spcPts val="0"/>
              </a:spcAft>
              <a:buNone/>
            </a:pPr>
            <a:r>
              <a:rPr b="0" i="0" lang="en-US" sz="1867" u="none" cap="none" strike="noStrike">
                <a:solidFill>
                  <a:srgbClr val="FFFFFF"/>
                </a:solidFill>
                <a:latin typeface="Gill Sans"/>
                <a:ea typeface="Gill Sans"/>
                <a:cs typeface="Gill Sans"/>
                <a:sym typeface="Gill Sans"/>
              </a:rPr>
              <a:t>COP23 USAID</a:t>
            </a:r>
            <a:endParaRPr b="0" i="0" sz="1867" u="none" cap="none" strike="noStrike">
              <a:solidFill>
                <a:srgbClr val="FFFFFF"/>
              </a:solidFill>
              <a:latin typeface="Gill Sans"/>
              <a:ea typeface="Gill Sans"/>
              <a:cs typeface="Gill Sans"/>
              <a:sym typeface="Gill Sans"/>
            </a:endParaRPr>
          </a:p>
        </p:txBody>
      </p:sp>
      <p:sp>
        <p:nvSpPr>
          <p:cNvPr id="359" name="Google Shape;359;p49"/>
          <p:cNvSpPr txBox="1"/>
          <p:nvPr>
            <p:ph idx="12" type="sldNum"/>
          </p:nvPr>
        </p:nvSpPr>
        <p:spPr>
          <a:xfrm>
            <a:off x="9144000" y="6520933"/>
            <a:ext cx="2844800" cy="184800"/>
          </a:xfrm>
          <a:prstGeom prst="rect">
            <a:avLst/>
          </a:prstGeom>
          <a:noFill/>
          <a:ln>
            <a:noFill/>
          </a:ln>
        </p:spPr>
        <p:txBody>
          <a:bodyPr anchorCtr="0" anchor="ctr" bIns="60925" lIns="121900" spcFirstLastPara="1" rIns="121900" wrap="square" tIns="60925">
            <a:noAutofit/>
          </a:bodyPr>
          <a:lstStyle/>
          <a:p>
            <a:pPr indent="0" lvl="0" marL="0" rtl="0" algn="r">
              <a:spcBef>
                <a:spcPts val="0"/>
              </a:spcBef>
              <a:spcAft>
                <a:spcPts val="0"/>
              </a:spcAft>
              <a:buClr>
                <a:srgbClr val="000000"/>
              </a:buClr>
              <a:buSzPts val="800"/>
              <a:buFont typeface="Cabin"/>
              <a:buNone/>
            </a:pPr>
            <a:fld id="{00000000-1234-1234-1234-123412341234}" type="slidenum">
              <a:rPr lang="en-US"/>
              <a:t>‹#›</a:t>
            </a:fld>
            <a:endParaRPr/>
          </a:p>
        </p:txBody>
      </p:sp>
      <p:sp>
        <p:nvSpPr>
          <p:cNvPr id="360" name="Google Shape;360;p49"/>
          <p:cNvSpPr txBox="1"/>
          <p:nvPr/>
        </p:nvSpPr>
        <p:spPr>
          <a:xfrm>
            <a:off x="6963100" y="269800"/>
            <a:ext cx="4958800" cy="18936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i="0" lang="en-US" sz="2267" u="none" cap="none" strike="noStrike">
                <a:solidFill>
                  <a:srgbClr val="333333"/>
                </a:solidFill>
                <a:latin typeface="Arial"/>
                <a:ea typeface="Arial"/>
                <a:cs typeface="Arial"/>
                <a:sym typeface="Arial"/>
              </a:rPr>
              <a:t>2018 |</a:t>
            </a:r>
            <a:r>
              <a:rPr b="0" i="0" lang="en-US" sz="2267" u="none" cap="none" strike="noStrike">
                <a:solidFill>
                  <a:srgbClr val="333333"/>
                </a:solidFill>
                <a:latin typeface="Arial"/>
                <a:ea typeface="Arial"/>
                <a:cs typeface="Arial"/>
                <a:sym typeface="Arial"/>
              </a:rPr>
              <a:t> PEPFAR announced its goal to direct 70% of its funds to local partners</a:t>
            </a:r>
            <a:endParaRPr b="0" i="0" sz="2267" u="none" cap="none" strike="noStrike">
              <a:solidFill>
                <a:srgbClr val="333333"/>
              </a:solidFill>
              <a:latin typeface="Arial"/>
              <a:ea typeface="Arial"/>
              <a:cs typeface="Arial"/>
              <a:sym typeface="Arial"/>
            </a:endParaRPr>
          </a:p>
          <a:p>
            <a:pPr indent="0" lvl="0" marL="0" marR="0" rtl="0" algn="l">
              <a:spcBef>
                <a:spcPts val="1333"/>
              </a:spcBef>
              <a:spcAft>
                <a:spcPts val="0"/>
              </a:spcAft>
              <a:buNone/>
            </a:pPr>
            <a:r>
              <a:rPr b="1" i="0" lang="en-US" sz="2267" u="none" cap="none" strike="noStrike">
                <a:solidFill>
                  <a:srgbClr val="333333"/>
                </a:solidFill>
                <a:latin typeface="Arial"/>
                <a:ea typeface="Arial"/>
                <a:cs typeface="Arial"/>
                <a:sym typeface="Arial"/>
              </a:rPr>
              <a:t>2023 |</a:t>
            </a:r>
            <a:r>
              <a:rPr b="0" i="0" lang="en-US" sz="2267" u="none" cap="none" strike="noStrike">
                <a:solidFill>
                  <a:srgbClr val="333333"/>
                </a:solidFill>
                <a:latin typeface="Arial"/>
                <a:ea typeface="Arial"/>
                <a:cs typeface="Arial"/>
                <a:sym typeface="Arial"/>
              </a:rPr>
              <a:t> Estimated</a:t>
            </a:r>
            <a:r>
              <a:rPr b="1" i="0" lang="en-US" sz="2267" u="none" cap="none" strike="noStrike">
                <a:solidFill>
                  <a:srgbClr val="333333"/>
                </a:solidFill>
                <a:latin typeface="Arial"/>
                <a:ea typeface="Arial"/>
                <a:cs typeface="Arial"/>
                <a:sym typeface="Arial"/>
              </a:rPr>
              <a:t> </a:t>
            </a:r>
            <a:r>
              <a:rPr b="0" i="0" lang="en-US" sz="2267" u="none" cap="none" strike="noStrike">
                <a:solidFill>
                  <a:srgbClr val="333333"/>
                </a:solidFill>
                <a:latin typeface="Arial"/>
                <a:ea typeface="Arial"/>
                <a:cs typeface="Arial"/>
                <a:sym typeface="Arial"/>
              </a:rPr>
              <a:t>94% increase in direct funding to local entities</a:t>
            </a:r>
            <a:endParaRPr b="0" i="0" sz="2267" u="none" cap="none" strike="noStrike">
              <a:solidFill>
                <a:srgbClr val="333333"/>
              </a:solidFill>
              <a:latin typeface="Arial"/>
              <a:ea typeface="Arial"/>
              <a:cs typeface="Arial"/>
              <a:sym typeface="Arial"/>
            </a:endParaRPr>
          </a:p>
        </p:txBody>
      </p:sp>
      <p:sp>
        <p:nvSpPr>
          <p:cNvPr id="361" name="Google Shape;361;p49"/>
          <p:cNvSpPr txBox="1"/>
          <p:nvPr/>
        </p:nvSpPr>
        <p:spPr>
          <a:xfrm>
            <a:off x="5872267" y="6326933"/>
            <a:ext cx="4683600" cy="3696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None/>
            </a:pPr>
            <a:r>
              <a:rPr b="0" i="0" lang="en-US" sz="800" u="none" cap="none" strike="noStrike">
                <a:solidFill>
                  <a:srgbClr val="999999"/>
                </a:solidFill>
                <a:latin typeface="Gill Sans"/>
                <a:ea typeface="Gill Sans"/>
                <a:cs typeface="Gill Sans"/>
                <a:sym typeface="Gill Sans"/>
              </a:rPr>
              <a:t>Percentages exclude GHSC-PSM/RTK and M&amp;O</a:t>
            </a:r>
            <a:endParaRPr b="0" i="0" sz="800" u="none" cap="none" strike="noStrike">
              <a:solidFill>
                <a:srgbClr val="999999"/>
              </a:solidFill>
              <a:latin typeface="Gill Sans"/>
              <a:ea typeface="Gill Sans"/>
              <a:cs typeface="Gill Sans"/>
              <a:sym typeface="Gill Sans"/>
            </a:endParaRPr>
          </a:p>
          <a:p>
            <a:pPr indent="0" lvl="0" marL="0" marR="0" rtl="0" algn="r">
              <a:spcBef>
                <a:spcPts val="0"/>
              </a:spcBef>
              <a:spcAft>
                <a:spcPts val="0"/>
              </a:spcAft>
              <a:buNone/>
            </a:pPr>
            <a:r>
              <a:rPr b="0" i="0" lang="en-US" sz="800" u="none" cap="none" strike="noStrike">
                <a:solidFill>
                  <a:srgbClr val="999999"/>
                </a:solidFill>
                <a:latin typeface="Gill Sans"/>
                <a:ea typeface="Gill Sans"/>
                <a:cs typeface="Gill Sans"/>
                <a:sym typeface="Gill Sans"/>
              </a:rPr>
              <a:t>Source: Standard COP Matrix (as of 3/4/2024) and internal records on TBDs.</a:t>
            </a:r>
            <a:endParaRPr b="0" i="0" sz="800" u="none" cap="none" strike="noStrike">
              <a:solidFill>
                <a:srgbClr val="999999"/>
              </a:solidFill>
              <a:latin typeface="Gill Sans"/>
              <a:ea typeface="Gill Sans"/>
              <a:cs typeface="Gill Sans"/>
              <a:sym typeface="Gill Sans"/>
            </a:endParaRPr>
          </a:p>
        </p:txBody>
      </p:sp>
      <p:pic>
        <p:nvPicPr>
          <p:cNvPr id="362" name="Google Shape;362;p49"/>
          <p:cNvPicPr preferRelativeResize="0"/>
          <p:nvPr/>
        </p:nvPicPr>
        <p:blipFill rotWithShape="1">
          <a:blip r:embed="rId5">
            <a:alphaModFix/>
          </a:blip>
          <a:srcRect b="0" l="0" r="0" t="0"/>
          <a:stretch/>
        </p:blipFill>
        <p:spPr>
          <a:xfrm>
            <a:off x="4474996" y="2282544"/>
            <a:ext cx="7446891" cy="404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0"/>
          <p:cNvSpPr/>
          <p:nvPr/>
        </p:nvSpPr>
        <p:spPr>
          <a:xfrm>
            <a:off x="981512" y="1869853"/>
            <a:ext cx="10451600" cy="4484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68" name="Google Shape;368;p50"/>
          <p:cNvSpPr txBox="1"/>
          <p:nvPr>
            <p:ph type="ctrTitle"/>
          </p:nvPr>
        </p:nvSpPr>
        <p:spPr>
          <a:xfrm>
            <a:off x="759399" y="433332"/>
            <a:ext cx="10506800" cy="1014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300"/>
              <a:buFont typeface="Gill Sans"/>
              <a:buNone/>
            </a:pPr>
            <a:r>
              <a:rPr lang="en-US" sz="3333">
                <a:solidFill>
                  <a:srgbClr val="CD1041"/>
                </a:solidFill>
                <a:latin typeface="Gill Sans"/>
                <a:ea typeface="Gill Sans"/>
                <a:cs typeface="Gill Sans"/>
                <a:sym typeface="Gill Sans"/>
              </a:rPr>
              <a:t>In FY 2022, USAID recorded the highest level and percent of Direct Local Funding in at least a decade</a:t>
            </a:r>
            <a:endParaRPr sz="3333">
              <a:solidFill>
                <a:srgbClr val="CD1041"/>
              </a:solidFill>
              <a:latin typeface="Gill Sans"/>
              <a:ea typeface="Gill Sans"/>
              <a:cs typeface="Gill Sans"/>
              <a:sym typeface="Gill Sans"/>
            </a:endParaRPr>
          </a:p>
        </p:txBody>
      </p:sp>
      <p:sp>
        <p:nvSpPr>
          <p:cNvPr id="369" name="Google Shape;369;p50"/>
          <p:cNvSpPr/>
          <p:nvPr/>
        </p:nvSpPr>
        <p:spPr>
          <a:xfrm>
            <a:off x="865953" y="1710703"/>
            <a:ext cx="10451600" cy="18400"/>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67" u="none" cap="none" strike="noStrike">
              <a:solidFill>
                <a:srgbClr val="FFFFFF"/>
              </a:solidFill>
              <a:latin typeface="Calibri"/>
              <a:ea typeface="Calibri"/>
              <a:cs typeface="Calibri"/>
              <a:sym typeface="Calibri"/>
            </a:endParaRPr>
          </a:p>
        </p:txBody>
      </p:sp>
      <p:pic>
        <p:nvPicPr>
          <p:cNvPr id="370" name="Google Shape;370;p50"/>
          <p:cNvPicPr preferRelativeResize="0"/>
          <p:nvPr/>
        </p:nvPicPr>
        <p:blipFill rotWithShape="1">
          <a:blip r:embed="rId3">
            <a:alphaModFix amt="69000"/>
          </a:blip>
          <a:srcRect b="0" l="0" r="0" t="0"/>
          <a:stretch/>
        </p:blipFill>
        <p:spPr>
          <a:xfrm>
            <a:off x="2021353" y="2150824"/>
            <a:ext cx="7982673" cy="432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p:nvPr/>
        </p:nvSpPr>
        <p:spPr>
          <a:xfrm>
            <a:off x="74032" y="1"/>
            <a:ext cx="12117968" cy="6858000"/>
          </a:xfrm>
          <a:custGeom>
            <a:rect b="b" l="l" r="r" t="t"/>
            <a:pathLst>
              <a:path extrusionOk="0" h="7366634" w="9652000">
                <a:moveTo>
                  <a:pt x="0" y="7366038"/>
                </a:moveTo>
                <a:lnTo>
                  <a:pt x="9652000" y="7366038"/>
                </a:lnTo>
                <a:lnTo>
                  <a:pt x="9652000" y="0"/>
                </a:lnTo>
                <a:lnTo>
                  <a:pt x="0" y="0"/>
                </a:lnTo>
                <a:lnTo>
                  <a:pt x="0" y="7366038"/>
                </a:lnTo>
                <a:close/>
              </a:path>
            </a:pathLst>
          </a:custGeom>
          <a:solidFill>
            <a:schemeClr val="l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333" u="none" cap="none" strike="noStrike">
              <a:solidFill>
                <a:srgbClr val="0C2E68"/>
              </a:solidFill>
              <a:latin typeface="Calibri"/>
              <a:ea typeface="Calibri"/>
              <a:cs typeface="Calibri"/>
              <a:sym typeface="Calibri"/>
            </a:endParaRPr>
          </a:p>
        </p:txBody>
      </p:sp>
      <p:sp>
        <p:nvSpPr>
          <p:cNvPr id="376" name="Google Shape;376;p51"/>
          <p:cNvSpPr txBox="1"/>
          <p:nvPr>
            <p:ph type="ctrTitle"/>
          </p:nvPr>
        </p:nvSpPr>
        <p:spPr>
          <a:xfrm>
            <a:off x="838200" y="184805"/>
            <a:ext cx="10515600" cy="15060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3200"/>
              <a:buFont typeface="Gill Sans"/>
              <a:buNone/>
            </a:pPr>
            <a:r>
              <a:rPr lang="en-US" sz="3200">
                <a:solidFill>
                  <a:srgbClr val="CD1041"/>
                </a:solidFill>
                <a:latin typeface="Gill Sans"/>
                <a:ea typeface="Gill Sans"/>
                <a:cs typeface="Gill Sans"/>
                <a:sym typeface="Gill Sans"/>
              </a:rPr>
              <a:t>THREE TYPES OF FUNDING FOR LOCALIZATION</a:t>
            </a:r>
            <a:endParaRPr sz="1867">
              <a:solidFill>
                <a:srgbClr val="CD1041"/>
              </a:solidFill>
              <a:latin typeface="Gill Sans"/>
              <a:ea typeface="Gill Sans"/>
              <a:cs typeface="Gill Sans"/>
              <a:sym typeface="Gill Sans"/>
            </a:endParaRPr>
          </a:p>
          <a:p>
            <a:pPr indent="0" lvl="0" marL="0" rtl="0" algn="l">
              <a:lnSpc>
                <a:spcPct val="90000"/>
              </a:lnSpc>
              <a:spcBef>
                <a:spcPts val="0"/>
              </a:spcBef>
              <a:spcAft>
                <a:spcPts val="0"/>
              </a:spcAft>
              <a:buClr>
                <a:schemeClr val="dk1"/>
              </a:buClr>
              <a:buSzPts val="3600"/>
              <a:buFont typeface="Avenir"/>
              <a:buNone/>
            </a:pPr>
            <a:r>
              <a:t/>
            </a:r>
            <a:endParaRPr sz="3866">
              <a:solidFill>
                <a:srgbClr val="6C6463"/>
              </a:solidFill>
              <a:latin typeface="Gill Sans"/>
              <a:ea typeface="Gill Sans"/>
              <a:cs typeface="Gill Sans"/>
              <a:sym typeface="Gill Sans"/>
            </a:endParaRPr>
          </a:p>
        </p:txBody>
      </p:sp>
      <p:grpSp>
        <p:nvGrpSpPr>
          <p:cNvPr id="377" name="Google Shape;377;p51"/>
          <p:cNvGrpSpPr/>
          <p:nvPr/>
        </p:nvGrpSpPr>
        <p:grpSpPr>
          <a:xfrm>
            <a:off x="531850" y="1939889"/>
            <a:ext cx="10821951" cy="4439851"/>
            <a:chOff x="699825" y="1954224"/>
            <a:chExt cx="10821950" cy="4439851"/>
          </a:xfrm>
        </p:grpSpPr>
        <p:sp>
          <p:nvSpPr>
            <p:cNvPr id="378" name="Google Shape;378;p51"/>
            <p:cNvSpPr/>
            <p:nvPr/>
          </p:nvSpPr>
          <p:spPr>
            <a:xfrm>
              <a:off x="699825" y="3685300"/>
              <a:ext cx="2315700" cy="977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0" i="0" lang="en-US" sz="2667" u="none" cap="none" strike="noStrike">
                  <a:solidFill>
                    <a:srgbClr val="6C6463"/>
                  </a:solidFill>
                  <a:latin typeface="Gill Sans"/>
                  <a:ea typeface="Gill Sans"/>
                  <a:cs typeface="Gill Sans"/>
                  <a:sym typeface="Gill Sans"/>
                </a:rPr>
                <a:t>Non-Local Acquisitions &amp; Assistance (A&amp;A) Funding</a:t>
              </a:r>
              <a:endParaRPr b="0" i="0" sz="2667" u="none" cap="none" strike="noStrike">
                <a:solidFill>
                  <a:srgbClr val="6C6463"/>
                </a:solidFill>
                <a:latin typeface="Gill Sans"/>
                <a:ea typeface="Gill Sans"/>
                <a:cs typeface="Gill Sans"/>
                <a:sym typeface="Gill Sans"/>
              </a:endParaRPr>
            </a:p>
            <a:p>
              <a:pPr indent="0" lvl="0" marL="0" marR="0" rtl="0" algn="l">
                <a:spcBef>
                  <a:spcPts val="267"/>
                </a:spcBef>
                <a:spcAft>
                  <a:spcPts val="0"/>
                </a:spcAft>
                <a:buNone/>
              </a:pPr>
              <a:r>
                <a:rPr b="0" i="0" lang="en-US" sz="2000" u="none" cap="none" strike="noStrike">
                  <a:solidFill>
                    <a:srgbClr val="888888"/>
                  </a:solidFill>
                  <a:latin typeface="Gill Sans"/>
                  <a:ea typeface="Gill Sans"/>
                  <a:cs typeface="Gill Sans"/>
                  <a:sym typeface="Gill Sans"/>
                </a:rPr>
                <a:t>$13.7 billion</a:t>
              </a:r>
              <a:endParaRPr b="0" i="0" sz="2000" u="none" cap="none" strike="noStrike">
                <a:solidFill>
                  <a:srgbClr val="888888"/>
                </a:solidFill>
                <a:latin typeface="Gill Sans"/>
                <a:ea typeface="Gill Sans"/>
                <a:cs typeface="Gill Sans"/>
                <a:sym typeface="Gill Sans"/>
              </a:endParaRPr>
            </a:p>
            <a:p>
              <a:pPr indent="0" lvl="0" marL="0" marR="0" rtl="0" algn="l">
                <a:spcBef>
                  <a:spcPts val="1067"/>
                </a:spcBef>
                <a:spcAft>
                  <a:spcPts val="0"/>
                </a:spcAft>
                <a:buNone/>
              </a:pPr>
              <a:r>
                <a:t/>
              </a:r>
              <a:endParaRPr b="0" i="0" sz="1467" u="none" cap="none" strike="noStrike">
                <a:solidFill>
                  <a:srgbClr val="000000"/>
                </a:solidFill>
                <a:latin typeface="Gill Sans"/>
                <a:ea typeface="Gill Sans"/>
                <a:cs typeface="Gill Sans"/>
                <a:sym typeface="Gill Sans"/>
              </a:endParaRPr>
            </a:p>
          </p:txBody>
        </p:sp>
        <p:sp>
          <p:nvSpPr>
            <p:cNvPr id="379" name="Google Shape;379;p51"/>
            <p:cNvSpPr/>
            <p:nvPr/>
          </p:nvSpPr>
          <p:spPr>
            <a:xfrm>
              <a:off x="7690625" y="2886000"/>
              <a:ext cx="3663300" cy="977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0" i="0" lang="en-US" sz="2667" u="none" cap="none" strike="noStrike">
                  <a:solidFill>
                    <a:srgbClr val="6C6463"/>
                  </a:solidFill>
                  <a:latin typeface="Gill Sans"/>
                  <a:ea typeface="Gill Sans"/>
                  <a:cs typeface="Gill Sans"/>
                  <a:sym typeface="Gill Sans"/>
                </a:rPr>
                <a:t>Government to Government (G2G)</a:t>
              </a:r>
              <a:endParaRPr b="0" i="0" sz="2667" u="none" cap="none" strike="noStrike">
                <a:solidFill>
                  <a:srgbClr val="6C6463"/>
                </a:solidFill>
                <a:latin typeface="Gill Sans"/>
                <a:ea typeface="Gill Sans"/>
                <a:cs typeface="Gill Sans"/>
                <a:sym typeface="Gill Sans"/>
              </a:endParaRPr>
            </a:p>
            <a:p>
              <a:pPr indent="0" lvl="0" marL="0" marR="0" rtl="0" algn="l">
                <a:spcBef>
                  <a:spcPts val="267"/>
                </a:spcBef>
                <a:spcAft>
                  <a:spcPts val="0"/>
                </a:spcAft>
                <a:buNone/>
              </a:pPr>
              <a:r>
                <a:rPr b="0" i="0" lang="en-US" sz="2000" u="none" cap="none" strike="noStrike">
                  <a:solidFill>
                    <a:srgbClr val="888888"/>
                  </a:solidFill>
                  <a:latin typeface="Gill Sans"/>
                  <a:ea typeface="Gill Sans"/>
                  <a:cs typeface="Gill Sans"/>
                  <a:sym typeface="Gill Sans"/>
                </a:rPr>
                <a:t>$199 million</a:t>
              </a:r>
              <a:endParaRPr b="0" i="0" sz="2000" u="none" cap="none" strike="noStrike">
                <a:solidFill>
                  <a:srgbClr val="888888"/>
                </a:solidFill>
                <a:latin typeface="Gill Sans"/>
                <a:ea typeface="Gill Sans"/>
                <a:cs typeface="Gill Sans"/>
                <a:sym typeface="Gill Sans"/>
              </a:endParaRPr>
            </a:p>
            <a:p>
              <a:pPr indent="0" lvl="0" marL="0" marR="0" rtl="0" algn="l">
                <a:spcBef>
                  <a:spcPts val="1067"/>
                </a:spcBef>
                <a:spcAft>
                  <a:spcPts val="0"/>
                </a:spcAft>
                <a:buNone/>
              </a:pPr>
              <a:r>
                <a:t/>
              </a:r>
              <a:endParaRPr b="0" i="0" sz="1467" u="none" cap="none" strike="noStrike">
                <a:solidFill>
                  <a:srgbClr val="000000"/>
                </a:solidFill>
                <a:latin typeface="Gill Sans"/>
                <a:ea typeface="Gill Sans"/>
                <a:cs typeface="Gill Sans"/>
                <a:sym typeface="Gill Sans"/>
              </a:endParaRPr>
            </a:p>
          </p:txBody>
        </p:sp>
        <p:sp>
          <p:nvSpPr>
            <p:cNvPr id="380" name="Google Shape;380;p51"/>
            <p:cNvSpPr/>
            <p:nvPr/>
          </p:nvSpPr>
          <p:spPr>
            <a:xfrm>
              <a:off x="7997075" y="4069800"/>
              <a:ext cx="3524700" cy="977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0" i="0" lang="en-US" sz="2667" u="none" cap="none" strike="noStrike">
                  <a:solidFill>
                    <a:srgbClr val="BA0C2F"/>
                  </a:solidFill>
                  <a:latin typeface="Gill Sans"/>
                  <a:ea typeface="Gill Sans"/>
                  <a:cs typeface="Gill Sans"/>
                  <a:sym typeface="Gill Sans"/>
                </a:rPr>
                <a:t>Direct Local Funding</a:t>
              </a:r>
              <a:br>
                <a:rPr b="0" i="0" lang="en-US" sz="2667" u="none" cap="none" strike="noStrike">
                  <a:solidFill>
                    <a:srgbClr val="BA0C2F"/>
                  </a:solidFill>
                  <a:latin typeface="Gill Sans"/>
                  <a:ea typeface="Gill Sans"/>
                  <a:cs typeface="Gill Sans"/>
                  <a:sym typeface="Gill Sans"/>
                </a:rPr>
              </a:br>
              <a:r>
                <a:rPr b="0" i="0" lang="en-US" sz="2000" u="none" cap="none" strike="noStrike">
                  <a:solidFill>
                    <a:srgbClr val="888888"/>
                  </a:solidFill>
                  <a:latin typeface="Gill Sans"/>
                  <a:ea typeface="Gill Sans"/>
                  <a:cs typeface="Gill Sans"/>
                  <a:sym typeface="Gill Sans"/>
                </a:rPr>
                <a:t>$1.6 billion</a:t>
              </a:r>
              <a:endParaRPr b="0" i="0" sz="2000" u="none" cap="none" strike="noStrike">
                <a:solidFill>
                  <a:srgbClr val="888888"/>
                </a:solidFill>
                <a:latin typeface="Gill Sans"/>
                <a:ea typeface="Gill Sans"/>
                <a:cs typeface="Gill Sans"/>
                <a:sym typeface="Gill Sans"/>
              </a:endParaRPr>
            </a:p>
            <a:p>
              <a:pPr indent="0" lvl="0" marL="0" marR="0" rtl="0" algn="l">
                <a:spcBef>
                  <a:spcPts val="267"/>
                </a:spcBef>
                <a:spcAft>
                  <a:spcPts val="0"/>
                </a:spcAft>
                <a:buNone/>
              </a:pPr>
              <a:r>
                <a:t/>
              </a:r>
              <a:endParaRPr b="0" i="0" sz="1467" u="none" cap="none" strike="noStrike">
                <a:solidFill>
                  <a:srgbClr val="000000"/>
                </a:solidFill>
                <a:latin typeface="Gill Sans"/>
                <a:ea typeface="Gill Sans"/>
                <a:cs typeface="Gill Sans"/>
                <a:sym typeface="Gill Sans"/>
              </a:endParaRPr>
            </a:p>
          </p:txBody>
        </p:sp>
        <p:sp>
          <p:nvSpPr>
            <p:cNvPr id="381" name="Google Shape;381;p51"/>
            <p:cNvSpPr/>
            <p:nvPr/>
          </p:nvSpPr>
          <p:spPr>
            <a:xfrm>
              <a:off x="7523625" y="5126600"/>
              <a:ext cx="3998100" cy="1092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0" i="0" lang="en-US" sz="2667" u="none" cap="none" strike="noStrike">
                  <a:solidFill>
                    <a:srgbClr val="6C6463"/>
                  </a:solidFill>
                  <a:latin typeface="Gill Sans"/>
                  <a:ea typeface="Gill Sans"/>
                  <a:cs typeface="Gill Sans"/>
                  <a:sym typeface="Gill Sans"/>
                </a:rPr>
                <a:t>Direct Regional Funding</a:t>
              </a:r>
              <a:endParaRPr b="0" i="0" sz="2667" u="none" cap="none" strike="noStrike">
                <a:solidFill>
                  <a:srgbClr val="6C6463"/>
                </a:solidFill>
                <a:latin typeface="Gill Sans"/>
                <a:ea typeface="Gill Sans"/>
                <a:cs typeface="Gill Sans"/>
                <a:sym typeface="Gill Sans"/>
              </a:endParaRPr>
            </a:p>
            <a:p>
              <a:pPr indent="0" lvl="0" marL="0" marR="0" rtl="0" algn="l">
                <a:spcBef>
                  <a:spcPts val="267"/>
                </a:spcBef>
                <a:spcAft>
                  <a:spcPts val="0"/>
                </a:spcAft>
                <a:buNone/>
              </a:pPr>
              <a:r>
                <a:rPr b="0" i="0" lang="en-US" sz="2000" u="none" cap="none" strike="noStrike">
                  <a:solidFill>
                    <a:srgbClr val="888888"/>
                  </a:solidFill>
                  <a:latin typeface="Gill Sans"/>
                  <a:ea typeface="Gill Sans"/>
                  <a:cs typeface="Gill Sans"/>
                  <a:sym typeface="Gill Sans"/>
                </a:rPr>
                <a:t>$57 million</a:t>
              </a:r>
              <a:endParaRPr b="0" i="0" sz="2000" u="none" cap="none" strike="noStrike">
                <a:solidFill>
                  <a:srgbClr val="888888"/>
                </a:solidFill>
                <a:latin typeface="Gill Sans"/>
                <a:ea typeface="Gill Sans"/>
                <a:cs typeface="Gill Sans"/>
                <a:sym typeface="Gill Sans"/>
              </a:endParaRPr>
            </a:p>
            <a:p>
              <a:pPr indent="0" lvl="0" marL="0" marR="0" rtl="0" algn="l">
                <a:spcBef>
                  <a:spcPts val="1067"/>
                </a:spcBef>
                <a:spcAft>
                  <a:spcPts val="0"/>
                </a:spcAft>
                <a:buNone/>
              </a:pPr>
              <a:r>
                <a:t/>
              </a:r>
              <a:endParaRPr b="0" i="0" sz="1467" u="none" cap="none" strike="noStrike">
                <a:solidFill>
                  <a:srgbClr val="000000"/>
                </a:solidFill>
                <a:latin typeface="Gill Sans"/>
                <a:ea typeface="Gill Sans"/>
                <a:cs typeface="Gill Sans"/>
                <a:sym typeface="Gill Sans"/>
              </a:endParaRPr>
            </a:p>
          </p:txBody>
        </p:sp>
        <p:pic>
          <p:nvPicPr>
            <p:cNvPr id="382" name="Google Shape;382;p51"/>
            <p:cNvPicPr preferRelativeResize="0"/>
            <p:nvPr/>
          </p:nvPicPr>
          <p:blipFill rotWithShape="1">
            <a:blip r:embed="rId3">
              <a:alphaModFix amt="82000"/>
            </a:blip>
            <a:srcRect b="10666" l="29530" r="30427" t="18881"/>
            <a:stretch/>
          </p:blipFill>
          <p:spPr>
            <a:xfrm>
              <a:off x="2979151" y="1954224"/>
              <a:ext cx="5054300" cy="4439851"/>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RetrospectVTI">
  <a:themeElements>
    <a:clrScheme name="AnalogousFromRegularSeedRightStep">
      <a:dk1>
        <a:srgbClr val="000000"/>
      </a:dk1>
      <a:lt1>
        <a:srgbClr val="FFFFFF"/>
      </a:lt1>
      <a:dk2>
        <a:srgbClr val="1A282F"/>
      </a:dk2>
      <a:lt2>
        <a:srgbClr val="F3F1F0"/>
      </a:lt2>
      <a:accent1>
        <a:srgbClr val="29A8E7"/>
      </a:accent1>
      <a:accent2>
        <a:srgbClr val="1747D5"/>
      </a:accent2>
      <a:accent3>
        <a:srgbClr val="4A2BE7"/>
      </a:accent3>
      <a:accent4>
        <a:srgbClr val="8517D5"/>
      </a:accent4>
      <a:accent5>
        <a:srgbClr val="E629E7"/>
      </a:accent5>
      <a:accent6>
        <a:srgbClr val="D51786"/>
      </a:accent6>
      <a:hlink>
        <a:srgbClr val="BF69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