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y="6858000" cx="12192000"/>
  <p:notesSz cx="6858000" cy="9144000"/>
  <p:embeddedFontLst>
    <p:embeddedFont>
      <p:font typeface="Cabin"/>
      <p:regular r:id="rId70"/>
      <p:bold r:id="rId71"/>
      <p:italic r:id="rId72"/>
      <p:boldItalic r:id="rId73"/>
    </p:embeddedFont>
    <p:embeddedFont>
      <p:font typeface="Quintessential"/>
      <p:regular r:id="rId74"/>
    </p:embeddedFont>
    <p:embeddedFont>
      <p:font typeface="Gill Sans"/>
      <p:regular r:id="rId75"/>
      <p:bold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3EE14C-78FB-4FC6-992E-E163E346FD13}">
  <a:tblStyle styleId="{863EE14C-78FB-4FC6-992E-E163E346FD13}" styleName="Table_0">
    <a:wholeTbl>
      <a:tcTxStyle b="off" i="off">
        <a:font>
          <a:latin typeface="Avenir Next LT Pro"/>
          <a:ea typeface="Avenir Next LT Pro"/>
          <a:cs typeface="Avenir Next LT Pro"/>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1F6"/>
          </a:solidFill>
        </a:fill>
      </a:tcStyle>
    </a:band1H>
    <a:band2H>
      <a:tcTxStyle/>
    </a:band2H>
    <a:band1V>
      <a:tcTxStyle/>
      <a:tcStyle>
        <a:fill>
          <a:solidFill>
            <a:srgbClr val="CBE1F6"/>
          </a:solidFill>
        </a:fill>
      </a:tcStyle>
    </a:band1V>
    <a:band2V>
      <a:tcTxStyle/>
    </a:band2V>
    <a:lastCol>
      <a:tcTxStyle b="on" i="off">
        <a:font>
          <a:latin typeface="Avenir Next LT Pro"/>
          <a:ea typeface="Avenir Next LT Pro"/>
          <a:cs typeface="Avenir Next LT Pro"/>
        </a:font>
        <a:schemeClr val="lt1"/>
      </a:tcTxStyle>
      <a:tcStyle>
        <a:fill>
          <a:solidFill>
            <a:schemeClr val="accent1"/>
          </a:solidFill>
        </a:fill>
      </a:tcStyle>
    </a:lastCol>
    <a:firstCol>
      <a:tcTxStyle b="on" i="off">
        <a:font>
          <a:latin typeface="Avenir Next LT Pro"/>
          <a:ea typeface="Avenir Next LT Pro"/>
          <a:cs typeface="Avenir Next LT Pro"/>
        </a:font>
        <a:schemeClr val="lt1"/>
      </a:tcTxStyle>
      <a:tcStyle>
        <a:fill>
          <a:solidFill>
            <a:schemeClr val="accent1"/>
          </a:solidFill>
        </a:fill>
      </a:tcStyle>
    </a:firstCol>
    <a:lastRow>
      <a:tcTxStyle b="on" i="off">
        <a:font>
          <a:latin typeface="Avenir Next LT Pro"/>
          <a:ea typeface="Avenir Next LT Pro"/>
          <a:cs typeface="Avenir Next LT Pro"/>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venir Next LT Pro"/>
          <a:ea typeface="Avenir Next LT Pro"/>
          <a:cs typeface="Avenir Next LT Pro"/>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7B2553D-617B-408E-8F5A-DE39F76C54F5}" styleName="Table_1">
    <a:wholeTbl>
      <a:tcTxStyle b="off" i="off">
        <a:font>
          <a:latin typeface="Avenir Next LT Pro"/>
          <a:ea typeface="Avenir Next LT Pro"/>
          <a:cs typeface="Avenir Next LT Pro"/>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venir Next LT Pro"/>
          <a:ea typeface="Avenir Next LT Pro"/>
          <a:cs typeface="Avenir Next LT Pro"/>
        </a:font>
        <a:schemeClr val="lt1"/>
      </a:tcTxStyle>
      <a:tcStyle>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Cabin-boldItalic.fntdata"/><Relationship Id="rId72" Type="http://schemas.openxmlformats.org/officeDocument/2006/relationships/font" Target="fonts/Cabin-italic.fntdata"/><Relationship Id="rId31" Type="http://schemas.openxmlformats.org/officeDocument/2006/relationships/slide" Target="slides/slide25.xml"/><Relationship Id="rId75" Type="http://schemas.openxmlformats.org/officeDocument/2006/relationships/font" Target="fonts/GillSans-regular.fntdata"/><Relationship Id="rId30" Type="http://schemas.openxmlformats.org/officeDocument/2006/relationships/slide" Target="slides/slide24.xml"/><Relationship Id="rId74" Type="http://schemas.openxmlformats.org/officeDocument/2006/relationships/font" Target="fonts/Quintessential-regular.fntdata"/><Relationship Id="rId33" Type="http://schemas.openxmlformats.org/officeDocument/2006/relationships/slide" Target="slides/slide27.xml"/><Relationship Id="rId32" Type="http://schemas.openxmlformats.org/officeDocument/2006/relationships/slide" Target="slides/slide26.xml"/><Relationship Id="rId76" Type="http://schemas.openxmlformats.org/officeDocument/2006/relationships/font" Target="fonts/GillSans-bold.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Cabin-bold.fntdata"/><Relationship Id="rId70" Type="http://schemas.openxmlformats.org/officeDocument/2006/relationships/font" Target="fonts/Cabin-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867d68c6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7867d68c6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fr"/>
              <a:t>Remarque : cette session sera enregistrée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 sz="1800" u="none" strike="noStrike">
                <a:latin typeface="Times New Roman"/>
                <a:ea typeface="Times New Roman"/>
                <a:cs typeface="Times New Roman"/>
                <a:sym typeface="Times New Roman"/>
              </a:rPr>
              <a:t>Approbation écrite préalable du Responsable de l’Accord (AO) ou de son représentant</a:t>
            </a:r>
            <a:endParaRPr/>
          </a:p>
          <a:p>
            <a:pPr indent="0" lvl="0" marL="0" rtl="0" algn="l">
              <a:spcBef>
                <a:spcPts val="0"/>
              </a:spcBef>
              <a:spcAft>
                <a:spcPts val="0"/>
              </a:spcAft>
              <a:buNone/>
            </a:pPr>
            <a:r>
              <a:rPr b="0" i="0" lang="fr" sz="1800" u="none" strike="noStrike">
                <a:latin typeface="Times New Roman"/>
                <a:ea typeface="Times New Roman"/>
                <a:cs typeface="Times New Roman"/>
                <a:sym typeface="Times New Roman"/>
              </a:rPr>
              <a:t>(COR) si délégué dans la lettre de désignation du représentant de l'agent contractant</a:t>
            </a:r>
            <a:endParaRPr/>
          </a:p>
        </p:txBody>
      </p:sp>
      <p:sp>
        <p:nvSpPr>
          <p:cNvPr id="330" name="Google Shape;33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0:notes"/>
          <p:cNvSpPr/>
          <p:nvPr>
            <p:ph idx="2" type="sldImg"/>
          </p:nvPr>
        </p:nvSpPr>
        <p:spPr>
          <a:xfrm>
            <a:off x="3302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100"/>
          </a:p>
        </p:txBody>
      </p:sp>
      <p:sp>
        <p:nvSpPr>
          <p:cNvPr id="428" name="Google Shape;42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Calibri"/>
              <a:buNone/>
            </a:pPr>
            <a:fld id="{00000000-1234-1234-1234-123412341234}" type="slidenum">
              <a:rPr lang="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
              <a:t>Définition de la mobilisation des ressources : « Un processus par lequel les ressources essentielles au développement, à la mise en œuvre et à la poursuite du travail nécessaire à la réalisation de la mission de l'organisation sont identifiées, poursuivies et gérées.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 Un processus que les organisations utilisent pour acquérir et utiliser les éléments dont elles ont besoin pour mettre en œuvre leurs activités et poursuivre leur mission.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b="1" lang="fr"/>
              <a:t>Identifier les besoins : </a:t>
            </a:r>
            <a:r>
              <a:rPr lang="fr"/>
              <a:t>L'organisation identifie ses besoins. Ces besoins sont liés à un coût pour établir des priorités. Cela se fait généralement lors de la planification stratégique. Les priorités stratégiques pour la mobilisation des ressources font référence aux domaines de croissance programmatique qui sont les plus critiques pour la vision et la mission de l'organisation. Les priorités stratégiques programmatiques pourraient inclure : 1) l’approfondissement d’un domaine d’expertise technique ; 2) élargir une zone géographique ; 3) développer une expertise dans un nouveau domaine de programme ; et 4) reproduire ou étendre un modèle ou une approche prometteuse.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fr"/>
              <a:t>Identifier les sources de financement potentielles : </a:t>
            </a:r>
            <a:r>
              <a:rPr lang="fr"/>
              <a:t>une fois le chiffrage effectué, l'organisation identifie les sources potentielles des ressources nécessaires. Il peut s'agir de donateurs actuels, de la communauté ou du conseil d'administration.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fr"/>
              <a:t>Développer une stratégie de gestion des ressources : </a:t>
            </a:r>
            <a:r>
              <a:rPr lang="fr"/>
              <a:t>une fois les sources identifiées, développer une stratégie qui comprend une structure et des systèmes pour mobiliser les ressources requises.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fr"/>
              <a:t>Évaluer : </a:t>
            </a:r>
            <a:r>
              <a:rPr lang="fr"/>
              <a:t>Il est important de conserver une trace des progrès et de disposer d'un système de suivi clair qui déterminera si les stratégies fonctionnent ou non. Une fois un plan en place, consolidez les stratégies efficaces et modifiez celles qui ne fonctionnent pas.</a:t>
            </a:r>
            <a:endParaRPr/>
          </a:p>
        </p:txBody>
      </p:sp>
      <p:sp>
        <p:nvSpPr>
          <p:cNvPr id="473" name="Google Shape;47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
              <a:t>Les revenus du programme sont les revenus que votre projet génère directement pendant la période d'exécution. Il peut s'agir des intérêts gagnés sur les prêts de microcrédit que vous accordez dans le cadre de votre projet, de la vente de marchandises ou d'autres biens, etc. Les revenus du programme n'incluent PAS les intérêts gagnés sur les avances , les remises, les crédits ou les remises.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Une autre chose très importante à noter concerne les revenus du programme provenant des droits de licence, des redevances pour le matériel protégé par le droit d'auteur, des marques déposées et des inventions réalisées dans le cadre d'un financement fédéral si elles sont soumises. au 37 CFR partie 401.</a:t>
            </a:r>
            <a:endParaRPr/>
          </a:p>
        </p:txBody>
      </p:sp>
      <p:sp>
        <p:nvSpPr>
          <p:cNvPr id="481" name="Google Shape;48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2400" rtl="0" algn="l">
              <a:lnSpc>
                <a:spcPct val="100000"/>
              </a:lnSpc>
              <a:spcBef>
                <a:spcPts val="0"/>
              </a:spcBef>
              <a:spcAft>
                <a:spcPts val="0"/>
              </a:spcAft>
              <a:buClr>
                <a:schemeClr val="dk1"/>
              </a:buClr>
              <a:buSzPts val="1100"/>
              <a:buFont typeface="Arial"/>
              <a:buNone/>
            </a:pPr>
            <a:r>
              <a:rPr lang="fr" sz="1100">
                <a:solidFill>
                  <a:schemeClr val="dk1"/>
                </a:solidFill>
              </a:rPr>
              <a:t>Vous disposez de trois options pour gérer les revenus du programme que vous générez sur votre projet financé par l'USAID :</a:t>
            </a:r>
            <a:endParaRPr/>
          </a:p>
          <a:p>
            <a:pPr indent="0" lvl="0" marL="15240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228600" lvl="1" marL="685800" rtl="0" algn="l">
              <a:lnSpc>
                <a:spcPct val="100000"/>
              </a:lnSpc>
              <a:spcBef>
                <a:spcPts val="0"/>
              </a:spcBef>
              <a:spcAft>
                <a:spcPts val="0"/>
              </a:spcAft>
              <a:buClr>
                <a:schemeClr val="dk1"/>
              </a:buClr>
              <a:buSzPts val="1100"/>
              <a:buFont typeface="Calibri"/>
              <a:buAutoNum type="arabicPeriod"/>
            </a:pPr>
            <a:r>
              <a:rPr lang="fr" sz="1100">
                <a:solidFill>
                  <a:schemeClr val="dk1"/>
                </a:solidFill>
              </a:rPr>
              <a:t>Vous pouvez le déduire du montant total de la récompense</a:t>
            </a:r>
            <a:endParaRPr/>
          </a:p>
          <a:p>
            <a:pPr indent="-158750" lvl="1" marL="685800" rtl="0" algn="l">
              <a:lnSpc>
                <a:spcPct val="100000"/>
              </a:lnSpc>
              <a:spcBef>
                <a:spcPts val="0"/>
              </a:spcBef>
              <a:spcAft>
                <a:spcPts val="0"/>
              </a:spcAft>
              <a:buClr>
                <a:schemeClr val="dk1"/>
              </a:buClr>
              <a:buSzPts val="1100"/>
              <a:buFont typeface="Calibri"/>
              <a:buNone/>
            </a:pPr>
            <a:r>
              <a:t/>
            </a:r>
            <a:endParaRPr sz="1100">
              <a:solidFill>
                <a:schemeClr val="dk1"/>
              </a:solidFill>
            </a:endParaRPr>
          </a:p>
          <a:p>
            <a:pPr indent="-228600" lvl="1" marL="685800" rtl="0" algn="l">
              <a:lnSpc>
                <a:spcPct val="100000"/>
              </a:lnSpc>
              <a:spcBef>
                <a:spcPts val="0"/>
              </a:spcBef>
              <a:spcAft>
                <a:spcPts val="0"/>
              </a:spcAft>
              <a:buClr>
                <a:schemeClr val="dk1"/>
              </a:buClr>
              <a:buSzPts val="1100"/>
              <a:buFont typeface="Calibri"/>
              <a:buAutoNum type="arabicPeriod"/>
            </a:pPr>
            <a:r>
              <a:rPr lang="fr" sz="1100">
                <a:solidFill>
                  <a:schemeClr val="dk1"/>
                </a:solidFill>
              </a:rPr>
              <a:t>Vous pouvez l'ajouter au prix (ce qui est la valeur par défaut pour les organisations non américaines)</a:t>
            </a:r>
            <a:endParaRPr/>
          </a:p>
          <a:p>
            <a:pPr indent="-158750" lvl="1" marL="685800" rtl="0" algn="l">
              <a:lnSpc>
                <a:spcPct val="100000"/>
              </a:lnSpc>
              <a:spcBef>
                <a:spcPts val="0"/>
              </a:spcBef>
              <a:spcAft>
                <a:spcPts val="0"/>
              </a:spcAft>
              <a:buClr>
                <a:schemeClr val="dk1"/>
              </a:buClr>
              <a:buSzPts val="1100"/>
              <a:buFont typeface="Calibri"/>
              <a:buNone/>
            </a:pPr>
            <a:r>
              <a:t/>
            </a:r>
            <a:endParaRPr sz="1100">
              <a:solidFill>
                <a:schemeClr val="dk1"/>
              </a:solidFill>
            </a:endParaRPr>
          </a:p>
          <a:p>
            <a:pPr indent="-228600" lvl="1" marL="685800" rtl="0" algn="l">
              <a:lnSpc>
                <a:spcPct val="100000"/>
              </a:lnSpc>
              <a:spcBef>
                <a:spcPts val="0"/>
              </a:spcBef>
              <a:spcAft>
                <a:spcPts val="0"/>
              </a:spcAft>
              <a:buClr>
                <a:schemeClr val="dk1"/>
              </a:buClr>
              <a:buSzPts val="1100"/>
              <a:buFont typeface="Calibri"/>
              <a:buAutoNum type="arabicPeriod"/>
            </a:pPr>
            <a:r>
              <a:rPr lang="fr" sz="1100">
                <a:solidFill>
                  <a:schemeClr val="dk1"/>
                </a:solidFill>
              </a:rPr>
              <a:t>Vous pouvez l'utiliser pour répondre à une exigence de partage des coûts. Si vous faites cela, cela doit être considéré comme un partage des coûts éligible, conformément aux règles et réglementations de l'USAID.</a:t>
            </a:r>
            <a:endParaRPr/>
          </a:p>
          <a:p>
            <a:pPr indent="-101600" lvl="0" marL="32385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171450" lvl="0" marL="323850" rtl="0" algn="l">
              <a:lnSpc>
                <a:spcPct val="100000"/>
              </a:lnSpc>
              <a:spcBef>
                <a:spcPts val="0"/>
              </a:spcBef>
              <a:spcAft>
                <a:spcPts val="0"/>
              </a:spcAft>
              <a:buClr>
                <a:schemeClr val="dk1"/>
              </a:buClr>
              <a:buSzPts val="1100"/>
              <a:buFont typeface="Arial"/>
              <a:buChar char="•"/>
            </a:pPr>
            <a:r>
              <a:rPr lang="fr" sz="1100">
                <a:solidFill>
                  <a:schemeClr val="dk1"/>
                </a:solidFill>
              </a:rPr>
              <a:t>Après le dernier jour de la période d'exécution du projet, </a:t>
            </a:r>
            <a:r>
              <a:rPr b="1" lang="fr" sz="1100">
                <a:solidFill>
                  <a:schemeClr val="dk1"/>
                </a:solidFill>
              </a:rPr>
              <a:t>vous </a:t>
            </a:r>
            <a:r>
              <a:rPr b="1" lang="fr" sz="1100" u="sng">
                <a:solidFill>
                  <a:schemeClr val="dk1"/>
                </a:solidFill>
              </a:rPr>
              <a:t>pouvez </a:t>
            </a:r>
            <a:r>
              <a:rPr b="1" lang="fr" sz="1100">
                <a:solidFill>
                  <a:schemeClr val="dk1"/>
                </a:solidFill>
              </a:rPr>
              <a:t>conserver tous les revenus que vous générez sur ces activités.</a:t>
            </a:r>
            <a:endParaRPr sz="1100">
              <a:solidFill>
                <a:schemeClr val="dk1"/>
              </a:solidFill>
            </a:endParaRPr>
          </a:p>
          <a:p>
            <a:pPr indent="0" lvl="0" marL="0" rtl="0" algn="l">
              <a:spcBef>
                <a:spcPts val="0"/>
              </a:spcBef>
              <a:spcAft>
                <a:spcPts val="0"/>
              </a:spcAft>
              <a:buNone/>
            </a:pPr>
            <a:r>
              <a:t/>
            </a:r>
            <a:endParaRPr/>
          </a:p>
        </p:txBody>
      </p:sp>
      <p:sp>
        <p:nvSpPr>
          <p:cNvPr id="490" name="Google Shape;49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200"/>
              <a:buFont typeface="Calibri"/>
              <a:buNone/>
            </a:pPr>
            <a:r>
              <a:rPr lang="fr">
                <a:solidFill>
                  <a:srgbClr val="0070C0"/>
                </a:solidFill>
              </a:rPr>
              <a:t>également connu sous le nom d'exigences administratives uniformes ou d'orientations uniformes (UG)</a:t>
            </a:r>
            <a:endParaRPr/>
          </a:p>
          <a:p>
            <a:pPr indent="0" lvl="0" marL="0" rtl="0" algn="l">
              <a:spcBef>
                <a:spcPts val="0"/>
              </a:spcBef>
              <a:spcAft>
                <a:spcPts val="0"/>
              </a:spcAft>
              <a:buNone/>
            </a:pPr>
            <a:r>
              <a:t/>
            </a:r>
            <a:endParaRPr/>
          </a:p>
        </p:txBody>
      </p:sp>
      <p:sp>
        <p:nvSpPr>
          <p:cNvPr id="498" name="Google Shape;49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
              <a:t>Question : Est-ce qu'il peut avoir des conditions pour l'acquisition de biens ou de services interdits ou inéligibles ?</a:t>
            </a:r>
            <a:endParaRPr/>
          </a:p>
          <a:p>
            <a:pPr indent="0" lvl="0" marL="0" rtl="0" algn="l">
              <a:spcBef>
                <a:spcPts val="0"/>
              </a:spcBef>
              <a:spcAft>
                <a:spcPts val="0"/>
              </a:spcAft>
              <a:buNone/>
            </a:pPr>
            <a:r>
              <a:rPr lang="fr"/>
              <a:t>Tout ou Rien</a:t>
            </a:r>
            <a:endParaRPr/>
          </a:p>
          <a:p>
            <a:pPr indent="0" lvl="0" marL="0" rtl="0" algn="l">
              <a:spcBef>
                <a:spcPts val="0"/>
              </a:spcBef>
              <a:spcAft>
                <a:spcPts val="0"/>
              </a:spcAft>
              <a:buNone/>
            </a:pPr>
            <a:r>
              <a:rPr lang="fr"/>
              <a:t>Loi du pays Si - Assurez-vous qu'elle s'applique aux projets financés par l'USAID</a:t>
            </a:r>
            <a:endParaRPr/>
          </a:p>
        </p:txBody>
      </p:sp>
      <p:sp>
        <p:nvSpPr>
          <p:cNvPr id="507" name="Google Shape;50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
              <a:t>Commençons par les ressources</a:t>
            </a:r>
            <a:endParaRPr/>
          </a:p>
        </p:txBody>
      </p:sp>
      <p:sp>
        <p:nvSpPr>
          <p:cNvPr id="542" name="Google Shape;54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
              <a:t>Exemples:</a:t>
            </a:r>
            <a:endParaRPr/>
          </a:p>
          <a:p>
            <a:pPr indent="0" lvl="0" marL="0" rtl="0" algn="l">
              <a:spcBef>
                <a:spcPts val="0"/>
              </a:spcBef>
              <a:spcAft>
                <a:spcPts val="0"/>
              </a:spcAft>
              <a:buNone/>
            </a:pPr>
            <a:r>
              <a:rPr lang="fr"/>
              <a:t>Dons d'équipement ou de matériel</a:t>
            </a:r>
            <a:endParaRPr/>
          </a:p>
          <a:p>
            <a:pPr indent="0" lvl="0" marL="0" rtl="0" algn="l">
              <a:spcBef>
                <a:spcPts val="1200"/>
              </a:spcBef>
              <a:spcAft>
                <a:spcPts val="0"/>
              </a:spcAft>
              <a:buNone/>
            </a:pPr>
            <a:r>
              <a:rPr lang="fr"/>
              <a:t>Travail bénévole</a:t>
            </a:r>
            <a:endParaRPr/>
          </a:p>
          <a:p>
            <a:pPr indent="0" lvl="0" marL="0" rtl="0" algn="l">
              <a:spcBef>
                <a:spcPts val="1200"/>
              </a:spcBef>
              <a:spcAft>
                <a:spcPts val="0"/>
              </a:spcAft>
              <a:buNone/>
            </a:pPr>
            <a:r>
              <a:rPr lang="fr"/>
              <a:t>Temps d'antenne gratuit à la radio/couverture des journaux</a:t>
            </a:r>
            <a:endParaRPr/>
          </a:p>
          <a:p>
            <a:pPr indent="0" lvl="0" marL="0" rtl="0" algn="l">
              <a:spcBef>
                <a:spcPts val="1200"/>
              </a:spcBef>
              <a:spcAft>
                <a:spcPts val="0"/>
              </a:spcAft>
              <a:buNone/>
            </a:pPr>
            <a:r>
              <a:rPr lang="fr"/>
              <a:t>Espace donné pour l'utilisation du projet</a:t>
            </a:r>
            <a:endParaRPr/>
          </a:p>
          <a:p>
            <a:pPr indent="0" lvl="0" marL="0" rtl="0" algn="l">
              <a:spcBef>
                <a:spcPts val="1200"/>
              </a:spcBef>
              <a:spcAft>
                <a:spcPts val="0"/>
              </a:spcAft>
              <a:buNone/>
            </a:pPr>
            <a:r>
              <a:rPr lang="fr"/>
              <a:t>Dons en espèces</a:t>
            </a:r>
            <a:endParaRPr/>
          </a:p>
          <a:p>
            <a:pPr indent="0" lvl="0" marL="0" marR="0" rtl="0" algn="l">
              <a:lnSpc>
                <a:spcPct val="100000"/>
              </a:lnSpc>
              <a:spcBef>
                <a:spcPts val="1200"/>
              </a:spcBef>
              <a:spcAft>
                <a:spcPts val="0"/>
              </a:spcAft>
              <a:buClr>
                <a:schemeClr val="dk1"/>
              </a:buClr>
              <a:buSzPts val="1200"/>
              <a:buFont typeface="Calibri"/>
              <a:buNone/>
            </a:pPr>
            <a:r>
              <a:t/>
            </a:r>
            <a:endParaRPr/>
          </a:p>
        </p:txBody>
      </p:sp>
      <p:sp>
        <p:nvSpPr>
          <p:cNvPr id="556" name="Google Shape;55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
              <a:t>Ainsi, l’appel de candidatures, également connu sous le nom de RFA, est publié, que se passe-t-il maintenant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Comme nous venons de le dire, la mise en place de processus permet à votre équipe d'être opérationnelle dès la publication de l'appel d'offres. Avant d'entrer dans cette section, il est important de noter que chaque organisation est unique et qu'il n'existe pas de processus de proposition défini que tout le monde utilise. Nous espérons que vous tirerez ce qui vous semble utile de cet aperçu et que vous l’adapterez à vos besoins actuels. Voyons donc un peu plus à quoi pourraient ressembler certaines de ces étapes.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Une fois l'appel d'offres publié, les personnes qui suivent la proposition doivent fixer un moment pour que l'équipe se réunisse et examine le document. Pendant ce temps, l'appel d'offres et les pièces jointes supplémentaires doivent être partagés avec les membres concernés de votre équipe. C'est également le moment où vous voudrez vous assurer que chacun comprend ses rôles et responsabilités afin que tous les éléments de la proposition soient couverts.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À ce stade initial, il est plus efficace d'élaborer également le calendrier et la matrice de conformité afin que les dates telles que celles auxquelles les questions doivent être posées et les étapes clés soient indiquées afin de laisser suffisamment de temps pour les révisions et la réception des contributions. La plupart des membres de votre équipe susceptibles de travailler sur la proposition ont également d'autres responsabilités concurrentes. Prévoyez donc du temps pour assister aux séances de conception au cours desquelles vous allez réfléchir aux thèmes gagnants et votre approche technique doit être planifiée le plus tôt possible afin que vous puissiez peut avoir les bonnes personnes présentes.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Ces examens codés par couleur représentent une bonne pratique de l’industrie consistant à attirer un regard neuf et extérieur pour vérifier la proposition à des étapes clés. Alors que certaines organisations utilisent tout un arc-en-ciel d'équipes d'examen des propositions, nous allons nous concentrer sur trois interventions clés : rose, rouge et verte. Mais s'il vous plaît, faites ce qu'il y a de mieux pour votre organisation.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Pink Team est une revue critique axée sur la conception technique. Cet examen confirme que la conception de la proposition sur les plans technique, de la gestion, du personnel et des coûts est solide et que la candidature comporte une solide stratégie gagnante. C'est la première grande opportunité pour l'émergence d'idées techniques supplémentaires et pour des corrections de cap ; à ce stade du processus, il reste encore suffisamment de temps pour changer de cap avec succès.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Red Team est le dernier point de contact majeur pour la proposition avant qu’elle ne passe à la production finale. C'est le moment où les évaluateurs examinent attentivement la proposition technique, en se concentrant sur la conformité et le mérite technique. Les évaluateurs sont invités à jouer le rôle du donateur et à noter l'ébauche de la proposition par rapport aux critères d'évaluation. Étant donné la proximité de la soumission (généralement 7 à 10 jours), il est difficile à ce stade d'apporter des corrections de cap importantes ou de résoudre des faiblesses majeures. Ainsi, lorsque cela est possible, il est préférable de disposer de suffisamment de temps entre les moments où le rose et le rouge sont programmés pour que les rédacteurs puissent répondre à les commentaires des premiers évaluateurs.</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Pour la proposition de coût, c'est une bonne idée d'avoir deux avis que nous appelons d'abord les avis d'équipe vert clair puis vert foncé. L'équipe Lime est l'endroit où les évaluateurs jettent un premier coup d'œil au budget pour s'assurer qu'il n'y a pas de problèmes fondamentaux ou majeurs (similaire à l'équipe rose). Green est un examen complet de la proposition de coût presque finale. Cet examen évalue la proposition de coût du point de vue du donateur, en se concentrant sur le caractère raisonnable et admissible ainsi que sur la conformité aux directives internes et externes. Les évaluateurs doivent également prendre en compte la conception technique et l’alignement des coûts. Idéalement, cet examen inclurait le récit du budget afin que les évaluateurs puissent également prendre en compte la force de vos arguments de meilleure valeur ainsi que la présentation des éléments de coût, qui peuvent tous deux avoir un impact sur la façon dont un donateur pourrait évaluer la force de notre offre. Comme pour l’équipe rouge, compte tenu de la proximité de la soumission, il est difficile d’apporter des corrections budgétaires substantielles après l’équipe verte.</a:t>
            </a:r>
            <a:endParaRPr/>
          </a:p>
        </p:txBody>
      </p:sp>
      <p:sp>
        <p:nvSpPr>
          <p:cNvPr id="603" name="Google Shape;60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43:notes"/>
          <p:cNvSpPr txBox="1"/>
          <p:nvPr>
            <p:ph idx="1" type="body"/>
          </p:nvPr>
        </p:nvSpPr>
        <p:spPr>
          <a:xfrm>
            <a:off x="683320" y="4438560"/>
            <a:ext cx="5466521" cy="4204950"/>
          </a:xfrm>
          <a:prstGeom prst="rect">
            <a:avLst/>
          </a:prstGeom>
          <a:noFill/>
          <a:ln>
            <a:noFill/>
          </a:ln>
        </p:spPr>
        <p:txBody>
          <a:bodyPr anchorCtr="0" anchor="t" bIns="93150" lIns="93150" spcFirstLastPara="1" rIns="93150" wrap="square" tIns="93150">
            <a:noAutofit/>
          </a:bodyPr>
          <a:lstStyle/>
          <a:p>
            <a:pPr indent="0" lvl="0" marL="0" rtl="0" algn="l">
              <a:spcBef>
                <a:spcPts val="0"/>
              </a:spcBef>
              <a:spcAft>
                <a:spcPts val="0"/>
              </a:spcAft>
              <a:buClr>
                <a:schemeClr val="dk1"/>
              </a:buClr>
              <a:buSzPts val="1100"/>
              <a:buFont typeface="Arial"/>
              <a:buNone/>
            </a:pPr>
            <a:r>
              <a:t/>
            </a:r>
            <a:endParaRPr sz="1100"/>
          </a:p>
        </p:txBody>
      </p:sp>
      <p:sp>
        <p:nvSpPr>
          <p:cNvPr id="639" name="Google Shape;639;p43:notes"/>
          <p:cNvSpPr/>
          <p:nvPr>
            <p:ph idx="2" type="sldImg"/>
          </p:nvPr>
        </p:nvSpPr>
        <p:spPr>
          <a:xfrm>
            <a:off x="303213" y="700088"/>
            <a:ext cx="6227762" cy="35036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
              <a:t>Éviter plusieurs opérateurs M&amp;E fr parallèle pour un seul projet</a:t>
            </a:r>
            <a:endParaRPr/>
          </a:p>
        </p:txBody>
      </p:sp>
      <p:sp>
        <p:nvSpPr>
          <p:cNvPr id="672" name="Google Shape;672;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51: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fr"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52: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fr"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53: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fr"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8" name="Google Shape;74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9" name="Google Shape;769;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
              <a:t>Maintenant que nous avons défini les principes fondamentaux, parlons de la création d'une proposition techniquement solide.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fr"/>
              <a:t>Tout d’abord, assurez-vous de faire vos recherches. Vous souhaiterez faire référence à toutes les évaluations ou recherches menées par votre organisation en rapport avec le problème abordé par votre proposition afin que vous puissiez afficher votre compréhension approfondie des questions sur lesquelles se concentre l'appel d'offres. En plus de la base de connaissances de votre propre organisation, de nombreuses informations sont disponibles sur le Centre d'échange d'expériences de développement de l'USAID (également connu sous le nom de DEC), telles que les rapports finaux, afin que vous puissiez tirer parti des leçons apprises.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fr"/>
              <a:t>Lorsque vous organisez des réunions ou des ateliers de conception, assurez-vous de </a:t>
            </a:r>
            <a:r>
              <a:rPr lang="fr" sz="1200"/>
              <a:t>constituer une équipe qui apporte les bonnes compétences. Il s'agit de développer des interventions qui répondent à ce que demande le donateur et d'envisager des approches innovantes.</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781" name="Google Shape;781;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8" name="Google Shape;788;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6" name="Google Shape;846;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fr" sz="1800">
                <a:latin typeface="Calibri"/>
                <a:ea typeface="Calibri"/>
                <a:cs typeface="Calibri"/>
                <a:sym typeface="Calibri"/>
              </a:rPr>
              <a:t>Les types d'assistance incluent Leader avec des associés, des accords de coopération et des subventions.</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fr" sz="1800">
                <a:latin typeface="Calibri"/>
                <a:ea typeface="Calibri"/>
                <a:cs typeface="Calibri"/>
                <a:sym typeface="Calibri"/>
              </a:rPr>
              <a:t>Les contrats comprennent le coût plus des frais fixes ( Cost Plus Fixed Fee ), les contrats à prix fixe ferme ( Firm Contrats à prix fixe ), les bons de commande ( Achat Orders ), les IQC/IDIQ (contrat à quantité indéfinie/livraison indéfinie quantité indéfinie) – Indéfini Quantité Contrat / Livraison Indéterminée Indéterminée Quantité )</a:t>
            </a:r>
            <a:endParaRPr sz="1800">
              <a:latin typeface="Calibri"/>
              <a:ea typeface="Calibri"/>
              <a:cs typeface="Calibri"/>
              <a:sym typeface="Calibri"/>
            </a:endParaRPr>
          </a:p>
          <a:p>
            <a:pPr indent="0" lvl="0" marL="0" rtl="0" algn="l">
              <a:spcBef>
                <a:spcPts val="8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
              <a:t>Même si vous avez des contrats personnels à l'USAID ou à l'ambassade, passez toujours par vos </a:t>
            </a:r>
            <a:r>
              <a:rPr b="1" lang="fr" sz="1200">
                <a:solidFill>
                  <a:srgbClr val="2F5496"/>
                </a:solidFill>
              </a:rPr>
              <a:t>AO/CO et AOR/COR ou Activity Manager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1_Cover - Full Red">
    <p:bg>
      <p:bgPr>
        <a:solidFill>
          <a:srgbClr val="002F6C"/>
        </a:solidFill>
      </p:bgPr>
    </p:bg>
    <p:spTree>
      <p:nvGrpSpPr>
        <p:cNvPr id="16" name="Shape 16"/>
        <p:cNvGrpSpPr/>
        <p:nvPr/>
      </p:nvGrpSpPr>
      <p:grpSpPr>
        <a:xfrm>
          <a:off x="0" y="0"/>
          <a:ext cx="0" cy="0"/>
          <a:chOff x="0" y="0"/>
          <a:chExt cx="0" cy="0"/>
        </a:xfrm>
      </p:grpSpPr>
      <p:sp>
        <p:nvSpPr>
          <p:cNvPr id="17" name="Google Shape;17;p2"/>
          <p:cNvSpPr/>
          <p:nvPr/>
        </p:nvSpPr>
        <p:spPr>
          <a:xfrm>
            <a:off x="1" y="-39453"/>
            <a:ext cx="12192000" cy="160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Gill Sans"/>
              <a:ea typeface="Gill Sans"/>
              <a:cs typeface="Gill Sans"/>
              <a:sym typeface="Gill Sans"/>
            </a:endParaRPr>
          </a:p>
        </p:txBody>
      </p:sp>
      <p:pic>
        <p:nvPicPr>
          <p:cNvPr descr="Logo&#10;&#10;Description automatically generated" id="18" name="Google Shape;18;p2"/>
          <p:cNvPicPr preferRelativeResize="0"/>
          <p:nvPr/>
        </p:nvPicPr>
        <p:blipFill rotWithShape="1">
          <a:blip r:embed="rId2">
            <a:alphaModFix/>
          </a:blip>
          <a:srcRect b="0" l="0" r="0" t="0"/>
          <a:stretch/>
        </p:blipFill>
        <p:spPr>
          <a:xfrm>
            <a:off x="8119546" y="134593"/>
            <a:ext cx="3956845" cy="1531057"/>
          </a:xfrm>
          <a:prstGeom prst="rect">
            <a:avLst/>
          </a:prstGeom>
          <a:noFill/>
          <a:ln>
            <a:noFill/>
          </a:ln>
        </p:spPr>
      </p:pic>
      <p:pic>
        <p:nvPicPr>
          <p:cNvPr descr="A picture containing logo&#10;&#10;Description automatically generated" id="19" name="Google Shape;19;p2"/>
          <p:cNvPicPr preferRelativeResize="0"/>
          <p:nvPr/>
        </p:nvPicPr>
        <p:blipFill rotWithShape="1">
          <a:blip r:embed="rId3">
            <a:alphaModFix/>
          </a:blip>
          <a:srcRect b="0" l="0" r="0" t="0"/>
          <a:stretch/>
        </p:blipFill>
        <p:spPr>
          <a:xfrm>
            <a:off x="530074" y="77352"/>
            <a:ext cx="2331524" cy="1369955"/>
          </a:xfrm>
          <a:prstGeom prst="rect">
            <a:avLst/>
          </a:prstGeom>
          <a:noFill/>
          <a:ln>
            <a:noFill/>
          </a:ln>
        </p:spPr>
      </p:pic>
      <p:sp>
        <p:nvSpPr>
          <p:cNvPr id="20" name="Google Shape;20;p2"/>
          <p:cNvSpPr txBox="1"/>
          <p:nvPr>
            <p:ph type="ctrTitle"/>
          </p:nvPr>
        </p:nvSpPr>
        <p:spPr>
          <a:xfrm>
            <a:off x="914400" y="2118713"/>
            <a:ext cx="5181600" cy="1600400"/>
          </a:xfrm>
          <a:prstGeom prst="rect">
            <a:avLst/>
          </a:prstGeom>
          <a:noFill/>
          <a:ln>
            <a:noFill/>
          </a:ln>
        </p:spPr>
        <p:txBody>
          <a:bodyPr anchorCtr="0" anchor="b" bIns="91175" lIns="91175" spcFirstLastPara="1" rIns="91175" wrap="square" tIns="91175">
            <a:noAutofit/>
          </a:bodyPr>
          <a:lstStyle>
            <a:lvl1pPr lvl="0" marR="0" algn="l">
              <a:spcBef>
                <a:spcPts val="0"/>
              </a:spcBef>
              <a:spcAft>
                <a:spcPts val="0"/>
              </a:spcAft>
              <a:buClr>
                <a:schemeClr val="lt1"/>
              </a:buClr>
              <a:buSzPts val="1400"/>
              <a:buFont typeface="Gill Sans"/>
              <a:buNone/>
              <a:defRPr i="0" sz="3200" u="none" cap="none" strike="noStrike">
                <a:solidFill>
                  <a:schemeClr val="lt1"/>
                </a:solidFil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
        <p:nvSpPr>
          <p:cNvPr id="21" name="Google Shape;21;p2"/>
          <p:cNvSpPr txBox="1"/>
          <p:nvPr>
            <p:ph idx="1" type="subTitle"/>
          </p:nvPr>
        </p:nvSpPr>
        <p:spPr>
          <a:xfrm>
            <a:off x="914400" y="4146996"/>
            <a:ext cx="4572000" cy="1600400"/>
          </a:xfrm>
          <a:prstGeom prst="rect">
            <a:avLst/>
          </a:prstGeom>
          <a:noFill/>
          <a:ln>
            <a:noFill/>
          </a:ln>
        </p:spPr>
        <p:txBody>
          <a:bodyPr anchorCtr="0" anchor="t" bIns="91175" lIns="91175" spcFirstLastPara="1" rIns="91175" wrap="square" tIns="91175">
            <a:noAutofit/>
          </a:bodyPr>
          <a:lstStyle>
            <a:lvl1pPr lvl="0" marR="0" algn="l">
              <a:spcBef>
                <a:spcPts val="0"/>
              </a:spcBef>
              <a:spcAft>
                <a:spcPts val="0"/>
              </a:spcAft>
              <a:buClr>
                <a:schemeClr val="lt1"/>
              </a:buClr>
              <a:buSzPts val="1600"/>
              <a:buNone/>
              <a:defRPr i="0" sz="2133" u="none" cap="none" strike="noStrike">
                <a:solidFill>
                  <a:schemeClr val="lt1"/>
                </a:solidFill>
              </a:defRPr>
            </a:lvl1pPr>
            <a:lvl2pPr lvl="1" marR="0" algn="ctr">
              <a:spcBef>
                <a:spcPts val="1067"/>
              </a:spcBef>
              <a:spcAft>
                <a:spcPts val="0"/>
              </a:spcAft>
              <a:buClr>
                <a:srgbClr val="888888"/>
              </a:buClr>
              <a:buSzPts val="1600"/>
              <a:buNone/>
              <a:defRPr i="0" sz="2133" u="none" cap="none" strike="noStrike">
                <a:solidFill>
                  <a:srgbClr val="888888"/>
                </a:solidFill>
              </a:defRPr>
            </a:lvl2pPr>
            <a:lvl3pPr lvl="2" marR="0" algn="ctr">
              <a:spcBef>
                <a:spcPts val="1067"/>
              </a:spcBef>
              <a:spcAft>
                <a:spcPts val="0"/>
              </a:spcAft>
              <a:buClr>
                <a:srgbClr val="888888"/>
              </a:buClr>
              <a:buSzPts val="1800"/>
              <a:buNone/>
              <a:defRPr i="0" sz="2400" u="none" cap="none" strike="noStrike">
                <a:solidFill>
                  <a:srgbClr val="888888"/>
                </a:solidFill>
              </a:defRPr>
            </a:lvl3pPr>
            <a:lvl4pPr lvl="3" marR="0" algn="ctr">
              <a:spcBef>
                <a:spcPts val="400"/>
              </a:spcBef>
              <a:spcAft>
                <a:spcPts val="0"/>
              </a:spcAft>
              <a:buClr>
                <a:srgbClr val="888888"/>
              </a:buClr>
              <a:buSzPts val="1600"/>
              <a:buNone/>
              <a:defRPr i="0" sz="2133" u="none" cap="none" strike="noStrike">
                <a:solidFill>
                  <a:srgbClr val="888888"/>
                </a:solidFill>
              </a:defRPr>
            </a:lvl4pPr>
            <a:lvl5pPr lvl="4" marR="0" algn="ctr">
              <a:spcBef>
                <a:spcPts val="400"/>
              </a:spcBef>
              <a:spcAft>
                <a:spcPts val="0"/>
              </a:spcAft>
              <a:buClr>
                <a:srgbClr val="888888"/>
              </a:buClr>
              <a:buSzPts val="1400"/>
              <a:buNone/>
              <a:defRPr i="0" sz="1867" u="none" cap="none" strike="noStrike">
                <a:solidFill>
                  <a:srgbClr val="888888"/>
                </a:solidFill>
              </a:defRPr>
            </a:lvl5pPr>
            <a:lvl6pPr lvl="5" marR="0" algn="ctr">
              <a:spcBef>
                <a:spcPts val="533"/>
              </a:spcBef>
              <a:spcAft>
                <a:spcPts val="0"/>
              </a:spcAft>
              <a:buClr>
                <a:srgbClr val="888888"/>
              </a:buClr>
              <a:buSzPts val="2000"/>
              <a:buNone/>
              <a:defRPr i="0" sz="2667" u="none" cap="none" strike="noStrike">
                <a:solidFill>
                  <a:srgbClr val="888888"/>
                </a:solidFill>
              </a:defRPr>
            </a:lvl6pPr>
            <a:lvl7pPr lvl="6" marR="0" algn="ctr">
              <a:spcBef>
                <a:spcPts val="533"/>
              </a:spcBef>
              <a:spcAft>
                <a:spcPts val="0"/>
              </a:spcAft>
              <a:buClr>
                <a:srgbClr val="888888"/>
              </a:buClr>
              <a:buSzPts val="2000"/>
              <a:buNone/>
              <a:defRPr i="0" sz="2667" u="none" cap="none" strike="noStrike">
                <a:solidFill>
                  <a:srgbClr val="888888"/>
                </a:solidFill>
              </a:defRPr>
            </a:lvl7pPr>
            <a:lvl8pPr lvl="7" marR="0" algn="ctr">
              <a:spcBef>
                <a:spcPts val="533"/>
              </a:spcBef>
              <a:spcAft>
                <a:spcPts val="0"/>
              </a:spcAft>
              <a:buClr>
                <a:srgbClr val="888888"/>
              </a:buClr>
              <a:buSzPts val="2000"/>
              <a:buNone/>
              <a:defRPr i="0" sz="2667" u="none" cap="none" strike="noStrike">
                <a:solidFill>
                  <a:srgbClr val="888888"/>
                </a:solidFill>
              </a:defRPr>
            </a:lvl8pPr>
            <a:lvl9pPr lvl="8" marR="0" algn="ctr">
              <a:spcBef>
                <a:spcPts val="533"/>
              </a:spcBef>
              <a:spcAft>
                <a:spcPts val="0"/>
              </a:spcAft>
              <a:buClr>
                <a:srgbClr val="888888"/>
              </a:buClr>
              <a:buSzPts val="2000"/>
              <a:buNone/>
              <a:defRPr i="0" sz="2667" u="none" cap="none" strike="noStrike">
                <a:solidFill>
                  <a:srgbClr val="888888"/>
                </a:solidFill>
              </a:defRPr>
            </a:lvl9pPr>
          </a:lstStyle>
          <a:p/>
        </p:txBody>
      </p:sp>
      <p:pic>
        <p:nvPicPr>
          <p:cNvPr id="22" name="Google Shape;22;p2"/>
          <p:cNvPicPr preferRelativeResize="0"/>
          <p:nvPr/>
        </p:nvPicPr>
        <p:blipFill rotWithShape="1">
          <a:blip r:embed="rId4">
            <a:alphaModFix/>
          </a:blip>
          <a:srcRect b="0" l="0" r="0" t="50198"/>
          <a:stretch/>
        </p:blipFill>
        <p:spPr>
          <a:xfrm>
            <a:off x="6545493" y="5903409"/>
            <a:ext cx="5667171" cy="797027"/>
          </a:xfrm>
          <a:prstGeom prst="rect">
            <a:avLst/>
          </a:prstGeom>
          <a:noFill/>
          <a:ln>
            <a:noFill/>
          </a:ln>
        </p:spPr>
      </p:pic>
      <p:pic>
        <p:nvPicPr>
          <p:cNvPr id="23" name="Google Shape;23;p2"/>
          <p:cNvPicPr preferRelativeResize="0"/>
          <p:nvPr/>
        </p:nvPicPr>
        <p:blipFill rotWithShape="1">
          <a:blip r:embed="rId5">
            <a:alphaModFix/>
          </a:blip>
          <a:srcRect b="0" l="0" r="0" t="0"/>
          <a:stretch/>
        </p:blipFill>
        <p:spPr>
          <a:xfrm>
            <a:off x="9875293" y="5482608"/>
            <a:ext cx="1907819" cy="5966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1" name="Shape 91"/>
        <p:cNvGrpSpPr/>
        <p:nvPr/>
      </p:nvGrpSpPr>
      <p:grpSpPr>
        <a:xfrm>
          <a:off x="0" y="0"/>
          <a:ext cx="0" cy="0"/>
          <a:chOff x="0" y="0"/>
          <a:chExt cx="0" cy="0"/>
        </a:xfrm>
      </p:grpSpPr>
      <p:sp>
        <p:nvSpPr>
          <p:cNvPr id="92" name="Google Shape;92;p12"/>
          <p:cNvSpPr txBox="1"/>
          <p:nvPr>
            <p:ph type="title"/>
          </p:nvPr>
        </p:nvSpPr>
        <p:spPr>
          <a:xfrm>
            <a:off x="879566" y="1978243"/>
            <a:ext cx="10058400" cy="25284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3" name="Shape 93"/>
        <p:cNvGrpSpPr/>
        <p:nvPr/>
      </p:nvGrpSpPr>
      <p:grpSpPr>
        <a:xfrm>
          <a:off x="0" y="0"/>
          <a:ext cx="0" cy="0"/>
          <a:chOff x="0" y="0"/>
          <a:chExt cx="0" cy="0"/>
        </a:xfrm>
      </p:grpSpPr>
      <p:sp>
        <p:nvSpPr>
          <p:cNvPr id="94" name="Google Shape;94;p13"/>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3"/>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6" name="Google Shape;96;p13"/>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3"/>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ig Content - red">
  <p:cSld name="Title Big Content - red">
    <p:spTree>
      <p:nvGrpSpPr>
        <p:cNvPr id="99" name="Shape 99"/>
        <p:cNvGrpSpPr/>
        <p:nvPr/>
      </p:nvGrpSpPr>
      <p:grpSpPr>
        <a:xfrm>
          <a:off x="0" y="0"/>
          <a:ext cx="0" cy="0"/>
          <a:chOff x="0" y="0"/>
          <a:chExt cx="0" cy="0"/>
        </a:xfrm>
      </p:grpSpPr>
      <p:sp>
        <p:nvSpPr>
          <p:cNvPr id="100" name="Google Shape;100;p14"/>
          <p:cNvSpPr txBox="1"/>
          <p:nvPr>
            <p:ph type="title"/>
          </p:nvPr>
        </p:nvSpPr>
        <p:spPr>
          <a:xfrm>
            <a:off x="0" y="0"/>
            <a:ext cx="12192000" cy="890016"/>
          </a:xfrm>
          <a:prstGeom prst="rect">
            <a:avLst/>
          </a:prstGeom>
          <a:solidFill>
            <a:srgbClr val="C2113A"/>
          </a:solid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chemeClr val="dk1"/>
              </a:buClr>
              <a:buSzPts val="3467"/>
              <a:buFont typeface="Arial"/>
              <a:buNone/>
              <a:defRPr b="1" sz="3466">
                <a:solidFill>
                  <a:srgbClr val="FFFFFF"/>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4"/>
          <p:cNvSpPr txBox="1"/>
          <p:nvPr>
            <p:ph idx="1" type="body"/>
          </p:nvPr>
        </p:nvSpPr>
        <p:spPr>
          <a:xfrm>
            <a:off x="203202" y="2255837"/>
            <a:ext cx="6908799" cy="4525963"/>
          </a:xfrm>
          <a:prstGeom prst="rect">
            <a:avLst/>
          </a:prstGeom>
          <a:noFill/>
          <a:ln>
            <a:noFill/>
          </a:ln>
        </p:spPr>
        <p:txBody>
          <a:bodyPr anchorCtr="0" anchor="t" bIns="45700" lIns="0" spcFirstLastPara="1" rIns="0" wrap="square" tIns="45700">
            <a:normAutofit/>
          </a:bodyPr>
          <a:lstStyle>
            <a:lvl1pPr indent="-228600" lvl="0" marL="457200" algn="l">
              <a:lnSpc>
                <a:spcPct val="110000"/>
              </a:lnSpc>
              <a:spcBef>
                <a:spcPts val="800"/>
              </a:spcBef>
              <a:spcAft>
                <a:spcPts val="0"/>
              </a:spcAft>
              <a:buSzPts val="3733"/>
              <a:buFont typeface="Noto Sans Symbols"/>
              <a:buNone/>
              <a:defRPr sz="3733">
                <a:solidFill>
                  <a:srgbClr val="BFBFBF"/>
                </a:solidFill>
              </a:defRPr>
            </a:lvl1pPr>
            <a:lvl2pPr indent="-228600" lvl="1" marL="914400" algn="l">
              <a:lnSpc>
                <a:spcPct val="110000"/>
              </a:lnSpc>
              <a:spcBef>
                <a:spcPts val="800"/>
              </a:spcBef>
              <a:spcAft>
                <a:spcPts val="0"/>
              </a:spcAft>
              <a:buClr>
                <a:srgbClr val="3F3F3F"/>
              </a:buClr>
              <a:buSzPts val="2400"/>
              <a:buFont typeface="Calibri"/>
              <a:buNone/>
              <a:defRPr sz="2400"/>
            </a:lvl2pPr>
            <a:lvl3pPr indent="-228600" lvl="2" marL="1371600" algn="l">
              <a:lnSpc>
                <a:spcPct val="110000"/>
              </a:lnSpc>
              <a:spcBef>
                <a:spcPts val="800"/>
              </a:spcBef>
              <a:spcAft>
                <a:spcPts val="0"/>
              </a:spcAft>
              <a:buClr>
                <a:srgbClr val="3F3F3F"/>
              </a:buClr>
              <a:buSzPts val="2400"/>
              <a:buFont typeface="Arial"/>
              <a:buNone/>
              <a:defRPr sz="2400"/>
            </a:lvl3pPr>
            <a:lvl4pPr indent="-228600" lvl="3" marL="1828800" algn="l">
              <a:lnSpc>
                <a:spcPct val="110000"/>
              </a:lnSpc>
              <a:spcBef>
                <a:spcPts val="800"/>
              </a:spcBef>
              <a:spcAft>
                <a:spcPts val="0"/>
              </a:spcAft>
              <a:buClr>
                <a:srgbClr val="3F3F3F"/>
              </a:buClr>
              <a:buSzPts val="2400"/>
              <a:buFont typeface="Noto Sans Symbols"/>
              <a:buNone/>
              <a:defRPr sz="2400"/>
            </a:lvl4pPr>
            <a:lvl5pPr indent="-342900" lvl="4" marL="2286000" algn="l">
              <a:lnSpc>
                <a:spcPct val="110000"/>
              </a:lnSpc>
              <a:spcBef>
                <a:spcPts val="800"/>
              </a:spcBef>
              <a:spcAft>
                <a:spcPts val="0"/>
              </a:spcAft>
              <a:buClr>
                <a:srgbClr val="3F3F3F"/>
              </a:buClr>
              <a:buSzPts val="1800"/>
              <a:buChar char="◦"/>
              <a:defRPr sz="1800"/>
            </a:lvl5pPr>
            <a:lvl6pPr indent="-342900" lvl="5" marL="2743200" algn="l">
              <a:lnSpc>
                <a:spcPct val="90000"/>
              </a:lnSpc>
              <a:spcBef>
                <a:spcPts val="400"/>
              </a:spcBef>
              <a:spcAft>
                <a:spcPts val="0"/>
              </a:spcAft>
              <a:buSzPts val="1800"/>
              <a:buChar char="◦"/>
              <a:defRPr sz="1800"/>
            </a:lvl6pPr>
            <a:lvl7pPr indent="-342900" lvl="6" marL="3200400" algn="l">
              <a:lnSpc>
                <a:spcPct val="90000"/>
              </a:lnSpc>
              <a:spcBef>
                <a:spcPts val="400"/>
              </a:spcBef>
              <a:spcAft>
                <a:spcPts val="0"/>
              </a:spcAft>
              <a:buSzPts val="1800"/>
              <a:buChar char="◦"/>
              <a:defRPr sz="1800"/>
            </a:lvl7pPr>
            <a:lvl8pPr indent="-342900" lvl="7" marL="3657600" algn="l">
              <a:lnSpc>
                <a:spcPct val="90000"/>
              </a:lnSpc>
              <a:spcBef>
                <a:spcPts val="400"/>
              </a:spcBef>
              <a:spcAft>
                <a:spcPts val="0"/>
              </a:spcAft>
              <a:buSzPts val="1800"/>
              <a:buChar char="◦"/>
              <a:defRPr sz="1800"/>
            </a:lvl8pPr>
            <a:lvl9pPr indent="-342900" lvl="8" marL="4114800" algn="l">
              <a:lnSpc>
                <a:spcPct val="90000"/>
              </a:lnSpc>
              <a:spcBef>
                <a:spcPts val="400"/>
              </a:spcBef>
              <a:spcAft>
                <a:spcPts val="400"/>
              </a:spcAft>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15"/>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5"/>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5"/>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5"/>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2 Content">
  <p:cSld name="1_Red/Gray 2 Content">
    <p:bg>
      <p:bgPr>
        <a:solidFill>
          <a:srgbClr val="FFFFFF"/>
        </a:solidFill>
      </p:bgPr>
    </p:bg>
    <p:spTree>
      <p:nvGrpSpPr>
        <p:cNvPr id="107" name="Shape 107"/>
        <p:cNvGrpSpPr/>
        <p:nvPr/>
      </p:nvGrpSpPr>
      <p:grpSpPr>
        <a:xfrm>
          <a:off x="0" y="0"/>
          <a:ext cx="0" cy="0"/>
          <a:chOff x="0" y="0"/>
          <a:chExt cx="0" cy="0"/>
        </a:xfrm>
      </p:grpSpPr>
      <p:sp>
        <p:nvSpPr>
          <p:cNvPr id="108" name="Google Shape;108;p16"/>
          <p:cNvSpPr txBox="1"/>
          <p:nvPr>
            <p:ph idx="1" type="body"/>
          </p:nvPr>
        </p:nvSpPr>
        <p:spPr>
          <a:xfrm>
            <a:off x="914802" y="1715551"/>
            <a:ext cx="10363196" cy="4233196"/>
          </a:xfrm>
          <a:prstGeom prst="rect">
            <a:avLst/>
          </a:prstGeom>
          <a:noFill/>
          <a:ln>
            <a:noFill/>
          </a:ln>
        </p:spPr>
        <p:txBody>
          <a:bodyPr anchorCtr="0" anchor="t" bIns="91150" lIns="91150" spcFirstLastPara="1" rIns="91150" wrap="square" tIns="91150">
            <a:noAutofit/>
          </a:bodyPr>
          <a:lstStyle>
            <a:lvl1pPr indent="-330200" lvl="0" marL="457200" algn="l">
              <a:lnSpc>
                <a:spcPct val="110000"/>
              </a:lnSpc>
              <a:spcBef>
                <a:spcPts val="0"/>
              </a:spcBef>
              <a:spcAft>
                <a:spcPts val="0"/>
              </a:spcAft>
              <a:buClr>
                <a:srgbClr val="6C6463"/>
              </a:buClr>
              <a:buSzPts val="1600"/>
              <a:buChar char=" "/>
              <a:defRPr sz="2133">
                <a:solidFill>
                  <a:srgbClr val="6C6463"/>
                </a:solidFill>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16"/>
          <p:cNvSpPr txBox="1"/>
          <p:nvPr>
            <p:ph idx="12" type="sldNum"/>
          </p:nvPr>
        </p:nvSpPr>
        <p:spPr>
          <a:xfrm>
            <a:off x="9144000" y="6408096"/>
            <a:ext cx="2844798" cy="246403"/>
          </a:xfrm>
          <a:prstGeom prst="rect">
            <a:avLst/>
          </a:prstGeom>
          <a:noFill/>
          <a:ln>
            <a:noFill/>
          </a:ln>
        </p:spPr>
        <p:txBody>
          <a:bodyPr anchorCtr="0" anchor="t" bIns="45550" lIns="91150" spcFirstLastPara="1" rIns="91150" wrap="square" tIns="45550">
            <a:noAutofit/>
          </a:bodyPr>
          <a:lstStyle>
            <a:lvl1pPr indent="0" lvl="0" marL="0" marR="0" algn="l">
              <a:spcBef>
                <a:spcPts val="0"/>
              </a:spcBef>
              <a:buNone/>
              <a:defRPr sz="800">
                <a:solidFill>
                  <a:srgbClr val="6C6463"/>
                </a:solidFill>
                <a:latin typeface="Cabin"/>
                <a:ea typeface="Cabin"/>
                <a:cs typeface="Cabin"/>
                <a:sym typeface="Cabin"/>
              </a:defRPr>
            </a:lvl1pPr>
            <a:lvl2pPr indent="0" lvl="1" marL="0" marR="0" algn="l">
              <a:spcBef>
                <a:spcPts val="0"/>
              </a:spcBef>
              <a:buNone/>
              <a:defRPr sz="800">
                <a:solidFill>
                  <a:srgbClr val="6C6463"/>
                </a:solidFill>
                <a:latin typeface="Cabin"/>
                <a:ea typeface="Cabin"/>
                <a:cs typeface="Cabin"/>
                <a:sym typeface="Cabin"/>
              </a:defRPr>
            </a:lvl2pPr>
            <a:lvl3pPr indent="0" lvl="2" marL="0" marR="0" algn="l">
              <a:spcBef>
                <a:spcPts val="0"/>
              </a:spcBef>
              <a:buNone/>
              <a:defRPr sz="800">
                <a:solidFill>
                  <a:srgbClr val="6C6463"/>
                </a:solidFill>
                <a:latin typeface="Cabin"/>
                <a:ea typeface="Cabin"/>
                <a:cs typeface="Cabin"/>
                <a:sym typeface="Cabin"/>
              </a:defRPr>
            </a:lvl3pPr>
            <a:lvl4pPr indent="0" lvl="3" marL="0" marR="0" algn="l">
              <a:spcBef>
                <a:spcPts val="0"/>
              </a:spcBef>
              <a:buNone/>
              <a:defRPr sz="800">
                <a:solidFill>
                  <a:srgbClr val="6C6463"/>
                </a:solidFill>
                <a:latin typeface="Cabin"/>
                <a:ea typeface="Cabin"/>
                <a:cs typeface="Cabin"/>
                <a:sym typeface="Cabin"/>
              </a:defRPr>
            </a:lvl4pPr>
            <a:lvl5pPr indent="0" lvl="4" marL="0" marR="0" algn="l">
              <a:spcBef>
                <a:spcPts val="0"/>
              </a:spcBef>
              <a:buNone/>
              <a:defRPr sz="800">
                <a:solidFill>
                  <a:srgbClr val="6C6463"/>
                </a:solidFill>
                <a:latin typeface="Cabin"/>
                <a:ea typeface="Cabin"/>
                <a:cs typeface="Cabin"/>
                <a:sym typeface="Cabin"/>
              </a:defRPr>
            </a:lvl5pPr>
            <a:lvl6pPr indent="0" lvl="5" marL="0" marR="0" algn="l">
              <a:spcBef>
                <a:spcPts val="0"/>
              </a:spcBef>
              <a:buNone/>
              <a:defRPr sz="800">
                <a:solidFill>
                  <a:srgbClr val="6C6463"/>
                </a:solidFill>
                <a:latin typeface="Cabin"/>
                <a:ea typeface="Cabin"/>
                <a:cs typeface="Cabin"/>
                <a:sym typeface="Cabin"/>
              </a:defRPr>
            </a:lvl6pPr>
            <a:lvl7pPr indent="0" lvl="6" marL="0" marR="0" algn="l">
              <a:spcBef>
                <a:spcPts val="0"/>
              </a:spcBef>
              <a:buNone/>
              <a:defRPr sz="800">
                <a:solidFill>
                  <a:srgbClr val="6C6463"/>
                </a:solidFill>
                <a:latin typeface="Cabin"/>
                <a:ea typeface="Cabin"/>
                <a:cs typeface="Cabin"/>
                <a:sym typeface="Cabin"/>
              </a:defRPr>
            </a:lvl7pPr>
            <a:lvl8pPr indent="0" lvl="7" marL="0" marR="0" algn="l">
              <a:spcBef>
                <a:spcPts val="0"/>
              </a:spcBef>
              <a:buNone/>
              <a:defRPr sz="800">
                <a:solidFill>
                  <a:srgbClr val="6C6463"/>
                </a:solidFill>
                <a:latin typeface="Cabin"/>
                <a:ea typeface="Cabin"/>
                <a:cs typeface="Cabin"/>
                <a:sym typeface="Cabin"/>
              </a:defRPr>
            </a:lvl8pPr>
            <a:lvl9pPr indent="0" lvl="8" marL="0" marR="0" algn="l">
              <a:spcBef>
                <a:spcPts val="0"/>
              </a:spcBef>
              <a:buNone/>
              <a:defRPr sz="800">
                <a:solidFill>
                  <a:srgbClr val="6C646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fr"/>
              <a:t>‹#›</a:t>
            </a:fld>
            <a:endParaRPr/>
          </a:p>
        </p:txBody>
      </p:sp>
      <p:sp>
        <p:nvSpPr>
          <p:cNvPr id="110" name="Google Shape;110;p16"/>
          <p:cNvSpPr txBox="1"/>
          <p:nvPr>
            <p:ph type="title"/>
          </p:nvPr>
        </p:nvSpPr>
        <p:spPr>
          <a:xfrm>
            <a:off x="914802" y="898416"/>
            <a:ext cx="10363196" cy="615601"/>
          </a:xfrm>
          <a:prstGeom prst="rect">
            <a:avLst/>
          </a:prstGeom>
          <a:noFill/>
          <a:ln>
            <a:noFill/>
          </a:ln>
        </p:spPr>
        <p:txBody>
          <a:bodyPr anchorCtr="0" anchor="b" bIns="91150" lIns="91150" spcFirstLastPara="1" rIns="91150" wrap="square" tIns="91150">
            <a:noAutofit/>
          </a:bodyPr>
          <a:lstStyle>
            <a:lvl1pPr lvl="0" algn="l">
              <a:lnSpc>
                <a:spcPct val="90000"/>
              </a:lnSpc>
              <a:spcBef>
                <a:spcPts val="0"/>
              </a:spcBef>
              <a:spcAft>
                <a:spcPts val="0"/>
              </a:spcAft>
              <a:buClr>
                <a:srgbClr val="3F3F3F"/>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1_Divider - Full Red">
    <p:bg>
      <p:bgPr>
        <a:solidFill>
          <a:srgbClr val="002F6C"/>
        </a:solidFill>
      </p:bgPr>
    </p:bg>
    <p:spTree>
      <p:nvGrpSpPr>
        <p:cNvPr id="111" name="Shape 111"/>
        <p:cNvGrpSpPr/>
        <p:nvPr/>
      </p:nvGrpSpPr>
      <p:grpSpPr>
        <a:xfrm>
          <a:off x="0" y="0"/>
          <a:ext cx="0" cy="0"/>
          <a:chOff x="0" y="0"/>
          <a:chExt cx="0" cy="0"/>
        </a:xfrm>
      </p:grpSpPr>
      <p:sp>
        <p:nvSpPr>
          <p:cNvPr id="112" name="Google Shape;112;p17"/>
          <p:cNvSpPr/>
          <p:nvPr/>
        </p:nvSpPr>
        <p:spPr>
          <a:xfrm>
            <a:off x="0" y="5307727"/>
            <a:ext cx="12192000" cy="16642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lt1"/>
              </a:solidFill>
              <a:latin typeface="Avenir"/>
              <a:ea typeface="Avenir"/>
              <a:cs typeface="Avenir"/>
              <a:sym typeface="Avenir"/>
            </a:endParaRPr>
          </a:p>
        </p:txBody>
      </p:sp>
      <p:pic>
        <p:nvPicPr>
          <p:cNvPr descr="Logo&#10;&#10;Description automatically generated" id="113" name="Google Shape;113;p17"/>
          <p:cNvPicPr preferRelativeResize="0"/>
          <p:nvPr/>
        </p:nvPicPr>
        <p:blipFill rotWithShape="1">
          <a:blip r:embed="rId2">
            <a:alphaModFix/>
          </a:blip>
          <a:srcRect b="0" l="0" r="0" t="0"/>
          <a:stretch/>
        </p:blipFill>
        <p:spPr>
          <a:xfrm>
            <a:off x="8809726" y="5332682"/>
            <a:ext cx="3280261" cy="1269261"/>
          </a:xfrm>
          <a:prstGeom prst="rect">
            <a:avLst/>
          </a:prstGeom>
          <a:noFill/>
          <a:ln>
            <a:noFill/>
          </a:ln>
        </p:spPr>
      </p:pic>
      <p:sp>
        <p:nvSpPr>
          <p:cNvPr id="114" name="Google Shape;114;p17"/>
          <p:cNvSpPr txBox="1"/>
          <p:nvPr>
            <p:ph type="title"/>
          </p:nvPr>
        </p:nvSpPr>
        <p:spPr>
          <a:xfrm>
            <a:off x="1524000" y="2137045"/>
            <a:ext cx="7315200" cy="610800"/>
          </a:xfrm>
          <a:prstGeom prst="rect">
            <a:avLst/>
          </a:prstGeom>
          <a:noFill/>
          <a:ln>
            <a:noFill/>
          </a:ln>
        </p:spPr>
        <p:txBody>
          <a:bodyPr anchorCtr="0" anchor="t" bIns="91175" lIns="91175" spcFirstLastPara="1" rIns="91175" wrap="square" tIns="91175">
            <a:noAutofit/>
          </a:bodyPr>
          <a:lstStyle>
            <a:lvl1pPr lvl="0" marR="0" algn="l">
              <a:lnSpc>
                <a:spcPct val="90000"/>
              </a:lnSpc>
              <a:spcBef>
                <a:spcPts val="0"/>
              </a:spcBef>
              <a:spcAft>
                <a:spcPts val="0"/>
              </a:spcAft>
              <a:buClr>
                <a:srgbClr val="FFFFFF"/>
              </a:buClr>
              <a:buSzPts val="1400"/>
              <a:buFont typeface="Avenir"/>
              <a:buNone/>
              <a:defRPr i="0" sz="3200" u="none" cap="none" strike="noStrike">
                <a:solidFill>
                  <a:srgbClr val="FFFFFF"/>
                </a:solidFil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
        <p:nvSpPr>
          <p:cNvPr id="115" name="Google Shape;115;p17"/>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1pPr>
            <a:lvl2pPr indent="0" lvl="1"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2pPr>
            <a:lvl3pPr indent="0" lvl="2"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3pPr>
            <a:lvl4pPr indent="0" lvl="3"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4pPr>
            <a:lvl5pPr indent="0" lvl="4"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5pPr>
            <a:lvl6pPr indent="0" lvl="5"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6pPr>
            <a:lvl7pPr indent="0" lvl="6"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7pPr>
            <a:lvl8pPr indent="0" lvl="7"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8pPr>
            <a:lvl9pPr indent="0" lvl="8" marL="0" marR="0" algn="r">
              <a:spcBef>
                <a:spcPts val="0"/>
              </a:spcBef>
              <a:buClr>
                <a:srgbClr val="FFFFFF"/>
              </a:buClr>
              <a:buSzPts val="800"/>
              <a:buFont typeface="Cabin"/>
              <a:buNone/>
              <a:defRPr b="0" i="0" sz="8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
              <a:t>‹#›</a:t>
            </a:fld>
            <a:endParaRPr/>
          </a:p>
        </p:txBody>
      </p:sp>
      <p:pic>
        <p:nvPicPr>
          <p:cNvPr descr="A picture containing logo&#10;&#10;Description automatically generated" id="116" name="Google Shape;116;p17"/>
          <p:cNvPicPr preferRelativeResize="0"/>
          <p:nvPr/>
        </p:nvPicPr>
        <p:blipFill rotWithShape="1">
          <a:blip r:embed="rId3">
            <a:alphaModFix/>
          </a:blip>
          <a:srcRect b="0" l="0" r="0" t="0"/>
          <a:stretch/>
        </p:blipFill>
        <p:spPr>
          <a:xfrm>
            <a:off x="526569" y="5334318"/>
            <a:ext cx="1932855" cy="1135705"/>
          </a:xfrm>
          <a:prstGeom prst="rect">
            <a:avLst/>
          </a:prstGeom>
          <a:noFill/>
          <a:ln>
            <a:noFill/>
          </a:ln>
        </p:spPr>
      </p:pic>
      <p:pic>
        <p:nvPicPr>
          <p:cNvPr id="117" name="Google Shape;117;p17"/>
          <p:cNvPicPr preferRelativeResize="0"/>
          <p:nvPr/>
        </p:nvPicPr>
        <p:blipFill rotWithShape="1">
          <a:blip r:embed="rId4">
            <a:alphaModFix/>
          </a:blip>
          <a:srcRect b="0" l="0" r="0" t="50198"/>
          <a:stretch/>
        </p:blipFill>
        <p:spPr>
          <a:xfrm>
            <a:off x="6482787" y="809080"/>
            <a:ext cx="5667171" cy="797027"/>
          </a:xfrm>
          <a:prstGeom prst="rect">
            <a:avLst/>
          </a:prstGeom>
          <a:noFill/>
          <a:ln>
            <a:noFill/>
          </a:ln>
        </p:spPr>
      </p:pic>
      <p:pic>
        <p:nvPicPr>
          <p:cNvPr id="118" name="Google Shape;118;p17"/>
          <p:cNvPicPr preferRelativeResize="0"/>
          <p:nvPr/>
        </p:nvPicPr>
        <p:blipFill rotWithShape="1">
          <a:blip r:embed="rId5">
            <a:alphaModFix/>
          </a:blip>
          <a:srcRect b="0" l="0" r="0" t="0"/>
          <a:stretch/>
        </p:blipFill>
        <p:spPr>
          <a:xfrm>
            <a:off x="9833251" y="388279"/>
            <a:ext cx="1907819" cy="59660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9" name="Shape 119"/>
        <p:cNvGrpSpPr/>
        <p:nvPr/>
      </p:nvGrpSpPr>
      <p:grpSpPr>
        <a:xfrm>
          <a:off x="0" y="0"/>
          <a:ext cx="0" cy="0"/>
          <a:chOff x="0" y="0"/>
          <a:chExt cx="0" cy="0"/>
        </a:xfrm>
      </p:grpSpPr>
      <p:sp>
        <p:nvSpPr>
          <p:cNvPr id="120" name="Google Shape;120;p18"/>
          <p:cNvSpPr/>
          <p:nvPr/>
        </p:nvSpPr>
        <p:spPr>
          <a:xfrm>
            <a:off x="3175"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Avenir"/>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8"/>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200"/>
              </a:spcBef>
              <a:spcAft>
                <a:spcPts val="0"/>
              </a:spcAft>
              <a:buSzPts val="2400"/>
              <a:buNone/>
              <a:defRPr sz="2400" cap="none">
                <a:solidFill>
                  <a:schemeClr val="dk1"/>
                </a:solidFill>
                <a:latin typeface="Avenir"/>
                <a:ea typeface="Avenir"/>
                <a:cs typeface="Avenir"/>
                <a:sym typeface="Avenir"/>
              </a:defRPr>
            </a:lvl1pPr>
            <a:lvl2pPr lvl="1" algn="ctr">
              <a:lnSpc>
                <a:spcPct val="110000"/>
              </a:lnSpc>
              <a:spcBef>
                <a:spcPts val="200"/>
              </a:spcBef>
              <a:spcAft>
                <a:spcPts val="0"/>
              </a:spcAft>
              <a:buClr>
                <a:srgbClr val="3F3F3F"/>
              </a:buClr>
              <a:buSzPts val="2400"/>
              <a:buNone/>
              <a:defRPr sz="2400"/>
            </a:lvl2pPr>
            <a:lvl3pPr lvl="2" algn="ctr">
              <a:lnSpc>
                <a:spcPct val="110000"/>
              </a:lnSpc>
              <a:spcBef>
                <a:spcPts val="400"/>
              </a:spcBef>
              <a:spcAft>
                <a:spcPts val="0"/>
              </a:spcAft>
              <a:buClr>
                <a:srgbClr val="3F3F3F"/>
              </a:buClr>
              <a:buSzPts val="2400"/>
              <a:buNone/>
              <a:defRPr sz="2400"/>
            </a:lvl3pPr>
            <a:lvl4pPr lvl="3" algn="ctr">
              <a:lnSpc>
                <a:spcPct val="110000"/>
              </a:lnSpc>
              <a:spcBef>
                <a:spcPts val="400"/>
              </a:spcBef>
              <a:spcAft>
                <a:spcPts val="0"/>
              </a:spcAft>
              <a:buClr>
                <a:srgbClr val="3F3F3F"/>
              </a:buClr>
              <a:buSzPts val="2000"/>
              <a:buNone/>
              <a:defRPr sz="2000"/>
            </a:lvl4pPr>
            <a:lvl5pPr lvl="4" algn="ctr">
              <a:lnSpc>
                <a:spcPct val="11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123" name="Google Shape;123;p18"/>
          <p:cNvCxnSpPr/>
          <p:nvPr/>
        </p:nvCxnSpPr>
        <p:spPr>
          <a:xfrm>
            <a:off x="1207659"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124" name="Google Shape;124;p18"/>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8"/>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8"/>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27" name="Shape 127"/>
        <p:cNvGrpSpPr/>
        <p:nvPr/>
      </p:nvGrpSpPr>
      <p:grpSpPr>
        <a:xfrm>
          <a:off x="0" y="0"/>
          <a:ext cx="0" cy="0"/>
          <a:chOff x="0" y="0"/>
          <a:chExt cx="0" cy="0"/>
        </a:xfrm>
      </p:grpSpPr>
      <p:sp>
        <p:nvSpPr>
          <p:cNvPr id="128" name="Google Shape;128;p19"/>
          <p:cNvSpPr/>
          <p:nvPr/>
        </p:nvSpPr>
        <p:spPr>
          <a:xfrm>
            <a:off x="16" y="-1"/>
            <a:ext cx="12191984" cy="2108203"/>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700"/>
              <a:buFont typeface="Avenir"/>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9"/>
          <p:cNvSpPr txBox="1"/>
          <p:nvPr>
            <p:ph idx="1" type="body"/>
          </p:nvPr>
        </p:nvSpPr>
        <p:spPr>
          <a:xfrm>
            <a:off x="1097280" y="2334860"/>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19"/>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9"/>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9"/>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4" name="Shape 134"/>
        <p:cNvGrpSpPr/>
        <p:nvPr/>
      </p:nvGrpSpPr>
      <p:grpSpPr>
        <a:xfrm>
          <a:off x="0" y="0"/>
          <a:ext cx="0" cy="0"/>
          <a:chOff x="0" y="0"/>
          <a:chExt cx="0" cy="0"/>
        </a:xfrm>
      </p:grpSpPr>
      <p:sp>
        <p:nvSpPr>
          <p:cNvPr id="135" name="Google Shape;135;p20"/>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Avenir"/>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20"/>
          <p:cNvSpPr txBox="1"/>
          <p:nvPr>
            <p:ph idx="1" type="body"/>
          </p:nvPr>
        </p:nvSpPr>
        <p:spPr>
          <a:xfrm>
            <a:off x="1097280" y="4663440"/>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2400"/>
              <a:buNone/>
              <a:defRPr sz="2400" cap="none">
                <a:solidFill>
                  <a:schemeClr val="dk1"/>
                </a:solidFill>
                <a:latin typeface="Avenir"/>
                <a:ea typeface="Avenir"/>
                <a:cs typeface="Avenir"/>
                <a:sym typeface="Avenir"/>
              </a:defRPr>
            </a:lvl1pPr>
            <a:lvl2pPr indent="-228600" lvl="1" marL="914400" algn="l">
              <a:lnSpc>
                <a:spcPct val="110000"/>
              </a:lnSpc>
              <a:spcBef>
                <a:spcPts val="200"/>
              </a:spcBef>
              <a:spcAft>
                <a:spcPts val="0"/>
              </a:spcAft>
              <a:buClr>
                <a:srgbClr val="888888"/>
              </a:buClr>
              <a:buSzPts val="1800"/>
              <a:buNone/>
              <a:defRPr sz="1800">
                <a:solidFill>
                  <a:srgbClr val="888888"/>
                </a:solidFill>
              </a:defRPr>
            </a:lvl2pPr>
            <a:lvl3pPr indent="-228600" lvl="2" marL="1371600" algn="l">
              <a:lnSpc>
                <a:spcPct val="110000"/>
              </a:lnSpc>
              <a:spcBef>
                <a:spcPts val="400"/>
              </a:spcBef>
              <a:spcAft>
                <a:spcPts val="0"/>
              </a:spcAft>
              <a:buClr>
                <a:srgbClr val="888888"/>
              </a:buClr>
              <a:buSzPts val="1600"/>
              <a:buNone/>
              <a:defRPr sz="1600">
                <a:solidFill>
                  <a:srgbClr val="888888"/>
                </a:solidFill>
              </a:defRPr>
            </a:lvl3pPr>
            <a:lvl4pPr indent="-228600" lvl="3" marL="1828800" algn="l">
              <a:lnSpc>
                <a:spcPct val="110000"/>
              </a:lnSpc>
              <a:spcBef>
                <a:spcPts val="400"/>
              </a:spcBef>
              <a:spcAft>
                <a:spcPts val="0"/>
              </a:spcAft>
              <a:buClr>
                <a:srgbClr val="888888"/>
              </a:buClr>
              <a:buSzPts val="1400"/>
              <a:buNone/>
              <a:defRPr sz="1400">
                <a:solidFill>
                  <a:srgbClr val="888888"/>
                </a:solidFill>
              </a:defRPr>
            </a:lvl4pPr>
            <a:lvl5pPr indent="-228600" lvl="4" marL="2286000" algn="l">
              <a:lnSpc>
                <a:spcPct val="110000"/>
              </a:lnSpc>
              <a:spcBef>
                <a:spcPts val="400"/>
              </a:spcBef>
              <a:spcAft>
                <a:spcPts val="0"/>
              </a:spcAft>
              <a:buClr>
                <a:srgbClr val="888888"/>
              </a:buClr>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cxnSp>
        <p:nvCxnSpPr>
          <p:cNvPr id="138" name="Google Shape;138;p20"/>
          <p:cNvCxnSpPr/>
          <p:nvPr/>
        </p:nvCxnSpPr>
        <p:spPr>
          <a:xfrm>
            <a:off x="1207659" y="4485132"/>
            <a:ext cx="9875520" cy="0"/>
          </a:xfrm>
          <a:prstGeom prst="straightConnector1">
            <a:avLst/>
          </a:prstGeom>
          <a:noFill/>
          <a:ln cap="flat" cmpd="sng" w="12700">
            <a:solidFill>
              <a:srgbClr val="3F3F3F"/>
            </a:solidFill>
            <a:prstDash val="solid"/>
            <a:round/>
            <a:headEnd len="sm" w="sm" type="none"/>
            <a:tailEnd len="sm" w="sm" type="none"/>
          </a:ln>
        </p:spPr>
      </p:cxnSp>
      <p:sp>
        <p:nvSpPr>
          <p:cNvPr id="139" name="Google Shape;139;p20"/>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0"/>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0"/>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21"/>
          <p:cNvSpPr/>
          <p:nvPr/>
        </p:nvSpPr>
        <p:spPr>
          <a:xfrm>
            <a:off x="16" y="2"/>
            <a:ext cx="4654296" cy="68580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1"/>
          <p:cNvSpPr txBox="1"/>
          <p:nvPr>
            <p:ph type="title"/>
          </p:nvPr>
        </p:nvSpPr>
        <p:spPr>
          <a:xfrm>
            <a:off x="643467" y="786384"/>
            <a:ext cx="3517567"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Avenir"/>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1"/>
          <p:cNvSpPr txBox="1"/>
          <p:nvPr>
            <p:ph idx="1" type="body"/>
          </p:nvPr>
        </p:nvSpPr>
        <p:spPr>
          <a:xfrm>
            <a:off x="5458984" y="812801"/>
            <a:ext cx="5928344" cy="5294757"/>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6" name="Google Shape;146;p21"/>
          <p:cNvSpPr txBox="1"/>
          <p:nvPr>
            <p:ph idx="2" type="body"/>
          </p:nvPr>
        </p:nvSpPr>
        <p:spPr>
          <a:xfrm>
            <a:off x="643466" y="3043052"/>
            <a:ext cx="3517567" cy="306450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800"/>
              <a:buNone/>
              <a:defRPr sz="1800">
                <a:solidFill>
                  <a:srgbClr val="FFFFFF"/>
                </a:solidFill>
              </a:defRPr>
            </a:lvl1pPr>
            <a:lvl2pPr indent="-228600" lvl="1" marL="914400" algn="l">
              <a:lnSpc>
                <a:spcPct val="110000"/>
              </a:lnSpc>
              <a:spcBef>
                <a:spcPts val="200"/>
              </a:spcBef>
              <a:spcAft>
                <a:spcPts val="0"/>
              </a:spcAft>
              <a:buClr>
                <a:srgbClr val="3F3F3F"/>
              </a:buClr>
              <a:buSzPts val="1200"/>
              <a:buNone/>
              <a:defRPr sz="1200"/>
            </a:lvl2pPr>
            <a:lvl3pPr indent="-228600" lvl="2" marL="1371600" algn="l">
              <a:lnSpc>
                <a:spcPct val="110000"/>
              </a:lnSpc>
              <a:spcBef>
                <a:spcPts val="400"/>
              </a:spcBef>
              <a:spcAft>
                <a:spcPts val="0"/>
              </a:spcAft>
              <a:buClr>
                <a:srgbClr val="3F3F3F"/>
              </a:buClr>
              <a:buSzPts val="1000"/>
              <a:buNone/>
              <a:defRPr sz="1000"/>
            </a:lvl3pPr>
            <a:lvl4pPr indent="-228600" lvl="3" marL="1828800" algn="l">
              <a:lnSpc>
                <a:spcPct val="110000"/>
              </a:lnSpc>
              <a:spcBef>
                <a:spcPts val="400"/>
              </a:spcBef>
              <a:spcAft>
                <a:spcPts val="0"/>
              </a:spcAft>
              <a:buClr>
                <a:srgbClr val="3F3F3F"/>
              </a:buClr>
              <a:buSzPts val="900"/>
              <a:buNone/>
              <a:defRPr sz="900"/>
            </a:lvl4pPr>
            <a:lvl5pPr indent="-228600" lvl="4" marL="2286000" algn="l">
              <a:lnSpc>
                <a:spcPct val="11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47" name="Google Shape;147;p21"/>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1"/>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1"/>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3 Content">
  <p:cSld name="Blue/Gray 3 Content">
    <p:bg>
      <p:bgPr>
        <a:solidFill>
          <a:srgbClr val="E7E7E5"/>
        </a:solidFill>
      </p:bgPr>
    </p:bg>
    <p:spTree>
      <p:nvGrpSpPr>
        <p:cNvPr id="24" name="Shape 24"/>
        <p:cNvGrpSpPr/>
        <p:nvPr/>
      </p:nvGrpSpPr>
      <p:grpSpPr>
        <a:xfrm>
          <a:off x="0" y="0"/>
          <a:ext cx="0" cy="0"/>
          <a:chOff x="0" y="0"/>
          <a:chExt cx="0" cy="0"/>
        </a:xfrm>
      </p:grpSpPr>
      <p:sp>
        <p:nvSpPr>
          <p:cNvPr id="25" name="Google Shape;25;p3"/>
          <p:cNvSpPr txBox="1"/>
          <p:nvPr>
            <p:ph idx="1" type="body"/>
          </p:nvPr>
        </p:nvSpPr>
        <p:spPr>
          <a:xfrm>
            <a:off x="914805" y="1600200"/>
            <a:ext cx="3352395" cy="45720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rgbClr val="6C6463"/>
              </a:buClr>
              <a:buSzPts val="2000"/>
              <a:buChar char="•"/>
              <a:defRPr sz="2000">
                <a:solidFill>
                  <a:srgbClr val="6C6463"/>
                </a:solidFill>
              </a:defRPr>
            </a:lvl1pPr>
            <a:lvl2pPr indent="-342900" lvl="1" marL="914400" algn="l">
              <a:spcBef>
                <a:spcPts val="1200"/>
              </a:spcBef>
              <a:spcAft>
                <a:spcPts val="0"/>
              </a:spcAft>
              <a:buClr>
                <a:srgbClr val="6C6463"/>
              </a:buClr>
              <a:buSzPts val="1800"/>
              <a:buChar char="–"/>
              <a:defRPr sz="1800">
                <a:solidFill>
                  <a:srgbClr val="6C6463"/>
                </a:solidFill>
              </a:defRPr>
            </a:lvl2pPr>
            <a:lvl3pPr indent="-330200" lvl="2" marL="1371600" algn="l">
              <a:spcBef>
                <a:spcPts val="1200"/>
              </a:spcBef>
              <a:spcAft>
                <a:spcPts val="0"/>
              </a:spcAft>
              <a:buClr>
                <a:srgbClr val="6C6463"/>
              </a:buClr>
              <a:buSzPts val="1600"/>
              <a:buChar char="•"/>
              <a:defRPr sz="1600">
                <a:solidFill>
                  <a:srgbClr val="6C6463"/>
                </a:solidFill>
              </a:defRPr>
            </a:lvl3pPr>
            <a:lvl4pPr indent="-317500" lvl="3" marL="1828800" algn="l">
              <a:spcBef>
                <a:spcPts val="280"/>
              </a:spcBef>
              <a:spcAft>
                <a:spcPts val="0"/>
              </a:spcAft>
              <a:buClr>
                <a:srgbClr val="6C6463"/>
              </a:buClr>
              <a:buSzPts val="1400"/>
              <a:buChar char="–"/>
              <a:defRPr sz="1400">
                <a:solidFill>
                  <a:srgbClr val="6C6463"/>
                </a:solidFill>
              </a:defRPr>
            </a:lvl4pPr>
            <a:lvl5pPr indent="-330200" lvl="4" marL="2286000" algn="l">
              <a:spcBef>
                <a:spcPts val="320"/>
              </a:spcBef>
              <a:spcAft>
                <a:spcPts val="0"/>
              </a:spcAft>
              <a:buClr>
                <a:srgbClr val="FFFFFF"/>
              </a:buClr>
              <a:buSzPts val="1600"/>
              <a:buChar char="»"/>
              <a:defRPr sz="1600">
                <a:solidFill>
                  <a:srgbClr val="FFFFFF"/>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 name="Google Shape;26;p3"/>
          <p:cNvSpPr txBox="1"/>
          <p:nvPr>
            <p:ph idx="2" type="body"/>
          </p:nvPr>
        </p:nvSpPr>
        <p:spPr>
          <a:xfrm>
            <a:off x="7924800" y="1600200"/>
            <a:ext cx="3353205" cy="45720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rgbClr val="6C6463"/>
              </a:buClr>
              <a:buSzPts val="2000"/>
              <a:buChar char="•"/>
              <a:defRPr sz="2000">
                <a:solidFill>
                  <a:srgbClr val="6C6463"/>
                </a:solidFill>
              </a:defRPr>
            </a:lvl1pPr>
            <a:lvl2pPr indent="-342900" lvl="1" marL="914400" algn="l">
              <a:spcBef>
                <a:spcPts val="1200"/>
              </a:spcBef>
              <a:spcAft>
                <a:spcPts val="0"/>
              </a:spcAft>
              <a:buClr>
                <a:srgbClr val="6C6463"/>
              </a:buClr>
              <a:buSzPts val="1800"/>
              <a:buChar char="–"/>
              <a:defRPr sz="1800">
                <a:solidFill>
                  <a:srgbClr val="6C6463"/>
                </a:solidFill>
              </a:defRPr>
            </a:lvl2pPr>
            <a:lvl3pPr indent="-330200" lvl="2" marL="1371600" algn="l">
              <a:spcBef>
                <a:spcPts val="1200"/>
              </a:spcBef>
              <a:spcAft>
                <a:spcPts val="0"/>
              </a:spcAft>
              <a:buClr>
                <a:srgbClr val="6C6463"/>
              </a:buClr>
              <a:buSzPts val="1600"/>
              <a:buChar char="•"/>
              <a:defRPr sz="1600">
                <a:solidFill>
                  <a:srgbClr val="6C6463"/>
                </a:solidFill>
              </a:defRPr>
            </a:lvl3pPr>
            <a:lvl4pPr indent="-317500" lvl="3" marL="1828800" algn="l">
              <a:spcBef>
                <a:spcPts val="280"/>
              </a:spcBef>
              <a:spcAft>
                <a:spcPts val="0"/>
              </a:spcAft>
              <a:buClr>
                <a:srgbClr val="6C6463"/>
              </a:buClr>
              <a:buSzPts val="1400"/>
              <a:buChar char="–"/>
              <a:defRPr sz="1400">
                <a:solidFill>
                  <a:srgbClr val="6C6463"/>
                </a:solidFill>
              </a:defRPr>
            </a:lvl4pPr>
            <a:lvl5pPr indent="-330200" lvl="4" marL="2286000" algn="l">
              <a:spcBef>
                <a:spcPts val="320"/>
              </a:spcBef>
              <a:spcAft>
                <a:spcPts val="0"/>
              </a:spcAft>
              <a:buClr>
                <a:srgbClr val="FFFFFF"/>
              </a:buClr>
              <a:buSzPts val="1600"/>
              <a:buChar char="»"/>
              <a:defRPr sz="1600">
                <a:solidFill>
                  <a:srgbClr val="FFFFFF"/>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 name="Google Shape;27;p3"/>
          <p:cNvSpPr txBox="1"/>
          <p:nvPr>
            <p:ph idx="10" type="dt"/>
          </p:nvPr>
        </p:nvSpPr>
        <p:spPr>
          <a:xfrm>
            <a:off x="203200" y="6530079"/>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4165600" y="6530079"/>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9144000" y="6530079"/>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3"/>
          <p:cNvSpPr txBox="1"/>
          <p:nvPr>
            <p:ph type="title"/>
          </p:nvPr>
        </p:nvSpPr>
        <p:spPr>
          <a:xfrm>
            <a:off x="914805" y="848380"/>
            <a:ext cx="10363200" cy="523220"/>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
          <p:cNvSpPr txBox="1"/>
          <p:nvPr>
            <p:ph idx="3" type="body"/>
          </p:nvPr>
        </p:nvSpPr>
        <p:spPr>
          <a:xfrm>
            <a:off x="4419398" y="1600200"/>
            <a:ext cx="3353205" cy="45720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rgbClr val="6C6463"/>
              </a:buClr>
              <a:buSzPts val="2000"/>
              <a:buChar char="•"/>
              <a:defRPr sz="2000">
                <a:solidFill>
                  <a:srgbClr val="6C6463"/>
                </a:solidFill>
              </a:defRPr>
            </a:lvl1pPr>
            <a:lvl2pPr indent="-342900" lvl="1" marL="914400" algn="l">
              <a:spcBef>
                <a:spcPts val="1200"/>
              </a:spcBef>
              <a:spcAft>
                <a:spcPts val="0"/>
              </a:spcAft>
              <a:buClr>
                <a:srgbClr val="6C6463"/>
              </a:buClr>
              <a:buSzPts val="1800"/>
              <a:buChar char="–"/>
              <a:defRPr sz="1800">
                <a:solidFill>
                  <a:srgbClr val="6C6463"/>
                </a:solidFill>
              </a:defRPr>
            </a:lvl2pPr>
            <a:lvl3pPr indent="-330200" lvl="2" marL="1371600" algn="l">
              <a:spcBef>
                <a:spcPts val="1200"/>
              </a:spcBef>
              <a:spcAft>
                <a:spcPts val="0"/>
              </a:spcAft>
              <a:buClr>
                <a:srgbClr val="6C6463"/>
              </a:buClr>
              <a:buSzPts val="1600"/>
              <a:buChar char="•"/>
              <a:defRPr sz="1600">
                <a:solidFill>
                  <a:srgbClr val="6C6463"/>
                </a:solidFill>
              </a:defRPr>
            </a:lvl3pPr>
            <a:lvl4pPr indent="-317500" lvl="3" marL="1828800" algn="l">
              <a:spcBef>
                <a:spcPts val="280"/>
              </a:spcBef>
              <a:spcAft>
                <a:spcPts val="0"/>
              </a:spcAft>
              <a:buClr>
                <a:srgbClr val="6C6463"/>
              </a:buClr>
              <a:buSzPts val="1400"/>
              <a:buChar char="–"/>
              <a:defRPr sz="1400">
                <a:solidFill>
                  <a:srgbClr val="6C6463"/>
                </a:solidFill>
              </a:defRPr>
            </a:lvl4pPr>
            <a:lvl5pPr indent="-330200" lvl="4" marL="2286000" algn="l">
              <a:spcBef>
                <a:spcPts val="320"/>
              </a:spcBef>
              <a:spcAft>
                <a:spcPts val="0"/>
              </a:spcAft>
              <a:buClr>
                <a:srgbClr val="FFFFFF"/>
              </a:buClr>
              <a:buSzPts val="1600"/>
              <a:buChar char="»"/>
              <a:defRPr sz="1600">
                <a:solidFill>
                  <a:srgbClr val="FFFFFF"/>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50" name="Shape 150"/>
        <p:cNvGrpSpPr/>
        <p:nvPr/>
      </p:nvGrpSpPr>
      <p:grpSpPr>
        <a:xfrm>
          <a:off x="0" y="0"/>
          <a:ext cx="0" cy="0"/>
          <a:chOff x="0" y="0"/>
          <a:chExt cx="0" cy="0"/>
        </a:xfrm>
      </p:grpSpPr>
      <p:sp>
        <p:nvSpPr>
          <p:cNvPr id="151" name="Google Shape;151;p22"/>
          <p:cNvSpPr/>
          <p:nvPr/>
        </p:nvSpPr>
        <p:spPr>
          <a:xfrm>
            <a:off x="16" y="2"/>
            <a:ext cx="4654296" cy="68580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txBox="1"/>
          <p:nvPr>
            <p:ph type="title"/>
          </p:nvPr>
        </p:nvSpPr>
        <p:spPr>
          <a:xfrm>
            <a:off x="643467" y="786384"/>
            <a:ext cx="3517567"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Avenir"/>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2"/>
          <p:cNvSpPr txBox="1"/>
          <p:nvPr>
            <p:ph idx="1" type="body"/>
          </p:nvPr>
        </p:nvSpPr>
        <p:spPr>
          <a:xfrm>
            <a:off x="5458984" y="812801"/>
            <a:ext cx="5928344" cy="5294757"/>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4" name="Google Shape;154;p22"/>
          <p:cNvSpPr txBox="1"/>
          <p:nvPr>
            <p:ph idx="2" type="body"/>
          </p:nvPr>
        </p:nvSpPr>
        <p:spPr>
          <a:xfrm>
            <a:off x="643466" y="3043052"/>
            <a:ext cx="3517567" cy="306450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800"/>
              <a:buNone/>
              <a:defRPr sz="1800">
                <a:solidFill>
                  <a:srgbClr val="FFFFFF"/>
                </a:solidFill>
              </a:defRPr>
            </a:lvl1pPr>
            <a:lvl2pPr indent="-228600" lvl="1" marL="914400" algn="l">
              <a:lnSpc>
                <a:spcPct val="110000"/>
              </a:lnSpc>
              <a:spcBef>
                <a:spcPts val="200"/>
              </a:spcBef>
              <a:spcAft>
                <a:spcPts val="0"/>
              </a:spcAft>
              <a:buClr>
                <a:srgbClr val="3F3F3F"/>
              </a:buClr>
              <a:buSzPts val="1200"/>
              <a:buNone/>
              <a:defRPr sz="1200"/>
            </a:lvl2pPr>
            <a:lvl3pPr indent="-228600" lvl="2" marL="1371600" algn="l">
              <a:lnSpc>
                <a:spcPct val="110000"/>
              </a:lnSpc>
              <a:spcBef>
                <a:spcPts val="400"/>
              </a:spcBef>
              <a:spcAft>
                <a:spcPts val="0"/>
              </a:spcAft>
              <a:buClr>
                <a:srgbClr val="3F3F3F"/>
              </a:buClr>
              <a:buSzPts val="1000"/>
              <a:buNone/>
              <a:defRPr sz="1000"/>
            </a:lvl3pPr>
            <a:lvl4pPr indent="-228600" lvl="3" marL="1828800" algn="l">
              <a:lnSpc>
                <a:spcPct val="110000"/>
              </a:lnSpc>
              <a:spcBef>
                <a:spcPts val="400"/>
              </a:spcBef>
              <a:spcAft>
                <a:spcPts val="0"/>
              </a:spcAft>
              <a:buClr>
                <a:srgbClr val="3F3F3F"/>
              </a:buClr>
              <a:buSzPts val="900"/>
              <a:buNone/>
              <a:defRPr sz="900"/>
            </a:lvl4pPr>
            <a:lvl5pPr indent="-228600" lvl="4" marL="2286000" algn="l">
              <a:lnSpc>
                <a:spcPct val="11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55" name="Google Shape;155;p22"/>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2"/>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2"/>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
              <a:t>‹#›</a:t>
            </a:fld>
            <a:endParaRPr/>
          </a:p>
        </p:txBody>
      </p:sp>
      <p:sp>
        <p:nvSpPr>
          <p:cNvPr id="158" name="Google Shape;158;p22"/>
          <p:cNvSpPr/>
          <p:nvPr/>
        </p:nvSpPr>
        <p:spPr>
          <a:xfrm>
            <a:off x="4654312" y="6335486"/>
            <a:ext cx="7537672" cy="522514"/>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59" name="Shape 159"/>
        <p:cNvGrpSpPr/>
        <p:nvPr/>
      </p:nvGrpSpPr>
      <p:grpSpPr>
        <a:xfrm>
          <a:off x="0" y="0"/>
          <a:ext cx="0" cy="0"/>
          <a:chOff x="0" y="0"/>
          <a:chExt cx="0" cy="0"/>
        </a:xfrm>
      </p:grpSpPr>
      <p:sp>
        <p:nvSpPr>
          <p:cNvPr id="160" name="Google Shape;160;p23"/>
          <p:cNvSpPr txBox="1"/>
          <p:nvPr>
            <p:ph idx="1" type="body"/>
          </p:nvPr>
        </p:nvSpPr>
        <p:spPr>
          <a:xfrm>
            <a:off x="5182960" y="2040767"/>
            <a:ext cx="6215253" cy="4178550"/>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1" name="Google Shape;161;p23"/>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3"/>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3"/>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
              <a:t>‹#›</a:t>
            </a:fld>
            <a:endParaRPr/>
          </a:p>
        </p:txBody>
      </p:sp>
      <p:sp>
        <p:nvSpPr>
          <p:cNvPr id="164" name="Google Shape;164;p23"/>
          <p:cNvSpPr txBox="1"/>
          <p:nvPr>
            <p:ph type="ctrTitle"/>
          </p:nvPr>
        </p:nvSpPr>
        <p:spPr>
          <a:xfrm>
            <a:off x="5150004" y="122139"/>
            <a:ext cx="6005677"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65" name="Google Shape;165;p23"/>
          <p:cNvCxnSpPr/>
          <p:nvPr/>
        </p:nvCxnSpPr>
        <p:spPr>
          <a:xfrm>
            <a:off x="5182961" y="1666194"/>
            <a:ext cx="5972720" cy="0"/>
          </a:xfrm>
          <a:prstGeom prst="straightConnector1">
            <a:avLst/>
          </a:prstGeom>
          <a:noFill/>
          <a:ln cap="flat" cmpd="sng" w="12700">
            <a:solidFill>
              <a:schemeClr val="dk1"/>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66" name="Shape 166"/>
        <p:cNvGrpSpPr/>
        <p:nvPr/>
      </p:nvGrpSpPr>
      <p:grpSpPr>
        <a:xfrm>
          <a:off x="0" y="0"/>
          <a:ext cx="0" cy="0"/>
          <a:chOff x="0" y="0"/>
          <a:chExt cx="0" cy="0"/>
        </a:xfrm>
      </p:grpSpPr>
      <p:sp>
        <p:nvSpPr>
          <p:cNvPr id="167" name="Google Shape;167;p24"/>
          <p:cNvSpPr txBox="1"/>
          <p:nvPr>
            <p:ph idx="1" type="body"/>
          </p:nvPr>
        </p:nvSpPr>
        <p:spPr>
          <a:xfrm>
            <a:off x="4231230" y="1363008"/>
            <a:ext cx="6645018" cy="4816289"/>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8" name="Google Shape;168;p24"/>
          <p:cNvSpPr txBox="1"/>
          <p:nvPr>
            <p:ph idx="10" type="dt"/>
          </p:nvPr>
        </p:nvSpPr>
        <p:spPr>
          <a:xfrm>
            <a:off x="643464" y="6446522"/>
            <a:ext cx="3517568"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4"/>
          <p:cNvSpPr txBox="1"/>
          <p:nvPr>
            <p:ph idx="11" type="ftr"/>
          </p:nvPr>
        </p:nvSpPr>
        <p:spPr>
          <a:xfrm>
            <a:off x="5458984" y="6446522"/>
            <a:ext cx="5334019"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4"/>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800">
                <a:solidFill>
                  <a:schemeClr val="dk2"/>
                </a:solidFill>
                <a:latin typeface="Avenir"/>
                <a:ea typeface="Avenir"/>
                <a:cs typeface="Avenir"/>
                <a:sym typeface="Avenir"/>
              </a:defRPr>
            </a:lvl1pPr>
            <a:lvl2pPr indent="0" lvl="1" marL="0" algn="l">
              <a:spcBef>
                <a:spcPts val="0"/>
              </a:spcBef>
              <a:buNone/>
              <a:defRPr sz="1800">
                <a:solidFill>
                  <a:schemeClr val="dk2"/>
                </a:solidFill>
                <a:latin typeface="Avenir"/>
                <a:ea typeface="Avenir"/>
                <a:cs typeface="Avenir"/>
                <a:sym typeface="Avenir"/>
              </a:defRPr>
            </a:lvl2pPr>
            <a:lvl3pPr indent="0" lvl="2" marL="0" algn="l">
              <a:spcBef>
                <a:spcPts val="0"/>
              </a:spcBef>
              <a:buNone/>
              <a:defRPr sz="1800">
                <a:solidFill>
                  <a:schemeClr val="dk2"/>
                </a:solidFill>
                <a:latin typeface="Avenir"/>
                <a:ea typeface="Avenir"/>
                <a:cs typeface="Avenir"/>
                <a:sym typeface="Avenir"/>
              </a:defRPr>
            </a:lvl3pPr>
            <a:lvl4pPr indent="0" lvl="3" marL="0" algn="l">
              <a:spcBef>
                <a:spcPts val="0"/>
              </a:spcBef>
              <a:buNone/>
              <a:defRPr sz="1800">
                <a:solidFill>
                  <a:schemeClr val="dk2"/>
                </a:solidFill>
                <a:latin typeface="Avenir"/>
                <a:ea typeface="Avenir"/>
                <a:cs typeface="Avenir"/>
                <a:sym typeface="Avenir"/>
              </a:defRPr>
            </a:lvl4pPr>
            <a:lvl5pPr indent="0" lvl="4" marL="0" algn="l">
              <a:spcBef>
                <a:spcPts val="0"/>
              </a:spcBef>
              <a:buNone/>
              <a:defRPr sz="1800">
                <a:solidFill>
                  <a:schemeClr val="dk2"/>
                </a:solidFill>
                <a:latin typeface="Avenir"/>
                <a:ea typeface="Avenir"/>
                <a:cs typeface="Avenir"/>
                <a:sym typeface="Avenir"/>
              </a:defRPr>
            </a:lvl5pPr>
            <a:lvl6pPr indent="0" lvl="5" marL="0" algn="l">
              <a:spcBef>
                <a:spcPts val="0"/>
              </a:spcBef>
              <a:buNone/>
              <a:defRPr sz="1800">
                <a:solidFill>
                  <a:schemeClr val="dk2"/>
                </a:solidFill>
                <a:latin typeface="Avenir"/>
                <a:ea typeface="Avenir"/>
                <a:cs typeface="Avenir"/>
                <a:sym typeface="Avenir"/>
              </a:defRPr>
            </a:lvl6pPr>
            <a:lvl7pPr indent="0" lvl="6" marL="0" algn="l">
              <a:spcBef>
                <a:spcPts val="0"/>
              </a:spcBef>
              <a:buNone/>
              <a:defRPr sz="1800">
                <a:solidFill>
                  <a:schemeClr val="dk2"/>
                </a:solidFill>
                <a:latin typeface="Avenir"/>
                <a:ea typeface="Avenir"/>
                <a:cs typeface="Avenir"/>
                <a:sym typeface="Avenir"/>
              </a:defRPr>
            </a:lvl7pPr>
            <a:lvl8pPr indent="0" lvl="7" marL="0" algn="l">
              <a:spcBef>
                <a:spcPts val="0"/>
              </a:spcBef>
              <a:buNone/>
              <a:defRPr sz="1800">
                <a:solidFill>
                  <a:schemeClr val="dk2"/>
                </a:solidFill>
                <a:latin typeface="Avenir"/>
                <a:ea typeface="Avenir"/>
                <a:cs typeface="Avenir"/>
                <a:sym typeface="Avenir"/>
              </a:defRPr>
            </a:lvl8pPr>
            <a:lvl9pPr indent="0" lvl="8" marL="0" algn="l">
              <a:spcBef>
                <a:spcPts val="0"/>
              </a:spcBef>
              <a:buNone/>
              <a:defRPr sz="1800">
                <a:solidFill>
                  <a:schemeClr val="dk2"/>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
              <a:t>‹#›</a:t>
            </a:fld>
            <a:endParaRPr/>
          </a:p>
        </p:txBody>
      </p:sp>
      <p:sp>
        <p:nvSpPr>
          <p:cNvPr id="171" name="Google Shape;171;p24"/>
          <p:cNvSpPr txBox="1"/>
          <p:nvPr>
            <p:ph type="ctrTitle"/>
          </p:nvPr>
        </p:nvSpPr>
        <p:spPr>
          <a:xfrm>
            <a:off x="4104975" y="101835"/>
            <a:ext cx="6005677" cy="11897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72" name="Google Shape;172;p24"/>
          <p:cNvCxnSpPr/>
          <p:nvPr/>
        </p:nvCxnSpPr>
        <p:spPr>
          <a:xfrm>
            <a:off x="4231230" y="1316441"/>
            <a:ext cx="7077798" cy="0"/>
          </a:xfrm>
          <a:prstGeom prst="straightConnector1">
            <a:avLst/>
          </a:prstGeom>
          <a:noFill/>
          <a:ln cap="flat" cmpd="sng" w="12700">
            <a:solidFill>
              <a:schemeClr val="dk1"/>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3" name="Shape 173"/>
        <p:cNvGrpSpPr/>
        <p:nvPr/>
      </p:nvGrpSpPr>
      <p:grpSpPr>
        <a:xfrm>
          <a:off x="0" y="0"/>
          <a:ext cx="0" cy="0"/>
          <a:chOff x="0" y="0"/>
          <a:chExt cx="0" cy="0"/>
        </a:xfrm>
      </p:grpSpPr>
      <p:sp>
        <p:nvSpPr>
          <p:cNvPr id="174" name="Google Shape;174;p25"/>
          <p:cNvSpPr/>
          <p:nvPr/>
        </p:nvSpPr>
        <p:spPr>
          <a:xfrm>
            <a:off x="1" y="4578350"/>
            <a:ext cx="12188825" cy="227965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ph idx="2" type="pic"/>
          </p:nvPr>
        </p:nvSpPr>
        <p:spPr>
          <a:xfrm>
            <a:off x="17" y="0"/>
            <a:ext cx="12191985" cy="4578350"/>
          </a:xfrm>
          <a:prstGeom prst="rect">
            <a:avLst/>
          </a:prstGeom>
          <a:solidFill>
            <a:srgbClr val="D8D8D8"/>
          </a:solidFill>
          <a:ln>
            <a:noFill/>
          </a:ln>
        </p:spPr>
      </p:sp>
      <p:sp>
        <p:nvSpPr>
          <p:cNvPr id="176" name="Google Shape;176;p25"/>
          <p:cNvSpPr txBox="1"/>
          <p:nvPr>
            <p:ph type="title"/>
          </p:nvPr>
        </p:nvSpPr>
        <p:spPr>
          <a:xfrm>
            <a:off x="1097280" y="4799362"/>
            <a:ext cx="10113645" cy="743682"/>
          </a:xfrm>
          <a:prstGeom prst="rect">
            <a:avLst/>
          </a:prstGeom>
          <a:noFill/>
          <a:ln>
            <a:noFill/>
          </a:ln>
        </p:spPr>
        <p:txBody>
          <a:bodyPr anchorCtr="0" anchor="b" bIns="0" lIns="91425" spcFirstLastPara="1" rIns="91425" wrap="square" tIns="0">
            <a:noAutofit/>
          </a:bodyPr>
          <a:lstStyle>
            <a:lvl1pPr lvl="0" algn="l">
              <a:lnSpc>
                <a:spcPct val="90000"/>
              </a:lnSpc>
              <a:spcBef>
                <a:spcPts val="0"/>
              </a:spcBef>
              <a:spcAft>
                <a:spcPts val="0"/>
              </a:spcAft>
              <a:buClr>
                <a:srgbClr val="FFFFFF"/>
              </a:buClr>
              <a:buSzPts val="3600"/>
              <a:buFont typeface="Avenir"/>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25"/>
          <p:cNvSpPr txBox="1"/>
          <p:nvPr>
            <p:ph idx="1" type="body"/>
          </p:nvPr>
        </p:nvSpPr>
        <p:spPr>
          <a:xfrm>
            <a:off x="1097279" y="5715000"/>
            <a:ext cx="10113264" cy="609600"/>
          </a:xfrm>
          <a:prstGeom prst="rect">
            <a:avLst/>
          </a:prstGeom>
          <a:noFill/>
          <a:ln>
            <a:noFill/>
          </a:ln>
        </p:spPr>
        <p:txBody>
          <a:bodyPr anchorCtr="0" anchor="t" bIns="0" lIns="91425" spcFirstLastPara="1" rIns="91425" wrap="square" tIns="0">
            <a:normAutofit/>
          </a:bodyPr>
          <a:lstStyle>
            <a:lvl1pPr indent="-228600" lvl="0" marL="457200" algn="l">
              <a:lnSpc>
                <a:spcPct val="110000"/>
              </a:lnSpc>
              <a:spcBef>
                <a:spcPts val="0"/>
              </a:spcBef>
              <a:spcAft>
                <a:spcPts val="0"/>
              </a:spcAft>
              <a:buSzPts val="1800"/>
              <a:buNone/>
              <a:defRPr sz="1800">
                <a:solidFill>
                  <a:srgbClr val="FFFFFF"/>
                </a:solidFill>
              </a:defRPr>
            </a:lvl1pPr>
            <a:lvl2pPr indent="-228600" lvl="1" marL="914400" algn="l">
              <a:lnSpc>
                <a:spcPct val="110000"/>
              </a:lnSpc>
              <a:spcBef>
                <a:spcPts val="600"/>
              </a:spcBef>
              <a:spcAft>
                <a:spcPts val="0"/>
              </a:spcAft>
              <a:buClr>
                <a:srgbClr val="3F3F3F"/>
              </a:buClr>
              <a:buSzPts val="1200"/>
              <a:buNone/>
              <a:defRPr sz="1200"/>
            </a:lvl2pPr>
            <a:lvl3pPr indent="-228600" lvl="2" marL="1371600" algn="l">
              <a:lnSpc>
                <a:spcPct val="110000"/>
              </a:lnSpc>
              <a:spcBef>
                <a:spcPts val="400"/>
              </a:spcBef>
              <a:spcAft>
                <a:spcPts val="0"/>
              </a:spcAft>
              <a:buClr>
                <a:srgbClr val="3F3F3F"/>
              </a:buClr>
              <a:buSzPts val="1000"/>
              <a:buNone/>
              <a:defRPr sz="1000"/>
            </a:lvl3pPr>
            <a:lvl4pPr indent="-228600" lvl="3" marL="1828800" algn="l">
              <a:lnSpc>
                <a:spcPct val="110000"/>
              </a:lnSpc>
              <a:spcBef>
                <a:spcPts val="400"/>
              </a:spcBef>
              <a:spcAft>
                <a:spcPts val="0"/>
              </a:spcAft>
              <a:buClr>
                <a:srgbClr val="3F3F3F"/>
              </a:buClr>
              <a:buSzPts val="900"/>
              <a:buNone/>
              <a:defRPr sz="900"/>
            </a:lvl4pPr>
            <a:lvl5pPr indent="-228600" lvl="4" marL="2286000" algn="l">
              <a:lnSpc>
                <a:spcPct val="11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78" name="Google Shape;178;p25"/>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5"/>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5"/>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1" name="Shape 181"/>
        <p:cNvGrpSpPr/>
        <p:nvPr/>
      </p:nvGrpSpPr>
      <p:grpSpPr>
        <a:xfrm>
          <a:off x="0" y="0"/>
          <a:ext cx="0" cy="0"/>
          <a:chOff x="0" y="0"/>
          <a:chExt cx="0" cy="0"/>
        </a:xfrm>
      </p:grpSpPr>
      <p:sp>
        <p:nvSpPr>
          <p:cNvPr id="182" name="Google Shape;182;p26"/>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26"/>
          <p:cNvSpPr txBox="1"/>
          <p:nvPr>
            <p:ph idx="1" type="body"/>
          </p:nvPr>
        </p:nvSpPr>
        <p:spPr>
          <a:xfrm rot="5400000">
            <a:off x="4246035" y="-1040551"/>
            <a:ext cx="3760891" cy="10058400"/>
          </a:xfrm>
          <a:prstGeom prst="rect">
            <a:avLst/>
          </a:prstGeom>
          <a:noFill/>
          <a:ln>
            <a:noFill/>
          </a:ln>
        </p:spPr>
        <p:txBody>
          <a:bodyPr anchorCtr="0" anchor="t" bIns="0" lIns="45700" spcFirstLastPara="1" rIns="45700" wrap="square" tIns="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4" name="Google Shape;184;p26"/>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6"/>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6"/>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7" name="Shape 187"/>
        <p:cNvGrpSpPr/>
        <p:nvPr/>
      </p:nvGrpSpPr>
      <p:grpSpPr>
        <a:xfrm>
          <a:off x="0" y="0"/>
          <a:ext cx="0" cy="0"/>
          <a:chOff x="0" y="0"/>
          <a:chExt cx="0" cy="0"/>
        </a:xfrm>
      </p:grpSpPr>
      <p:sp>
        <p:nvSpPr>
          <p:cNvPr id="188" name="Google Shape;188;p27"/>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txBox="1"/>
          <p:nvPr>
            <p:ph type="title"/>
          </p:nvPr>
        </p:nvSpPr>
        <p:spPr>
          <a:xfrm rot="5400000">
            <a:off x="7159402"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27"/>
          <p:cNvSpPr txBox="1"/>
          <p:nvPr>
            <p:ph idx="1" type="body"/>
          </p:nvPr>
        </p:nvSpPr>
        <p:spPr>
          <a:xfrm rot="5400000">
            <a:off x="1825402"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1" name="Google Shape;191;p27"/>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7"/>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7"/>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bg>
      <p:bgPr>
        <a:solidFill>
          <a:srgbClr val="E7E7E5"/>
        </a:solidFill>
      </p:bgPr>
    </p:bg>
    <p:spTree>
      <p:nvGrpSpPr>
        <p:cNvPr id="32" name="Shape 32"/>
        <p:cNvGrpSpPr/>
        <p:nvPr/>
      </p:nvGrpSpPr>
      <p:grpSpPr>
        <a:xfrm>
          <a:off x="0" y="0"/>
          <a:ext cx="0" cy="0"/>
          <a:chOff x="0" y="0"/>
          <a:chExt cx="0" cy="0"/>
        </a:xfrm>
      </p:grpSpPr>
      <p:sp>
        <p:nvSpPr>
          <p:cNvPr id="33" name="Google Shape;33;p4"/>
          <p:cNvSpPr txBox="1"/>
          <p:nvPr>
            <p:ph idx="1" type="body"/>
          </p:nvPr>
        </p:nvSpPr>
        <p:spPr>
          <a:xfrm>
            <a:off x="914400" y="1600200"/>
            <a:ext cx="10363200" cy="4572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rgbClr val="635C5B"/>
              </a:buClr>
              <a:buSzPts val="1800"/>
              <a:buChar char="•"/>
              <a:defRPr/>
            </a:lvl1pPr>
            <a:lvl2pPr indent="-342900" lvl="1" marL="914400" algn="l">
              <a:spcBef>
                <a:spcPts val="1200"/>
              </a:spcBef>
              <a:spcAft>
                <a:spcPts val="0"/>
              </a:spcAft>
              <a:buClr>
                <a:srgbClr val="635C5B"/>
              </a:buClr>
              <a:buSzPts val="1800"/>
              <a:buChar char="–"/>
              <a:defRPr/>
            </a:lvl2pPr>
            <a:lvl3pPr indent="-342900" lvl="2" marL="1371600" algn="l">
              <a:spcBef>
                <a:spcPts val="1200"/>
              </a:spcBef>
              <a:spcAft>
                <a:spcPts val="0"/>
              </a:spcAft>
              <a:buClr>
                <a:srgbClr val="6C6463"/>
              </a:buClr>
              <a:buSzPts val="1800"/>
              <a:buChar char="•"/>
              <a:defRPr/>
            </a:lvl3pPr>
            <a:lvl4pPr indent="-342900" lvl="3" marL="1828800" algn="l">
              <a:spcBef>
                <a:spcPts val="360"/>
              </a:spcBef>
              <a:spcAft>
                <a:spcPts val="0"/>
              </a:spcAft>
              <a:buClr>
                <a:srgbClr val="6C6463"/>
              </a:buClr>
              <a:buSzPts val="1800"/>
              <a:buChar char="–"/>
              <a:defRPr/>
            </a:lvl4pPr>
            <a:lvl5pPr indent="-342900" lvl="4" marL="2286000" algn="l">
              <a:spcBef>
                <a:spcPts val="360"/>
              </a:spcBef>
              <a:spcAft>
                <a:spcPts val="0"/>
              </a:spcAft>
              <a:buClr>
                <a:srgbClr val="6C6463"/>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4"/>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
              <a:t>‹#›</a:t>
            </a:fld>
            <a:endParaRPr/>
          </a:p>
        </p:txBody>
      </p:sp>
      <p:sp>
        <p:nvSpPr>
          <p:cNvPr id="37" name="Google Shape;37;p4"/>
          <p:cNvSpPr txBox="1"/>
          <p:nvPr>
            <p:ph type="title"/>
          </p:nvPr>
        </p:nvSpPr>
        <p:spPr>
          <a:xfrm>
            <a:off x="914805" y="848380"/>
            <a:ext cx="10363200" cy="523220"/>
          </a:xfrm>
          <a:prstGeom prst="rect">
            <a:avLst/>
          </a:prstGeom>
          <a:noFill/>
          <a:ln>
            <a:noFill/>
          </a:ln>
        </p:spPr>
        <p:txBody>
          <a:bodyPr anchorCtr="0" anchor="b" bIns="45700" lIns="91425" spcFirstLastPara="1" rIns="91425" wrap="square" tIns="45700">
            <a:sp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Blue" type="titleOnly">
  <p:cSld name="TITLE_ONLY">
    <p:bg>
      <p:bgPr>
        <a:solidFill>
          <a:srgbClr val="002F6C"/>
        </a:solidFill>
      </p:bgPr>
    </p:bg>
    <p:spTree>
      <p:nvGrpSpPr>
        <p:cNvPr id="38" name="Shape 38"/>
        <p:cNvGrpSpPr/>
        <p:nvPr/>
      </p:nvGrpSpPr>
      <p:grpSpPr>
        <a:xfrm>
          <a:off x="0" y="0"/>
          <a:ext cx="0" cy="0"/>
          <a:chOff x="0" y="0"/>
          <a:chExt cx="0" cy="0"/>
        </a:xfrm>
      </p:grpSpPr>
      <p:sp>
        <p:nvSpPr>
          <p:cNvPr id="39" name="Google Shape;39;p5"/>
          <p:cNvSpPr/>
          <p:nvPr/>
        </p:nvSpPr>
        <p:spPr>
          <a:xfrm>
            <a:off x="0" y="5196068"/>
            <a:ext cx="12192000" cy="16619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0" name="Google Shape;40;p5"/>
          <p:cNvSpPr txBox="1"/>
          <p:nvPr>
            <p:ph type="title"/>
          </p:nvPr>
        </p:nvSpPr>
        <p:spPr>
          <a:xfrm>
            <a:off x="1524000" y="827782"/>
            <a:ext cx="7315200" cy="584775"/>
          </a:xfrm>
          <a:prstGeom prst="rect">
            <a:avLst/>
          </a:prstGeom>
          <a:noFill/>
          <a:ln>
            <a:noFill/>
          </a:ln>
        </p:spPr>
        <p:txBody>
          <a:bodyPr anchorCtr="0" anchor="t" bIns="45700" lIns="91425" spcFirstLastPara="1" rIns="91425" wrap="square" tIns="45700">
            <a:spAutoFit/>
          </a:bodyPr>
          <a:lstStyle>
            <a:lvl1pPr lvl="0" algn="l">
              <a:spcBef>
                <a:spcPts val="0"/>
              </a:spcBef>
              <a:spcAft>
                <a:spcPts val="0"/>
              </a:spcAft>
              <a:buClr>
                <a:srgbClr val="FFFFFF"/>
              </a:buClr>
              <a:buSzPts val="3200"/>
              <a:buFont typeface="Gill Sans"/>
              <a:buNone/>
              <a:defRPr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1" name="Google Shape;41;p5"/>
          <p:cNvCxnSpPr/>
          <p:nvPr/>
        </p:nvCxnSpPr>
        <p:spPr>
          <a:xfrm>
            <a:off x="995680" y="990600"/>
            <a:ext cx="426720" cy="0"/>
          </a:xfrm>
          <a:prstGeom prst="straightConnector1">
            <a:avLst/>
          </a:prstGeom>
          <a:noFill/>
          <a:ln cap="flat" cmpd="sng" w="19050">
            <a:solidFill>
              <a:srgbClr val="FFFFFF"/>
            </a:solidFill>
            <a:prstDash val="solid"/>
            <a:round/>
            <a:headEnd len="sm" w="sm" type="none"/>
            <a:tailEnd len="sm" w="sm" type="none"/>
          </a:ln>
        </p:spPr>
      </p:cxnSp>
      <p:sp>
        <p:nvSpPr>
          <p:cNvPr id="42" name="Google Shape;42;p5"/>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6C6463"/>
                </a:solidFill>
                <a:latin typeface="Gill Sans"/>
                <a:ea typeface="Gill Sans"/>
                <a:cs typeface="Gill Sans"/>
                <a:sym typeface="Gill Sans"/>
              </a:defRPr>
            </a:lvl1pPr>
            <a:lvl2pPr indent="0" lvl="1" marL="0" algn="r">
              <a:spcBef>
                <a:spcPts val="0"/>
              </a:spcBef>
              <a:buNone/>
              <a:defRPr b="0" i="0" sz="600">
                <a:solidFill>
                  <a:srgbClr val="6C6463"/>
                </a:solidFill>
                <a:latin typeface="Gill Sans"/>
                <a:ea typeface="Gill Sans"/>
                <a:cs typeface="Gill Sans"/>
                <a:sym typeface="Gill Sans"/>
              </a:defRPr>
            </a:lvl2pPr>
            <a:lvl3pPr indent="0" lvl="2" marL="0" algn="r">
              <a:spcBef>
                <a:spcPts val="0"/>
              </a:spcBef>
              <a:buNone/>
              <a:defRPr b="0" i="0" sz="600">
                <a:solidFill>
                  <a:srgbClr val="6C6463"/>
                </a:solidFill>
                <a:latin typeface="Gill Sans"/>
                <a:ea typeface="Gill Sans"/>
                <a:cs typeface="Gill Sans"/>
                <a:sym typeface="Gill Sans"/>
              </a:defRPr>
            </a:lvl3pPr>
            <a:lvl4pPr indent="0" lvl="3" marL="0" algn="r">
              <a:spcBef>
                <a:spcPts val="0"/>
              </a:spcBef>
              <a:buNone/>
              <a:defRPr b="0" i="0" sz="600">
                <a:solidFill>
                  <a:srgbClr val="6C6463"/>
                </a:solidFill>
                <a:latin typeface="Gill Sans"/>
                <a:ea typeface="Gill Sans"/>
                <a:cs typeface="Gill Sans"/>
                <a:sym typeface="Gill Sans"/>
              </a:defRPr>
            </a:lvl4pPr>
            <a:lvl5pPr indent="0" lvl="4" marL="0" algn="r">
              <a:spcBef>
                <a:spcPts val="0"/>
              </a:spcBef>
              <a:buNone/>
              <a:defRPr b="0" i="0" sz="600">
                <a:solidFill>
                  <a:srgbClr val="6C6463"/>
                </a:solidFill>
                <a:latin typeface="Gill Sans"/>
                <a:ea typeface="Gill Sans"/>
                <a:cs typeface="Gill Sans"/>
                <a:sym typeface="Gill Sans"/>
              </a:defRPr>
            </a:lvl5pPr>
            <a:lvl6pPr indent="0" lvl="5" marL="0" algn="r">
              <a:spcBef>
                <a:spcPts val="0"/>
              </a:spcBef>
              <a:buNone/>
              <a:defRPr b="0" i="0" sz="600">
                <a:solidFill>
                  <a:srgbClr val="6C6463"/>
                </a:solidFill>
                <a:latin typeface="Gill Sans"/>
                <a:ea typeface="Gill Sans"/>
                <a:cs typeface="Gill Sans"/>
                <a:sym typeface="Gill Sans"/>
              </a:defRPr>
            </a:lvl6pPr>
            <a:lvl7pPr indent="0" lvl="6" marL="0" algn="r">
              <a:spcBef>
                <a:spcPts val="0"/>
              </a:spcBef>
              <a:buNone/>
              <a:defRPr b="0" i="0" sz="600">
                <a:solidFill>
                  <a:srgbClr val="6C6463"/>
                </a:solidFill>
                <a:latin typeface="Gill Sans"/>
                <a:ea typeface="Gill Sans"/>
                <a:cs typeface="Gill Sans"/>
                <a:sym typeface="Gill Sans"/>
              </a:defRPr>
            </a:lvl7pPr>
            <a:lvl8pPr indent="0" lvl="7" marL="0" algn="r">
              <a:spcBef>
                <a:spcPts val="0"/>
              </a:spcBef>
              <a:buNone/>
              <a:defRPr b="0" i="0" sz="600">
                <a:solidFill>
                  <a:srgbClr val="6C6463"/>
                </a:solidFill>
                <a:latin typeface="Gill Sans"/>
                <a:ea typeface="Gill Sans"/>
                <a:cs typeface="Gill Sans"/>
                <a:sym typeface="Gill Sans"/>
              </a:defRPr>
            </a:lvl8pPr>
            <a:lvl9pPr indent="0" lvl="8" marL="0" algn="r">
              <a:spcBef>
                <a:spcPts val="0"/>
              </a:spcBef>
              <a:buNone/>
              <a:defRPr b="0" i="0" sz="600">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
              <a:t>‹#›</a:t>
            </a:fld>
            <a:endParaRPr/>
          </a:p>
        </p:txBody>
      </p:sp>
      <p:pic>
        <p:nvPicPr>
          <p:cNvPr descr="Logo&#10;&#10;Description automatically generated" id="45" name="Google Shape;45;p5"/>
          <p:cNvPicPr preferRelativeResize="0"/>
          <p:nvPr/>
        </p:nvPicPr>
        <p:blipFill rotWithShape="1">
          <a:blip r:embed="rId2">
            <a:alphaModFix/>
          </a:blip>
          <a:srcRect b="0" l="0" r="0" t="0"/>
          <a:stretch/>
        </p:blipFill>
        <p:spPr>
          <a:xfrm>
            <a:off x="7931979" y="5243580"/>
            <a:ext cx="3465764" cy="1341039"/>
          </a:xfrm>
          <a:prstGeom prst="rect">
            <a:avLst/>
          </a:prstGeom>
          <a:noFill/>
          <a:ln>
            <a:noFill/>
          </a:ln>
        </p:spPr>
      </p:pic>
      <p:pic>
        <p:nvPicPr>
          <p:cNvPr descr="A picture containing logo&#10;&#10;Description automatically generated" id="46" name="Google Shape;46;p5"/>
          <p:cNvPicPr preferRelativeResize="0"/>
          <p:nvPr/>
        </p:nvPicPr>
        <p:blipFill rotWithShape="1">
          <a:blip r:embed="rId3">
            <a:alphaModFix/>
          </a:blip>
          <a:srcRect b="0" l="0" r="0" t="0"/>
          <a:stretch/>
        </p:blipFill>
        <p:spPr>
          <a:xfrm>
            <a:off x="966972" y="5243580"/>
            <a:ext cx="2042160" cy="119993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solidFill>
          <a:srgbClr val="002F6C"/>
        </a:solidFill>
      </p:bgPr>
    </p:bg>
    <p:spTree>
      <p:nvGrpSpPr>
        <p:cNvPr id="47" name="Shape 47"/>
        <p:cNvGrpSpPr/>
        <p:nvPr/>
      </p:nvGrpSpPr>
      <p:grpSpPr>
        <a:xfrm>
          <a:off x="0" y="0"/>
          <a:ext cx="0" cy="0"/>
          <a:chOff x="0" y="0"/>
          <a:chExt cx="0" cy="0"/>
        </a:xfrm>
      </p:grpSpPr>
      <p:sp>
        <p:nvSpPr>
          <p:cNvPr id="48" name="Google Shape;48;p6"/>
          <p:cNvSpPr txBox="1"/>
          <p:nvPr>
            <p:ph idx="10" type="dt"/>
          </p:nvPr>
        </p:nvSpPr>
        <p:spPr>
          <a:xfrm>
            <a:off x="203200" y="6520934"/>
            <a:ext cx="2844800" cy="18466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b="0" i="0" sz="60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600" y="6520934"/>
            <a:ext cx="3860800" cy="184666"/>
          </a:xfrm>
          <a:prstGeom prst="rect">
            <a:avLst/>
          </a:prstGeom>
          <a:noFill/>
          <a:ln>
            <a:noFill/>
          </a:ln>
        </p:spPr>
        <p:txBody>
          <a:bodyPr anchorCtr="0" anchor="ctr" bIns="45700" lIns="91425" spcFirstLastPara="1" rIns="91425" wrap="square" tIns="45700">
            <a:spAutoFit/>
          </a:bodyPr>
          <a:lstStyle>
            <a:lvl1pPr lvl="0" algn="ctr">
              <a:spcBef>
                <a:spcPts val="0"/>
              </a:spcBef>
              <a:spcAft>
                <a:spcPts val="0"/>
              </a:spcAft>
              <a:buSzPts val="1400"/>
              <a:buNone/>
              <a:defRPr b="0" i="0" sz="60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9144000" y="6520934"/>
            <a:ext cx="2844800" cy="184666"/>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b="0" i="0" sz="600">
                <a:solidFill>
                  <a:srgbClr val="FFFFFF"/>
                </a:solidFill>
                <a:latin typeface="Gill Sans"/>
                <a:ea typeface="Gill Sans"/>
                <a:cs typeface="Gill Sans"/>
                <a:sym typeface="Gill Sans"/>
              </a:defRPr>
            </a:lvl1pPr>
            <a:lvl2pPr indent="0" lvl="1" marL="0" algn="r">
              <a:spcBef>
                <a:spcPts val="0"/>
              </a:spcBef>
              <a:buNone/>
              <a:defRPr b="0" i="0" sz="600">
                <a:solidFill>
                  <a:srgbClr val="FFFFFF"/>
                </a:solidFill>
                <a:latin typeface="Gill Sans"/>
                <a:ea typeface="Gill Sans"/>
                <a:cs typeface="Gill Sans"/>
                <a:sym typeface="Gill Sans"/>
              </a:defRPr>
            </a:lvl2pPr>
            <a:lvl3pPr indent="0" lvl="2" marL="0" algn="r">
              <a:spcBef>
                <a:spcPts val="0"/>
              </a:spcBef>
              <a:buNone/>
              <a:defRPr b="0" i="0" sz="600">
                <a:solidFill>
                  <a:srgbClr val="FFFFFF"/>
                </a:solidFill>
                <a:latin typeface="Gill Sans"/>
                <a:ea typeface="Gill Sans"/>
                <a:cs typeface="Gill Sans"/>
                <a:sym typeface="Gill Sans"/>
              </a:defRPr>
            </a:lvl3pPr>
            <a:lvl4pPr indent="0" lvl="3" marL="0" algn="r">
              <a:spcBef>
                <a:spcPts val="0"/>
              </a:spcBef>
              <a:buNone/>
              <a:defRPr b="0" i="0" sz="600">
                <a:solidFill>
                  <a:srgbClr val="FFFFFF"/>
                </a:solidFill>
                <a:latin typeface="Gill Sans"/>
                <a:ea typeface="Gill Sans"/>
                <a:cs typeface="Gill Sans"/>
                <a:sym typeface="Gill Sans"/>
              </a:defRPr>
            </a:lvl4pPr>
            <a:lvl5pPr indent="0" lvl="4" marL="0" algn="r">
              <a:spcBef>
                <a:spcPts val="0"/>
              </a:spcBef>
              <a:buNone/>
              <a:defRPr b="0" i="0" sz="600">
                <a:solidFill>
                  <a:srgbClr val="FFFFFF"/>
                </a:solidFill>
                <a:latin typeface="Gill Sans"/>
                <a:ea typeface="Gill Sans"/>
                <a:cs typeface="Gill Sans"/>
                <a:sym typeface="Gill Sans"/>
              </a:defRPr>
            </a:lvl5pPr>
            <a:lvl6pPr indent="0" lvl="5" marL="0" algn="r">
              <a:spcBef>
                <a:spcPts val="0"/>
              </a:spcBef>
              <a:buNone/>
              <a:defRPr b="0" i="0" sz="600">
                <a:solidFill>
                  <a:srgbClr val="FFFFFF"/>
                </a:solidFill>
                <a:latin typeface="Gill Sans"/>
                <a:ea typeface="Gill Sans"/>
                <a:cs typeface="Gill Sans"/>
                <a:sym typeface="Gill Sans"/>
              </a:defRPr>
            </a:lvl6pPr>
            <a:lvl7pPr indent="0" lvl="6" marL="0" algn="r">
              <a:spcBef>
                <a:spcPts val="0"/>
              </a:spcBef>
              <a:buNone/>
              <a:defRPr b="0" i="0" sz="600">
                <a:solidFill>
                  <a:srgbClr val="FFFFFF"/>
                </a:solidFill>
                <a:latin typeface="Gill Sans"/>
                <a:ea typeface="Gill Sans"/>
                <a:cs typeface="Gill Sans"/>
                <a:sym typeface="Gill Sans"/>
              </a:defRPr>
            </a:lvl7pPr>
            <a:lvl8pPr indent="0" lvl="7" marL="0" algn="r">
              <a:spcBef>
                <a:spcPts val="0"/>
              </a:spcBef>
              <a:buNone/>
              <a:defRPr b="0" i="0" sz="600">
                <a:solidFill>
                  <a:srgbClr val="FFFFFF"/>
                </a:solidFill>
                <a:latin typeface="Gill Sans"/>
                <a:ea typeface="Gill Sans"/>
                <a:cs typeface="Gill Sans"/>
                <a:sym typeface="Gill Sans"/>
              </a:defRPr>
            </a:lvl8pPr>
            <a:lvl9pPr indent="0" lvl="8" marL="0" algn="r">
              <a:spcBef>
                <a:spcPts val="0"/>
              </a:spcBef>
              <a:buNone/>
              <a:defRPr b="0" i="0" sz="600">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
              <a:t>‹#›</a:t>
            </a:fld>
            <a:endParaRPr/>
          </a:p>
        </p:txBody>
      </p:sp>
      <p:sp>
        <p:nvSpPr>
          <p:cNvPr id="51" name="Google Shape;51;p6"/>
          <p:cNvSpPr txBox="1"/>
          <p:nvPr>
            <p:ph type="ctrTitle"/>
          </p:nvPr>
        </p:nvSpPr>
        <p:spPr>
          <a:xfrm>
            <a:off x="914400" y="2133600"/>
            <a:ext cx="7315200" cy="1600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FFFF"/>
              </a:buClr>
              <a:buSzPts val="3200"/>
              <a:buFont typeface="Gill Sans"/>
              <a:buNone/>
              <a:defRPr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txBox="1"/>
          <p:nvPr>
            <p:ph idx="1" type="subTitle"/>
          </p:nvPr>
        </p:nvSpPr>
        <p:spPr>
          <a:xfrm>
            <a:off x="914400" y="4114800"/>
            <a:ext cx="4572000" cy="16002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FFFFF"/>
              </a:buClr>
              <a:buSzPts val="1800"/>
              <a:buNone/>
              <a:defRPr sz="1800">
                <a:solidFill>
                  <a:srgbClr val="FFFFFF"/>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cxnSp>
        <p:nvCxnSpPr>
          <p:cNvPr id="53" name="Google Shape;53;p6"/>
          <p:cNvCxnSpPr/>
          <p:nvPr/>
        </p:nvCxnSpPr>
        <p:spPr>
          <a:xfrm>
            <a:off x="1016000" y="3886200"/>
            <a:ext cx="426720" cy="0"/>
          </a:xfrm>
          <a:prstGeom prst="straightConnector1">
            <a:avLst/>
          </a:prstGeom>
          <a:noFill/>
          <a:ln cap="flat" cmpd="sng" w="19050">
            <a:solidFill>
              <a:schemeClr val="lt1"/>
            </a:solidFill>
            <a:prstDash val="solid"/>
            <a:round/>
            <a:headEnd len="sm" w="sm" type="none"/>
            <a:tailEnd len="sm" w="sm" type="none"/>
          </a:ln>
        </p:spPr>
      </p:cxnSp>
      <p:sp>
        <p:nvSpPr>
          <p:cNvPr id="54" name="Google Shape;54;p6"/>
          <p:cNvSpPr/>
          <p:nvPr/>
        </p:nvSpPr>
        <p:spPr>
          <a:xfrm>
            <a:off x="0" y="0"/>
            <a:ext cx="12192000" cy="167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Logo&#10;&#10;Description automatically generated" id="55" name="Google Shape;55;p6"/>
          <p:cNvPicPr preferRelativeResize="0"/>
          <p:nvPr/>
        </p:nvPicPr>
        <p:blipFill rotWithShape="1">
          <a:blip r:embed="rId2">
            <a:alphaModFix/>
          </a:blip>
          <a:srcRect b="0" l="0" r="0" t="0"/>
          <a:stretch/>
        </p:blipFill>
        <p:spPr>
          <a:xfrm>
            <a:off x="7766978" y="247011"/>
            <a:ext cx="3465764" cy="1341039"/>
          </a:xfrm>
          <a:prstGeom prst="rect">
            <a:avLst/>
          </a:prstGeom>
          <a:noFill/>
          <a:ln>
            <a:noFill/>
          </a:ln>
        </p:spPr>
      </p:pic>
      <p:pic>
        <p:nvPicPr>
          <p:cNvPr descr="A picture containing logo&#10;&#10;Description automatically generated" id="56" name="Google Shape;56;p6"/>
          <p:cNvPicPr preferRelativeResize="0"/>
          <p:nvPr/>
        </p:nvPicPr>
        <p:blipFill rotWithShape="1">
          <a:blip r:embed="rId3">
            <a:alphaModFix/>
          </a:blip>
          <a:srcRect b="0" l="0" r="0" t="0"/>
          <a:stretch/>
        </p:blipFill>
        <p:spPr>
          <a:xfrm>
            <a:off x="1322832" y="183371"/>
            <a:ext cx="2042160" cy="119993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chemeClr val="lt1"/>
        </a:solidFill>
      </p:bgPr>
    </p:bg>
    <p:spTree>
      <p:nvGrpSpPr>
        <p:cNvPr id="64" name="Shape 64"/>
        <p:cNvGrpSpPr/>
        <p:nvPr/>
      </p:nvGrpSpPr>
      <p:grpSpPr>
        <a:xfrm>
          <a:off x="0" y="0"/>
          <a:ext cx="0" cy="0"/>
          <a:chOff x="0" y="0"/>
          <a:chExt cx="0" cy="0"/>
        </a:xfrm>
      </p:grpSpPr>
      <p:sp>
        <p:nvSpPr>
          <p:cNvPr id="65" name="Google Shape;65;p8"/>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lvl1pPr indent="-330200" lvl="0" marL="457200" marR="0" algn="l">
              <a:lnSpc>
                <a:spcPct val="110000"/>
              </a:lnSpc>
              <a:spcBef>
                <a:spcPts val="0"/>
              </a:spcBef>
              <a:spcAft>
                <a:spcPts val="0"/>
              </a:spcAft>
              <a:buClr>
                <a:srgbClr val="6C6463"/>
              </a:buClr>
              <a:buSzPts val="1600"/>
              <a:buChar char="•"/>
              <a:defRPr i="0" sz="2133" u="none" cap="none" strike="noStrike">
                <a:solidFill>
                  <a:srgbClr val="6C6463"/>
                </a:solidFill>
              </a:defRPr>
            </a:lvl1pPr>
            <a:lvl2pPr indent="-330200" lvl="1" marL="914400" marR="0" algn="l">
              <a:lnSpc>
                <a:spcPct val="110000"/>
              </a:lnSpc>
              <a:spcBef>
                <a:spcPts val="1067"/>
              </a:spcBef>
              <a:spcAft>
                <a:spcPts val="0"/>
              </a:spcAft>
              <a:buClr>
                <a:srgbClr val="6C6463"/>
              </a:buClr>
              <a:buSzPts val="1600"/>
              <a:buChar char="–"/>
              <a:defRPr i="0" sz="2133" u="none" cap="none" strike="noStrike">
                <a:solidFill>
                  <a:srgbClr val="6C6463"/>
                </a:solidFill>
              </a:defRPr>
            </a:lvl2pPr>
            <a:lvl3pPr indent="-330200" lvl="2" marL="1371600" marR="0" algn="l">
              <a:lnSpc>
                <a:spcPct val="110000"/>
              </a:lnSpc>
              <a:spcBef>
                <a:spcPts val="1067"/>
              </a:spcBef>
              <a:spcAft>
                <a:spcPts val="0"/>
              </a:spcAft>
              <a:buClr>
                <a:srgbClr val="6C6463"/>
              </a:buClr>
              <a:buSzPts val="1600"/>
              <a:buChar char="•"/>
              <a:defRPr i="0" sz="2133" u="none" cap="none" strike="noStrike">
                <a:solidFill>
                  <a:srgbClr val="6C6463"/>
                </a:solidFill>
              </a:defRPr>
            </a:lvl3pPr>
            <a:lvl4pPr indent="-317500" lvl="3" marL="1828800" marR="0" algn="l">
              <a:lnSpc>
                <a:spcPct val="110000"/>
              </a:lnSpc>
              <a:spcBef>
                <a:spcPts val="400"/>
              </a:spcBef>
              <a:spcAft>
                <a:spcPts val="0"/>
              </a:spcAft>
              <a:buClr>
                <a:srgbClr val="6C6463"/>
              </a:buClr>
              <a:buSzPts val="1400"/>
              <a:buChar char="–"/>
              <a:defRPr i="0" sz="1867" u="none" cap="none" strike="noStrike">
                <a:solidFill>
                  <a:srgbClr val="6C6463"/>
                </a:solidFill>
              </a:defRPr>
            </a:lvl4pPr>
            <a:lvl5pPr indent="-330200" lvl="4" marL="2286000" marR="0" algn="l">
              <a:lnSpc>
                <a:spcPct val="110000"/>
              </a:lnSpc>
              <a:spcBef>
                <a:spcPts val="400"/>
              </a:spcBef>
              <a:spcAft>
                <a:spcPts val="0"/>
              </a:spcAft>
              <a:buClr>
                <a:srgbClr val="6C6463"/>
              </a:buClr>
              <a:buSzPts val="1600"/>
              <a:buChar char="»"/>
              <a:defRPr i="0" sz="2133" u="none" cap="none" strike="noStrike">
                <a:solidFill>
                  <a:srgbClr val="6C6463"/>
                </a:solidFill>
              </a:defRPr>
            </a:lvl5pPr>
            <a:lvl6pPr indent="-342900" lvl="5" marL="2743200" marR="0" algn="l">
              <a:lnSpc>
                <a:spcPct val="90000"/>
              </a:lnSpc>
              <a:spcBef>
                <a:spcPts val="533"/>
              </a:spcBef>
              <a:spcAft>
                <a:spcPts val="0"/>
              </a:spcAft>
              <a:buClr>
                <a:schemeClr val="dk1"/>
              </a:buClr>
              <a:buSzPts val="1800"/>
              <a:buChar char="•"/>
              <a:defRPr i="0" sz="2400" u="none" cap="none" strike="noStrike">
                <a:solidFill>
                  <a:schemeClr val="dk1"/>
                </a:solidFill>
              </a:defRPr>
            </a:lvl6pPr>
            <a:lvl7pPr indent="-342900" lvl="6" marL="3200400" marR="0" algn="l">
              <a:lnSpc>
                <a:spcPct val="90000"/>
              </a:lnSpc>
              <a:spcBef>
                <a:spcPts val="533"/>
              </a:spcBef>
              <a:spcAft>
                <a:spcPts val="0"/>
              </a:spcAft>
              <a:buClr>
                <a:schemeClr val="dk1"/>
              </a:buClr>
              <a:buSzPts val="1800"/>
              <a:buChar char="•"/>
              <a:defRPr i="0" sz="2400" u="none" cap="none" strike="noStrike">
                <a:solidFill>
                  <a:schemeClr val="dk1"/>
                </a:solidFill>
              </a:defRPr>
            </a:lvl7pPr>
            <a:lvl8pPr indent="-342900" lvl="7" marL="3657600" marR="0" algn="l">
              <a:lnSpc>
                <a:spcPct val="90000"/>
              </a:lnSpc>
              <a:spcBef>
                <a:spcPts val="533"/>
              </a:spcBef>
              <a:spcAft>
                <a:spcPts val="0"/>
              </a:spcAft>
              <a:buClr>
                <a:schemeClr val="dk1"/>
              </a:buClr>
              <a:buSzPts val="1800"/>
              <a:buChar char="•"/>
              <a:defRPr i="0" sz="2400" u="none" cap="none" strike="noStrike">
                <a:solidFill>
                  <a:schemeClr val="dk1"/>
                </a:solidFill>
              </a:defRPr>
            </a:lvl8pPr>
            <a:lvl9pPr indent="-342900" lvl="8" marL="4114800" marR="0" algn="l">
              <a:lnSpc>
                <a:spcPct val="90000"/>
              </a:lnSpc>
              <a:spcBef>
                <a:spcPts val="533"/>
              </a:spcBef>
              <a:spcAft>
                <a:spcPts val="0"/>
              </a:spcAft>
              <a:buClr>
                <a:schemeClr val="dk1"/>
              </a:buClr>
              <a:buSzPts val="1800"/>
              <a:buChar char="•"/>
              <a:defRPr i="0" sz="2400" u="none" cap="none" strike="noStrike">
                <a:solidFill>
                  <a:schemeClr val="dk1"/>
                </a:solidFill>
              </a:defRPr>
            </a:lvl9pPr>
          </a:lstStyle>
          <a:p/>
        </p:txBody>
      </p:sp>
      <p:sp>
        <p:nvSpPr>
          <p:cNvPr id="66" name="Google Shape;66;p8"/>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lvl1pPr indent="0" lvl="0"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1pPr>
            <a:lvl2pPr indent="0" lvl="1"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2pPr>
            <a:lvl3pPr indent="0" lvl="2"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3pPr>
            <a:lvl4pPr indent="0" lvl="3"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4pPr>
            <a:lvl5pPr indent="0" lvl="4"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5pPr>
            <a:lvl6pPr indent="0" lvl="5"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6pPr>
            <a:lvl7pPr indent="0" lvl="6"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7pPr>
            <a:lvl8pPr indent="0" lvl="7"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8pPr>
            <a:lvl9pPr indent="0" lvl="8" marL="0" marR="0" algn="r">
              <a:spcBef>
                <a:spcPts val="0"/>
              </a:spcBef>
              <a:buClr>
                <a:srgbClr val="6C6463"/>
              </a:buClr>
              <a:buSzPts val="800"/>
              <a:buFont typeface="Cabin"/>
              <a:buNone/>
              <a:defRPr b="0" i="0" sz="8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
              <a:t>‹#›</a:t>
            </a:fld>
            <a:endParaRPr/>
          </a:p>
        </p:txBody>
      </p:sp>
      <p:sp>
        <p:nvSpPr>
          <p:cNvPr id="67" name="Google Shape;67;p8"/>
          <p:cNvSpPr txBox="1"/>
          <p:nvPr>
            <p:ph type="title"/>
          </p:nvPr>
        </p:nvSpPr>
        <p:spPr>
          <a:xfrm>
            <a:off x="914805" y="898413"/>
            <a:ext cx="10363200" cy="615600"/>
          </a:xfrm>
          <a:prstGeom prst="rect">
            <a:avLst/>
          </a:prstGeom>
          <a:noFill/>
          <a:ln>
            <a:noFill/>
          </a:ln>
        </p:spPr>
        <p:txBody>
          <a:bodyPr anchorCtr="0" anchor="b" bIns="91175" lIns="91175" spcFirstLastPara="1" rIns="91175" wrap="square" tIns="91175">
            <a:noAutofit/>
          </a:bodyPr>
          <a:lstStyle>
            <a:lvl1pPr lvl="0" marR="0" algn="l">
              <a:lnSpc>
                <a:spcPct val="90000"/>
              </a:lnSpc>
              <a:spcBef>
                <a:spcPts val="0"/>
              </a:spcBef>
              <a:spcAft>
                <a:spcPts val="0"/>
              </a:spcAft>
              <a:buClr>
                <a:srgbClr val="3F3F3F"/>
              </a:buClr>
              <a:buSzPts val="1400"/>
              <a:buFont typeface="Avenir"/>
              <a:buNone/>
              <a:defRPr i="0" sz="3200" u="none" cap="none" strike="noStrike"/>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9"/>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3" name="Shape 73"/>
        <p:cNvGrpSpPr/>
        <p:nvPr/>
      </p:nvGrpSpPr>
      <p:grpSpPr>
        <a:xfrm>
          <a:off x="0" y="0"/>
          <a:ext cx="0" cy="0"/>
          <a:chOff x="0" y="0"/>
          <a:chExt cx="0" cy="0"/>
        </a:xfrm>
      </p:grpSpPr>
      <p:sp>
        <p:nvSpPr>
          <p:cNvPr id="74" name="Google Shape;74;p10"/>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6" name="Google Shape;76;p10"/>
          <p:cNvSpPr txBox="1"/>
          <p:nvPr>
            <p:ph idx="2" type="body"/>
          </p:nvPr>
        </p:nvSpPr>
        <p:spPr>
          <a:xfrm>
            <a:off x="6515944" y="2120900"/>
            <a:ext cx="4639736" cy="3748194"/>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10"/>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
              <a:t>‹#›</a:t>
            </a:fld>
            <a:endParaRPr/>
          </a:p>
        </p:txBody>
      </p:sp>
      <p:cxnSp>
        <p:nvCxnSpPr>
          <p:cNvPr id="80" name="Google Shape;80;p10"/>
          <p:cNvCxnSpPr/>
          <p:nvPr/>
        </p:nvCxnSpPr>
        <p:spPr>
          <a:xfrm>
            <a:off x="1158240" y="1926989"/>
            <a:ext cx="987552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1"/>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1"/>
          <p:cNvSpPr txBox="1"/>
          <p:nvPr>
            <p:ph idx="1" type="body"/>
          </p:nvPr>
        </p:nvSpPr>
        <p:spPr>
          <a:xfrm>
            <a:off x="1097280"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200"/>
              </a:spcBef>
              <a:spcAft>
                <a:spcPts val="0"/>
              </a:spcAft>
              <a:buSzPts val="2000"/>
              <a:buNone/>
              <a:defRPr b="0" sz="2000" cap="none">
                <a:solidFill>
                  <a:schemeClr val="dk1"/>
                </a:solidFill>
              </a:defRPr>
            </a:lvl1pPr>
            <a:lvl2pPr indent="-228600" lvl="1" marL="914400" algn="l">
              <a:lnSpc>
                <a:spcPct val="110000"/>
              </a:lnSpc>
              <a:spcBef>
                <a:spcPts val="200"/>
              </a:spcBef>
              <a:spcAft>
                <a:spcPts val="0"/>
              </a:spcAft>
              <a:buClr>
                <a:srgbClr val="3F3F3F"/>
              </a:buClr>
              <a:buSzPts val="2000"/>
              <a:buNone/>
              <a:defRPr b="1" sz="2000"/>
            </a:lvl2pPr>
            <a:lvl3pPr indent="-228600" lvl="2" marL="1371600" algn="l">
              <a:lnSpc>
                <a:spcPct val="110000"/>
              </a:lnSpc>
              <a:spcBef>
                <a:spcPts val="400"/>
              </a:spcBef>
              <a:spcAft>
                <a:spcPts val="0"/>
              </a:spcAft>
              <a:buClr>
                <a:srgbClr val="3F3F3F"/>
              </a:buClr>
              <a:buSzPts val="1800"/>
              <a:buNone/>
              <a:defRPr b="1" sz="1800"/>
            </a:lvl3pPr>
            <a:lvl4pPr indent="-228600" lvl="3" marL="1828800" algn="l">
              <a:lnSpc>
                <a:spcPct val="110000"/>
              </a:lnSpc>
              <a:spcBef>
                <a:spcPts val="400"/>
              </a:spcBef>
              <a:spcAft>
                <a:spcPts val="0"/>
              </a:spcAft>
              <a:buClr>
                <a:srgbClr val="3F3F3F"/>
              </a:buClr>
              <a:buSzPts val="1600"/>
              <a:buNone/>
              <a:defRPr b="1" sz="1600"/>
            </a:lvl4pPr>
            <a:lvl5pPr indent="-228600" lvl="4" marL="2286000" algn="l">
              <a:lnSpc>
                <a:spcPct val="11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4" name="Google Shape;84;p11"/>
          <p:cNvSpPr txBox="1"/>
          <p:nvPr>
            <p:ph idx="2" type="body"/>
          </p:nvPr>
        </p:nvSpPr>
        <p:spPr>
          <a:xfrm>
            <a:off x="1097280" y="2958276"/>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11"/>
          <p:cNvSpPr txBox="1"/>
          <p:nvPr>
            <p:ph idx="3" type="body"/>
          </p:nvPr>
        </p:nvSpPr>
        <p:spPr>
          <a:xfrm>
            <a:off x="6515944"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200"/>
              </a:spcBef>
              <a:spcAft>
                <a:spcPts val="0"/>
              </a:spcAft>
              <a:buSzPts val="2000"/>
              <a:buNone/>
              <a:defRPr b="0" sz="2000" cap="none">
                <a:solidFill>
                  <a:schemeClr val="dk1"/>
                </a:solidFill>
              </a:defRPr>
            </a:lvl1pPr>
            <a:lvl2pPr indent="-228600" lvl="1" marL="914400" algn="l">
              <a:lnSpc>
                <a:spcPct val="110000"/>
              </a:lnSpc>
              <a:spcBef>
                <a:spcPts val="200"/>
              </a:spcBef>
              <a:spcAft>
                <a:spcPts val="0"/>
              </a:spcAft>
              <a:buClr>
                <a:srgbClr val="3F3F3F"/>
              </a:buClr>
              <a:buSzPts val="2000"/>
              <a:buNone/>
              <a:defRPr b="1" sz="2000"/>
            </a:lvl2pPr>
            <a:lvl3pPr indent="-228600" lvl="2" marL="1371600" algn="l">
              <a:lnSpc>
                <a:spcPct val="110000"/>
              </a:lnSpc>
              <a:spcBef>
                <a:spcPts val="400"/>
              </a:spcBef>
              <a:spcAft>
                <a:spcPts val="0"/>
              </a:spcAft>
              <a:buClr>
                <a:srgbClr val="3F3F3F"/>
              </a:buClr>
              <a:buSzPts val="1800"/>
              <a:buNone/>
              <a:defRPr b="1" sz="1800"/>
            </a:lvl3pPr>
            <a:lvl4pPr indent="-228600" lvl="3" marL="1828800" algn="l">
              <a:lnSpc>
                <a:spcPct val="110000"/>
              </a:lnSpc>
              <a:spcBef>
                <a:spcPts val="400"/>
              </a:spcBef>
              <a:spcAft>
                <a:spcPts val="0"/>
              </a:spcAft>
              <a:buClr>
                <a:srgbClr val="3F3F3F"/>
              </a:buClr>
              <a:buSzPts val="1600"/>
              <a:buNone/>
              <a:defRPr b="1" sz="1600"/>
            </a:lvl4pPr>
            <a:lvl5pPr indent="-228600" lvl="4" marL="2286000" algn="l">
              <a:lnSpc>
                <a:spcPct val="11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6" name="Google Shape;86;p11"/>
          <p:cNvSpPr txBox="1"/>
          <p:nvPr>
            <p:ph idx="4" type="body"/>
          </p:nvPr>
        </p:nvSpPr>
        <p:spPr>
          <a:xfrm>
            <a:off x="6515944" y="2958275"/>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7" name="Google Shape;87;p11"/>
          <p:cNvSpPr txBox="1"/>
          <p:nvPr>
            <p:ph idx="10" type="dt"/>
          </p:nvPr>
        </p:nvSpPr>
        <p:spPr>
          <a:xfrm>
            <a:off x="8218425" y="6446840"/>
            <a:ext cx="258485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1097279" y="6446840"/>
            <a:ext cx="6818263"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
              <a:t>‹#›</a:t>
            </a:fld>
            <a:endParaRPr/>
          </a:p>
        </p:txBody>
      </p:sp>
      <p:cxnSp>
        <p:nvCxnSpPr>
          <p:cNvPr id="90" name="Google Shape;90;p11"/>
          <p:cNvCxnSpPr/>
          <p:nvPr/>
        </p:nvCxnSpPr>
        <p:spPr>
          <a:xfrm>
            <a:off x="1158240" y="1905217"/>
            <a:ext cx="9875520" cy="0"/>
          </a:xfrm>
          <a:prstGeom prst="straightConnector1">
            <a:avLst/>
          </a:prstGeom>
          <a:noFill/>
          <a:ln cap="flat" cmpd="sng" w="12700">
            <a:solidFill>
              <a:srgbClr val="3F3F3F"/>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2.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14805" y="457200"/>
            <a:ext cx="10363200" cy="9144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BA0C2F"/>
              </a:buClr>
              <a:buSzPts val="2800"/>
              <a:buFont typeface="Gill Sans"/>
              <a:buNone/>
              <a:defRPr b="0" i="0" sz="2800" u="none" cap="none" strike="noStrik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914400" y="1600200"/>
            <a:ext cx="10363200" cy="4114800"/>
          </a:xfrm>
          <a:prstGeom prst="rect">
            <a:avLst/>
          </a:prstGeom>
          <a:noFill/>
          <a:ln>
            <a:noFill/>
          </a:ln>
        </p:spPr>
        <p:txBody>
          <a:bodyPr anchorCtr="0" anchor="t" bIns="45700" lIns="91425" spcFirstLastPara="1" rIns="91425" wrap="square" tIns="45700">
            <a:normAutofit/>
          </a:bodyPr>
          <a:lstStyle>
            <a:lvl1pPr indent="-355600" lvl="0" marL="457200" marR="0" rtl="0" algn="l">
              <a:spcBef>
                <a:spcPts val="0"/>
              </a:spcBef>
              <a:spcAft>
                <a:spcPts val="0"/>
              </a:spcAft>
              <a:buClr>
                <a:srgbClr val="635C5B"/>
              </a:buClr>
              <a:buSzPts val="2000"/>
              <a:buFont typeface="Arial"/>
              <a:buChar char="•"/>
              <a:defRPr b="0" i="0" sz="2000" u="none" cap="none" strike="noStrike">
                <a:solidFill>
                  <a:srgbClr val="635C5B"/>
                </a:solidFill>
                <a:latin typeface="Gill Sans"/>
                <a:ea typeface="Gill Sans"/>
                <a:cs typeface="Gill Sans"/>
                <a:sym typeface="Gill Sans"/>
              </a:defRPr>
            </a:lvl1pPr>
            <a:lvl2pPr indent="-355600" lvl="1" marL="914400" marR="0" rtl="0" algn="l">
              <a:spcBef>
                <a:spcPts val="1200"/>
              </a:spcBef>
              <a:spcAft>
                <a:spcPts val="0"/>
              </a:spcAft>
              <a:buClr>
                <a:srgbClr val="635C5B"/>
              </a:buClr>
              <a:buSzPts val="2000"/>
              <a:buFont typeface="Arial"/>
              <a:buChar char="–"/>
              <a:defRPr b="0" i="0" sz="2000" u="none" cap="none" strike="noStrike">
                <a:solidFill>
                  <a:srgbClr val="635C5B"/>
                </a:solidFill>
                <a:latin typeface="Gill Sans"/>
                <a:ea typeface="Gill Sans"/>
                <a:cs typeface="Gill Sans"/>
                <a:sym typeface="Gill Sans"/>
              </a:defRPr>
            </a:lvl2pPr>
            <a:lvl3pPr indent="-342900" lvl="2" marL="1371600" marR="0" rtl="0" algn="l">
              <a:spcBef>
                <a:spcPts val="1200"/>
              </a:spcBef>
              <a:spcAft>
                <a:spcPts val="0"/>
              </a:spcAft>
              <a:buClr>
                <a:srgbClr val="6C6463"/>
              </a:buClr>
              <a:buSzPts val="1800"/>
              <a:buFont typeface="Arial"/>
              <a:buChar char="•"/>
              <a:defRPr b="0" i="0" sz="1800" u="none" cap="none" strike="noStrike">
                <a:solidFill>
                  <a:srgbClr val="6C6463"/>
                </a:solidFill>
                <a:latin typeface="Gill Sans"/>
                <a:ea typeface="Gill Sans"/>
                <a:cs typeface="Gill Sans"/>
                <a:sym typeface="Gill Sans"/>
              </a:defRPr>
            </a:lvl3pPr>
            <a:lvl4pPr indent="-330200" lvl="3" marL="1828800" marR="0" rtl="0" algn="l">
              <a:spcBef>
                <a:spcPts val="320"/>
              </a:spcBef>
              <a:spcAft>
                <a:spcPts val="0"/>
              </a:spcAft>
              <a:buClr>
                <a:srgbClr val="6C6463"/>
              </a:buClr>
              <a:buSzPts val="1600"/>
              <a:buFont typeface="Arial"/>
              <a:buChar char="–"/>
              <a:defRPr b="0" i="0" sz="1600" u="none" cap="none" strike="noStrike">
                <a:solidFill>
                  <a:srgbClr val="6C6463"/>
                </a:solidFill>
                <a:latin typeface="Gill Sans"/>
                <a:ea typeface="Gill Sans"/>
                <a:cs typeface="Gill Sans"/>
                <a:sym typeface="Gill Sans"/>
              </a:defRPr>
            </a:lvl4pPr>
            <a:lvl5pPr indent="-317500" lvl="4" marL="2286000" marR="0" rtl="0" algn="l">
              <a:spcBef>
                <a:spcPts val="280"/>
              </a:spcBef>
              <a:spcAft>
                <a:spcPts val="0"/>
              </a:spcAft>
              <a:buClr>
                <a:srgbClr val="6C6463"/>
              </a:buClr>
              <a:buSzPts val="1400"/>
              <a:buFont typeface="Arial"/>
              <a:buChar char="»"/>
              <a:defRPr b="0" i="0" sz="1400" u="none" cap="none" strike="noStrike">
                <a:solidFill>
                  <a:srgbClr val="6C6463"/>
                </a:solidFill>
                <a:latin typeface="Gill Sans"/>
                <a:ea typeface="Gill Sans"/>
                <a:cs typeface="Gill Sans"/>
                <a:sym typeface="Gill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12" name="Google Shape;12;p1"/>
          <p:cNvSpPr txBox="1"/>
          <p:nvPr>
            <p:ph idx="10" type="dt"/>
          </p:nvPr>
        </p:nvSpPr>
        <p:spPr>
          <a:xfrm>
            <a:off x="203200" y="6530079"/>
            <a:ext cx="2844800" cy="184666"/>
          </a:xfrm>
          <a:prstGeom prst="rect">
            <a:avLst/>
          </a:prstGeom>
          <a:noFill/>
          <a:ln>
            <a:noFill/>
          </a:ln>
        </p:spPr>
        <p:txBody>
          <a:bodyPr anchorCtr="0" anchor="ctr" bIns="45700" lIns="91425" spcFirstLastPara="1" rIns="91425" wrap="square" tIns="45700">
            <a:spAutoFit/>
          </a:bodyPr>
          <a:lstStyle>
            <a:lvl1pPr lvl="0" marR="0" rtl="0" algn="l">
              <a:spcBef>
                <a:spcPts val="0"/>
              </a:spcBef>
              <a:spcAft>
                <a:spcPts val="0"/>
              </a:spcAft>
              <a:buSzPts val="1400"/>
              <a:buNone/>
              <a:defRPr b="0" i="0" sz="600" u="none" cap="none" strike="noStrike">
                <a:solidFill>
                  <a:srgbClr val="635C5B"/>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1"/>
          <p:cNvSpPr txBox="1"/>
          <p:nvPr>
            <p:ph idx="11" type="ftr"/>
          </p:nvPr>
        </p:nvSpPr>
        <p:spPr>
          <a:xfrm>
            <a:off x="4165600" y="6530079"/>
            <a:ext cx="3860800" cy="184666"/>
          </a:xfrm>
          <a:prstGeom prst="rect">
            <a:avLst/>
          </a:prstGeom>
          <a:noFill/>
          <a:ln>
            <a:noFill/>
          </a:ln>
        </p:spPr>
        <p:txBody>
          <a:bodyPr anchorCtr="0" anchor="ctr" bIns="45700" lIns="91425" spcFirstLastPara="1" rIns="91425" wrap="square" tIns="45700">
            <a:spAutoFit/>
          </a:bodyPr>
          <a:lstStyle>
            <a:lvl1pPr lvl="0" marR="0" rtl="0" algn="ctr">
              <a:spcBef>
                <a:spcPts val="0"/>
              </a:spcBef>
              <a:spcAft>
                <a:spcPts val="0"/>
              </a:spcAft>
              <a:buSzPts val="1400"/>
              <a:buNone/>
              <a:defRPr b="0" i="0" sz="600" u="none" cap="none" strike="noStrike">
                <a:solidFill>
                  <a:srgbClr val="635C5B"/>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1"/>
          <p:cNvSpPr txBox="1"/>
          <p:nvPr>
            <p:ph idx="12" type="sldNum"/>
          </p:nvPr>
        </p:nvSpPr>
        <p:spPr>
          <a:xfrm>
            <a:off x="9144000" y="6530079"/>
            <a:ext cx="2844800" cy="184666"/>
          </a:xfrm>
          <a:prstGeom prst="rect">
            <a:avLst/>
          </a:prstGeom>
          <a:noFill/>
          <a:ln>
            <a:noFill/>
          </a:ln>
        </p:spPr>
        <p:txBody>
          <a:bodyPr anchorCtr="0" anchor="ctr" bIns="45700" lIns="91425" spcFirstLastPara="1" rIns="91425" wrap="square" tIns="45700">
            <a:spAutoFit/>
          </a:bodyPr>
          <a:lstStyle>
            <a:lvl1pPr indent="0" lvl="0" marL="0" marR="0" rtl="0" algn="r">
              <a:spcBef>
                <a:spcPts val="0"/>
              </a:spcBef>
              <a:buNone/>
              <a:defRPr b="0" i="0" sz="600" u="none" cap="none" strike="noStrike">
                <a:solidFill>
                  <a:srgbClr val="635C5B"/>
                </a:solidFill>
                <a:latin typeface="Gill Sans"/>
                <a:ea typeface="Gill Sans"/>
                <a:cs typeface="Gill Sans"/>
                <a:sym typeface="Gill Sans"/>
              </a:defRPr>
            </a:lvl1pPr>
            <a:lvl2pPr indent="0" lvl="1" marL="0" marR="0" rtl="0" algn="r">
              <a:spcBef>
                <a:spcPts val="0"/>
              </a:spcBef>
              <a:buNone/>
              <a:defRPr b="0" i="0" sz="600" u="none" cap="none" strike="noStrike">
                <a:solidFill>
                  <a:srgbClr val="635C5B"/>
                </a:solidFill>
                <a:latin typeface="Gill Sans"/>
                <a:ea typeface="Gill Sans"/>
                <a:cs typeface="Gill Sans"/>
                <a:sym typeface="Gill Sans"/>
              </a:defRPr>
            </a:lvl2pPr>
            <a:lvl3pPr indent="0" lvl="2" marL="0" marR="0" rtl="0" algn="r">
              <a:spcBef>
                <a:spcPts val="0"/>
              </a:spcBef>
              <a:buNone/>
              <a:defRPr b="0" i="0" sz="600" u="none" cap="none" strike="noStrike">
                <a:solidFill>
                  <a:srgbClr val="635C5B"/>
                </a:solidFill>
                <a:latin typeface="Gill Sans"/>
                <a:ea typeface="Gill Sans"/>
                <a:cs typeface="Gill Sans"/>
                <a:sym typeface="Gill Sans"/>
              </a:defRPr>
            </a:lvl3pPr>
            <a:lvl4pPr indent="0" lvl="3" marL="0" marR="0" rtl="0" algn="r">
              <a:spcBef>
                <a:spcPts val="0"/>
              </a:spcBef>
              <a:buNone/>
              <a:defRPr b="0" i="0" sz="600" u="none" cap="none" strike="noStrike">
                <a:solidFill>
                  <a:srgbClr val="635C5B"/>
                </a:solidFill>
                <a:latin typeface="Gill Sans"/>
                <a:ea typeface="Gill Sans"/>
                <a:cs typeface="Gill Sans"/>
                <a:sym typeface="Gill Sans"/>
              </a:defRPr>
            </a:lvl4pPr>
            <a:lvl5pPr indent="0" lvl="4" marL="0" marR="0" rtl="0" algn="r">
              <a:spcBef>
                <a:spcPts val="0"/>
              </a:spcBef>
              <a:buNone/>
              <a:defRPr b="0" i="0" sz="600" u="none" cap="none" strike="noStrike">
                <a:solidFill>
                  <a:srgbClr val="635C5B"/>
                </a:solidFill>
                <a:latin typeface="Gill Sans"/>
                <a:ea typeface="Gill Sans"/>
                <a:cs typeface="Gill Sans"/>
                <a:sym typeface="Gill Sans"/>
              </a:defRPr>
            </a:lvl5pPr>
            <a:lvl6pPr indent="0" lvl="5" marL="0" marR="0" rtl="0" algn="r">
              <a:spcBef>
                <a:spcPts val="0"/>
              </a:spcBef>
              <a:buNone/>
              <a:defRPr b="0" i="0" sz="600" u="none" cap="none" strike="noStrike">
                <a:solidFill>
                  <a:srgbClr val="635C5B"/>
                </a:solidFill>
                <a:latin typeface="Gill Sans"/>
                <a:ea typeface="Gill Sans"/>
                <a:cs typeface="Gill Sans"/>
                <a:sym typeface="Gill Sans"/>
              </a:defRPr>
            </a:lvl6pPr>
            <a:lvl7pPr indent="0" lvl="6" marL="0" marR="0" rtl="0" algn="r">
              <a:spcBef>
                <a:spcPts val="0"/>
              </a:spcBef>
              <a:buNone/>
              <a:defRPr b="0" i="0" sz="600" u="none" cap="none" strike="noStrike">
                <a:solidFill>
                  <a:srgbClr val="635C5B"/>
                </a:solidFill>
                <a:latin typeface="Gill Sans"/>
                <a:ea typeface="Gill Sans"/>
                <a:cs typeface="Gill Sans"/>
                <a:sym typeface="Gill Sans"/>
              </a:defRPr>
            </a:lvl7pPr>
            <a:lvl8pPr indent="0" lvl="7" marL="0" marR="0" rtl="0" algn="r">
              <a:spcBef>
                <a:spcPts val="0"/>
              </a:spcBef>
              <a:buNone/>
              <a:defRPr b="0" i="0" sz="600" u="none" cap="none" strike="noStrike">
                <a:solidFill>
                  <a:srgbClr val="635C5B"/>
                </a:solidFill>
                <a:latin typeface="Gill Sans"/>
                <a:ea typeface="Gill Sans"/>
                <a:cs typeface="Gill Sans"/>
                <a:sym typeface="Gill Sans"/>
              </a:defRPr>
            </a:lvl8pPr>
            <a:lvl9pPr indent="0" lvl="8" marL="0" marR="0" rtl="0" algn="r">
              <a:spcBef>
                <a:spcPts val="0"/>
              </a:spcBef>
              <a:buNone/>
              <a:defRPr b="0" i="0" sz="600" u="none" cap="none" strike="noStrike">
                <a:solidFill>
                  <a:srgbClr val="635C5B"/>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r"/>
              <a:t>‹#›</a:t>
            </a:fld>
            <a:endParaRPr/>
          </a:p>
        </p:txBody>
      </p:sp>
      <p:sp>
        <p:nvSpPr>
          <p:cNvPr id="15" name="Google Shape;15;p1"/>
          <p:cNvSpPr/>
          <p:nvPr/>
        </p:nvSpPr>
        <p:spPr>
          <a:xfrm>
            <a:off x="0" y="0"/>
            <a:ext cx="12192000" cy="6858000"/>
          </a:xfrm>
          <a:prstGeom prst="frame">
            <a:avLst>
              <a:gd fmla="val 2222" name="adj1"/>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7"/>
          <p:cNvSpPr/>
          <p:nvPr/>
        </p:nvSpPr>
        <p:spPr>
          <a:xfrm>
            <a:off x="3177" y="6400800"/>
            <a:ext cx="12188825" cy="457200"/>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700"/>
              <a:buFont typeface="Avenir"/>
              <a:buNone/>
              <a:defRPr b="0" i="0" sz="4700" u="none" cap="none" strike="noStrike">
                <a:solidFill>
                  <a:srgbClr val="3F3F3F"/>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7"/>
          <p:cNvSpPr txBox="1"/>
          <p:nvPr>
            <p:ph idx="1" type="body"/>
          </p:nvPr>
        </p:nvSpPr>
        <p:spPr>
          <a:xfrm>
            <a:off x="1097280" y="2108203"/>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10000"/>
              </a:lnSpc>
              <a:spcBef>
                <a:spcPts val="1200"/>
              </a:spcBef>
              <a:spcAft>
                <a:spcPts val="0"/>
              </a:spcAft>
              <a:buClr>
                <a:schemeClr val="accent1"/>
              </a:buClr>
              <a:buSzPts val="2000"/>
              <a:buFont typeface="Calibri"/>
              <a:buChar char=" "/>
              <a:defRPr b="0" i="0" sz="2000" u="none" cap="none" strike="noStrike">
                <a:solidFill>
                  <a:srgbClr val="3F3F3F"/>
                </a:solidFill>
                <a:latin typeface="Avenir"/>
                <a:ea typeface="Avenir"/>
                <a:cs typeface="Avenir"/>
                <a:sym typeface="Avenir"/>
              </a:defRPr>
            </a:lvl1pPr>
            <a:lvl2pPr indent="-342900" lvl="1" marL="914400" marR="0" rtl="0" algn="l">
              <a:lnSpc>
                <a:spcPct val="110000"/>
              </a:lnSpc>
              <a:spcBef>
                <a:spcPts val="200"/>
              </a:spcBef>
              <a:spcAft>
                <a:spcPts val="0"/>
              </a:spcAft>
              <a:buClr>
                <a:srgbClr val="3F3F3F"/>
              </a:buClr>
              <a:buSzPts val="1800"/>
              <a:buFont typeface="Calibri"/>
              <a:buChar char="◦"/>
              <a:defRPr b="0" i="0" sz="1800" u="none" cap="none" strike="noStrike">
                <a:solidFill>
                  <a:srgbClr val="3F3F3F"/>
                </a:solidFill>
                <a:latin typeface="Avenir"/>
                <a:ea typeface="Avenir"/>
                <a:cs typeface="Avenir"/>
                <a:sym typeface="Avenir"/>
              </a:defRPr>
            </a:lvl2pPr>
            <a:lvl3pPr indent="-317500" lvl="2" marL="1371600" marR="0" rtl="0" algn="l">
              <a:lnSpc>
                <a:spcPct val="110000"/>
              </a:lnSpc>
              <a:spcBef>
                <a:spcPts val="400"/>
              </a:spcBef>
              <a:spcAft>
                <a:spcPts val="0"/>
              </a:spcAft>
              <a:buClr>
                <a:srgbClr val="3F3F3F"/>
              </a:buClr>
              <a:buSzPts val="1400"/>
              <a:buFont typeface="Calibri"/>
              <a:buChar char="◦"/>
              <a:defRPr b="0" i="0" sz="1400" u="none" cap="none" strike="noStrike">
                <a:solidFill>
                  <a:srgbClr val="3F3F3F"/>
                </a:solidFill>
                <a:latin typeface="Avenir"/>
                <a:ea typeface="Avenir"/>
                <a:cs typeface="Avenir"/>
                <a:sym typeface="Avenir"/>
              </a:defRPr>
            </a:lvl3pPr>
            <a:lvl4pPr indent="-317500" lvl="3" marL="1828800" marR="0" rtl="0" algn="l">
              <a:lnSpc>
                <a:spcPct val="110000"/>
              </a:lnSpc>
              <a:spcBef>
                <a:spcPts val="400"/>
              </a:spcBef>
              <a:spcAft>
                <a:spcPts val="0"/>
              </a:spcAft>
              <a:buClr>
                <a:srgbClr val="3F3F3F"/>
              </a:buClr>
              <a:buSzPts val="1400"/>
              <a:buFont typeface="Calibri"/>
              <a:buChar char="◦"/>
              <a:defRPr b="0" i="0" sz="1400" u="none" cap="none" strike="noStrike">
                <a:solidFill>
                  <a:srgbClr val="3F3F3F"/>
                </a:solidFill>
                <a:latin typeface="Avenir"/>
                <a:ea typeface="Avenir"/>
                <a:cs typeface="Avenir"/>
                <a:sym typeface="Avenir"/>
              </a:defRPr>
            </a:lvl4pPr>
            <a:lvl5pPr indent="-317500" lvl="4" marL="2286000" marR="0" rtl="0" algn="l">
              <a:lnSpc>
                <a:spcPct val="110000"/>
              </a:lnSpc>
              <a:spcBef>
                <a:spcPts val="400"/>
              </a:spcBef>
              <a:spcAft>
                <a:spcPts val="0"/>
              </a:spcAft>
              <a:buClr>
                <a:srgbClr val="3F3F3F"/>
              </a:buClr>
              <a:buSzPts val="1400"/>
              <a:buFont typeface="Calibri"/>
              <a:buChar char="◦"/>
              <a:defRPr b="0" i="0" sz="1400" u="none" cap="none" strike="noStrike">
                <a:solidFill>
                  <a:srgbClr val="3F3F3F"/>
                </a:solidFill>
                <a:latin typeface="Avenir"/>
                <a:ea typeface="Avenir"/>
                <a:cs typeface="Avenir"/>
                <a:sym typeface="Avenir"/>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Avenir"/>
                <a:ea typeface="Avenir"/>
                <a:cs typeface="Avenir"/>
                <a:sym typeface="Avenir"/>
              </a:defRPr>
            </a:lvl9pPr>
          </a:lstStyle>
          <a:p/>
        </p:txBody>
      </p:sp>
      <p:sp>
        <p:nvSpPr>
          <p:cNvPr id="61" name="Google Shape;61;p7"/>
          <p:cNvSpPr txBox="1"/>
          <p:nvPr>
            <p:ph idx="10" type="dt"/>
          </p:nvPr>
        </p:nvSpPr>
        <p:spPr>
          <a:xfrm>
            <a:off x="7772948" y="6435972"/>
            <a:ext cx="2584851"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62" name="Google Shape;62;p7"/>
          <p:cNvSpPr txBox="1"/>
          <p:nvPr>
            <p:ph idx="11" type="ftr"/>
          </p:nvPr>
        </p:nvSpPr>
        <p:spPr>
          <a:xfrm>
            <a:off x="651802" y="6435972"/>
            <a:ext cx="681826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63" name="Google Shape;63;p7"/>
          <p:cNvSpPr txBox="1"/>
          <p:nvPr>
            <p:ph idx="12" type="sldNum"/>
          </p:nvPr>
        </p:nvSpPr>
        <p:spPr>
          <a:xfrm>
            <a:off x="10548104" y="6435972"/>
            <a:ext cx="780011"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Avenir"/>
                <a:ea typeface="Avenir"/>
                <a:cs typeface="Avenir"/>
                <a:sym typeface="Avenir"/>
              </a:defRPr>
            </a:lvl1pPr>
            <a:lvl2pPr indent="0" lvl="1" marL="0" marR="0" rtl="0" algn="l">
              <a:spcBef>
                <a:spcPts val="0"/>
              </a:spcBef>
              <a:buNone/>
              <a:defRPr b="0" i="0" sz="1800" u="none" cap="none" strike="noStrike">
                <a:solidFill>
                  <a:schemeClr val="lt1"/>
                </a:solidFill>
                <a:latin typeface="Avenir"/>
                <a:ea typeface="Avenir"/>
                <a:cs typeface="Avenir"/>
                <a:sym typeface="Avenir"/>
              </a:defRPr>
            </a:lvl2pPr>
            <a:lvl3pPr indent="0" lvl="2" marL="0" marR="0" rtl="0" algn="l">
              <a:spcBef>
                <a:spcPts val="0"/>
              </a:spcBef>
              <a:buNone/>
              <a:defRPr b="0" i="0" sz="1800" u="none" cap="none" strike="noStrike">
                <a:solidFill>
                  <a:schemeClr val="lt1"/>
                </a:solidFill>
                <a:latin typeface="Avenir"/>
                <a:ea typeface="Avenir"/>
                <a:cs typeface="Avenir"/>
                <a:sym typeface="Avenir"/>
              </a:defRPr>
            </a:lvl3pPr>
            <a:lvl4pPr indent="0" lvl="3" marL="0" marR="0" rtl="0" algn="l">
              <a:spcBef>
                <a:spcPts val="0"/>
              </a:spcBef>
              <a:buNone/>
              <a:defRPr b="0" i="0" sz="1800" u="none" cap="none" strike="noStrike">
                <a:solidFill>
                  <a:schemeClr val="lt1"/>
                </a:solidFill>
                <a:latin typeface="Avenir"/>
                <a:ea typeface="Avenir"/>
                <a:cs typeface="Avenir"/>
                <a:sym typeface="Avenir"/>
              </a:defRPr>
            </a:lvl4pPr>
            <a:lvl5pPr indent="0" lvl="4" marL="0" marR="0" rtl="0" algn="l">
              <a:spcBef>
                <a:spcPts val="0"/>
              </a:spcBef>
              <a:buNone/>
              <a:defRPr b="0" i="0" sz="1800" u="none" cap="none" strike="noStrike">
                <a:solidFill>
                  <a:schemeClr val="lt1"/>
                </a:solidFill>
                <a:latin typeface="Avenir"/>
                <a:ea typeface="Avenir"/>
                <a:cs typeface="Avenir"/>
                <a:sym typeface="Avenir"/>
              </a:defRPr>
            </a:lvl5pPr>
            <a:lvl6pPr indent="0" lvl="5" marL="0" marR="0" rtl="0" algn="l">
              <a:spcBef>
                <a:spcPts val="0"/>
              </a:spcBef>
              <a:buNone/>
              <a:defRPr b="0" i="0" sz="1800" u="none" cap="none" strike="noStrike">
                <a:solidFill>
                  <a:schemeClr val="lt1"/>
                </a:solidFill>
                <a:latin typeface="Avenir"/>
                <a:ea typeface="Avenir"/>
                <a:cs typeface="Avenir"/>
                <a:sym typeface="Avenir"/>
              </a:defRPr>
            </a:lvl6pPr>
            <a:lvl7pPr indent="0" lvl="6" marL="0" marR="0" rtl="0" algn="l">
              <a:spcBef>
                <a:spcPts val="0"/>
              </a:spcBef>
              <a:buNone/>
              <a:defRPr b="0" i="0" sz="1800" u="none" cap="none" strike="noStrike">
                <a:solidFill>
                  <a:schemeClr val="lt1"/>
                </a:solidFill>
                <a:latin typeface="Avenir"/>
                <a:ea typeface="Avenir"/>
                <a:cs typeface="Avenir"/>
                <a:sym typeface="Avenir"/>
              </a:defRPr>
            </a:lvl7pPr>
            <a:lvl8pPr indent="0" lvl="7" marL="0" marR="0" rtl="0" algn="l">
              <a:spcBef>
                <a:spcPts val="0"/>
              </a:spcBef>
              <a:buNone/>
              <a:defRPr b="0" i="0" sz="1800" u="none" cap="none" strike="noStrike">
                <a:solidFill>
                  <a:schemeClr val="lt1"/>
                </a:solidFill>
                <a:latin typeface="Avenir"/>
                <a:ea typeface="Avenir"/>
                <a:cs typeface="Avenir"/>
                <a:sym typeface="Avenir"/>
              </a:defRPr>
            </a:lvl8pPr>
            <a:lvl9pPr indent="0" lvl="8" marL="0" marR="0" rtl="0" algn="l">
              <a:spcBef>
                <a:spcPts val="0"/>
              </a:spcBef>
              <a:buNone/>
              <a:defRPr b="0" i="0" sz="1800" u="none" cap="none" strike="noStrike">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hyperlink" Target="https://www.usaid.gov/sites/default/files/2022-12/312.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image" Target="../media/image1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2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 Id="rId3" Type="http://schemas.openxmlformats.org/officeDocument/2006/relationships/image" Target="../media/image2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1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2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nvSpPr>
        <p:spPr>
          <a:xfrm>
            <a:off x="801016" y="5179553"/>
            <a:ext cx="5065800" cy="1454400"/>
          </a:xfrm>
          <a:prstGeom prst="rect">
            <a:avLst/>
          </a:prstGeom>
          <a:noFill/>
          <a:ln>
            <a:noFill/>
          </a:ln>
        </p:spPr>
        <p:txBody>
          <a:bodyPr anchorCtr="0" anchor="t" bIns="121550" lIns="121550" spcFirstLastPara="1" rIns="121550" wrap="square" tIns="121550">
            <a:noAutofit/>
          </a:bodyPr>
          <a:lstStyle/>
          <a:p>
            <a:pPr indent="0" lvl="0" marL="0" marR="0" rtl="0" algn="l">
              <a:spcBef>
                <a:spcPts val="0"/>
              </a:spcBef>
              <a:spcAft>
                <a:spcPts val="0"/>
              </a:spcAft>
              <a:buNone/>
            </a:pPr>
            <a:r>
              <a:rPr b="0" i="0" lang="fr" sz="2000" u="none" cap="none" strike="noStrike">
                <a:solidFill>
                  <a:srgbClr val="FFFFFF"/>
                </a:solidFill>
                <a:latin typeface="Arial"/>
                <a:ea typeface="Arial"/>
                <a:cs typeface="Arial"/>
                <a:sym typeface="Arial"/>
              </a:rPr>
              <a:t>Présentateur :</a:t>
            </a:r>
            <a:endParaRPr/>
          </a:p>
          <a:p>
            <a:pPr indent="0" lvl="0" marL="0" marR="0" rtl="0" algn="l">
              <a:spcBef>
                <a:spcPts val="0"/>
              </a:spcBef>
              <a:spcAft>
                <a:spcPts val="0"/>
              </a:spcAft>
              <a:buNone/>
            </a:pPr>
            <a:r>
              <a:rPr lang="fr" sz="2000">
                <a:solidFill>
                  <a:srgbClr val="FFFFFF"/>
                </a:solidFill>
              </a:rPr>
              <a:t>Moustapha Niang</a:t>
            </a:r>
            <a:r>
              <a:rPr b="0" i="0" lang="fr" sz="2000" u="none" cap="none" strike="noStrike">
                <a:solidFill>
                  <a:srgbClr val="FFFFFF"/>
                </a:solidFill>
                <a:latin typeface="Arial"/>
                <a:ea typeface="Arial"/>
                <a:cs typeface="Arial"/>
                <a:sym typeface="Arial"/>
              </a:rPr>
              <a:t>, </a:t>
            </a:r>
            <a:r>
              <a:rPr lang="fr" sz="2000">
                <a:solidFill>
                  <a:srgbClr val="FFFFFF"/>
                </a:solidFill>
              </a:rPr>
              <a:t>ASAP Capacity Advisor</a:t>
            </a:r>
            <a:endParaRPr/>
          </a:p>
          <a:p>
            <a:pPr indent="0" lvl="0" marL="0" marR="0" rtl="0" algn="l">
              <a:spcBef>
                <a:spcPts val="0"/>
              </a:spcBef>
              <a:spcAft>
                <a:spcPts val="0"/>
              </a:spcAft>
              <a:buNone/>
            </a:pPr>
            <a:r>
              <a:rPr b="0" i="0" lang="fr" sz="2000" u="none" cap="none" strike="noStrike">
                <a:solidFill>
                  <a:srgbClr val="FFFFFF"/>
                </a:solidFill>
                <a:latin typeface="Arial"/>
                <a:ea typeface="Arial"/>
                <a:cs typeface="Arial"/>
                <a:sym typeface="Arial"/>
              </a:rPr>
              <a:t>Date : 26-28 juin 2024</a:t>
            </a:r>
            <a:endParaRPr b="0" i="0" sz="2000" u="none" cap="none" strike="noStrike">
              <a:solidFill>
                <a:srgbClr val="FFFFFF"/>
              </a:solidFill>
              <a:latin typeface="Arial"/>
              <a:ea typeface="Arial"/>
              <a:cs typeface="Arial"/>
              <a:sym typeface="Arial"/>
            </a:endParaRPr>
          </a:p>
        </p:txBody>
      </p:sp>
      <p:sp>
        <p:nvSpPr>
          <p:cNvPr id="199" name="Google Shape;199;p28"/>
          <p:cNvSpPr txBox="1"/>
          <p:nvPr>
            <p:ph idx="1" type="subTitle"/>
          </p:nvPr>
        </p:nvSpPr>
        <p:spPr>
          <a:xfrm>
            <a:off x="801026" y="1914275"/>
            <a:ext cx="9310800" cy="3498000"/>
          </a:xfrm>
          <a:prstGeom prst="rect">
            <a:avLst/>
          </a:prstGeom>
          <a:noFill/>
          <a:ln>
            <a:noFill/>
          </a:ln>
        </p:spPr>
        <p:txBody>
          <a:bodyPr anchorCtr="0" anchor="t" bIns="91175" lIns="91175" spcFirstLastPara="1" rIns="91175" wrap="square" tIns="91175">
            <a:noAutofit/>
          </a:bodyPr>
          <a:lstStyle/>
          <a:p>
            <a:pPr indent="0" lvl="0" marL="0" rtl="0" algn="l">
              <a:lnSpc>
                <a:spcPct val="100000"/>
              </a:lnSpc>
              <a:spcBef>
                <a:spcPts val="600"/>
              </a:spcBef>
              <a:spcAft>
                <a:spcPts val="0"/>
              </a:spcAft>
              <a:buSzPts val="1600"/>
              <a:buNone/>
            </a:pPr>
            <a:r>
              <a:rPr b="1" lang="fr" sz="4500"/>
              <a:t>GESTION D'UN FINANCEMENT DE L'USAID</a:t>
            </a:r>
            <a:endParaRPr b="1" sz="4500">
              <a:latin typeface="Arial"/>
              <a:ea typeface="Arial"/>
              <a:cs typeface="Arial"/>
              <a:sym typeface="Arial"/>
            </a:endParaRPr>
          </a:p>
          <a:p>
            <a:pPr indent="0" lvl="0" marL="0" rtl="0" algn="l">
              <a:lnSpc>
                <a:spcPct val="100000"/>
              </a:lnSpc>
              <a:spcBef>
                <a:spcPts val="600"/>
              </a:spcBef>
              <a:spcAft>
                <a:spcPts val="0"/>
              </a:spcAft>
              <a:buSzPts val="1600"/>
              <a:buNone/>
            </a:pPr>
            <a:r>
              <a:t/>
            </a:r>
            <a:endParaRPr b="1" sz="2000">
              <a:latin typeface="Arial"/>
              <a:ea typeface="Arial"/>
              <a:cs typeface="Arial"/>
              <a:sym typeface="Arial"/>
            </a:endParaRPr>
          </a:p>
          <a:p>
            <a:pPr indent="0" lvl="0" marL="0" rtl="0" algn="l">
              <a:lnSpc>
                <a:spcPct val="100000"/>
              </a:lnSpc>
              <a:spcBef>
                <a:spcPts val="0"/>
              </a:spcBef>
              <a:spcAft>
                <a:spcPts val="0"/>
              </a:spcAft>
              <a:buSzPts val="1600"/>
              <a:buNone/>
            </a:pPr>
            <a:r>
              <a:rPr lang="fr" sz="3500">
                <a:latin typeface="Arial"/>
                <a:ea typeface="Arial"/>
                <a:cs typeface="Arial"/>
                <a:sym typeface="Arial"/>
              </a:rPr>
              <a:t>USAID/Burundi </a:t>
            </a:r>
            <a:endParaRPr sz="3500">
              <a:latin typeface="Arial"/>
              <a:ea typeface="Arial"/>
              <a:cs typeface="Arial"/>
              <a:sym typeface="Arial"/>
            </a:endParaRPr>
          </a:p>
          <a:p>
            <a:pPr indent="0" lvl="0" marL="0" rtl="0" algn="l">
              <a:lnSpc>
                <a:spcPct val="100000"/>
              </a:lnSpc>
              <a:spcBef>
                <a:spcPts val="0"/>
              </a:spcBef>
              <a:spcAft>
                <a:spcPts val="0"/>
              </a:spcAft>
              <a:buSzPts val="1600"/>
              <a:buNone/>
            </a:pPr>
            <a:r>
              <a:rPr lang="fr" sz="3500">
                <a:latin typeface="Arial"/>
                <a:ea typeface="Arial"/>
                <a:cs typeface="Arial"/>
                <a:sym typeface="Arial"/>
              </a:rPr>
              <a:t>Formation sur la Localisation​</a:t>
            </a:r>
            <a:endParaRPr sz="3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7"/>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p>
            <a:pPr indent="0" lvl="0" marL="0" marR="0" rtl="0" algn="r">
              <a:spcBef>
                <a:spcPts val="0"/>
              </a:spcBef>
              <a:spcAft>
                <a:spcPts val="0"/>
              </a:spcAft>
              <a:buClr>
                <a:srgbClr val="6C6463"/>
              </a:buClr>
              <a:buSzPts val="800"/>
              <a:buFont typeface="Cabin"/>
              <a:buNone/>
            </a:pPr>
            <a:fld id="{00000000-1234-1234-1234-123412341234}" type="slidenum">
              <a:rPr lang="fr"/>
              <a:t>‹#›</a:t>
            </a:fld>
            <a:endParaRPr/>
          </a:p>
        </p:txBody>
      </p:sp>
      <p:sp>
        <p:nvSpPr>
          <p:cNvPr id="305" name="Google Shape;305;p3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Avec qui vous traitez : points de contact clés de l’USAID</a:t>
            </a:r>
            <a:r>
              <a:rPr b="1" lang="fr" sz="2400">
                <a:solidFill>
                  <a:schemeClr val="lt1"/>
                </a:solidFill>
                <a:latin typeface="Arial"/>
                <a:ea typeface="Arial"/>
                <a:cs typeface="Arial"/>
                <a:sym typeface="Arial"/>
              </a:rPr>
              <a:t>  </a:t>
            </a:r>
            <a:endParaRPr/>
          </a:p>
        </p:txBody>
      </p:sp>
      <p:grpSp>
        <p:nvGrpSpPr>
          <p:cNvPr id="306" name="Google Shape;306;p37"/>
          <p:cNvGrpSpPr/>
          <p:nvPr/>
        </p:nvGrpSpPr>
        <p:grpSpPr>
          <a:xfrm>
            <a:off x="2770464" y="2819781"/>
            <a:ext cx="3451040" cy="1547934"/>
            <a:chOff x="379478" y="20091"/>
            <a:chExt cx="2285255" cy="1371153"/>
          </a:xfrm>
        </p:grpSpPr>
        <p:sp>
          <p:nvSpPr>
            <p:cNvPr id="307" name="Google Shape;307;p37"/>
            <p:cNvSpPr/>
            <p:nvPr/>
          </p:nvSpPr>
          <p:spPr>
            <a:xfrm>
              <a:off x="379478" y="20091"/>
              <a:ext cx="2285255" cy="1371153"/>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txBox="1"/>
            <p:nvPr/>
          </p:nvSpPr>
          <p:spPr>
            <a:xfrm>
              <a:off x="379478" y="20091"/>
              <a:ext cx="2285255" cy="1371153"/>
            </a:xfrm>
            <a:prstGeom prst="rect">
              <a:avLst/>
            </a:prstGeom>
            <a:solidFill>
              <a:srgbClr val="002F6C"/>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venir"/>
                <a:buNone/>
              </a:pPr>
              <a:r>
                <a:rPr lang="fr" sz="2000">
                  <a:solidFill>
                    <a:schemeClr val="lt1"/>
                  </a:solidFill>
                  <a:latin typeface="Avenir"/>
                  <a:ea typeface="Avenir"/>
                  <a:cs typeface="Avenir"/>
                  <a:sym typeface="Avenir"/>
                </a:rPr>
                <a:t>Agreement Officer’s Representative (AOR)</a:t>
              </a:r>
              <a:endParaRPr/>
            </a:p>
            <a:p>
              <a:pPr indent="0" lvl="0" marL="0" marR="0" rtl="0" algn="ctr">
                <a:lnSpc>
                  <a:spcPct val="90000"/>
                </a:lnSpc>
                <a:spcBef>
                  <a:spcPts val="700"/>
                </a:spcBef>
                <a:spcAft>
                  <a:spcPts val="0"/>
                </a:spcAft>
                <a:buClr>
                  <a:schemeClr val="lt1"/>
                </a:buClr>
                <a:buSzPts val="2000"/>
                <a:buFont typeface="Avenir"/>
                <a:buNone/>
              </a:pPr>
              <a:r>
                <a:rPr i="1" lang="fr" sz="2000">
                  <a:solidFill>
                    <a:schemeClr val="lt1"/>
                  </a:solidFill>
                  <a:latin typeface="Avenir"/>
                  <a:ea typeface="Avenir"/>
                  <a:cs typeface="Avenir"/>
                  <a:sym typeface="Avenir"/>
                </a:rPr>
                <a:t>Représentant Responsable de l’Accord</a:t>
              </a:r>
              <a:endParaRPr i="1" sz="2000">
                <a:solidFill>
                  <a:schemeClr val="lt1"/>
                </a:solidFill>
                <a:latin typeface="Avenir"/>
                <a:ea typeface="Avenir"/>
                <a:cs typeface="Avenir"/>
                <a:sym typeface="Avenir"/>
              </a:endParaRPr>
            </a:p>
          </p:txBody>
        </p:sp>
      </p:grpSp>
      <p:grpSp>
        <p:nvGrpSpPr>
          <p:cNvPr id="309" name="Google Shape;309;p37"/>
          <p:cNvGrpSpPr/>
          <p:nvPr/>
        </p:nvGrpSpPr>
        <p:grpSpPr>
          <a:xfrm>
            <a:off x="2770464" y="4468899"/>
            <a:ext cx="3495864" cy="1547935"/>
            <a:chOff x="2881239" y="0"/>
            <a:chExt cx="2285255" cy="1371153"/>
          </a:xfrm>
        </p:grpSpPr>
        <p:sp>
          <p:nvSpPr>
            <p:cNvPr id="310" name="Google Shape;310;p37"/>
            <p:cNvSpPr/>
            <p:nvPr/>
          </p:nvSpPr>
          <p:spPr>
            <a:xfrm>
              <a:off x="2881239" y="0"/>
              <a:ext cx="2285255" cy="1371153"/>
            </a:xfrm>
            <a:prstGeom prst="rect">
              <a:avLst/>
            </a:prstGeom>
            <a:solidFill>
              <a:srgbClr val="002F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7"/>
            <p:cNvSpPr txBox="1"/>
            <p:nvPr/>
          </p:nvSpPr>
          <p:spPr>
            <a:xfrm>
              <a:off x="2881239" y="0"/>
              <a:ext cx="2285255" cy="1371153"/>
            </a:xfrm>
            <a:prstGeom prst="rect">
              <a:avLst/>
            </a:prstGeom>
            <a:solidFill>
              <a:srgbClr val="002F6C"/>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venir"/>
                <a:buNone/>
              </a:pPr>
              <a:r>
                <a:rPr lang="fr" sz="2000">
                  <a:solidFill>
                    <a:schemeClr val="lt1"/>
                  </a:solidFill>
                  <a:latin typeface="Avenir"/>
                  <a:ea typeface="Avenir"/>
                  <a:cs typeface="Avenir"/>
                  <a:sym typeface="Avenir"/>
                </a:rPr>
                <a:t>Agreement Officer (AO)</a:t>
              </a:r>
              <a:endParaRPr/>
            </a:p>
            <a:p>
              <a:pPr indent="0" lvl="0" marL="0" marR="0" rtl="0" algn="ctr">
                <a:lnSpc>
                  <a:spcPct val="90000"/>
                </a:lnSpc>
                <a:spcBef>
                  <a:spcPts val="700"/>
                </a:spcBef>
                <a:spcAft>
                  <a:spcPts val="0"/>
                </a:spcAft>
                <a:buClr>
                  <a:schemeClr val="lt1"/>
                </a:buClr>
                <a:buSzPts val="2000"/>
                <a:buFont typeface="Avenir"/>
                <a:buNone/>
              </a:pPr>
              <a:r>
                <a:rPr i="1" lang="fr" sz="2000">
                  <a:solidFill>
                    <a:schemeClr val="lt1"/>
                  </a:solidFill>
                  <a:latin typeface="Avenir"/>
                  <a:ea typeface="Avenir"/>
                  <a:cs typeface="Avenir"/>
                  <a:sym typeface="Avenir"/>
                </a:rPr>
                <a:t>Responsable de l’Accord</a:t>
              </a:r>
              <a:endParaRPr i="1" sz="2000">
                <a:solidFill>
                  <a:schemeClr val="lt1"/>
                </a:solidFill>
                <a:latin typeface="Avenir"/>
                <a:ea typeface="Avenir"/>
                <a:cs typeface="Avenir"/>
                <a:sym typeface="Avenir"/>
              </a:endParaRPr>
            </a:p>
          </p:txBody>
        </p:sp>
      </p:grpSp>
      <p:sp>
        <p:nvSpPr>
          <p:cNvPr id="312" name="Google Shape;312;p37"/>
          <p:cNvSpPr txBox="1"/>
          <p:nvPr/>
        </p:nvSpPr>
        <p:spPr>
          <a:xfrm>
            <a:off x="6326462" y="4468899"/>
            <a:ext cx="3451040" cy="1547935"/>
          </a:xfrm>
          <a:prstGeom prst="rect">
            <a:avLst/>
          </a:prstGeom>
          <a:solidFill>
            <a:srgbClr val="BA0C2F"/>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FFFF"/>
              </a:buClr>
              <a:buSzPts val="2000"/>
              <a:buFont typeface="Avenir"/>
              <a:buNone/>
            </a:pPr>
            <a:r>
              <a:rPr lang="fr" sz="2000">
                <a:solidFill>
                  <a:srgbClr val="FFFFFF"/>
                </a:solidFill>
                <a:latin typeface="Avenir"/>
                <a:ea typeface="Avenir"/>
                <a:cs typeface="Avenir"/>
                <a:sym typeface="Avenir"/>
              </a:rPr>
              <a:t>Contracting Officer (CO)</a:t>
            </a:r>
            <a:endParaRPr/>
          </a:p>
          <a:p>
            <a:pPr indent="0" lvl="0" marL="0" marR="0" rtl="0" algn="ctr">
              <a:lnSpc>
                <a:spcPct val="90000"/>
              </a:lnSpc>
              <a:spcBef>
                <a:spcPts val="700"/>
              </a:spcBef>
              <a:spcAft>
                <a:spcPts val="0"/>
              </a:spcAft>
              <a:buClr>
                <a:srgbClr val="FFFFFF"/>
              </a:buClr>
              <a:buSzPts val="2000"/>
              <a:buFont typeface="Avenir"/>
              <a:buNone/>
            </a:pPr>
            <a:r>
              <a:rPr i="1" lang="fr" sz="2000">
                <a:solidFill>
                  <a:srgbClr val="FFFFFF"/>
                </a:solidFill>
                <a:latin typeface="Avenir"/>
                <a:ea typeface="Avenir"/>
                <a:cs typeface="Avenir"/>
                <a:sym typeface="Avenir"/>
              </a:rPr>
              <a:t>Responsable du Contrat</a:t>
            </a:r>
            <a:endParaRPr i="1" sz="2000">
              <a:solidFill>
                <a:srgbClr val="FFFFFF"/>
              </a:solidFill>
              <a:latin typeface="Avenir"/>
              <a:ea typeface="Avenir"/>
              <a:cs typeface="Avenir"/>
              <a:sym typeface="Avenir"/>
            </a:endParaRPr>
          </a:p>
          <a:p>
            <a:pPr indent="0" lvl="0" marL="0" marR="0" rtl="0" algn="ctr">
              <a:lnSpc>
                <a:spcPct val="90000"/>
              </a:lnSpc>
              <a:spcBef>
                <a:spcPts val="700"/>
              </a:spcBef>
              <a:spcAft>
                <a:spcPts val="0"/>
              </a:spcAft>
              <a:buClr>
                <a:schemeClr val="dk1"/>
              </a:buClr>
              <a:buSzPts val="2000"/>
              <a:buFont typeface="Avenir"/>
              <a:buNone/>
            </a:pPr>
            <a:r>
              <a:t/>
            </a:r>
            <a:endParaRPr i="1" sz="2000">
              <a:solidFill>
                <a:srgbClr val="FFFFFF"/>
              </a:solidFill>
              <a:latin typeface="Avenir"/>
              <a:ea typeface="Avenir"/>
              <a:cs typeface="Avenir"/>
              <a:sym typeface="Avenir"/>
            </a:endParaRPr>
          </a:p>
        </p:txBody>
      </p:sp>
      <p:sp>
        <p:nvSpPr>
          <p:cNvPr id="313" name="Google Shape;313;p37"/>
          <p:cNvSpPr txBox="1"/>
          <p:nvPr/>
        </p:nvSpPr>
        <p:spPr>
          <a:xfrm>
            <a:off x="6297702" y="2819781"/>
            <a:ext cx="3451040" cy="1547935"/>
          </a:xfrm>
          <a:prstGeom prst="rect">
            <a:avLst/>
          </a:prstGeom>
          <a:solidFill>
            <a:srgbClr val="BA0C2F"/>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venir"/>
              <a:buNone/>
            </a:pPr>
            <a:r>
              <a:rPr lang="fr" sz="2000">
                <a:solidFill>
                  <a:schemeClr val="lt1"/>
                </a:solidFill>
                <a:latin typeface="Avenir"/>
                <a:ea typeface="Avenir"/>
                <a:cs typeface="Avenir"/>
                <a:sym typeface="Avenir"/>
              </a:rPr>
              <a:t>Contracting Officer’s Representative (COR)</a:t>
            </a:r>
            <a:endParaRPr/>
          </a:p>
          <a:p>
            <a:pPr indent="0" lvl="0" marL="0" marR="0" rtl="0" algn="ctr">
              <a:lnSpc>
                <a:spcPct val="90000"/>
              </a:lnSpc>
              <a:spcBef>
                <a:spcPts val="700"/>
              </a:spcBef>
              <a:spcAft>
                <a:spcPts val="0"/>
              </a:spcAft>
              <a:buClr>
                <a:schemeClr val="lt1"/>
              </a:buClr>
              <a:buSzPts val="2000"/>
              <a:buFont typeface="Avenir"/>
              <a:buNone/>
            </a:pPr>
            <a:r>
              <a:rPr lang="fr" sz="2000">
                <a:solidFill>
                  <a:schemeClr val="lt1"/>
                </a:solidFill>
                <a:latin typeface="Avenir"/>
                <a:ea typeface="Avenir"/>
                <a:cs typeface="Avenir"/>
                <a:sym typeface="Avenir"/>
              </a:rPr>
              <a:t>Représentant Responsable du Contrat</a:t>
            </a:r>
            <a:endParaRPr sz="2000">
              <a:solidFill>
                <a:schemeClr val="lt1"/>
              </a:solidFill>
              <a:latin typeface="Avenir"/>
              <a:ea typeface="Avenir"/>
              <a:cs typeface="Avenir"/>
              <a:sym typeface="Avenir"/>
            </a:endParaRPr>
          </a:p>
        </p:txBody>
      </p:sp>
      <p:sp>
        <p:nvSpPr>
          <p:cNvPr id="314" name="Google Shape;314;p37"/>
          <p:cNvSpPr txBox="1"/>
          <p:nvPr/>
        </p:nvSpPr>
        <p:spPr>
          <a:xfrm rot="-5400000">
            <a:off x="1205273" y="4176511"/>
            <a:ext cx="226807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3200">
                <a:solidFill>
                  <a:srgbClr val="002F6C"/>
                </a:solidFill>
                <a:latin typeface="Avenir"/>
                <a:ea typeface="Avenir"/>
                <a:cs typeface="Avenir"/>
                <a:sym typeface="Avenir"/>
              </a:rPr>
              <a:t>Assistance</a:t>
            </a:r>
            <a:endParaRPr/>
          </a:p>
        </p:txBody>
      </p:sp>
      <p:sp>
        <p:nvSpPr>
          <p:cNvPr id="315" name="Google Shape;315;p37"/>
          <p:cNvSpPr txBox="1"/>
          <p:nvPr/>
        </p:nvSpPr>
        <p:spPr>
          <a:xfrm rot="5400000">
            <a:off x="8811766" y="4406189"/>
            <a:ext cx="26365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3200">
                <a:solidFill>
                  <a:srgbClr val="C00000"/>
                </a:solidFill>
                <a:latin typeface="Avenir"/>
                <a:ea typeface="Avenir"/>
                <a:cs typeface="Avenir"/>
                <a:sym typeface="Avenir"/>
              </a:rPr>
              <a:t>Acquisition</a:t>
            </a:r>
            <a:endParaRPr/>
          </a:p>
        </p:txBody>
      </p:sp>
      <p:sp>
        <p:nvSpPr>
          <p:cNvPr id="316" name="Google Shape;316;p37"/>
          <p:cNvSpPr/>
          <p:nvPr/>
        </p:nvSpPr>
        <p:spPr>
          <a:xfrm>
            <a:off x="2693895" y="1709239"/>
            <a:ext cx="3527610" cy="897603"/>
          </a:xfrm>
          <a:prstGeom prst="roundRect">
            <a:avLst>
              <a:gd fmla="val 16667" name="adj"/>
            </a:avLst>
          </a:prstGeom>
          <a:solidFill>
            <a:schemeClr val="accent1"/>
          </a:solidFill>
          <a:ln cap="flat" cmpd="sng" w="15875">
            <a:solidFill>
              <a:srgbClr val="1146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Activity Manager</a:t>
            </a:r>
            <a:endParaRPr/>
          </a:p>
          <a:p>
            <a:pPr indent="0" lvl="0" marL="0" marR="0" rtl="0" algn="ctr">
              <a:spcBef>
                <a:spcPts val="0"/>
              </a:spcBef>
              <a:spcAft>
                <a:spcPts val="0"/>
              </a:spcAft>
              <a:buNone/>
            </a:pPr>
            <a:r>
              <a:rPr lang="fr" sz="1800">
                <a:solidFill>
                  <a:schemeClr val="lt1"/>
                </a:solidFill>
                <a:latin typeface="Avenir"/>
                <a:ea typeface="Avenir"/>
                <a:cs typeface="Avenir"/>
                <a:sym typeface="Avenir"/>
              </a:rPr>
              <a:t>Gestionnaire de l’Activité</a:t>
            </a:r>
            <a:endParaRPr/>
          </a:p>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8"/>
          <p:cNvSpPr txBox="1"/>
          <p:nvPr>
            <p:ph idx="1" type="body"/>
          </p:nvPr>
        </p:nvSpPr>
        <p:spPr>
          <a:xfrm>
            <a:off x="536986" y="897603"/>
            <a:ext cx="4913555" cy="644326"/>
          </a:xfrm>
          <a:prstGeom prst="rect">
            <a:avLst/>
          </a:prstGeom>
          <a:solidFill>
            <a:srgbClr val="1481B7"/>
          </a:solidFill>
          <a:ln>
            <a:noFill/>
          </a:ln>
        </p:spPr>
        <p:txBody>
          <a:bodyPr anchorCtr="0" anchor="ctr" bIns="45700" lIns="91425" spcFirstLastPara="1" rIns="91425" wrap="square" tIns="45700">
            <a:normAutofit fontScale="85000" lnSpcReduction="10000"/>
          </a:bodyPr>
          <a:lstStyle/>
          <a:p>
            <a:pPr indent="0" lvl="0" marL="0" rtl="0" algn="l">
              <a:lnSpc>
                <a:spcPct val="110000"/>
              </a:lnSpc>
              <a:spcBef>
                <a:spcPts val="0"/>
              </a:spcBef>
              <a:spcAft>
                <a:spcPts val="0"/>
              </a:spcAft>
              <a:buSzPct val="100000"/>
              <a:buNone/>
            </a:pPr>
            <a:r>
              <a:rPr lang="fr" sz="2400" cap="none">
                <a:solidFill>
                  <a:schemeClr val="lt1"/>
                </a:solidFill>
              </a:rPr>
              <a:t>Agreement Officer/Contracting Officer</a:t>
            </a:r>
            <a:endParaRPr/>
          </a:p>
        </p:txBody>
      </p:sp>
      <p:sp>
        <p:nvSpPr>
          <p:cNvPr id="322" name="Google Shape;322;p38"/>
          <p:cNvSpPr txBox="1"/>
          <p:nvPr>
            <p:ph idx="12" type="sldNum"/>
          </p:nvPr>
        </p:nvSpPr>
        <p:spPr>
          <a:xfrm>
            <a:off x="10993581" y="6446840"/>
            <a:ext cx="7800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fr"/>
              <a:t>‹#›</a:t>
            </a:fld>
            <a:endParaRPr/>
          </a:p>
        </p:txBody>
      </p:sp>
      <p:sp>
        <p:nvSpPr>
          <p:cNvPr id="323" name="Google Shape;323;p38"/>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Équipe USAID : rôles et responsabilités </a:t>
            </a:r>
            <a:r>
              <a:rPr b="1" lang="fr" sz="2400">
                <a:solidFill>
                  <a:schemeClr val="lt1"/>
                </a:solidFill>
                <a:latin typeface="Arial"/>
                <a:ea typeface="Arial"/>
                <a:cs typeface="Arial"/>
                <a:sym typeface="Arial"/>
              </a:rPr>
              <a:t>  </a:t>
            </a:r>
            <a:endParaRPr/>
          </a:p>
        </p:txBody>
      </p:sp>
      <p:sp>
        <p:nvSpPr>
          <p:cNvPr id="324" name="Google Shape;324;p38"/>
          <p:cNvSpPr txBox="1"/>
          <p:nvPr>
            <p:ph type="title"/>
          </p:nvPr>
        </p:nvSpPr>
        <p:spPr>
          <a:xfrm flipH="1">
            <a:off x="112056" y="1600201"/>
            <a:ext cx="5598462" cy="551777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1600"/>
              <a:buFont typeface="Avenir"/>
              <a:buNone/>
            </a:pPr>
            <a:r>
              <a:rPr b="1" lang="fr" sz="1600"/>
              <a:t>AUTORITÉ:</a:t>
            </a:r>
            <a:endParaRPr/>
          </a:p>
          <a:p>
            <a:pPr indent="-285750" lvl="0" marL="285750" rtl="0" algn="l">
              <a:lnSpc>
                <a:spcPct val="150000"/>
              </a:lnSpc>
              <a:spcBef>
                <a:spcPts val="0"/>
              </a:spcBef>
              <a:spcAft>
                <a:spcPts val="0"/>
              </a:spcAft>
              <a:buClr>
                <a:srgbClr val="3F3F3F"/>
              </a:buClr>
              <a:buSzPts val="1600"/>
              <a:buFont typeface="Arial"/>
              <a:buChar char="•"/>
            </a:pPr>
            <a:r>
              <a:rPr lang="fr" sz="1600">
                <a:latin typeface="Gill Sans"/>
                <a:ea typeface="Gill Sans"/>
                <a:cs typeface="Gill Sans"/>
                <a:sym typeface="Gill Sans"/>
              </a:rPr>
              <a:t>A </a:t>
            </a:r>
            <a:r>
              <a:rPr b="1" lang="fr" sz="1600">
                <a:latin typeface="Gill Sans"/>
                <a:ea typeface="Gill Sans"/>
                <a:cs typeface="Gill Sans"/>
                <a:sym typeface="Gill Sans"/>
              </a:rPr>
              <a:t>la responsabilité légale </a:t>
            </a:r>
            <a:r>
              <a:rPr lang="fr" sz="1600">
                <a:latin typeface="Gill Sans"/>
                <a:ea typeface="Gill Sans"/>
                <a:cs typeface="Gill Sans"/>
                <a:sym typeface="Gill Sans"/>
              </a:rPr>
              <a:t>de l’accord de cooperation/du contrat</a:t>
            </a:r>
            <a:endParaRPr/>
          </a:p>
          <a:p>
            <a:pPr indent="-285750" lvl="0" marL="285750" rtl="0" algn="l">
              <a:lnSpc>
                <a:spcPct val="150000"/>
              </a:lnSpc>
              <a:spcBef>
                <a:spcPts val="0"/>
              </a:spcBef>
              <a:spcAft>
                <a:spcPts val="0"/>
              </a:spcAft>
              <a:buClr>
                <a:srgbClr val="3F3F3F"/>
              </a:buClr>
              <a:buSzPts val="1600"/>
              <a:buFont typeface="Arial"/>
              <a:buChar char="•"/>
            </a:pPr>
            <a:r>
              <a:rPr lang="fr" sz="1600">
                <a:latin typeface="Gill Sans"/>
                <a:ea typeface="Gill Sans"/>
                <a:cs typeface="Gill Sans"/>
                <a:sym typeface="Gill Sans"/>
              </a:rPr>
              <a:t>Seul autorisé à engager légalement l’USAID</a:t>
            </a:r>
            <a:r>
              <a:rPr b="1" lang="fr" sz="1600">
                <a:latin typeface="Gill Sans"/>
                <a:ea typeface="Gill Sans"/>
                <a:cs typeface="Gill Sans"/>
                <a:sym typeface="Gill Sans"/>
              </a:rPr>
              <a:t> </a:t>
            </a:r>
            <a:endParaRPr/>
          </a:p>
          <a:p>
            <a:pPr indent="-285750" lvl="0" marL="285750" rtl="0" algn="l">
              <a:lnSpc>
                <a:spcPct val="150000"/>
              </a:lnSpc>
              <a:spcBef>
                <a:spcPts val="0"/>
              </a:spcBef>
              <a:spcAft>
                <a:spcPts val="0"/>
              </a:spcAft>
              <a:buClr>
                <a:srgbClr val="3F3F3F"/>
              </a:buClr>
              <a:buSzPts val="1600"/>
              <a:buFont typeface="Arial"/>
              <a:buChar char="•"/>
            </a:pPr>
            <a:r>
              <a:rPr lang="fr" sz="1600">
                <a:latin typeface="Gill Sans"/>
                <a:ea typeface="Gill Sans"/>
                <a:cs typeface="Gill Sans"/>
                <a:sym typeface="Gill Sans"/>
              </a:rPr>
              <a:t>Peut agir </a:t>
            </a:r>
            <a:r>
              <a:rPr b="1" lang="fr" sz="1600">
                <a:latin typeface="Gill Sans"/>
                <a:ea typeface="Gill Sans"/>
                <a:cs typeface="Gill Sans"/>
                <a:sym typeface="Gill Sans"/>
              </a:rPr>
              <a:t>au nom de l'USAID </a:t>
            </a:r>
            <a:br>
              <a:rPr b="1" lang="fr" sz="1600"/>
            </a:br>
            <a:r>
              <a:rPr b="1" lang="fr" sz="1600">
                <a:solidFill>
                  <a:srgbClr val="635C5B"/>
                </a:solidFill>
                <a:latin typeface="Gill Sans"/>
                <a:ea typeface="Gill Sans"/>
                <a:cs typeface="Gill Sans"/>
                <a:sym typeface="Gill Sans"/>
              </a:rPr>
              <a:t>Changer </a:t>
            </a:r>
            <a:r>
              <a:rPr lang="fr" sz="1600">
                <a:solidFill>
                  <a:srgbClr val="635C5B"/>
                </a:solidFill>
                <a:latin typeface="Gill Sans"/>
                <a:ea typeface="Gill Sans"/>
                <a:cs typeface="Gill Sans"/>
                <a:sym typeface="Gill Sans"/>
              </a:rPr>
              <a:t>, </a:t>
            </a:r>
            <a:r>
              <a:rPr b="1" lang="fr" sz="1600">
                <a:solidFill>
                  <a:srgbClr val="C00000"/>
                </a:solidFill>
                <a:latin typeface="Gill Sans"/>
                <a:ea typeface="Gill Sans"/>
                <a:cs typeface="Gill Sans"/>
                <a:sym typeface="Gill Sans"/>
              </a:rPr>
              <a:t>mettre fin </a:t>
            </a:r>
            <a:r>
              <a:rPr lang="fr" sz="1600">
                <a:solidFill>
                  <a:srgbClr val="635C5B"/>
                </a:solidFill>
                <a:latin typeface="Gill Sans"/>
                <a:ea typeface="Gill Sans"/>
                <a:cs typeface="Gill Sans"/>
                <a:sym typeface="Gill Sans"/>
              </a:rPr>
              <a:t>ou clôturer une subvention</a:t>
            </a:r>
            <a:endParaRPr/>
          </a:p>
          <a:p>
            <a:pPr indent="0" lvl="0" marL="0" rtl="0" algn="l">
              <a:lnSpc>
                <a:spcPct val="90000"/>
              </a:lnSpc>
              <a:spcBef>
                <a:spcPts val="0"/>
              </a:spcBef>
              <a:spcAft>
                <a:spcPts val="0"/>
              </a:spcAft>
              <a:buClr>
                <a:srgbClr val="635C5B"/>
              </a:buClr>
              <a:buSzPts val="1600"/>
              <a:buFont typeface="Gill Sans"/>
              <a:buNone/>
            </a:pPr>
            <a:r>
              <a:rPr b="1" lang="fr" sz="1600">
                <a:solidFill>
                  <a:srgbClr val="635C5B"/>
                </a:solidFill>
                <a:latin typeface="Gill Sans"/>
                <a:ea typeface="Gill Sans"/>
                <a:cs typeface="Gill Sans"/>
                <a:sym typeface="Gill Sans"/>
              </a:rPr>
              <a:t>Obliger </a:t>
            </a:r>
            <a:r>
              <a:rPr lang="fr" sz="1600">
                <a:solidFill>
                  <a:srgbClr val="635C5B"/>
                </a:solidFill>
                <a:latin typeface="Gill Sans"/>
                <a:ea typeface="Gill Sans"/>
                <a:cs typeface="Gill Sans"/>
                <a:sym typeface="Gill Sans"/>
              </a:rPr>
              <a:t>les fonds du gouvernement américain (y compris les fonds supplémentaires). </a:t>
            </a:r>
            <a:br>
              <a:rPr lang="fr" sz="1600">
                <a:solidFill>
                  <a:srgbClr val="635C5B"/>
                </a:solidFill>
                <a:latin typeface="Gill Sans"/>
                <a:ea typeface="Gill Sans"/>
                <a:cs typeface="Gill Sans"/>
                <a:sym typeface="Gill Sans"/>
              </a:rPr>
            </a:br>
            <a:br>
              <a:rPr lang="fr" sz="1600">
                <a:solidFill>
                  <a:srgbClr val="635C5B"/>
                </a:solidFill>
                <a:latin typeface="Gill Sans"/>
                <a:ea typeface="Gill Sans"/>
                <a:cs typeface="Gill Sans"/>
                <a:sym typeface="Gill Sans"/>
              </a:rPr>
            </a:br>
            <a:r>
              <a:rPr b="1" lang="fr" sz="1600"/>
              <a:t>RESPONSABILITÉS:</a:t>
            </a:r>
            <a:endParaRPr/>
          </a:p>
          <a:p>
            <a:pPr indent="-285750" lvl="0" marL="285750" rtl="0" algn="l">
              <a:lnSpc>
                <a:spcPct val="90000"/>
              </a:lnSpc>
              <a:spcBef>
                <a:spcPts val="1200"/>
              </a:spcBef>
              <a:spcAft>
                <a:spcPts val="0"/>
              </a:spcAft>
              <a:buClr>
                <a:srgbClr val="3F3F3F"/>
              </a:buClr>
              <a:buSzPts val="1600"/>
              <a:buFont typeface="Arial"/>
              <a:buChar char="•"/>
            </a:pPr>
            <a:r>
              <a:rPr lang="fr" sz="1600">
                <a:latin typeface="Gill Sans"/>
                <a:ea typeface="Gill Sans"/>
                <a:cs typeface="Gill Sans"/>
                <a:sym typeface="Gill Sans"/>
              </a:rPr>
              <a:t>Assure le respect de </a:t>
            </a:r>
            <a:r>
              <a:rPr b="1" lang="fr" sz="1600">
                <a:latin typeface="Gill Sans"/>
                <a:ea typeface="Gill Sans"/>
                <a:cs typeface="Gill Sans"/>
                <a:sym typeface="Gill Sans"/>
              </a:rPr>
              <a:t>la loi, des décrets, </a:t>
            </a:r>
            <a:br>
              <a:rPr b="1" lang="fr" sz="1600">
                <a:latin typeface="Gill Sans"/>
                <a:ea typeface="Gill Sans"/>
                <a:cs typeface="Gill Sans"/>
                <a:sym typeface="Gill Sans"/>
              </a:rPr>
            </a:br>
            <a:r>
              <a:rPr b="1" lang="fr" sz="1600">
                <a:latin typeface="Gill Sans"/>
                <a:ea typeface="Gill Sans"/>
                <a:cs typeface="Gill Sans"/>
                <a:sym typeface="Gill Sans"/>
              </a:rPr>
              <a:t>des règlements et de toutes les autres procédures applicables </a:t>
            </a:r>
            <a:r>
              <a:rPr lang="fr" sz="1600">
                <a:latin typeface="Gill Sans"/>
                <a:ea typeface="Gill Sans"/>
                <a:cs typeface="Gill Sans"/>
                <a:sym typeface="Gill Sans"/>
              </a:rPr>
              <a:t>.</a:t>
            </a:r>
            <a:endParaRPr/>
          </a:p>
          <a:p>
            <a:pPr indent="-285750" lvl="0" marL="285750" rtl="0" algn="l">
              <a:lnSpc>
                <a:spcPct val="90000"/>
              </a:lnSpc>
              <a:spcBef>
                <a:spcPts val="1200"/>
              </a:spcBef>
              <a:spcAft>
                <a:spcPts val="0"/>
              </a:spcAft>
              <a:buClr>
                <a:srgbClr val="3F3F3F"/>
              </a:buClr>
              <a:buSzPts val="1600"/>
              <a:buFont typeface="Arial"/>
              <a:buChar char="•"/>
            </a:pPr>
            <a:r>
              <a:rPr b="1" lang="fr" sz="1600">
                <a:latin typeface="Gill Sans"/>
                <a:ea typeface="Gill Sans"/>
                <a:cs typeface="Gill Sans"/>
                <a:sym typeface="Gill Sans"/>
              </a:rPr>
              <a:t>Initier des actions </a:t>
            </a:r>
            <a:r>
              <a:rPr lang="fr" sz="1600">
                <a:latin typeface="Gill Sans"/>
                <a:ea typeface="Gill Sans"/>
                <a:cs typeface="Gill Sans"/>
                <a:sym typeface="Gill Sans"/>
              </a:rPr>
              <a:t>à la suite d'audits, d'enquêtes ou de conclusions de l'AOR/COR (rejets), ou d'autres actions correctives.</a:t>
            </a:r>
            <a:endParaRPr/>
          </a:p>
          <a:p>
            <a:pPr indent="-285750" lvl="0" marL="285750" rtl="0" algn="l">
              <a:lnSpc>
                <a:spcPct val="90000"/>
              </a:lnSpc>
              <a:spcBef>
                <a:spcPts val="1200"/>
              </a:spcBef>
              <a:spcAft>
                <a:spcPts val="0"/>
              </a:spcAft>
              <a:buClr>
                <a:srgbClr val="3F3F3F"/>
              </a:buClr>
              <a:buSzPts val="1600"/>
              <a:buFont typeface="Arial"/>
              <a:buChar char="•"/>
            </a:pPr>
            <a:r>
              <a:rPr b="1" lang="fr" sz="1600">
                <a:latin typeface="Gill Sans"/>
                <a:ea typeface="Gill Sans"/>
                <a:cs typeface="Gill Sans"/>
                <a:sym typeface="Gill Sans"/>
              </a:rPr>
              <a:t>Maintient le dossier </a:t>
            </a:r>
            <a:r>
              <a:rPr lang="fr" sz="1600">
                <a:latin typeface="Gill Sans"/>
                <a:ea typeface="Gill Sans"/>
                <a:cs typeface="Gill Sans"/>
                <a:sym typeface="Gill Sans"/>
              </a:rPr>
              <a:t>officiel de l'agence pour l'attribution/le contrat.</a:t>
            </a:r>
            <a:endParaRPr/>
          </a:p>
        </p:txBody>
      </p:sp>
      <p:sp>
        <p:nvSpPr>
          <p:cNvPr id="325" name="Google Shape;325;p38"/>
          <p:cNvSpPr txBox="1"/>
          <p:nvPr/>
        </p:nvSpPr>
        <p:spPr>
          <a:xfrm>
            <a:off x="5925671" y="886347"/>
            <a:ext cx="6190129" cy="644326"/>
          </a:xfrm>
          <a:prstGeom prst="rect">
            <a:avLst/>
          </a:prstGeom>
          <a:solidFill>
            <a:srgbClr val="3F6475"/>
          </a:solidFill>
          <a:ln>
            <a:noFill/>
          </a:ln>
        </p:spPr>
        <p:txBody>
          <a:bodyPr anchorCtr="0" anchor="ctr" bIns="45700" lIns="91425" spcFirstLastPara="1" rIns="91425" wrap="square" tIns="45700">
            <a:normAutofit/>
          </a:bodyPr>
          <a:lstStyle/>
          <a:p>
            <a:pPr indent="0" lvl="0" marL="0" marR="0" rtl="0" algn="l">
              <a:lnSpc>
                <a:spcPct val="110000"/>
              </a:lnSpc>
              <a:spcBef>
                <a:spcPts val="0"/>
              </a:spcBef>
              <a:spcAft>
                <a:spcPts val="0"/>
              </a:spcAft>
              <a:buClr>
                <a:schemeClr val="accent1"/>
              </a:buClr>
              <a:buSzPts val="1800"/>
              <a:buFont typeface="Calibri"/>
              <a:buNone/>
            </a:pPr>
            <a:r>
              <a:rPr b="0" lang="fr" sz="1800" cap="none">
                <a:solidFill>
                  <a:schemeClr val="lt1"/>
                </a:solidFill>
                <a:latin typeface="Avenir"/>
                <a:ea typeface="Avenir"/>
                <a:cs typeface="Avenir"/>
                <a:sym typeface="Avenir"/>
              </a:rPr>
              <a:t>Agreement Officer/Contracting Officer Representative</a:t>
            </a:r>
            <a:endParaRPr/>
          </a:p>
        </p:txBody>
      </p:sp>
      <p:sp>
        <p:nvSpPr>
          <p:cNvPr id="326" name="Google Shape;326;p38"/>
          <p:cNvSpPr txBox="1"/>
          <p:nvPr/>
        </p:nvSpPr>
        <p:spPr>
          <a:xfrm>
            <a:off x="5517777" y="1405100"/>
            <a:ext cx="7772400" cy="48567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200"/>
              </a:spcBef>
              <a:spcAft>
                <a:spcPts val="0"/>
              </a:spcAft>
              <a:buClr>
                <a:schemeClr val="accent1"/>
              </a:buClr>
              <a:buSzPts val="1600"/>
              <a:buFont typeface="Calibri"/>
              <a:buNone/>
            </a:pPr>
            <a:r>
              <a:rPr b="0" lang="fr" sz="1600" cap="none">
                <a:solidFill>
                  <a:schemeClr val="dk1"/>
                </a:solidFill>
                <a:latin typeface="Avenir"/>
                <a:ea typeface="Avenir"/>
                <a:cs typeface="Avenir"/>
                <a:sym typeface="Avenir"/>
              </a:rPr>
              <a:t>AUTORITÉ:</a:t>
            </a:r>
            <a:endParaRPr/>
          </a:p>
          <a:p>
            <a:pPr indent="-223838" lvl="0" marL="223838" marR="0" rtl="0" algn="l">
              <a:lnSpc>
                <a:spcPct val="110000"/>
              </a:lnSpc>
              <a:spcBef>
                <a:spcPts val="1400"/>
              </a:spcBef>
              <a:spcAft>
                <a:spcPts val="0"/>
              </a:spcAft>
              <a:buClr>
                <a:schemeClr val="accent1"/>
              </a:buClr>
              <a:buSzPts val="1600"/>
              <a:buFont typeface="Calibri"/>
              <a:buNone/>
            </a:pPr>
            <a:r>
              <a:rPr b="0" lang="fr" sz="1600" cap="none">
                <a:solidFill>
                  <a:schemeClr val="dk1"/>
                </a:solidFill>
                <a:latin typeface="Avenir"/>
                <a:ea typeface="Avenir"/>
                <a:cs typeface="Avenir"/>
                <a:sym typeface="Avenir"/>
              </a:rPr>
              <a:t>Délégué par l'AO/CO et dans l’Assistance/Acquisition</a:t>
            </a:r>
            <a:endParaRPr/>
          </a:p>
          <a:p>
            <a:pPr indent="223838" lvl="0" marL="0" marR="0" rtl="0" algn="l">
              <a:lnSpc>
                <a:spcPct val="150000"/>
              </a:lnSpc>
              <a:spcBef>
                <a:spcPts val="1400"/>
              </a:spcBef>
              <a:spcAft>
                <a:spcPts val="0"/>
              </a:spcAft>
              <a:buClr>
                <a:schemeClr val="accent1"/>
              </a:buClr>
              <a:buSzPts val="1600"/>
              <a:buFont typeface="Calibri"/>
              <a:buNone/>
            </a:pPr>
            <a:r>
              <a:rPr b="0" lang="fr" sz="1600" cap="none">
                <a:solidFill>
                  <a:schemeClr val="dk1"/>
                </a:solidFill>
                <a:latin typeface="Avenir"/>
                <a:ea typeface="Avenir"/>
                <a:cs typeface="Avenir"/>
                <a:sym typeface="Avenir"/>
              </a:rPr>
              <a:t>FONCTIONNAIRE DE L'USAID RESPONSABLE DE :</a:t>
            </a:r>
            <a:endParaRPr/>
          </a:p>
          <a:p>
            <a:pPr indent="-465138" lvl="1" marL="922338" marR="0" rtl="0" algn="l">
              <a:lnSpc>
                <a:spcPct val="110000"/>
              </a:lnSpc>
              <a:spcBef>
                <a:spcPts val="400"/>
              </a:spcBef>
              <a:spcAft>
                <a:spcPts val="0"/>
              </a:spcAft>
              <a:buClr>
                <a:srgbClr val="635C5B"/>
              </a:buClr>
              <a:buSzPts val="1600"/>
              <a:buFont typeface="Arial"/>
              <a:buChar char="•"/>
            </a:pPr>
            <a:r>
              <a:rPr b="0" i="0" lang="fr" sz="1600" u="none" cap="none" strike="noStrike">
                <a:solidFill>
                  <a:srgbClr val="635C5B"/>
                </a:solidFill>
                <a:latin typeface="Avenir"/>
                <a:ea typeface="Avenir"/>
                <a:cs typeface="Avenir"/>
                <a:sym typeface="Avenir"/>
              </a:rPr>
              <a:t>Surveiller la performance du recipiendaire, et</a:t>
            </a:r>
            <a:endParaRPr/>
          </a:p>
          <a:p>
            <a:pPr indent="-465138" lvl="1" marL="922338" marR="0" rtl="0" algn="l">
              <a:lnSpc>
                <a:spcPct val="110000"/>
              </a:lnSpc>
              <a:spcBef>
                <a:spcPts val="600"/>
              </a:spcBef>
              <a:spcAft>
                <a:spcPts val="0"/>
              </a:spcAft>
              <a:buClr>
                <a:srgbClr val="635C5B"/>
              </a:buClr>
              <a:buSzPts val="1600"/>
              <a:buFont typeface="Arial"/>
              <a:buChar char="•"/>
            </a:pPr>
            <a:r>
              <a:rPr b="0" i="0" lang="fr" sz="1600" u="none" cap="none" strike="noStrike">
                <a:solidFill>
                  <a:srgbClr val="635C5B"/>
                </a:solidFill>
                <a:latin typeface="Avenir"/>
                <a:ea typeface="Avenir"/>
                <a:cs typeface="Avenir"/>
                <a:sym typeface="Avenir"/>
              </a:rPr>
              <a:t>Exercer une connaissance technique de l’accord/du contrat</a:t>
            </a:r>
            <a:endParaRPr b="1" i="0" sz="1600" u="none" cap="none" strike="noStrike">
              <a:solidFill>
                <a:srgbClr val="635C5B"/>
              </a:solidFill>
              <a:latin typeface="Avenir"/>
              <a:ea typeface="Avenir"/>
              <a:cs typeface="Avenir"/>
              <a:sym typeface="Avenir"/>
            </a:endParaRPr>
          </a:p>
          <a:p>
            <a:pPr indent="0" lvl="0" marL="0" marR="0" rtl="0" algn="l">
              <a:lnSpc>
                <a:spcPct val="90000"/>
              </a:lnSpc>
              <a:spcBef>
                <a:spcPts val="1600"/>
              </a:spcBef>
              <a:spcAft>
                <a:spcPts val="0"/>
              </a:spcAft>
              <a:buClr>
                <a:schemeClr val="accent1"/>
              </a:buClr>
              <a:buSzPts val="1600"/>
              <a:buFont typeface="Calibri"/>
              <a:buNone/>
            </a:pPr>
            <a:r>
              <a:rPr b="0" lang="fr" sz="1600" cap="none">
                <a:solidFill>
                  <a:schemeClr val="dk1"/>
                </a:solidFill>
                <a:latin typeface="Avenir"/>
                <a:ea typeface="Avenir"/>
                <a:cs typeface="Avenir"/>
                <a:sym typeface="Avenir"/>
              </a:rPr>
              <a:t>RESPONSABILITÉS:</a:t>
            </a:r>
            <a:endParaRPr/>
          </a:p>
          <a:p>
            <a:pPr indent="-285750" lvl="0" marL="285750" marR="0" rtl="0" algn="l">
              <a:lnSpc>
                <a:spcPct val="90000"/>
              </a:lnSpc>
              <a:spcBef>
                <a:spcPts val="1400"/>
              </a:spcBef>
              <a:spcAft>
                <a:spcPts val="0"/>
              </a:spcAft>
              <a:buClr>
                <a:schemeClr val="accent1"/>
              </a:buClr>
              <a:buSzPts val="1600"/>
              <a:buFont typeface="Arial"/>
              <a:buChar char="•"/>
            </a:pPr>
            <a:r>
              <a:rPr b="0" lang="fr" sz="1600" cap="none">
                <a:solidFill>
                  <a:schemeClr val="dk1"/>
                </a:solidFill>
                <a:latin typeface="Avenir"/>
                <a:ea typeface="Avenir"/>
                <a:cs typeface="Avenir"/>
                <a:sym typeface="Avenir"/>
              </a:rPr>
              <a:t>Maintient le contact avec le bénéficiaire/contractant à travers</a:t>
            </a:r>
            <a:endParaRPr/>
          </a:p>
          <a:p>
            <a:pPr indent="0" lvl="0" marL="0" marR="0" rtl="0" algn="l">
              <a:lnSpc>
                <a:spcPct val="90000"/>
              </a:lnSpc>
              <a:spcBef>
                <a:spcPts val="1400"/>
              </a:spcBef>
              <a:spcAft>
                <a:spcPts val="0"/>
              </a:spcAft>
              <a:buClr>
                <a:schemeClr val="accent1"/>
              </a:buClr>
              <a:buSzPts val="1600"/>
              <a:buFont typeface="Calibri"/>
              <a:buNone/>
            </a:pPr>
            <a:r>
              <a:rPr b="1" lang="fr" sz="1600" cap="none">
                <a:solidFill>
                  <a:schemeClr val="dk1"/>
                </a:solidFill>
                <a:latin typeface="Avenir"/>
                <a:ea typeface="Avenir"/>
                <a:cs typeface="Avenir"/>
                <a:sym typeface="Avenir"/>
              </a:rPr>
              <a:t>visites de sites, communication technique et liaison </a:t>
            </a:r>
            <a:r>
              <a:rPr b="0" lang="fr" sz="1600" cap="none">
                <a:solidFill>
                  <a:schemeClr val="dk1"/>
                </a:solidFill>
                <a:latin typeface="Avenir"/>
                <a:ea typeface="Avenir"/>
                <a:cs typeface="Avenir"/>
                <a:sym typeface="Avenir"/>
              </a:rPr>
              <a:t>.</a:t>
            </a:r>
            <a:endParaRPr/>
          </a:p>
          <a:p>
            <a:pPr indent="-285750" lvl="0" marL="285750" marR="0" rtl="0" algn="l">
              <a:lnSpc>
                <a:spcPct val="90000"/>
              </a:lnSpc>
              <a:spcBef>
                <a:spcPts val="1400"/>
              </a:spcBef>
              <a:spcAft>
                <a:spcPts val="0"/>
              </a:spcAft>
              <a:buClr>
                <a:schemeClr val="accent1"/>
              </a:buClr>
              <a:buSzPts val="1600"/>
              <a:buFont typeface="Arial"/>
              <a:buChar char="•"/>
            </a:pPr>
            <a:r>
              <a:rPr b="0" lang="fr" sz="1600" cap="none">
                <a:solidFill>
                  <a:schemeClr val="dk1"/>
                </a:solidFill>
                <a:latin typeface="Avenir"/>
                <a:ea typeface="Avenir"/>
                <a:cs typeface="Avenir"/>
                <a:sym typeface="Avenir"/>
              </a:rPr>
              <a:t>Examine et analyse les rapports de performance et financiers</a:t>
            </a:r>
            <a:endParaRPr/>
          </a:p>
          <a:p>
            <a:pPr indent="0" lvl="0" marL="0" marR="0" rtl="0" algn="l">
              <a:lnSpc>
                <a:spcPct val="90000"/>
              </a:lnSpc>
              <a:spcBef>
                <a:spcPts val="1400"/>
              </a:spcBef>
              <a:spcAft>
                <a:spcPts val="0"/>
              </a:spcAft>
              <a:buClr>
                <a:schemeClr val="accent1"/>
              </a:buClr>
              <a:buSzPts val="1600"/>
              <a:buFont typeface="Calibri"/>
              <a:buNone/>
            </a:pPr>
            <a:r>
              <a:rPr b="0" lang="fr" sz="1600" cap="none">
                <a:solidFill>
                  <a:schemeClr val="dk1"/>
                </a:solidFill>
                <a:latin typeface="Avenir"/>
                <a:ea typeface="Avenir"/>
                <a:cs typeface="Avenir"/>
                <a:sym typeface="Avenir"/>
              </a:rPr>
              <a:t>pour leur adéquation, leur réactivité et leur rapidité.</a:t>
            </a:r>
            <a:endParaRPr/>
          </a:p>
          <a:p>
            <a:pPr indent="-285750" lvl="0" marL="285750" marR="0" rtl="0" algn="l">
              <a:lnSpc>
                <a:spcPct val="90000"/>
              </a:lnSpc>
              <a:spcBef>
                <a:spcPts val="1400"/>
              </a:spcBef>
              <a:spcAft>
                <a:spcPts val="0"/>
              </a:spcAft>
              <a:buClr>
                <a:schemeClr val="accent1"/>
              </a:buClr>
              <a:buSzPts val="1600"/>
              <a:buFont typeface="Arial"/>
              <a:buChar char="•"/>
            </a:pPr>
            <a:r>
              <a:rPr b="1" lang="fr" sz="1600" cap="none">
                <a:solidFill>
                  <a:schemeClr val="dk1"/>
                </a:solidFill>
                <a:latin typeface="Avenir"/>
                <a:ea typeface="Avenir"/>
                <a:cs typeface="Avenir"/>
                <a:sym typeface="Avenir"/>
              </a:rPr>
              <a:t>Veille au respect </a:t>
            </a:r>
            <a:r>
              <a:rPr b="0" lang="fr" sz="1600" cap="none">
                <a:solidFill>
                  <a:schemeClr val="dk1"/>
                </a:solidFill>
                <a:latin typeface="Avenir"/>
                <a:ea typeface="Avenir"/>
                <a:cs typeface="Avenir"/>
                <a:sym typeface="Avenir"/>
              </a:rPr>
              <a:t>des termes et conditions de l’attribution.</a:t>
            </a:r>
            <a:endParaRPr/>
          </a:p>
          <a:p>
            <a:pPr indent="-285750" lvl="0" marL="285750" marR="0" rtl="0" algn="l">
              <a:lnSpc>
                <a:spcPct val="90000"/>
              </a:lnSpc>
              <a:spcBef>
                <a:spcPts val="1400"/>
              </a:spcBef>
              <a:spcAft>
                <a:spcPts val="200"/>
              </a:spcAft>
              <a:buClr>
                <a:schemeClr val="accent1"/>
              </a:buClr>
              <a:buSzPts val="1600"/>
              <a:buFont typeface="Arial"/>
              <a:buChar char="•"/>
            </a:pPr>
            <a:r>
              <a:rPr b="0" lang="fr" sz="1600" cap="none">
                <a:solidFill>
                  <a:schemeClr val="dk1"/>
                </a:solidFill>
                <a:latin typeface="Avenir"/>
                <a:ea typeface="Avenir"/>
                <a:cs typeface="Avenir"/>
                <a:sym typeface="Avenir"/>
              </a:rPr>
              <a:t>Exerce </a:t>
            </a:r>
            <a:r>
              <a:rPr b="1" lang="fr" sz="1600" cap="none">
                <a:solidFill>
                  <a:schemeClr val="dk1"/>
                </a:solidFill>
                <a:latin typeface="Avenir"/>
                <a:ea typeface="Avenir"/>
                <a:cs typeface="Avenir"/>
                <a:sym typeface="Avenir"/>
              </a:rPr>
              <a:t>les responsabilités d'implication substantielle de l'USAID </a:t>
            </a:r>
            <a:r>
              <a:rPr b="0" lang="fr" sz="1600" cap="none">
                <a:solidFill>
                  <a:schemeClr val="dk1"/>
                </a:solidFill>
                <a:latin typeface="Avenir"/>
                <a:ea typeface="Avenir"/>
                <a:cs typeface="Avenir"/>
                <a:sym typeface="Avenir"/>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9"/>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Exercice 2 : S'agit-il d'une responsabilité d'AO ou d'AOR en Assistance ?</a:t>
            </a:r>
            <a:endParaRPr/>
          </a:p>
        </p:txBody>
      </p:sp>
      <p:graphicFrame>
        <p:nvGraphicFramePr>
          <p:cNvPr id="333" name="Google Shape;333;p39"/>
          <p:cNvGraphicFramePr/>
          <p:nvPr/>
        </p:nvGraphicFramePr>
        <p:xfrm>
          <a:off x="1216211" y="1149972"/>
          <a:ext cx="3000000" cy="3000000"/>
        </p:xfrm>
        <a:graphic>
          <a:graphicData uri="http://schemas.openxmlformats.org/drawingml/2006/table">
            <a:tbl>
              <a:tblPr bandRow="1" firstRow="1">
                <a:noFill/>
                <a:tableStyleId>{863EE14C-78FB-4FC6-992E-E163E346FD13}</a:tableStyleId>
              </a:tblPr>
              <a:tblGrid>
                <a:gridCol w="4064000"/>
                <a:gridCol w="4064000"/>
              </a:tblGrid>
              <a:tr h="370850">
                <a:tc>
                  <a:txBody>
                    <a:bodyPr/>
                    <a:lstStyle/>
                    <a:p>
                      <a:pPr indent="0" lvl="0" marL="0" marR="0" rtl="0" algn="l">
                        <a:spcBef>
                          <a:spcPts val="0"/>
                        </a:spcBef>
                        <a:spcAft>
                          <a:spcPts val="0"/>
                        </a:spcAft>
                        <a:buNone/>
                      </a:pPr>
                      <a:r>
                        <a:rPr lang="fr" sz="1800" u="none" cap="none" strike="noStrike"/>
                        <a:t>Responsabilité</a:t>
                      </a:r>
                      <a:endParaRPr/>
                    </a:p>
                  </a:txBody>
                  <a:tcPr marT="45725" marB="45725" marR="91450" marL="91450"/>
                </a:tc>
                <a:tc>
                  <a:txBody>
                    <a:bodyPr/>
                    <a:lstStyle/>
                    <a:p>
                      <a:pPr indent="0" lvl="0" marL="0" marR="0" rtl="0" algn="l">
                        <a:spcBef>
                          <a:spcPts val="0"/>
                        </a:spcBef>
                        <a:spcAft>
                          <a:spcPts val="0"/>
                        </a:spcAft>
                        <a:buNone/>
                      </a:pPr>
                      <a:r>
                        <a:rPr lang="fr" sz="1800"/>
                        <a:t>Qui?</a:t>
                      </a:r>
                      <a:endParaRPr/>
                    </a:p>
                  </a:txBody>
                  <a:tcPr marT="45725" marB="45725" marR="91450" marL="91450"/>
                </a:tc>
              </a:tr>
              <a:tr h="370850">
                <a:tc>
                  <a:txBody>
                    <a:bodyPr/>
                    <a:lstStyle/>
                    <a:p>
                      <a:pPr indent="0" lvl="0" marL="0" marR="0" rtl="0" algn="l">
                        <a:spcBef>
                          <a:spcPts val="0"/>
                        </a:spcBef>
                        <a:spcAft>
                          <a:spcPts val="0"/>
                        </a:spcAft>
                        <a:buNone/>
                      </a:pPr>
                      <a:r>
                        <a:rPr lang="fr" sz="1800"/>
                        <a:t>Allouer un Financement</a:t>
                      </a:r>
                      <a:endParaRPr/>
                    </a:p>
                  </a:txBody>
                  <a:tcPr marT="45725" marB="45725" marR="91450" marL="91450"/>
                </a:tc>
                <a:tc>
                  <a:txBody>
                    <a:bodyPr/>
                    <a:lstStyle/>
                    <a:p>
                      <a:pPr indent="0" lvl="0" marL="0" marR="0" rtl="0" algn="l">
                        <a:spcBef>
                          <a:spcPts val="0"/>
                        </a:spcBef>
                        <a:spcAft>
                          <a:spcPts val="0"/>
                        </a:spcAft>
                        <a:buNone/>
                      </a:pPr>
                      <a:r>
                        <a:rPr lang="fr" sz="1800"/>
                        <a:t>AO</a:t>
                      </a:r>
                      <a:endParaRPr/>
                    </a:p>
                  </a:txBody>
                  <a:tcPr marT="45725" marB="45725" marR="91450" marL="91450"/>
                </a:tc>
              </a:tr>
              <a:tr h="370850">
                <a:tc>
                  <a:txBody>
                    <a:bodyPr/>
                    <a:lstStyle/>
                    <a:p>
                      <a:pPr indent="0" lvl="0" marL="0" marR="0" rtl="0" algn="l">
                        <a:spcBef>
                          <a:spcPts val="0"/>
                        </a:spcBef>
                        <a:spcAft>
                          <a:spcPts val="0"/>
                        </a:spcAft>
                        <a:buNone/>
                      </a:pPr>
                      <a:r>
                        <a:rPr lang="fr" sz="1800"/>
                        <a:t>Mettre fin à un financement</a:t>
                      </a:r>
                      <a:endParaRPr/>
                    </a:p>
                  </a:txBody>
                  <a:tcPr marT="45725" marB="45725" marR="91450" marL="91450"/>
                </a:tc>
                <a:tc>
                  <a:txBody>
                    <a:bodyPr/>
                    <a:lstStyle/>
                    <a:p>
                      <a:pPr indent="0" lvl="0" marL="0" marR="0" rtl="0" algn="l">
                        <a:spcBef>
                          <a:spcPts val="0"/>
                        </a:spcBef>
                        <a:spcAft>
                          <a:spcPts val="0"/>
                        </a:spcAft>
                        <a:buNone/>
                      </a:pPr>
                      <a:r>
                        <a:rPr lang="fr" sz="1800"/>
                        <a:t>AOR</a:t>
                      </a:r>
                      <a:endParaRPr/>
                    </a:p>
                  </a:txBody>
                  <a:tcPr marT="45725" marB="45725" marR="91450" marL="91450"/>
                </a:tc>
              </a:tr>
              <a:tr h="370850">
                <a:tc>
                  <a:txBody>
                    <a:bodyPr/>
                    <a:lstStyle/>
                    <a:p>
                      <a:pPr indent="0" lvl="0" marL="0" marR="0" rtl="0" algn="l">
                        <a:spcBef>
                          <a:spcPts val="0"/>
                        </a:spcBef>
                        <a:spcAft>
                          <a:spcPts val="0"/>
                        </a:spcAft>
                        <a:buNone/>
                      </a:pPr>
                      <a:r>
                        <a:rPr lang="fr" sz="1800"/>
                        <a:t>Modifier la portée de l'accord</a:t>
                      </a:r>
                      <a:endParaRPr/>
                    </a:p>
                  </a:txBody>
                  <a:tcPr marT="45725" marB="45725" marR="91450" marL="91450"/>
                </a:tc>
                <a:tc>
                  <a:txBody>
                    <a:bodyPr/>
                    <a:lstStyle/>
                    <a:p>
                      <a:pPr indent="0" lvl="0" marL="0" marR="0" rtl="0" algn="l">
                        <a:spcBef>
                          <a:spcPts val="0"/>
                        </a:spcBef>
                        <a:spcAft>
                          <a:spcPts val="0"/>
                        </a:spcAft>
                        <a:buNone/>
                      </a:pPr>
                      <a:r>
                        <a:rPr lang="fr" sz="1800"/>
                        <a:t>AO</a:t>
                      </a:r>
                      <a:endParaRPr/>
                    </a:p>
                  </a:txBody>
                  <a:tcPr marT="45725" marB="45725" marR="91450" marL="91450"/>
                </a:tc>
              </a:tr>
              <a:tr h="370850">
                <a:tc>
                  <a:txBody>
                    <a:bodyPr/>
                    <a:lstStyle/>
                    <a:p>
                      <a:pPr indent="0" lvl="0" marL="0" marR="0" rtl="0" algn="l">
                        <a:spcBef>
                          <a:spcPts val="0"/>
                        </a:spcBef>
                        <a:spcAft>
                          <a:spcPts val="0"/>
                        </a:spcAft>
                        <a:buNone/>
                      </a:pPr>
                      <a:r>
                        <a:rPr lang="fr" sz="1800"/>
                        <a:t>Visitez les activités sur le terrain du partenaire</a:t>
                      </a:r>
                      <a:endParaRPr/>
                    </a:p>
                  </a:txBody>
                  <a:tcPr marT="45725" marB="45725" marR="91450" marL="91450"/>
                </a:tc>
                <a:tc>
                  <a:txBody>
                    <a:bodyPr/>
                    <a:lstStyle/>
                    <a:p>
                      <a:pPr indent="0" lvl="0" marL="0" marR="0" rtl="0" algn="l">
                        <a:spcBef>
                          <a:spcPts val="0"/>
                        </a:spcBef>
                        <a:spcAft>
                          <a:spcPts val="0"/>
                        </a:spcAft>
                        <a:buNone/>
                      </a:pPr>
                      <a:r>
                        <a:rPr lang="fr" sz="1800"/>
                        <a:t>AOR et/ou AO</a:t>
                      </a:r>
                      <a:endParaRPr/>
                    </a:p>
                  </a:txBody>
                  <a:tcPr marT="45725" marB="45725" marR="91450" marL="91450"/>
                </a:tc>
              </a:tr>
              <a:tr h="370850">
                <a:tc>
                  <a:txBody>
                    <a:bodyPr/>
                    <a:lstStyle/>
                    <a:p>
                      <a:pPr indent="0" lvl="0" marL="0" marR="0" rtl="0" algn="l">
                        <a:spcBef>
                          <a:spcPts val="0"/>
                        </a:spcBef>
                        <a:spcAft>
                          <a:spcPts val="0"/>
                        </a:spcAft>
                        <a:buNone/>
                      </a:pPr>
                      <a:r>
                        <a:rPr lang="fr" sz="1800"/>
                        <a:t>Communication quotidienne avec le partenaire</a:t>
                      </a:r>
                      <a:endParaRPr/>
                    </a:p>
                  </a:txBody>
                  <a:tcPr marT="45725" marB="45725" marR="91450" marL="91450"/>
                </a:tc>
                <a:tc>
                  <a:txBody>
                    <a:bodyPr/>
                    <a:lstStyle/>
                    <a:p>
                      <a:pPr indent="0" lvl="0" marL="0" marR="0" rtl="0" algn="l">
                        <a:spcBef>
                          <a:spcPts val="0"/>
                        </a:spcBef>
                        <a:spcAft>
                          <a:spcPts val="0"/>
                        </a:spcAft>
                        <a:buNone/>
                      </a:pPr>
                      <a:r>
                        <a:rPr lang="fr" sz="1800"/>
                        <a:t>AO</a:t>
                      </a:r>
                      <a:endParaRPr/>
                    </a:p>
                  </a:txBody>
                  <a:tcPr marT="45725" marB="45725" marR="91450" marL="91450"/>
                </a:tc>
              </a:tr>
              <a:tr h="370850">
                <a:tc>
                  <a:txBody>
                    <a:bodyPr/>
                    <a:lstStyle/>
                    <a:p>
                      <a:pPr indent="0" lvl="0" marL="0" marR="0" rtl="0" algn="l">
                        <a:spcBef>
                          <a:spcPts val="0"/>
                        </a:spcBef>
                        <a:spcAft>
                          <a:spcPts val="0"/>
                        </a:spcAft>
                        <a:buNone/>
                      </a:pPr>
                      <a:r>
                        <a:rPr lang="fr" sz="1800"/>
                        <a:t>Apporter des modifications au budget</a:t>
                      </a:r>
                      <a:endParaRPr/>
                    </a:p>
                  </a:txBody>
                  <a:tcPr marT="45725" marB="45725" marR="91450" marL="91450"/>
                </a:tc>
                <a:tc>
                  <a:txBody>
                    <a:bodyPr/>
                    <a:lstStyle/>
                    <a:p>
                      <a:pPr indent="0" lvl="0" marL="0" marR="0" rtl="0" algn="l">
                        <a:spcBef>
                          <a:spcPts val="0"/>
                        </a:spcBef>
                        <a:spcAft>
                          <a:spcPts val="0"/>
                        </a:spcAft>
                        <a:buNone/>
                      </a:pPr>
                      <a:r>
                        <a:rPr lang="fr" sz="1800"/>
                        <a:t>AO</a:t>
                      </a:r>
                      <a:endParaRPr/>
                    </a:p>
                  </a:txBody>
                  <a:tcPr marT="45725" marB="45725" marR="91450" marL="91450"/>
                </a:tc>
              </a:tr>
              <a:tr h="370850">
                <a:tc>
                  <a:txBody>
                    <a:bodyPr/>
                    <a:lstStyle/>
                    <a:p>
                      <a:pPr indent="0" lvl="0" marL="0" marR="0" rtl="0" algn="l">
                        <a:spcBef>
                          <a:spcPts val="0"/>
                        </a:spcBef>
                        <a:spcAft>
                          <a:spcPts val="0"/>
                        </a:spcAft>
                        <a:buNone/>
                      </a:pPr>
                      <a:r>
                        <a:rPr lang="fr" sz="1800"/>
                        <a:t>Prendre des engagements</a:t>
                      </a:r>
                      <a:endParaRPr/>
                    </a:p>
                  </a:txBody>
                  <a:tcPr marT="45725" marB="45725" marR="91450" marL="91450"/>
                </a:tc>
                <a:tc>
                  <a:txBody>
                    <a:bodyPr/>
                    <a:lstStyle/>
                    <a:p>
                      <a:pPr indent="0" lvl="0" marL="0" marR="0" rtl="0" algn="l">
                        <a:spcBef>
                          <a:spcPts val="0"/>
                        </a:spcBef>
                        <a:spcAft>
                          <a:spcPts val="0"/>
                        </a:spcAft>
                        <a:buNone/>
                      </a:pPr>
                      <a:r>
                        <a:rPr lang="fr" sz="1800"/>
                        <a:t>AOR</a:t>
                      </a:r>
                      <a:endParaRPr/>
                    </a:p>
                  </a:txBody>
                  <a:tcPr marT="45725" marB="45725" marR="91450" marL="91450"/>
                </a:tc>
              </a:tr>
              <a:tr h="370850">
                <a:tc>
                  <a:txBody>
                    <a:bodyPr/>
                    <a:lstStyle/>
                    <a:p>
                      <a:pPr indent="0" lvl="0" marL="0" marR="0" rtl="0" algn="l">
                        <a:spcBef>
                          <a:spcPts val="0"/>
                        </a:spcBef>
                        <a:spcAft>
                          <a:spcPts val="0"/>
                        </a:spcAft>
                        <a:buNone/>
                      </a:pPr>
                      <a:r>
                        <a:rPr lang="fr" sz="1800"/>
                        <a:t>Participer aux réunions avec Prime</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venir"/>
                        <a:buNone/>
                      </a:pPr>
                      <a:r>
                        <a:rPr lang="fr" sz="1800"/>
                        <a:t>AOR et/ou AO</a:t>
                      </a:r>
                      <a:endParaRPr/>
                    </a:p>
                  </a:txBody>
                  <a:tcPr marT="45725" marB="45725" marR="91450" marL="91450"/>
                </a:tc>
              </a:tr>
              <a:tr h="370850">
                <a:tc>
                  <a:txBody>
                    <a:bodyPr/>
                    <a:lstStyle/>
                    <a:p>
                      <a:pPr indent="0" lvl="0" marL="0" marR="0" rtl="0" algn="l">
                        <a:spcBef>
                          <a:spcPts val="0"/>
                        </a:spcBef>
                        <a:spcAft>
                          <a:spcPts val="0"/>
                        </a:spcAft>
                        <a:buNone/>
                      </a:pPr>
                      <a:r>
                        <a:rPr lang="fr" sz="1800"/>
                        <a:t>Approbation du personnel clé</a:t>
                      </a:r>
                      <a:endParaRPr/>
                    </a:p>
                  </a:txBody>
                  <a:tcPr marT="45725" marB="45725" marR="91450" marL="91450"/>
                </a:tc>
                <a:tc>
                  <a:txBody>
                    <a:bodyPr/>
                    <a:lstStyle/>
                    <a:p>
                      <a:pPr indent="0" lvl="0" marL="0" marR="0" rtl="0" algn="l">
                        <a:spcBef>
                          <a:spcPts val="0"/>
                        </a:spcBef>
                        <a:spcAft>
                          <a:spcPts val="0"/>
                        </a:spcAft>
                        <a:buNone/>
                      </a:pPr>
                      <a:r>
                        <a:rPr lang="fr" sz="1800"/>
                        <a:t>AOR</a:t>
                      </a:r>
                      <a:endParaRPr/>
                    </a:p>
                  </a:txBody>
                  <a:tcPr marT="45725" marB="45725" marR="91450" marL="91450"/>
                </a:tc>
              </a:tr>
              <a:tr h="370850">
                <a:tc>
                  <a:txBody>
                    <a:bodyPr/>
                    <a:lstStyle/>
                    <a:p>
                      <a:pPr indent="0" lvl="0" marL="0" marR="0" rtl="0" algn="l">
                        <a:spcBef>
                          <a:spcPts val="0"/>
                        </a:spcBef>
                        <a:spcAft>
                          <a:spcPts val="0"/>
                        </a:spcAft>
                        <a:buNone/>
                      </a:pPr>
                      <a:r>
                        <a:rPr lang="fr" sz="1800"/>
                        <a:t>Voyages internationaux</a:t>
                      </a:r>
                      <a:endParaRPr/>
                    </a:p>
                  </a:txBody>
                  <a:tcPr marT="45725" marB="45725" marR="91450" marL="91450"/>
                </a:tc>
                <a:tc>
                  <a:txBody>
                    <a:bodyPr/>
                    <a:lstStyle/>
                    <a:p>
                      <a:pPr indent="0" lvl="0" marL="0" marR="0" rtl="0" algn="l">
                        <a:spcBef>
                          <a:spcPts val="0"/>
                        </a:spcBef>
                        <a:spcAft>
                          <a:spcPts val="0"/>
                        </a:spcAft>
                        <a:buNone/>
                      </a:pPr>
                      <a:r>
                        <a:rPr lang="fr" sz="1800"/>
                        <a:t>Vérifier les termes de l'accord </a:t>
                      </a:r>
                      <a:endParaRPr/>
                    </a:p>
                  </a:txBody>
                  <a:tcPr marT="45725" marB="45725" marR="91450" marL="91450"/>
                </a:tc>
              </a:tr>
            </a:tbl>
          </a:graphicData>
        </a:graphic>
      </p:graphicFrame>
      <p:sp>
        <p:nvSpPr>
          <p:cNvPr id="334" name="Google Shape;334;p39"/>
          <p:cNvSpPr txBox="1"/>
          <p:nvPr/>
        </p:nvSpPr>
        <p:spPr>
          <a:xfrm>
            <a:off x="9344210" y="1497937"/>
            <a:ext cx="8621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Oui</a:t>
            </a:r>
            <a:endParaRPr/>
          </a:p>
        </p:txBody>
      </p:sp>
      <p:sp>
        <p:nvSpPr>
          <p:cNvPr id="335" name="Google Shape;335;p39"/>
          <p:cNvSpPr txBox="1"/>
          <p:nvPr/>
        </p:nvSpPr>
        <p:spPr>
          <a:xfrm>
            <a:off x="9335239" y="1905337"/>
            <a:ext cx="6813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Non</a:t>
            </a:r>
            <a:endParaRPr/>
          </a:p>
        </p:txBody>
      </p:sp>
      <p:sp>
        <p:nvSpPr>
          <p:cNvPr id="336" name="Google Shape;336;p39"/>
          <p:cNvSpPr txBox="1"/>
          <p:nvPr/>
        </p:nvSpPr>
        <p:spPr>
          <a:xfrm>
            <a:off x="9335239" y="2261490"/>
            <a:ext cx="8621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Oui</a:t>
            </a:r>
            <a:endParaRPr/>
          </a:p>
        </p:txBody>
      </p:sp>
      <p:sp>
        <p:nvSpPr>
          <p:cNvPr id="337" name="Google Shape;337;p39"/>
          <p:cNvSpPr txBox="1"/>
          <p:nvPr/>
        </p:nvSpPr>
        <p:spPr>
          <a:xfrm>
            <a:off x="9327767" y="2681808"/>
            <a:ext cx="6858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Oui</a:t>
            </a:r>
            <a:endParaRPr/>
          </a:p>
        </p:txBody>
      </p:sp>
      <p:sp>
        <p:nvSpPr>
          <p:cNvPr id="338" name="Google Shape;338;p39"/>
          <p:cNvSpPr txBox="1"/>
          <p:nvPr/>
        </p:nvSpPr>
        <p:spPr>
          <a:xfrm>
            <a:off x="9358400" y="3282798"/>
            <a:ext cx="6409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Non</a:t>
            </a:r>
            <a:endParaRPr/>
          </a:p>
        </p:txBody>
      </p:sp>
      <p:sp>
        <p:nvSpPr>
          <p:cNvPr id="339" name="Google Shape;339;p39"/>
          <p:cNvSpPr txBox="1"/>
          <p:nvPr/>
        </p:nvSpPr>
        <p:spPr>
          <a:xfrm>
            <a:off x="9300867" y="3957881"/>
            <a:ext cx="7306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Oui</a:t>
            </a:r>
            <a:endParaRPr/>
          </a:p>
        </p:txBody>
      </p:sp>
      <p:sp>
        <p:nvSpPr>
          <p:cNvPr id="340" name="Google Shape;340;p39"/>
          <p:cNvSpPr txBox="1"/>
          <p:nvPr/>
        </p:nvSpPr>
        <p:spPr>
          <a:xfrm>
            <a:off x="9306851" y="4543362"/>
            <a:ext cx="7620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Non</a:t>
            </a:r>
            <a:endParaRPr/>
          </a:p>
        </p:txBody>
      </p:sp>
      <p:sp>
        <p:nvSpPr>
          <p:cNvPr id="341" name="Google Shape;341;p39"/>
          <p:cNvSpPr txBox="1"/>
          <p:nvPr/>
        </p:nvSpPr>
        <p:spPr>
          <a:xfrm>
            <a:off x="9325532" y="4912694"/>
            <a:ext cx="7620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Oui</a:t>
            </a:r>
            <a:endParaRPr/>
          </a:p>
        </p:txBody>
      </p:sp>
      <p:sp>
        <p:nvSpPr>
          <p:cNvPr id="342" name="Google Shape;342;p39"/>
          <p:cNvSpPr txBox="1"/>
          <p:nvPr/>
        </p:nvSpPr>
        <p:spPr>
          <a:xfrm>
            <a:off x="9323279" y="5292309"/>
            <a:ext cx="6858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Oui</a:t>
            </a:r>
            <a:endParaRPr/>
          </a:p>
        </p:txBody>
      </p:sp>
      <p:sp>
        <p:nvSpPr>
          <p:cNvPr id="343" name="Google Shape;343;p39"/>
          <p:cNvSpPr txBox="1"/>
          <p:nvPr/>
        </p:nvSpPr>
        <p:spPr>
          <a:xfrm>
            <a:off x="9335238" y="5661641"/>
            <a:ext cx="8621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Oui</a:t>
            </a:r>
            <a:endParaRPr/>
          </a:p>
        </p:txBody>
      </p:sp>
      <p:sp>
        <p:nvSpPr>
          <p:cNvPr id="344" name="Google Shape;344;p39"/>
          <p:cNvSpPr txBox="1"/>
          <p:nvPr/>
        </p:nvSpPr>
        <p:spPr>
          <a:xfrm>
            <a:off x="9377082" y="1149972"/>
            <a:ext cx="19094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1800">
                <a:solidFill>
                  <a:srgbClr val="C00000"/>
                </a:solidFill>
                <a:latin typeface="Avenir"/>
                <a:ea typeface="Avenir"/>
                <a:cs typeface="Avenir"/>
                <a:sym typeface="Avenir"/>
              </a:rPr>
              <a:t>Vrai ou Faux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0"/>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a:p>
            <a:pPr indent="0" lvl="0" marL="0" marR="0" rtl="0" algn="ctr">
              <a:spcBef>
                <a:spcPts val="0"/>
              </a:spcBef>
              <a:spcAft>
                <a:spcPts val="0"/>
              </a:spcAft>
              <a:buNone/>
            </a:pPr>
            <a:r>
              <a:rPr b="1" lang="fr" sz="2400">
                <a:solidFill>
                  <a:srgbClr val="FFFFFF"/>
                </a:solidFill>
                <a:latin typeface="Arial"/>
                <a:ea typeface="Arial"/>
                <a:cs typeface="Arial"/>
                <a:sym typeface="Arial"/>
              </a:rPr>
              <a:t>Comment l’USAID est-elle impliquée dans chaque type de financement?</a:t>
            </a:r>
            <a:endParaRPr/>
          </a:p>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p:txBody>
      </p:sp>
      <p:sp>
        <p:nvSpPr>
          <p:cNvPr id="351" name="Google Shape;351;p40"/>
          <p:cNvSpPr txBox="1"/>
          <p:nvPr/>
        </p:nvSpPr>
        <p:spPr>
          <a:xfrm>
            <a:off x="3366592" y="3330704"/>
            <a:ext cx="2209800" cy="2554545"/>
          </a:xfrm>
          <a:prstGeom prst="rect">
            <a:avLst/>
          </a:prstGeom>
          <a:solidFill>
            <a:srgbClr val="9DBFE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 sz="2000">
                <a:solidFill>
                  <a:srgbClr val="3C063D"/>
                </a:solidFill>
                <a:latin typeface="Avenir"/>
                <a:ea typeface="Avenir"/>
                <a:cs typeface="Avenir"/>
                <a:sym typeface="Avenir"/>
              </a:rPr>
              <a:t>SUBVENTION</a:t>
            </a:r>
            <a:endParaRPr/>
          </a:p>
          <a:p>
            <a:pPr indent="0" lvl="0" marL="0" marR="0" rtl="0" algn="ctr">
              <a:spcBef>
                <a:spcPts val="0"/>
              </a:spcBef>
              <a:spcAft>
                <a:spcPts val="0"/>
              </a:spcAft>
              <a:buNone/>
            </a:pPr>
            <a:r>
              <a:t/>
            </a:r>
            <a:endParaRPr sz="2000">
              <a:solidFill>
                <a:srgbClr val="3C063D"/>
              </a:solidFill>
              <a:latin typeface="Avenir"/>
              <a:ea typeface="Avenir"/>
              <a:cs typeface="Avenir"/>
              <a:sym typeface="Avenir"/>
            </a:endParaRPr>
          </a:p>
          <a:p>
            <a:pPr indent="0" lvl="0" marL="0" marR="0" rtl="0" algn="ctr">
              <a:spcBef>
                <a:spcPts val="0"/>
              </a:spcBef>
              <a:spcAft>
                <a:spcPts val="0"/>
              </a:spcAft>
              <a:buNone/>
            </a:pPr>
            <a:r>
              <a:rPr lang="fr" sz="2000" u="sng">
                <a:solidFill>
                  <a:srgbClr val="3C063D"/>
                </a:solidFill>
                <a:latin typeface="Avenir"/>
                <a:ea typeface="Avenir"/>
                <a:cs typeface="Avenir"/>
                <a:sym typeface="Avenir"/>
              </a:rPr>
              <a:t>Aucune </a:t>
            </a:r>
            <a:r>
              <a:rPr lang="fr" sz="2000">
                <a:solidFill>
                  <a:srgbClr val="3C063D"/>
                </a:solidFill>
                <a:latin typeface="Avenir"/>
                <a:ea typeface="Avenir"/>
                <a:cs typeface="Avenir"/>
                <a:sym typeface="Avenir"/>
              </a:rPr>
              <a:t>implication substantielle</a:t>
            </a:r>
            <a:endParaRPr/>
          </a:p>
          <a:p>
            <a:pPr indent="0" lvl="0" marL="0" marR="0" rtl="0" algn="ctr">
              <a:spcBef>
                <a:spcPts val="0"/>
              </a:spcBef>
              <a:spcAft>
                <a:spcPts val="0"/>
              </a:spcAft>
              <a:buNone/>
            </a:pPr>
            <a:r>
              <a:t/>
            </a:r>
            <a:endParaRPr sz="2000">
              <a:solidFill>
                <a:srgbClr val="FFFFFF"/>
              </a:solidFill>
              <a:latin typeface="Avenir"/>
              <a:ea typeface="Avenir"/>
              <a:cs typeface="Avenir"/>
              <a:sym typeface="Avenir"/>
            </a:endParaRPr>
          </a:p>
          <a:p>
            <a:pPr indent="0" lvl="0" marL="0" marR="0" rtl="0" algn="ctr">
              <a:spcBef>
                <a:spcPts val="0"/>
              </a:spcBef>
              <a:spcAft>
                <a:spcPts val="0"/>
              </a:spcAft>
              <a:buNone/>
            </a:pPr>
            <a:r>
              <a:rPr lang="fr" sz="2000">
                <a:solidFill>
                  <a:schemeClr val="lt2"/>
                </a:solidFill>
                <a:latin typeface="Avenir"/>
                <a:ea typeface="Avenir"/>
                <a:cs typeface="Avenir"/>
                <a:sym typeface="Avenir"/>
              </a:rPr>
              <a:t>Implication limitée</a:t>
            </a:r>
            <a:endParaRPr/>
          </a:p>
        </p:txBody>
      </p:sp>
      <p:sp>
        <p:nvSpPr>
          <p:cNvPr id="352" name="Google Shape;352;p40"/>
          <p:cNvSpPr txBox="1"/>
          <p:nvPr/>
        </p:nvSpPr>
        <p:spPr>
          <a:xfrm>
            <a:off x="6100305" y="2099598"/>
            <a:ext cx="2209800" cy="3477875"/>
          </a:xfrm>
          <a:prstGeom prst="rect">
            <a:avLst/>
          </a:prstGeom>
          <a:solidFill>
            <a:srgbClr val="739DA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 sz="2000">
                <a:solidFill>
                  <a:schemeClr val="lt1"/>
                </a:solidFill>
                <a:latin typeface="Avenir"/>
                <a:ea typeface="Avenir"/>
                <a:cs typeface="Avenir"/>
                <a:sym typeface="Avenir"/>
              </a:rPr>
              <a:t>ACCORD DE COOPÉRATION</a:t>
            </a: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rPr b="1" lang="fr" sz="2000">
                <a:solidFill>
                  <a:schemeClr val="lt1"/>
                </a:solidFill>
                <a:latin typeface="Avenir"/>
                <a:ea typeface="Avenir"/>
                <a:cs typeface="Avenir"/>
                <a:sym typeface="Avenir"/>
              </a:rPr>
              <a:t>Une implication substantielle</a:t>
            </a: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rPr b="1" lang="fr" sz="2000">
                <a:solidFill>
                  <a:schemeClr val="lt1"/>
                </a:solidFill>
                <a:latin typeface="Avenir"/>
                <a:ea typeface="Avenir"/>
                <a:cs typeface="Avenir"/>
                <a:sym typeface="Avenir"/>
              </a:rPr>
              <a:t>Plus d'implication</a:t>
            </a:r>
            <a:endParaRPr/>
          </a:p>
        </p:txBody>
      </p:sp>
      <p:sp>
        <p:nvSpPr>
          <p:cNvPr id="353" name="Google Shape;353;p40"/>
          <p:cNvSpPr txBox="1"/>
          <p:nvPr/>
        </p:nvSpPr>
        <p:spPr>
          <a:xfrm>
            <a:off x="8644466" y="1179644"/>
            <a:ext cx="2528056" cy="4401205"/>
          </a:xfrm>
          <a:prstGeom prst="rect">
            <a:avLst/>
          </a:prstGeom>
          <a:solidFill>
            <a:srgbClr val="002F6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 sz="2000">
                <a:solidFill>
                  <a:schemeClr val="lt1"/>
                </a:solidFill>
                <a:latin typeface="Avenir"/>
                <a:ea typeface="Avenir"/>
                <a:cs typeface="Avenir"/>
                <a:sym typeface="Avenir"/>
              </a:rPr>
              <a:t>CONTRACT</a:t>
            </a: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rPr b="1" lang="fr" sz="2000">
                <a:solidFill>
                  <a:schemeClr val="lt1"/>
                </a:solidFill>
                <a:latin typeface="Avenir"/>
                <a:ea typeface="Avenir"/>
                <a:cs typeface="Avenir"/>
                <a:sym typeface="Avenir"/>
              </a:rPr>
              <a:t>Une implication substantielle</a:t>
            </a: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t/>
            </a:r>
            <a:endParaRPr b="1" sz="2000">
              <a:solidFill>
                <a:schemeClr val="lt1"/>
              </a:solidFill>
              <a:latin typeface="Avenir"/>
              <a:ea typeface="Avenir"/>
              <a:cs typeface="Avenir"/>
              <a:sym typeface="Avenir"/>
            </a:endParaRPr>
          </a:p>
          <a:p>
            <a:pPr indent="0" lvl="0" marL="0" marR="0" rtl="0" algn="ctr">
              <a:spcBef>
                <a:spcPts val="0"/>
              </a:spcBef>
              <a:spcAft>
                <a:spcPts val="0"/>
              </a:spcAft>
              <a:buNone/>
            </a:pPr>
            <a:r>
              <a:rPr b="1" lang="fr" sz="2000">
                <a:solidFill>
                  <a:schemeClr val="lt1"/>
                </a:solidFill>
                <a:latin typeface="Avenir"/>
                <a:ea typeface="Avenir"/>
                <a:cs typeface="Avenir"/>
                <a:sym typeface="Avenir"/>
              </a:rPr>
              <a:t>Toujours impliqué</a:t>
            </a:r>
            <a:endParaRPr/>
          </a:p>
          <a:p>
            <a:pPr indent="0" lvl="0" marL="0" marR="0" rtl="0" algn="ctr">
              <a:spcBef>
                <a:spcPts val="0"/>
              </a:spcBef>
              <a:spcAft>
                <a:spcPts val="0"/>
              </a:spcAft>
              <a:buNone/>
            </a:pPr>
            <a:r>
              <a:rPr b="1" lang="fr" sz="2000">
                <a:solidFill>
                  <a:schemeClr val="lt1"/>
                </a:solidFill>
                <a:latin typeface="Avenir"/>
                <a:ea typeface="Avenir"/>
                <a:cs typeface="Avenir"/>
                <a:sym typeface="Avenir"/>
              </a:rPr>
              <a:t>(Très Immiscé)</a:t>
            </a:r>
            <a:endParaRPr/>
          </a:p>
          <a:p>
            <a:pPr indent="0" lvl="0" marL="0" marR="0" rtl="0" algn="ctr">
              <a:spcBef>
                <a:spcPts val="0"/>
              </a:spcBef>
              <a:spcAft>
                <a:spcPts val="0"/>
              </a:spcAft>
              <a:buNone/>
            </a:pPr>
            <a:r>
              <a:t/>
            </a:r>
            <a:endParaRPr b="1" sz="2000">
              <a:solidFill>
                <a:srgbClr val="3C063D"/>
              </a:solidFill>
              <a:latin typeface="Avenir"/>
              <a:ea typeface="Avenir"/>
              <a:cs typeface="Avenir"/>
              <a:sym typeface="Avenir"/>
            </a:endParaRPr>
          </a:p>
          <a:p>
            <a:pPr indent="0" lvl="0" marL="0" marR="0" rtl="0" algn="ctr">
              <a:spcBef>
                <a:spcPts val="0"/>
              </a:spcBef>
              <a:spcAft>
                <a:spcPts val="0"/>
              </a:spcAft>
              <a:buNone/>
            </a:pPr>
            <a:r>
              <a:t/>
            </a:r>
            <a:endParaRPr b="1" sz="2000">
              <a:solidFill>
                <a:srgbClr val="3C063D"/>
              </a:solidFill>
              <a:latin typeface="Avenir"/>
              <a:ea typeface="Avenir"/>
              <a:cs typeface="Avenir"/>
              <a:sym typeface="Avenir"/>
            </a:endParaRPr>
          </a:p>
          <a:p>
            <a:pPr indent="0" lvl="0" marL="0" marR="0" rtl="0" algn="ctr">
              <a:spcBef>
                <a:spcPts val="0"/>
              </a:spcBef>
              <a:spcAft>
                <a:spcPts val="0"/>
              </a:spcAft>
              <a:buNone/>
            </a:pPr>
            <a:r>
              <a:t/>
            </a:r>
            <a:endParaRPr b="1" sz="2000">
              <a:solidFill>
                <a:srgbClr val="3C063D"/>
              </a:solidFill>
              <a:latin typeface="Avenir"/>
              <a:ea typeface="Avenir"/>
              <a:cs typeface="Avenir"/>
              <a:sym typeface="Avenir"/>
            </a:endParaRPr>
          </a:p>
          <a:p>
            <a:pPr indent="0" lvl="0" marL="0" marR="0" rtl="0" algn="ctr">
              <a:spcBef>
                <a:spcPts val="0"/>
              </a:spcBef>
              <a:spcAft>
                <a:spcPts val="0"/>
              </a:spcAft>
              <a:buNone/>
            </a:pPr>
            <a:r>
              <a:t/>
            </a:r>
            <a:endParaRPr b="1" sz="2000">
              <a:solidFill>
                <a:srgbClr val="3C063D"/>
              </a:solidFill>
              <a:latin typeface="Avenir"/>
              <a:ea typeface="Avenir"/>
              <a:cs typeface="Avenir"/>
              <a:sym typeface="Avenir"/>
            </a:endParaRPr>
          </a:p>
          <a:p>
            <a:pPr indent="0" lvl="0" marL="0" marR="0" rtl="0" algn="ctr">
              <a:spcBef>
                <a:spcPts val="0"/>
              </a:spcBef>
              <a:spcAft>
                <a:spcPts val="0"/>
              </a:spcAft>
              <a:buNone/>
            </a:pPr>
            <a:r>
              <a:t/>
            </a:r>
            <a:endParaRPr b="1" sz="2000">
              <a:solidFill>
                <a:srgbClr val="3C063D"/>
              </a:solidFill>
              <a:latin typeface="Avenir"/>
              <a:ea typeface="Avenir"/>
              <a:cs typeface="Avenir"/>
              <a:sym typeface="Avenir"/>
            </a:endParaRPr>
          </a:p>
        </p:txBody>
      </p:sp>
      <p:sp>
        <p:nvSpPr>
          <p:cNvPr id="354" name="Google Shape;354;p40"/>
          <p:cNvSpPr txBox="1"/>
          <p:nvPr/>
        </p:nvSpPr>
        <p:spPr>
          <a:xfrm>
            <a:off x="5029203" y="5931044"/>
            <a:ext cx="16002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 sz="1800">
                <a:solidFill>
                  <a:srgbClr val="262626"/>
                </a:solidFill>
                <a:latin typeface="Avenir"/>
                <a:ea typeface="Avenir"/>
                <a:cs typeface="Avenir"/>
                <a:sym typeface="Avenir"/>
              </a:rPr>
              <a:t>Assistance</a:t>
            </a:r>
            <a:endParaRPr/>
          </a:p>
        </p:txBody>
      </p:sp>
      <p:sp>
        <p:nvSpPr>
          <p:cNvPr id="355" name="Google Shape;355;p40"/>
          <p:cNvSpPr txBox="1"/>
          <p:nvPr/>
        </p:nvSpPr>
        <p:spPr>
          <a:xfrm>
            <a:off x="9017003" y="5931044"/>
            <a:ext cx="1600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1800">
                <a:solidFill>
                  <a:srgbClr val="262626"/>
                </a:solidFill>
                <a:latin typeface="Avenir"/>
                <a:ea typeface="Avenir"/>
                <a:cs typeface="Avenir"/>
                <a:sym typeface="Avenir"/>
              </a:rPr>
              <a:t>Acquisition</a:t>
            </a:r>
            <a:endParaRPr/>
          </a:p>
        </p:txBody>
      </p:sp>
      <p:sp>
        <p:nvSpPr>
          <p:cNvPr id="356" name="Google Shape;356;p40"/>
          <p:cNvSpPr/>
          <p:nvPr/>
        </p:nvSpPr>
        <p:spPr>
          <a:xfrm rot="-5400000">
            <a:off x="5639891" y="3595187"/>
            <a:ext cx="378825" cy="4343399"/>
          </a:xfrm>
          <a:prstGeom prst="leftBrace">
            <a:avLst>
              <a:gd fmla="val 8333" name="adj1"/>
              <a:gd fmla="val 50000" name="adj2"/>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venir"/>
              <a:ea typeface="Avenir"/>
              <a:cs typeface="Avenir"/>
              <a:sym typeface="Avenir"/>
            </a:endParaRPr>
          </a:p>
        </p:txBody>
      </p:sp>
      <p:pic>
        <p:nvPicPr>
          <p:cNvPr id="357" name="Google Shape;357;p40"/>
          <p:cNvPicPr preferRelativeResize="0"/>
          <p:nvPr/>
        </p:nvPicPr>
        <p:blipFill rotWithShape="1">
          <a:blip r:embed="rId3">
            <a:alphaModFix/>
          </a:blip>
          <a:srcRect b="0" l="0" r="0" t="0"/>
          <a:stretch/>
        </p:blipFill>
        <p:spPr>
          <a:xfrm>
            <a:off x="-206954" y="3756328"/>
            <a:ext cx="4437088" cy="897603"/>
          </a:xfrm>
          <a:prstGeom prst="rect">
            <a:avLst/>
          </a:prstGeom>
          <a:noFill/>
          <a:ln>
            <a:noFill/>
          </a:ln>
        </p:spPr>
      </p:pic>
      <p:sp>
        <p:nvSpPr>
          <p:cNvPr id="358" name="Google Shape;358;p40"/>
          <p:cNvSpPr/>
          <p:nvPr/>
        </p:nvSpPr>
        <p:spPr>
          <a:xfrm>
            <a:off x="13446" y="2931202"/>
            <a:ext cx="1946373" cy="959457"/>
          </a:xfrm>
          <a:prstGeom prst="rect">
            <a:avLst/>
          </a:prstGeom>
          <a:solidFill>
            <a:srgbClr val="FFFFFF"/>
          </a:solidFill>
          <a:ln>
            <a:noFill/>
          </a:ln>
        </p:spPr>
      </p:sp>
      <p:cxnSp>
        <p:nvCxnSpPr>
          <p:cNvPr id="359" name="Google Shape;359;p40"/>
          <p:cNvCxnSpPr>
            <a:stCxn id="357" idx="0"/>
            <a:endCxn id="351" idx="0"/>
          </p:cNvCxnSpPr>
          <p:nvPr/>
        </p:nvCxnSpPr>
        <p:spPr>
          <a:xfrm rot="-5400000">
            <a:off x="3028740" y="2313478"/>
            <a:ext cx="425700" cy="2460000"/>
          </a:xfrm>
          <a:prstGeom prst="bentConnector3">
            <a:avLst>
              <a:gd fmla="val 153682" name="adj1"/>
            </a:avLst>
          </a:prstGeom>
          <a:noFill/>
          <a:ln cap="flat" cmpd="sng" w="12700">
            <a:solidFill>
              <a:schemeClr val="accent1"/>
            </a:solidFill>
            <a:prstDash val="solid"/>
            <a:round/>
            <a:headEnd len="sm" w="sm" type="none"/>
            <a:tailEnd len="med" w="med" type="triangle"/>
          </a:ln>
        </p:spPr>
      </p:cxnSp>
      <p:cxnSp>
        <p:nvCxnSpPr>
          <p:cNvPr id="360" name="Google Shape;360;p40"/>
          <p:cNvCxnSpPr>
            <a:endCxn id="352" idx="0"/>
          </p:cNvCxnSpPr>
          <p:nvPr/>
        </p:nvCxnSpPr>
        <p:spPr>
          <a:xfrm flipH="1" rot="10800000">
            <a:off x="2011605" y="2099598"/>
            <a:ext cx="5193600" cy="1795800"/>
          </a:xfrm>
          <a:prstGeom prst="bentConnector3">
            <a:avLst>
              <a:gd fmla="val 0" name="adj1"/>
            </a:avLst>
          </a:prstGeom>
          <a:noFill/>
          <a:ln cap="flat" cmpd="sng" w="12700">
            <a:solidFill>
              <a:schemeClr val="accent1"/>
            </a:solidFill>
            <a:prstDash val="solid"/>
            <a:round/>
            <a:headEnd len="sm" w="sm" type="none"/>
            <a:tailEnd len="med" w="med" type="triangle"/>
          </a:ln>
        </p:spPr>
      </p:cxnSp>
      <p:cxnSp>
        <p:nvCxnSpPr>
          <p:cNvPr id="361" name="Google Shape;361;p40"/>
          <p:cNvCxnSpPr>
            <a:stCxn id="357" idx="0"/>
            <a:endCxn id="353" idx="0"/>
          </p:cNvCxnSpPr>
          <p:nvPr/>
        </p:nvCxnSpPr>
        <p:spPr>
          <a:xfrm rot="-5400000">
            <a:off x="4671690" y="-1480472"/>
            <a:ext cx="2576700" cy="7896900"/>
          </a:xfrm>
          <a:prstGeom prst="bentConnector3">
            <a:avLst>
              <a:gd fmla="val 108871" name="adj1"/>
            </a:avLst>
          </a:prstGeom>
          <a:noFill/>
          <a:ln cap="flat" cmpd="sng" w="12700">
            <a:solidFill>
              <a:schemeClr val="accent1"/>
            </a:solidFill>
            <a:prstDash val="solid"/>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1"/>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a:p>
            <a:pPr indent="0" lvl="0" marL="0" marR="0" rtl="0" algn="ctr">
              <a:spcBef>
                <a:spcPts val="0"/>
              </a:spcBef>
              <a:spcAft>
                <a:spcPts val="0"/>
              </a:spcAft>
              <a:buNone/>
            </a:pPr>
            <a:r>
              <a:rPr b="1" lang="fr" sz="2400">
                <a:solidFill>
                  <a:srgbClr val="FFFFFF"/>
                </a:solidFill>
                <a:latin typeface="Arial"/>
                <a:ea typeface="Arial"/>
                <a:cs typeface="Arial"/>
                <a:sym typeface="Arial"/>
              </a:rPr>
              <a:t>Comment la participation substantielle de l’USAID s’applique-t-elle ?</a:t>
            </a:r>
            <a:endParaRPr/>
          </a:p>
        </p:txBody>
      </p:sp>
      <p:sp>
        <p:nvSpPr>
          <p:cNvPr id="368" name="Google Shape;368;p41"/>
          <p:cNvSpPr txBox="1"/>
          <p:nvPr>
            <p:ph idx="1" type="body"/>
          </p:nvPr>
        </p:nvSpPr>
        <p:spPr>
          <a:xfrm>
            <a:off x="596153" y="1178859"/>
            <a:ext cx="7920318" cy="5042647"/>
          </a:xfrm>
          <a:prstGeom prst="rect">
            <a:avLst/>
          </a:prstGeom>
          <a:noFill/>
          <a:ln>
            <a:noFill/>
          </a:ln>
        </p:spPr>
        <p:txBody>
          <a:bodyPr anchorCtr="0" anchor="t" bIns="45700" lIns="0" spcFirstLastPara="1" rIns="0" wrap="square" tIns="45700">
            <a:normAutofit fontScale="92500" lnSpcReduction="10000"/>
          </a:bodyPr>
          <a:lstStyle/>
          <a:p>
            <a:pPr indent="-117475" lvl="1" marL="91440" rtl="0" algn="l">
              <a:lnSpc>
                <a:spcPct val="110000"/>
              </a:lnSpc>
              <a:spcBef>
                <a:spcPts val="0"/>
              </a:spcBef>
              <a:spcAft>
                <a:spcPts val="0"/>
              </a:spcAft>
              <a:buClr>
                <a:schemeClr val="accent1"/>
              </a:buClr>
              <a:buSzPct val="100000"/>
              <a:buFont typeface="Noto Sans Symbols"/>
              <a:buChar char="▪"/>
            </a:pPr>
            <a:r>
              <a:rPr lang="fr" sz="2000">
                <a:solidFill>
                  <a:schemeClr val="dk1"/>
                </a:solidFill>
              </a:rPr>
              <a:t> Approbation du personnel clé</a:t>
            </a:r>
            <a:endParaRPr/>
          </a:p>
          <a:p>
            <a:pPr indent="-117475" lvl="1" marL="91440" rtl="0" algn="l">
              <a:lnSpc>
                <a:spcPct val="110000"/>
              </a:lnSpc>
              <a:spcBef>
                <a:spcPts val="1400"/>
              </a:spcBef>
              <a:spcAft>
                <a:spcPts val="0"/>
              </a:spcAft>
              <a:buClr>
                <a:schemeClr val="accent1"/>
              </a:buClr>
              <a:buSzPct val="100000"/>
              <a:buFont typeface="Noto Sans Symbols"/>
              <a:buChar char="▪"/>
            </a:pPr>
            <a:r>
              <a:rPr lang="fr" sz="2000">
                <a:solidFill>
                  <a:schemeClr val="dk1"/>
                </a:solidFill>
              </a:rPr>
              <a:t> Approbation des plans de travail annuels</a:t>
            </a:r>
            <a:endParaRPr/>
          </a:p>
          <a:p>
            <a:pPr indent="-117475" lvl="1" marL="91440" rtl="0" algn="l">
              <a:lnSpc>
                <a:spcPct val="110000"/>
              </a:lnSpc>
              <a:spcBef>
                <a:spcPts val="1400"/>
              </a:spcBef>
              <a:spcAft>
                <a:spcPts val="0"/>
              </a:spcAft>
              <a:buClr>
                <a:schemeClr val="accent1"/>
              </a:buClr>
              <a:buSzPct val="100000"/>
              <a:buFont typeface="Noto Sans Symbols"/>
              <a:buChar char="▪"/>
            </a:pPr>
            <a:r>
              <a:rPr lang="fr" sz="2000">
                <a:solidFill>
                  <a:schemeClr val="dk1"/>
                </a:solidFill>
              </a:rPr>
              <a:t> Approbation du plan de suivi et d’évaluation</a:t>
            </a:r>
            <a:endParaRPr/>
          </a:p>
          <a:p>
            <a:pPr indent="-117475" lvl="1" marL="91440" rtl="0" algn="l">
              <a:lnSpc>
                <a:spcPct val="110000"/>
              </a:lnSpc>
              <a:spcBef>
                <a:spcPts val="1400"/>
              </a:spcBef>
              <a:spcAft>
                <a:spcPts val="0"/>
              </a:spcAft>
              <a:buClr>
                <a:schemeClr val="accent1"/>
              </a:buClr>
              <a:buSzPct val="100000"/>
              <a:buFont typeface="Noto Sans Symbols"/>
              <a:buChar char="▪"/>
            </a:pPr>
            <a:r>
              <a:rPr lang="fr" sz="2000">
                <a:solidFill>
                  <a:schemeClr val="dk1"/>
                </a:solidFill>
              </a:rPr>
              <a:t> Approbation du niveau d'implication dans les travaux techniques</a:t>
            </a:r>
            <a:endParaRPr/>
          </a:p>
          <a:p>
            <a:pPr indent="-285750" lvl="2" marL="517525" rtl="0" algn="l">
              <a:lnSpc>
                <a:spcPct val="110000"/>
              </a:lnSpc>
              <a:spcBef>
                <a:spcPts val="400"/>
              </a:spcBef>
              <a:spcAft>
                <a:spcPts val="0"/>
              </a:spcAft>
              <a:buClr>
                <a:schemeClr val="dk1"/>
              </a:buClr>
              <a:buSzPct val="100000"/>
              <a:buFont typeface="Courier New"/>
              <a:buChar char="o"/>
            </a:pPr>
            <a:r>
              <a:rPr lang="fr">
                <a:solidFill>
                  <a:schemeClr val="dk1"/>
                </a:solidFill>
              </a:rPr>
              <a:t>Participation ou sélection au comité consultatif</a:t>
            </a:r>
            <a:endParaRPr/>
          </a:p>
          <a:p>
            <a:pPr indent="-285750" lvl="2" marL="517525" rtl="0" algn="l">
              <a:lnSpc>
                <a:spcPct val="110000"/>
              </a:lnSpc>
              <a:spcBef>
                <a:spcPts val="600"/>
              </a:spcBef>
              <a:spcAft>
                <a:spcPts val="0"/>
              </a:spcAft>
              <a:buClr>
                <a:schemeClr val="dk1"/>
              </a:buClr>
              <a:buSzPct val="100000"/>
              <a:buFont typeface="Courier New"/>
              <a:buChar char="o"/>
            </a:pPr>
            <a:r>
              <a:rPr lang="fr">
                <a:solidFill>
                  <a:schemeClr val="dk1"/>
                </a:solidFill>
              </a:rPr>
              <a:t>Approbation des sous-attributions (Sous-contractants, ou sous-recipiendaires)</a:t>
            </a:r>
            <a:endParaRPr/>
          </a:p>
          <a:p>
            <a:pPr indent="-117475" lvl="0" marL="91440" rtl="0" algn="l">
              <a:lnSpc>
                <a:spcPct val="110000"/>
              </a:lnSpc>
              <a:spcBef>
                <a:spcPts val="1600"/>
              </a:spcBef>
              <a:spcAft>
                <a:spcPts val="0"/>
              </a:spcAft>
              <a:buSzPct val="100000"/>
              <a:buFont typeface="Noto Sans Symbols"/>
              <a:buChar char="▪"/>
            </a:pPr>
            <a:r>
              <a:rPr lang="fr">
                <a:solidFill>
                  <a:schemeClr val="dk1"/>
                </a:solidFill>
              </a:rPr>
              <a:t> Direction et réorientation des activités</a:t>
            </a:r>
            <a:endParaRPr/>
          </a:p>
          <a:p>
            <a:pPr indent="-117475" lvl="0" marL="91440" rtl="0" algn="l">
              <a:lnSpc>
                <a:spcPct val="110000"/>
              </a:lnSpc>
              <a:spcBef>
                <a:spcPts val="1400"/>
              </a:spcBef>
              <a:spcAft>
                <a:spcPts val="0"/>
              </a:spcAft>
              <a:buSzPct val="100000"/>
              <a:buFont typeface="Noto Sans Symbols"/>
              <a:buChar char="▪"/>
            </a:pPr>
            <a:r>
              <a:rPr lang="fr">
                <a:solidFill>
                  <a:schemeClr val="dk1"/>
                </a:solidFill>
              </a:rPr>
              <a:t> Pouvoir de l'Agence d'arrêter immédiatement une activité de construction</a:t>
            </a:r>
            <a:endParaRPr/>
          </a:p>
          <a:p>
            <a:pPr indent="-159703" lvl="2" marL="461963" rtl="0" algn="l">
              <a:lnSpc>
                <a:spcPct val="110000"/>
              </a:lnSpc>
              <a:spcBef>
                <a:spcPts val="400"/>
              </a:spcBef>
              <a:spcAft>
                <a:spcPts val="0"/>
              </a:spcAft>
              <a:buClr>
                <a:srgbClr val="3F3F3F"/>
              </a:buClr>
              <a:buSzPct val="100000"/>
              <a:buFont typeface="Arial"/>
              <a:buNone/>
            </a:pPr>
            <a:r>
              <a:t/>
            </a:r>
            <a:endParaRPr sz="1200">
              <a:solidFill>
                <a:schemeClr val="dk1"/>
              </a:solidFill>
            </a:endParaRPr>
          </a:p>
          <a:p>
            <a:pPr indent="0" lvl="2" marL="0" rtl="0" algn="ctr">
              <a:lnSpc>
                <a:spcPct val="110000"/>
              </a:lnSpc>
              <a:spcBef>
                <a:spcPts val="600"/>
              </a:spcBef>
              <a:spcAft>
                <a:spcPts val="0"/>
              </a:spcAft>
              <a:buClr>
                <a:srgbClr val="BA0C2F"/>
              </a:buClr>
              <a:buSzPct val="100000"/>
              <a:buNone/>
            </a:pPr>
            <a:r>
              <a:rPr b="1" lang="fr" sz="2000" u="sng">
                <a:solidFill>
                  <a:srgbClr val="BA0C2F"/>
                </a:solidFill>
              </a:rPr>
              <a:t>L'implication substantielle peut être radicalement différente dans le cadre d'un contrat. Assurez-vous de consulter votre lettre de désignation COR</a:t>
            </a:r>
            <a:endParaRPr/>
          </a:p>
          <a:p>
            <a:pPr indent="0" lvl="0" marL="91440" rtl="0" algn="l">
              <a:lnSpc>
                <a:spcPct val="110000"/>
              </a:lnSpc>
              <a:spcBef>
                <a:spcPts val="1600"/>
              </a:spcBef>
              <a:spcAft>
                <a:spcPts val="0"/>
              </a:spcAft>
              <a:buSzPct val="100000"/>
              <a:buNone/>
            </a:pPr>
            <a:r>
              <a:t/>
            </a:r>
            <a:endParaRPr/>
          </a:p>
        </p:txBody>
      </p:sp>
      <p:pic>
        <p:nvPicPr>
          <p:cNvPr id="369" name="Google Shape;369;p41"/>
          <p:cNvPicPr preferRelativeResize="0"/>
          <p:nvPr/>
        </p:nvPicPr>
        <p:blipFill rotWithShape="1">
          <a:blip r:embed="rId3">
            <a:alphaModFix/>
          </a:blip>
          <a:srcRect b="0" l="0" r="0" t="0"/>
          <a:stretch/>
        </p:blipFill>
        <p:spPr>
          <a:xfrm>
            <a:off x="7436224" y="1066731"/>
            <a:ext cx="4204447" cy="11718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2"/>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a:p>
            <a:pPr indent="0" lvl="0" marL="0" marR="0" rtl="0" algn="ctr">
              <a:spcBef>
                <a:spcPts val="0"/>
              </a:spcBef>
              <a:spcAft>
                <a:spcPts val="0"/>
              </a:spcAft>
              <a:buNone/>
            </a:pPr>
            <a:r>
              <a:rPr b="1" lang="fr" sz="2400">
                <a:solidFill>
                  <a:srgbClr val="FFFFFF"/>
                </a:solidFill>
                <a:latin typeface="Arial"/>
                <a:ea typeface="Arial"/>
                <a:cs typeface="Arial"/>
                <a:sym typeface="Arial"/>
              </a:rPr>
              <a:t>GESTION D’UN FINANCEMENT DE L’USAID    </a:t>
            </a:r>
            <a:endParaRPr/>
          </a:p>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p:txBody>
      </p:sp>
      <p:sp>
        <p:nvSpPr>
          <p:cNvPr id="375" name="Google Shape;375;p42"/>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6C6463"/>
              </a:buClr>
              <a:buSzPts val="1600"/>
              <a:buNone/>
            </a:pPr>
            <a:r>
              <a:t/>
            </a:r>
            <a:endParaRPr/>
          </a:p>
        </p:txBody>
      </p:sp>
      <p:sp>
        <p:nvSpPr>
          <p:cNvPr id="376" name="Google Shape;376;p42"/>
          <p:cNvSpPr txBox="1"/>
          <p:nvPr/>
        </p:nvSpPr>
        <p:spPr>
          <a:xfrm>
            <a:off x="914400" y="1056643"/>
            <a:ext cx="10363200" cy="4815239"/>
          </a:xfrm>
          <a:prstGeom prst="rect">
            <a:avLst/>
          </a:prstGeom>
          <a:solidFill>
            <a:srgbClr val="0D567A"/>
          </a:solid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0" lvl="0" marL="169329" marR="0" rtl="0" algn="l">
              <a:lnSpc>
                <a:spcPct val="110000"/>
              </a:lnSpc>
              <a:spcBef>
                <a:spcPts val="0"/>
              </a:spcBef>
              <a:spcAft>
                <a:spcPts val="0"/>
              </a:spcAft>
              <a:buClr>
                <a:srgbClr val="F2F2F2"/>
              </a:buClr>
              <a:buSzPts val="1600"/>
              <a:buFont typeface="Calibri"/>
              <a:buNone/>
            </a:pPr>
            <a:r>
              <a:rPr b="1" i="0" lang="fr" sz="3600" u="none" cap="none" strike="noStrike">
                <a:solidFill>
                  <a:schemeClr val="lt1"/>
                </a:solidFill>
                <a:latin typeface="Avenir"/>
                <a:ea typeface="Avenir"/>
                <a:cs typeface="Avenir"/>
                <a:sym typeface="Avenir"/>
              </a:rPr>
              <a:t>Thème II</a:t>
            </a:r>
            <a:r>
              <a:rPr i="0" lang="fr" sz="3600" u="none" cap="none" strike="noStrike">
                <a:solidFill>
                  <a:schemeClr val="lt1"/>
                </a:solidFill>
                <a:latin typeface="Avenir"/>
                <a:ea typeface="Avenir"/>
                <a:cs typeface="Avenir"/>
                <a:sym typeface="Avenir"/>
              </a:rPr>
              <a:t>: 	Règlementations de l’USAID</a:t>
            </a:r>
            <a:endParaRPr/>
          </a:p>
          <a:p>
            <a:pPr indent="-440256" lvl="4" marL="3047924" marR="0" rtl="0" algn="l">
              <a:lnSpc>
                <a:spcPct val="110000"/>
              </a:lnSpc>
              <a:spcBef>
                <a:spcPts val="400"/>
              </a:spcBef>
              <a:spcAft>
                <a:spcPts val="0"/>
              </a:spcAft>
              <a:buClr>
                <a:srgbClr val="F2F2F2"/>
              </a:buClr>
              <a:buSzPts val="1600"/>
              <a:buFont typeface="Arial"/>
              <a:buChar char="•"/>
            </a:pPr>
            <a:r>
              <a:rPr b="0" i="0" lang="fr" sz="3600" u="none" cap="none" strike="noStrike">
                <a:solidFill>
                  <a:schemeClr val="lt1"/>
                </a:solidFill>
                <a:latin typeface="Avenir"/>
                <a:ea typeface="Avenir"/>
                <a:cs typeface="Avenir"/>
                <a:sym typeface="Avenir"/>
              </a:rPr>
              <a:t>Type d’Accord</a:t>
            </a:r>
            <a:endParaRPr/>
          </a:p>
          <a:p>
            <a:pPr indent="-440256" lvl="4" marL="3047924" marR="0" rtl="0" algn="l">
              <a:lnSpc>
                <a:spcPct val="110000"/>
              </a:lnSpc>
              <a:spcBef>
                <a:spcPts val="400"/>
              </a:spcBef>
              <a:spcAft>
                <a:spcPts val="0"/>
              </a:spcAft>
              <a:buClr>
                <a:srgbClr val="F2F2F2"/>
              </a:buClr>
              <a:buSzPts val="1600"/>
              <a:buFont typeface="Arial"/>
              <a:buChar char="•"/>
            </a:pPr>
            <a:r>
              <a:rPr b="0" i="0" lang="fr" sz="3600" u="none" cap="none" strike="noStrike">
                <a:solidFill>
                  <a:schemeClr val="lt1"/>
                </a:solidFill>
                <a:latin typeface="Avenir"/>
                <a:ea typeface="Avenir"/>
                <a:cs typeface="Avenir"/>
                <a:sym typeface="Avenir"/>
              </a:rPr>
              <a:t>Gestion du Staff</a:t>
            </a:r>
            <a:endParaRPr/>
          </a:p>
          <a:p>
            <a:pPr indent="-440256" lvl="4" marL="3047924" marR="0" rtl="0" algn="l">
              <a:lnSpc>
                <a:spcPct val="110000"/>
              </a:lnSpc>
              <a:spcBef>
                <a:spcPts val="400"/>
              </a:spcBef>
              <a:spcAft>
                <a:spcPts val="0"/>
              </a:spcAft>
              <a:buClr>
                <a:srgbClr val="F2F2F2"/>
              </a:buClr>
              <a:buSzPts val="1600"/>
              <a:buFont typeface="Arial"/>
              <a:buChar char="•"/>
            </a:pPr>
            <a:r>
              <a:rPr b="0" i="0" lang="fr" sz="3600" u="none" cap="none" strike="noStrike">
                <a:solidFill>
                  <a:schemeClr val="lt1"/>
                </a:solidFill>
                <a:latin typeface="Avenir"/>
                <a:ea typeface="Avenir"/>
                <a:cs typeface="Avenir"/>
                <a:sym typeface="Avenir"/>
              </a:rPr>
              <a:t>Gestion des Achats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3"/>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Principales réglementations de l’USAID</a:t>
            </a:r>
            <a:endParaRPr/>
          </a:p>
        </p:txBody>
      </p:sp>
      <p:graphicFrame>
        <p:nvGraphicFramePr>
          <p:cNvPr id="383" name="Google Shape;383;p43"/>
          <p:cNvGraphicFramePr/>
          <p:nvPr/>
        </p:nvGraphicFramePr>
        <p:xfrm>
          <a:off x="399067" y="912794"/>
          <a:ext cx="3000000" cy="3000000"/>
        </p:xfrm>
        <a:graphic>
          <a:graphicData uri="http://schemas.openxmlformats.org/drawingml/2006/table">
            <a:tbl>
              <a:tblPr bandRow="1" firstRow="1">
                <a:noFill/>
                <a:tableStyleId>{87B2553D-617B-408E-8F5A-DE39F76C54F5}</a:tableStyleId>
              </a:tblPr>
              <a:tblGrid>
                <a:gridCol w="2627175"/>
                <a:gridCol w="3853200"/>
                <a:gridCol w="3936600"/>
              </a:tblGrid>
              <a:tr h="478275">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ctr">
                        <a:spcBef>
                          <a:spcPts val="0"/>
                        </a:spcBef>
                        <a:spcAft>
                          <a:spcPts val="0"/>
                        </a:spcAft>
                        <a:buNone/>
                      </a:pPr>
                      <a:r>
                        <a:rPr lang="fr" sz="1400">
                          <a:solidFill>
                            <a:srgbClr val="FFFFFF"/>
                          </a:solidFill>
                        </a:rPr>
                        <a:t>Assistance</a:t>
                      </a:r>
                      <a:endParaRPr/>
                    </a:p>
                  </a:txBody>
                  <a:tcPr marT="45725" marB="45725" marR="91450" marL="91450"/>
                </a:tc>
                <a:tc>
                  <a:txBody>
                    <a:bodyPr/>
                    <a:lstStyle/>
                    <a:p>
                      <a:pPr indent="0" lvl="0" marL="0" marR="0" rtl="0" algn="ctr">
                        <a:spcBef>
                          <a:spcPts val="0"/>
                        </a:spcBef>
                        <a:spcAft>
                          <a:spcPts val="0"/>
                        </a:spcAft>
                        <a:buNone/>
                      </a:pPr>
                      <a:r>
                        <a:rPr lang="fr" sz="1400">
                          <a:solidFill>
                            <a:srgbClr val="FFFFFF"/>
                          </a:solidFill>
                        </a:rPr>
                        <a:t>Acquisition</a:t>
                      </a:r>
                      <a:endParaRPr/>
                    </a:p>
                  </a:txBody>
                  <a:tcPr marT="45725" marB="45725" marR="91450" marL="91450"/>
                </a:tc>
              </a:tr>
              <a:tr h="852550">
                <a:tc>
                  <a:txBody>
                    <a:bodyPr/>
                    <a:lstStyle/>
                    <a:p>
                      <a:pPr indent="0" lvl="0" marL="0" marR="0" rtl="0" algn="l">
                        <a:spcBef>
                          <a:spcPts val="0"/>
                        </a:spcBef>
                        <a:spcAft>
                          <a:spcPts val="0"/>
                        </a:spcAft>
                        <a:buNone/>
                      </a:pPr>
                      <a:r>
                        <a:rPr lang="fr" sz="1400"/>
                        <a:t>Financement</a:t>
                      </a:r>
                      <a:endParaRPr/>
                    </a:p>
                  </a:txBody>
                  <a:tcPr marT="45725" marB="45725" marR="91450" marL="91450"/>
                </a:tc>
                <a:tc>
                  <a:txBody>
                    <a:bodyPr/>
                    <a:lstStyle/>
                    <a:p>
                      <a:pPr indent="0" lvl="0" marL="0" marR="0" rtl="0" algn="ctr">
                        <a:spcBef>
                          <a:spcPts val="0"/>
                        </a:spcBef>
                        <a:spcAft>
                          <a:spcPts val="0"/>
                        </a:spcAft>
                        <a:buNone/>
                      </a:pPr>
                      <a:r>
                        <a:rPr lang="fr" sz="1400"/>
                        <a:t>Subvention/Accord Coop. </a:t>
                      </a:r>
                      <a:endParaRPr sz="1400"/>
                    </a:p>
                    <a:p>
                      <a:pPr indent="0" lvl="0" marL="0" marR="0" rtl="0" algn="ctr">
                        <a:spcBef>
                          <a:spcPts val="0"/>
                        </a:spcBef>
                        <a:spcAft>
                          <a:spcPts val="0"/>
                        </a:spcAft>
                        <a:buNone/>
                      </a:pPr>
                      <a:r>
                        <a:rPr lang="fr" sz="1400"/>
                        <a:t>(Plan Previsionnel, Budget, Description du programme, Dispositions standards)</a:t>
                      </a:r>
                      <a:endParaRPr sz="1400"/>
                    </a:p>
                  </a:txBody>
                  <a:tcPr marT="45725" marB="45725" marR="91450" marL="91450"/>
                </a:tc>
                <a:tc>
                  <a:txBody>
                    <a:bodyPr/>
                    <a:lstStyle/>
                    <a:p>
                      <a:pPr indent="0" lvl="0" marL="0" marR="0" rtl="0" algn="ctr">
                        <a:spcBef>
                          <a:spcPts val="0"/>
                        </a:spcBef>
                        <a:spcAft>
                          <a:spcPts val="0"/>
                        </a:spcAft>
                        <a:buNone/>
                      </a:pPr>
                      <a:r>
                        <a:rPr lang="fr" sz="1400"/>
                        <a:t>Contrat</a:t>
                      </a:r>
                      <a:endParaRPr/>
                    </a:p>
                    <a:p>
                      <a:pPr indent="0" lvl="0" marL="0" marR="0" rtl="0" algn="ctr">
                        <a:spcBef>
                          <a:spcPts val="0"/>
                        </a:spcBef>
                        <a:spcAft>
                          <a:spcPts val="0"/>
                        </a:spcAft>
                        <a:buNone/>
                      </a:pPr>
                      <a:r>
                        <a:rPr lang="fr" sz="1400"/>
                        <a:t>(Budget, étendue des travaux, clauses contractuelles)</a:t>
                      </a:r>
                      <a:endParaRPr/>
                    </a:p>
                  </a:txBody>
                  <a:tcPr marT="45725" marB="45725" marR="91450" marL="91450"/>
                </a:tc>
              </a:tr>
              <a:tr h="608950">
                <a:tc>
                  <a:txBody>
                    <a:bodyPr/>
                    <a:lstStyle/>
                    <a:p>
                      <a:pPr indent="0" lvl="0" marL="0" marR="0" rtl="0" algn="l">
                        <a:spcBef>
                          <a:spcPts val="0"/>
                        </a:spcBef>
                        <a:spcAft>
                          <a:spcPts val="0"/>
                        </a:spcAft>
                        <a:buNone/>
                      </a:pPr>
                      <a:r>
                        <a:rPr lang="fr" sz="1400"/>
                        <a:t>Politiques Internes</a:t>
                      </a:r>
                      <a:endParaRPr sz="1400"/>
                    </a:p>
                  </a:txBody>
                  <a:tcPr marT="45725" marB="45725" marR="91450" marL="91450"/>
                </a:tc>
                <a:tc gridSpan="2">
                  <a:txBody>
                    <a:bodyPr/>
                    <a:lstStyle/>
                    <a:p>
                      <a:pPr indent="0" lvl="0" marL="0" marR="0" rtl="0" algn="ctr">
                        <a:spcBef>
                          <a:spcPts val="0"/>
                        </a:spcBef>
                        <a:spcAft>
                          <a:spcPts val="0"/>
                        </a:spcAft>
                        <a:buNone/>
                      </a:pPr>
                      <a:r>
                        <a:rPr lang="fr" sz="1400"/>
                        <a:t>Politiques et pratiques organisationnelles</a:t>
                      </a:r>
                      <a:endParaRPr/>
                    </a:p>
                    <a:p>
                      <a:pPr indent="0" lvl="0" marL="0" marR="0" rtl="0" algn="ctr">
                        <a:spcBef>
                          <a:spcPts val="0"/>
                        </a:spcBef>
                        <a:spcAft>
                          <a:spcPts val="0"/>
                        </a:spcAft>
                        <a:buNone/>
                      </a:pPr>
                      <a:r>
                        <a:rPr lang="fr" sz="1400"/>
                        <a:t>(Comptabilité, RH, Approvisionnement, Gestion immobilière, Comptabilité, </a:t>
                      </a:r>
                      <a:r>
                        <a:rPr lang="fr" sz="1400"/>
                        <a:t>etc.)</a:t>
                      </a:r>
                      <a:endParaRPr sz="1400"/>
                    </a:p>
                  </a:txBody>
                  <a:tcPr marT="45725" marB="45725" marR="91450" marL="91450"/>
                </a:tc>
                <a:tc hMerge="1"/>
              </a:tr>
              <a:tr h="402525">
                <a:tc>
                  <a:txBody>
                    <a:bodyPr/>
                    <a:lstStyle/>
                    <a:p>
                      <a:pPr indent="0" lvl="0" marL="0" marR="0" rtl="0" algn="l">
                        <a:spcBef>
                          <a:spcPts val="0"/>
                        </a:spcBef>
                        <a:spcAft>
                          <a:spcPts val="0"/>
                        </a:spcAft>
                        <a:buNone/>
                      </a:pPr>
                      <a:r>
                        <a:rPr lang="fr" sz="1400"/>
                        <a:t>Règlements administratifs</a:t>
                      </a:r>
                      <a:endParaRPr/>
                    </a:p>
                  </a:txBody>
                  <a:tcPr marT="45725" marB="45725" marR="91450" marL="91450"/>
                </a:tc>
                <a:tc>
                  <a:txBody>
                    <a:bodyPr/>
                    <a:lstStyle/>
                    <a:p>
                      <a:pPr indent="0" lvl="0" marL="0" marR="0" rtl="0" algn="ctr">
                        <a:spcBef>
                          <a:spcPts val="0"/>
                        </a:spcBef>
                        <a:spcAft>
                          <a:spcPts val="0"/>
                        </a:spcAft>
                        <a:buNone/>
                      </a:pPr>
                      <a:r>
                        <a:rPr lang="fr" sz="1400"/>
                        <a:t>2 CFR 200</a:t>
                      </a:r>
                      <a:endParaRPr/>
                    </a:p>
                  </a:txBody>
                  <a:tcPr marT="45725" marB="45725" marR="91450" marL="91450"/>
                </a:tc>
                <a:tc>
                  <a:txBody>
                    <a:bodyPr/>
                    <a:lstStyle/>
                    <a:p>
                      <a:pPr indent="0" lvl="0" marL="0" marR="0" rtl="0" algn="ctr">
                        <a:spcBef>
                          <a:spcPts val="0"/>
                        </a:spcBef>
                        <a:spcAft>
                          <a:spcPts val="0"/>
                        </a:spcAft>
                        <a:buNone/>
                      </a:pPr>
                      <a:r>
                        <a:rPr lang="fr" sz="1400"/>
                        <a:t>Reglementation d’ </a:t>
                      </a:r>
                      <a:r>
                        <a:rPr lang="fr" sz="1400"/>
                        <a:t>acquisitions </a:t>
                      </a:r>
                      <a:r>
                        <a:rPr lang="fr" sz="1400"/>
                        <a:t>fédérale </a:t>
                      </a:r>
                      <a:r>
                        <a:rPr lang="fr" sz="1400"/>
                        <a:t>(FAR)</a:t>
                      </a:r>
                      <a:endParaRPr sz="1400"/>
                    </a:p>
                  </a:txBody>
                  <a:tcPr marT="45725" marB="45725" marR="91450" marL="91450"/>
                </a:tc>
              </a:tr>
              <a:tr h="365375">
                <a:tc>
                  <a:txBody>
                    <a:bodyPr/>
                    <a:lstStyle/>
                    <a:p>
                      <a:pPr indent="0" lvl="0" marL="0" marR="0" rtl="0" algn="l">
                        <a:spcBef>
                          <a:spcPts val="0"/>
                        </a:spcBef>
                        <a:spcAft>
                          <a:spcPts val="0"/>
                        </a:spcAft>
                        <a:buNone/>
                      </a:pPr>
                      <a:r>
                        <a:rPr lang="fr" sz="1400"/>
                        <a:t>Règlements spécifiques à l'agence</a:t>
                      </a:r>
                      <a:endParaRPr/>
                    </a:p>
                  </a:txBody>
                  <a:tcPr marT="45725" marB="45725" marR="91450" marL="91450"/>
                </a:tc>
                <a:tc>
                  <a:txBody>
                    <a:bodyPr/>
                    <a:lstStyle/>
                    <a:p>
                      <a:pPr indent="0" lvl="0" marL="0" marR="0" rtl="0" algn="ctr">
                        <a:spcBef>
                          <a:spcPts val="0"/>
                        </a:spcBef>
                        <a:spcAft>
                          <a:spcPts val="0"/>
                        </a:spcAft>
                        <a:buNone/>
                      </a:pPr>
                      <a:r>
                        <a:rPr lang="fr" sz="1400"/>
                        <a:t>2 CFR 700 (USAID)</a:t>
                      </a:r>
                      <a:endParaRPr/>
                    </a:p>
                  </a:txBody>
                  <a:tcPr marT="45725" marB="45725" marR="91450" marL="91450"/>
                </a:tc>
                <a:tc>
                  <a:txBody>
                    <a:bodyPr/>
                    <a:lstStyle/>
                    <a:p>
                      <a:pPr indent="0" lvl="0" marL="0" marR="0" rtl="0" algn="ctr">
                        <a:spcBef>
                          <a:spcPts val="0"/>
                        </a:spcBef>
                        <a:spcAft>
                          <a:spcPts val="0"/>
                        </a:spcAft>
                        <a:buNone/>
                      </a:pPr>
                      <a:r>
                        <a:rPr lang="fr" sz="1400"/>
                        <a:t>AIDAR (Règlement sur les acquisitions de l'USAID)</a:t>
                      </a:r>
                      <a:endParaRPr/>
                    </a:p>
                  </a:txBody>
                  <a:tcPr marT="45725" marB="45725" marR="91450" marL="91450"/>
                </a:tc>
              </a:tr>
              <a:tr h="608950">
                <a:tc>
                  <a:txBody>
                    <a:bodyPr/>
                    <a:lstStyle/>
                    <a:p>
                      <a:pPr indent="0" lvl="0" marL="0" marR="0" rtl="0" algn="l">
                        <a:spcBef>
                          <a:spcPts val="0"/>
                        </a:spcBef>
                        <a:spcAft>
                          <a:spcPts val="0"/>
                        </a:spcAft>
                        <a:buNone/>
                      </a:pPr>
                      <a:r>
                        <a:rPr lang="fr" sz="1400"/>
                        <a:t>Principes de coûts</a:t>
                      </a:r>
                      <a:endParaRPr/>
                    </a:p>
                  </a:txBody>
                  <a:tcPr marT="45725" marB="45725" marR="91450" marL="91450"/>
                </a:tc>
                <a:tc gridSpan="2">
                  <a:txBody>
                    <a:bodyPr/>
                    <a:lstStyle/>
                    <a:p>
                      <a:pPr indent="0" lvl="0" marL="0" marR="0" rtl="0" algn="ctr">
                        <a:spcBef>
                          <a:spcPts val="0"/>
                        </a:spcBef>
                        <a:spcAft>
                          <a:spcPts val="0"/>
                        </a:spcAft>
                        <a:buNone/>
                      </a:pPr>
                      <a:r>
                        <a:rPr lang="fr" sz="1400"/>
                        <a:t>2 CFR 200 (à but non lucratif)</a:t>
                      </a:r>
                      <a:endParaRPr/>
                    </a:p>
                  </a:txBody>
                  <a:tcPr marT="45725" marB="45725" marR="91450" marL="91450"/>
                </a:tc>
                <a:tc hMerge="1"/>
              </a:tr>
              <a:tr h="380500">
                <a:tc>
                  <a:txBody>
                    <a:bodyPr/>
                    <a:lstStyle/>
                    <a:p>
                      <a:pPr indent="0" lvl="0" marL="0" marR="0" rtl="0" algn="l">
                        <a:spcBef>
                          <a:spcPts val="0"/>
                        </a:spcBef>
                        <a:spcAft>
                          <a:spcPts val="0"/>
                        </a:spcAft>
                        <a:buNone/>
                      </a:pPr>
                      <a:r>
                        <a:rPr lang="fr" sz="1400"/>
                        <a:t>Source/Nationalité</a:t>
                      </a:r>
                      <a:endParaRPr/>
                    </a:p>
                  </a:txBody>
                  <a:tcPr marT="45725" marB="45725" marR="91450" marL="91450"/>
                </a:tc>
                <a:tc gridSpan="2">
                  <a:txBody>
                    <a:bodyPr/>
                    <a:lstStyle/>
                    <a:p>
                      <a:pPr indent="0" lvl="0" marL="0" marR="0" rtl="0" algn="ctr">
                        <a:spcBef>
                          <a:spcPts val="0"/>
                        </a:spcBef>
                        <a:spcAft>
                          <a:spcPts val="0"/>
                        </a:spcAft>
                        <a:buNone/>
                      </a:pPr>
                      <a:r>
                        <a:rPr lang="fr" sz="1400"/>
                        <a:t>22 CFR 228, ADS 310</a:t>
                      </a:r>
                      <a:endParaRPr/>
                    </a:p>
                  </a:txBody>
                  <a:tcPr marT="45725" marB="45725" marR="91450" marL="91450"/>
                </a:tc>
                <a:tc hMerge="1"/>
              </a:tr>
              <a:tr h="1096125">
                <a:tc>
                  <a:txBody>
                    <a:bodyPr/>
                    <a:lstStyle/>
                    <a:p>
                      <a:pPr indent="0" lvl="0" marL="0" marR="0" rtl="0" algn="l">
                        <a:spcBef>
                          <a:spcPts val="0"/>
                        </a:spcBef>
                        <a:spcAft>
                          <a:spcPts val="0"/>
                        </a:spcAft>
                        <a:buNone/>
                      </a:pPr>
                      <a:r>
                        <a:rPr lang="fr" sz="1400"/>
                        <a:t>Exigences d'audit</a:t>
                      </a:r>
                      <a:endParaRPr/>
                    </a:p>
                  </a:txBody>
                  <a:tcPr marT="45725" marB="45725" marR="91450" marL="91450"/>
                </a:tc>
                <a:tc gridSpan="2">
                  <a:txBody>
                    <a:bodyPr/>
                    <a:lstStyle/>
                    <a:p>
                      <a:pPr indent="0" lvl="0" marL="0" marR="0" rtl="0" algn="ctr">
                        <a:spcBef>
                          <a:spcPts val="0"/>
                        </a:spcBef>
                        <a:spcAft>
                          <a:spcPts val="0"/>
                        </a:spcAft>
                        <a:buNone/>
                      </a:pPr>
                      <a:r>
                        <a:rPr lang="fr" sz="1400"/>
                        <a:t>2 CFR </a:t>
                      </a:r>
                      <a:r>
                        <a:rPr lang="fr" sz="1400"/>
                        <a:t>200 </a:t>
                      </a:r>
                      <a:r>
                        <a:rPr lang="fr" sz="1400"/>
                        <a:t>(Org. à but non lucratif)</a:t>
                      </a:r>
                      <a:endParaRPr/>
                    </a:p>
                    <a:p>
                      <a:pPr indent="0" lvl="0" marL="0" marR="0" rtl="0" algn="ctr">
                        <a:spcBef>
                          <a:spcPts val="0"/>
                        </a:spcBef>
                        <a:spcAft>
                          <a:spcPts val="0"/>
                        </a:spcAft>
                        <a:buNone/>
                      </a:pPr>
                      <a:r>
                        <a:rPr lang="fr" sz="1400"/>
                        <a:t>Audits contractuels des bénéficiaires (ONG non américaines)</a:t>
                      </a:r>
                      <a:endParaRPr/>
                    </a:p>
                    <a:p>
                      <a:pPr indent="0" lvl="0" marL="0" marR="0" rtl="0" algn="ctr">
                        <a:spcBef>
                          <a:spcPts val="0"/>
                        </a:spcBef>
                        <a:spcAft>
                          <a:spcPts val="0"/>
                        </a:spcAft>
                        <a:buNone/>
                      </a:pPr>
                      <a:r>
                        <a:rPr lang="fr" sz="1400"/>
                        <a:t>ADS 591 (Audits contractuels du bénéficiaire)</a:t>
                      </a:r>
                      <a:endParaRPr sz="1400"/>
                    </a:p>
                  </a:txBody>
                  <a:tcPr marT="45725" marB="45725" marR="91450" marL="91450"/>
                </a:tc>
                <a:tc hMerge="1"/>
              </a:tr>
              <a:tr h="400825">
                <a:tc>
                  <a:txBody>
                    <a:bodyPr/>
                    <a:lstStyle/>
                    <a:p>
                      <a:pPr indent="0" lvl="0" marL="0" marR="0" rtl="0" algn="l">
                        <a:spcBef>
                          <a:spcPts val="0"/>
                        </a:spcBef>
                        <a:spcAft>
                          <a:spcPts val="0"/>
                        </a:spcAft>
                        <a:buNone/>
                      </a:pPr>
                      <a:r>
                        <a:rPr lang="fr" sz="1400"/>
                        <a:t>Politiques internes de l'USAID</a:t>
                      </a:r>
                      <a:endParaRPr/>
                    </a:p>
                  </a:txBody>
                  <a:tcPr marT="45725" marB="45725" marR="91450" marL="91450"/>
                </a:tc>
                <a:tc>
                  <a:txBody>
                    <a:bodyPr/>
                    <a:lstStyle/>
                    <a:p>
                      <a:pPr indent="0" lvl="0" marL="0" marR="0" rtl="0" algn="ctr">
                        <a:spcBef>
                          <a:spcPts val="0"/>
                        </a:spcBef>
                        <a:spcAft>
                          <a:spcPts val="0"/>
                        </a:spcAft>
                        <a:buNone/>
                      </a:pPr>
                      <a:r>
                        <a:rPr b="1" lang="fr" sz="1400"/>
                        <a:t>ADS </a:t>
                      </a:r>
                      <a:r>
                        <a:rPr b="1" lang="fr" sz="1400"/>
                        <a:t>303 </a:t>
                      </a:r>
                      <a:r>
                        <a:rPr lang="fr" sz="1400"/>
                        <a:t>(subventions et accords de coopération)</a:t>
                      </a:r>
                      <a:endParaRPr sz="1400"/>
                    </a:p>
                  </a:txBody>
                  <a:tcPr marT="45725" marB="45725" marR="91450" marL="91450"/>
                </a:tc>
                <a:tc>
                  <a:txBody>
                    <a:bodyPr/>
                    <a:lstStyle/>
                    <a:p>
                      <a:pPr indent="0" lvl="0" marL="0" marR="0" rtl="0" algn="ctr">
                        <a:lnSpc>
                          <a:spcPct val="100000"/>
                        </a:lnSpc>
                        <a:spcBef>
                          <a:spcPts val="0"/>
                        </a:spcBef>
                        <a:spcAft>
                          <a:spcPts val="0"/>
                        </a:spcAft>
                        <a:buClr>
                          <a:schemeClr val="dk1"/>
                        </a:buClr>
                        <a:buSzPts val="1400"/>
                        <a:buFont typeface="Avenir"/>
                        <a:buNone/>
                      </a:pPr>
                      <a:r>
                        <a:rPr b="1" lang="fr" sz="1400"/>
                        <a:t>ADS </a:t>
                      </a:r>
                      <a:r>
                        <a:rPr b="1" lang="fr" sz="1400"/>
                        <a:t>302</a:t>
                      </a:r>
                      <a:endParaRPr b="1" sz="1400"/>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4"/>
          <p:cNvSpPr/>
          <p:nvPr/>
        </p:nvSpPr>
        <p:spPr>
          <a:xfrm>
            <a:off x="35859" y="10962"/>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86746B"/>
              </a:solidFill>
              <a:latin typeface="Arial"/>
              <a:ea typeface="Arial"/>
              <a:cs typeface="Arial"/>
              <a:sym typeface="Arial"/>
            </a:endParaRPr>
          </a:p>
          <a:p>
            <a:pPr indent="0" lvl="0" marL="0" marR="0" rtl="0" algn="ctr">
              <a:spcBef>
                <a:spcPts val="0"/>
              </a:spcBef>
              <a:spcAft>
                <a:spcPts val="0"/>
              </a:spcAft>
              <a:buNone/>
            </a:pPr>
            <a:r>
              <a:rPr b="1" lang="fr" sz="2400">
                <a:solidFill>
                  <a:schemeClr val="lt1"/>
                </a:solidFill>
                <a:latin typeface="Arial"/>
                <a:ea typeface="Arial"/>
                <a:cs typeface="Arial"/>
                <a:sym typeface="Arial"/>
              </a:rPr>
              <a:t>ADS et CFR ?</a:t>
            </a:r>
            <a:endParaRPr/>
          </a:p>
          <a:p>
            <a:pPr indent="0" lvl="0" marL="0" marR="0" rtl="0" algn="ctr">
              <a:spcBef>
                <a:spcPts val="0"/>
              </a:spcBef>
              <a:spcAft>
                <a:spcPts val="0"/>
              </a:spcAft>
              <a:buNone/>
            </a:pPr>
            <a:r>
              <a:t/>
            </a:r>
            <a:endParaRPr b="1" sz="2400">
              <a:solidFill>
                <a:srgbClr val="86746B"/>
              </a:solidFill>
              <a:latin typeface="Arial"/>
              <a:ea typeface="Arial"/>
              <a:cs typeface="Arial"/>
              <a:sym typeface="Arial"/>
            </a:endParaRPr>
          </a:p>
        </p:txBody>
      </p:sp>
      <p:sp>
        <p:nvSpPr>
          <p:cNvPr id="390" name="Google Shape;390;p44"/>
          <p:cNvSpPr/>
          <p:nvPr/>
        </p:nvSpPr>
        <p:spPr>
          <a:xfrm>
            <a:off x="98615" y="999564"/>
            <a:ext cx="5813609" cy="2617694"/>
          </a:xfrm>
          <a:prstGeom prst="roundRect">
            <a:avLst>
              <a:gd fmla="val 16667" name="adj"/>
            </a:avLst>
          </a:prstGeom>
          <a:solidFill>
            <a:schemeClr val="accent1"/>
          </a:solidFill>
          <a:ln cap="flat" cmpd="sng" w="15875">
            <a:solidFill>
              <a:srgbClr val="114661"/>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ctr">
              <a:spcBef>
                <a:spcPts val="0"/>
              </a:spcBef>
              <a:spcAft>
                <a:spcPts val="0"/>
              </a:spcAft>
              <a:buClr>
                <a:schemeClr val="lt1"/>
              </a:buClr>
              <a:buSzPts val="1800"/>
              <a:buFont typeface="Noto Sans Symbols"/>
              <a:buChar char="❑"/>
            </a:pPr>
            <a:r>
              <a:rPr b="1" lang="fr" sz="1800">
                <a:solidFill>
                  <a:schemeClr val="lt1"/>
                </a:solidFill>
                <a:latin typeface="Avenir"/>
                <a:ea typeface="Avenir"/>
                <a:cs typeface="Avenir"/>
                <a:sym typeface="Avenir"/>
              </a:rPr>
              <a:t>ADS </a:t>
            </a:r>
            <a:r>
              <a:rPr lang="fr" sz="1800">
                <a:solidFill>
                  <a:schemeClr val="lt1"/>
                </a:solidFill>
                <a:latin typeface="Avenir"/>
                <a:ea typeface="Avenir"/>
                <a:cs typeface="Avenir"/>
                <a:sym typeface="Avenir"/>
              </a:rPr>
              <a:t>= Système de directives automatisées</a:t>
            </a:r>
            <a:endParaRPr/>
          </a:p>
          <a:p>
            <a:pPr indent="0" lvl="0" marL="0" marR="0" rtl="0" algn="ctr">
              <a:spcBef>
                <a:spcPts val="0"/>
              </a:spcBef>
              <a:spcAft>
                <a:spcPts val="0"/>
              </a:spcAft>
              <a:buNone/>
            </a:pPr>
            <a:r>
              <a:rPr lang="fr" sz="1800">
                <a:solidFill>
                  <a:schemeClr val="lt1"/>
                </a:solidFill>
                <a:latin typeface="Avenir"/>
                <a:ea typeface="Avenir"/>
                <a:cs typeface="Avenir"/>
                <a:sym typeface="Avenir"/>
              </a:rPr>
              <a:t>= Politique opérationnelle de l'USAID (Politiques internes de l'USAID)</a:t>
            </a:r>
            <a:endParaRPr/>
          </a:p>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a:p>
            <a:pPr indent="-285750" lvl="0" marL="285750" marR="0" rtl="0" algn="l">
              <a:spcBef>
                <a:spcPts val="0"/>
              </a:spcBef>
              <a:spcAft>
                <a:spcPts val="0"/>
              </a:spcAft>
              <a:buClr>
                <a:schemeClr val="lt1"/>
              </a:buClr>
              <a:buSzPts val="1800"/>
              <a:buFont typeface="Noto Sans Symbols"/>
              <a:buChar char="❑"/>
            </a:pPr>
            <a:r>
              <a:rPr b="1" i="0" lang="fr" sz="1800" u="none" strike="noStrike">
                <a:solidFill>
                  <a:schemeClr val="lt1"/>
                </a:solidFill>
                <a:latin typeface="Arial"/>
                <a:ea typeface="Arial"/>
                <a:cs typeface="Arial"/>
                <a:sym typeface="Arial"/>
              </a:rPr>
              <a:t>L'ADS </a:t>
            </a:r>
            <a:r>
              <a:rPr b="0" i="0" lang="fr" sz="1800" u="none" strike="noStrike">
                <a:solidFill>
                  <a:schemeClr val="lt1"/>
                </a:solidFill>
                <a:latin typeface="Arial"/>
                <a:ea typeface="Arial"/>
                <a:cs typeface="Arial"/>
                <a:sym typeface="Arial"/>
              </a:rPr>
              <a:t>s'applique au personnel de l'USAID,</a:t>
            </a:r>
            <a:endParaRPr/>
          </a:p>
          <a:p>
            <a:pPr indent="-285750" lvl="0" marL="285750" marR="0" rtl="0" algn="l">
              <a:spcBef>
                <a:spcPts val="0"/>
              </a:spcBef>
              <a:spcAft>
                <a:spcPts val="0"/>
              </a:spcAft>
              <a:buClr>
                <a:schemeClr val="lt1"/>
              </a:buClr>
              <a:buSzPts val="1800"/>
              <a:buFont typeface="Noto Sans Symbols"/>
              <a:buChar char="❑"/>
            </a:pPr>
            <a:r>
              <a:rPr b="0" i="0" lang="fr" sz="1800" u="none" strike="noStrike">
                <a:solidFill>
                  <a:schemeClr val="lt1"/>
                </a:solidFill>
                <a:latin typeface="Arial"/>
                <a:ea typeface="Arial"/>
                <a:cs typeface="Arial"/>
                <a:sym typeface="Arial"/>
              </a:rPr>
              <a:t>Cependant, </a:t>
            </a:r>
            <a:r>
              <a:rPr b="1" i="0" lang="fr" sz="1800" u="none" strike="noStrike">
                <a:solidFill>
                  <a:schemeClr val="lt1"/>
                </a:solidFill>
                <a:latin typeface="Arial"/>
                <a:ea typeface="Arial"/>
                <a:cs typeface="Arial"/>
                <a:sym typeface="Arial"/>
              </a:rPr>
              <a:t>l’ADS </a:t>
            </a:r>
            <a:r>
              <a:rPr b="0" i="0" lang="fr" sz="1800" u="none" strike="noStrike">
                <a:solidFill>
                  <a:schemeClr val="lt1"/>
                </a:solidFill>
                <a:latin typeface="Arial"/>
                <a:ea typeface="Arial"/>
                <a:cs typeface="Arial"/>
                <a:sym typeface="Arial"/>
              </a:rPr>
              <a:t>nous ouvre une </a:t>
            </a:r>
            <a:r>
              <a:rPr b="1" i="0" lang="fr" sz="1800" u="sng" strike="noStrike">
                <a:solidFill>
                  <a:schemeClr val="lt1"/>
                </a:solidFill>
                <a:latin typeface="Arial"/>
                <a:ea typeface="Arial"/>
                <a:cs typeface="Arial"/>
                <a:sym typeface="Arial"/>
              </a:rPr>
              <a:t>fenêtre </a:t>
            </a:r>
            <a:r>
              <a:rPr b="0" i="0" lang="fr" sz="1800" u="none" strike="noStrike">
                <a:solidFill>
                  <a:schemeClr val="lt1"/>
                </a:solidFill>
                <a:latin typeface="Arial"/>
                <a:ea typeface="Arial"/>
                <a:cs typeface="Arial"/>
                <a:sym typeface="Arial"/>
              </a:rPr>
              <a:t>sur l’USAID</a:t>
            </a:r>
            <a:endParaRPr/>
          </a:p>
          <a:p>
            <a:pPr indent="-285750" lvl="0" marL="285750" marR="0" rtl="0" algn="l">
              <a:spcBef>
                <a:spcPts val="0"/>
              </a:spcBef>
              <a:spcAft>
                <a:spcPts val="0"/>
              </a:spcAft>
              <a:buClr>
                <a:schemeClr val="lt1"/>
              </a:buClr>
              <a:buSzPts val="1800"/>
              <a:buFont typeface="Noto Sans Symbols"/>
              <a:buChar char="❑"/>
            </a:pPr>
            <a:r>
              <a:rPr b="1" i="0" lang="fr" sz="1800" u="none" strike="noStrike">
                <a:solidFill>
                  <a:schemeClr val="lt1"/>
                </a:solidFill>
                <a:latin typeface="Arial"/>
                <a:ea typeface="Arial"/>
                <a:cs typeface="Arial"/>
                <a:sym typeface="Arial"/>
              </a:rPr>
              <a:t>ADS </a:t>
            </a:r>
            <a:r>
              <a:rPr b="0" i="0" lang="fr" sz="1800" u="none" strike="noStrike">
                <a:solidFill>
                  <a:schemeClr val="lt1"/>
                </a:solidFill>
                <a:latin typeface="Arial"/>
                <a:ea typeface="Arial"/>
                <a:cs typeface="Arial"/>
                <a:sym typeface="Arial"/>
              </a:rPr>
              <a:t>nous explique comment fonctionne l'USAID afin que nous sachions comment mieux interagir avec eux</a:t>
            </a:r>
            <a:endParaRPr sz="1800">
              <a:solidFill>
                <a:schemeClr val="lt1"/>
              </a:solidFill>
              <a:latin typeface="Avenir"/>
              <a:ea typeface="Avenir"/>
              <a:cs typeface="Avenir"/>
              <a:sym typeface="Avenir"/>
            </a:endParaRPr>
          </a:p>
        </p:txBody>
      </p:sp>
      <p:sp>
        <p:nvSpPr>
          <p:cNvPr id="391" name="Google Shape;391;p44"/>
          <p:cNvSpPr/>
          <p:nvPr/>
        </p:nvSpPr>
        <p:spPr>
          <a:xfrm>
            <a:off x="98616" y="3657600"/>
            <a:ext cx="5526741" cy="2649070"/>
          </a:xfrm>
          <a:prstGeom prst="roundRect">
            <a:avLst>
              <a:gd fmla="val 16667" name="adj"/>
            </a:avLst>
          </a:prstGeom>
          <a:solidFill>
            <a:srgbClr val="6A0B42"/>
          </a:solidFill>
          <a:ln cap="flat" cmpd="sng" w="15875">
            <a:solidFill>
              <a:srgbClr val="114661"/>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Noto Sans Symbols"/>
              <a:buChar char="❑"/>
            </a:pPr>
            <a:r>
              <a:rPr b="1" i="0" lang="fr" sz="1800" u="none" strike="noStrike">
                <a:solidFill>
                  <a:schemeClr val="lt1"/>
                </a:solidFill>
                <a:latin typeface="Arial"/>
                <a:ea typeface="Arial"/>
                <a:cs typeface="Arial"/>
                <a:sym typeface="Arial"/>
              </a:rPr>
              <a:t>Le CFR est une codification des règles permanentes et réglementations publiées par chaque département du gouvernement américain et agence.</a:t>
            </a:r>
            <a:endParaRPr/>
          </a:p>
          <a:p>
            <a:pPr indent="-285750" lvl="0" marL="285750" marR="0" rtl="0" algn="l">
              <a:spcBef>
                <a:spcPts val="0"/>
              </a:spcBef>
              <a:spcAft>
                <a:spcPts val="0"/>
              </a:spcAft>
              <a:buClr>
                <a:schemeClr val="lt1"/>
              </a:buClr>
              <a:buSzPts val="1800"/>
              <a:buFont typeface="Noto Sans Symbols"/>
              <a:buChar char="❑"/>
            </a:pPr>
            <a:r>
              <a:rPr b="1" lang="fr" sz="1800">
                <a:solidFill>
                  <a:schemeClr val="lt1"/>
                </a:solidFill>
                <a:latin typeface="Arial"/>
                <a:ea typeface="Arial"/>
                <a:cs typeface="Arial"/>
                <a:sym typeface="Arial"/>
              </a:rPr>
              <a:t>Le CFR est organisé autour de titres, ou thématiques, tels que Défense nationale, Le Président, Santé publique, Relations extérieures, etc.</a:t>
            </a:r>
            <a:endParaRPr b="1" sz="1800">
              <a:solidFill>
                <a:schemeClr val="lt1"/>
              </a:solidFill>
              <a:latin typeface="Arial"/>
              <a:ea typeface="Arial"/>
              <a:cs typeface="Arial"/>
              <a:sym typeface="Arial"/>
            </a:endParaRPr>
          </a:p>
        </p:txBody>
      </p:sp>
      <p:sp>
        <p:nvSpPr>
          <p:cNvPr id="392" name="Google Shape;392;p44"/>
          <p:cNvSpPr/>
          <p:nvPr/>
        </p:nvSpPr>
        <p:spPr>
          <a:xfrm>
            <a:off x="6042212" y="3926541"/>
            <a:ext cx="2698376" cy="1972236"/>
          </a:xfrm>
          <a:prstGeom prst="rect">
            <a:avLst/>
          </a:prstGeom>
          <a:solidFill>
            <a:srgbClr val="DDD7D5"/>
          </a:solidFill>
          <a:ln cap="flat" cmpd="sng" w="15875">
            <a:solidFill>
              <a:srgbClr val="1146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1800">
                <a:solidFill>
                  <a:srgbClr val="9F1164"/>
                </a:solidFill>
                <a:latin typeface="Avenir"/>
                <a:ea typeface="Avenir"/>
                <a:cs typeface="Avenir"/>
                <a:sym typeface="Avenir"/>
              </a:rPr>
              <a:t>« Titre » </a:t>
            </a:r>
            <a:r>
              <a:rPr b="1" lang="fr" sz="1800">
                <a:solidFill>
                  <a:srgbClr val="0C0C0C"/>
                </a:solidFill>
                <a:latin typeface="Avenir"/>
                <a:ea typeface="Avenir"/>
                <a:cs typeface="Avenir"/>
                <a:sym typeface="Avenir"/>
              </a:rPr>
              <a:t>CFR</a:t>
            </a:r>
            <a:r>
              <a:rPr b="1" lang="fr" sz="1800">
                <a:solidFill>
                  <a:schemeClr val="lt1"/>
                </a:solidFill>
                <a:latin typeface="Avenir"/>
                <a:ea typeface="Avenir"/>
                <a:cs typeface="Avenir"/>
                <a:sym typeface="Avenir"/>
              </a:rPr>
              <a:t> </a:t>
            </a:r>
            <a:r>
              <a:rPr b="1" lang="fr" sz="1800">
                <a:solidFill>
                  <a:srgbClr val="9F1164"/>
                </a:solidFill>
                <a:latin typeface="Avenir"/>
                <a:ea typeface="Avenir"/>
                <a:cs typeface="Avenir"/>
                <a:sym typeface="Avenir"/>
              </a:rPr>
              <a:t>« Partie »</a:t>
            </a:r>
            <a:endParaRPr/>
          </a:p>
          <a:p>
            <a:pPr indent="0" lvl="0" marL="0" marR="0" rtl="0" algn="ctr">
              <a:spcBef>
                <a:spcPts val="0"/>
              </a:spcBef>
              <a:spcAft>
                <a:spcPts val="0"/>
              </a:spcAft>
              <a:buNone/>
            </a:pPr>
            <a:r>
              <a:rPr b="1" lang="fr" sz="1800">
                <a:solidFill>
                  <a:srgbClr val="9F1164"/>
                </a:solidFill>
                <a:latin typeface="Avenir"/>
                <a:ea typeface="Avenir"/>
                <a:cs typeface="Avenir"/>
                <a:sym typeface="Avenir"/>
              </a:rPr>
              <a:t>XX</a:t>
            </a:r>
            <a:r>
              <a:rPr lang="fr" sz="1800">
                <a:solidFill>
                  <a:srgbClr val="6A0B42"/>
                </a:solidFill>
                <a:latin typeface="Avenir"/>
                <a:ea typeface="Avenir"/>
                <a:cs typeface="Avenir"/>
                <a:sym typeface="Avenir"/>
              </a:rPr>
              <a:t> </a:t>
            </a:r>
            <a:r>
              <a:rPr b="1" lang="fr" sz="1800">
                <a:solidFill>
                  <a:srgbClr val="0C0C0C"/>
                </a:solidFill>
                <a:latin typeface="Avenir"/>
                <a:ea typeface="Avenir"/>
                <a:cs typeface="Avenir"/>
                <a:sym typeface="Avenir"/>
              </a:rPr>
              <a:t>CFR</a:t>
            </a:r>
            <a:r>
              <a:rPr lang="fr" sz="1800">
                <a:solidFill>
                  <a:schemeClr val="lt1"/>
                </a:solidFill>
                <a:latin typeface="Avenir"/>
                <a:ea typeface="Avenir"/>
                <a:cs typeface="Avenir"/>
                <a:sym typeface="Avenir"/>
              </a:rPr>
              <a:t>  </a:t>
            </a:r>
            <a:r>
              <a:rPr b="1" lang="fr" sz="1800">
                <a:solidFill>
                  <a:srgbClr val="9F1164"/>
                </a:solidFill>
                <a:latin typeface="Avenir"/>
                <a:ea typeface="Avenir"/>
                <a:cs typeface="Avenir"/>
                <a:sym typeface="Avenir"/>
              </a:rPr>
              <a:t>XXX</a:t>
            </a:r>
            <a:endParaRPr/>
          </a:p>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393" name="Google Shape;393;p44"/>
          <p:cNvSpPr/>
          <p:nvPr/>
        </p:nvSpPr>
        <p:spPr>
          <a:xfrm>
            <a:off x="8931088" y="3429000"/>
            <a:ext cx="138953" cy="2832847"/>
          </a:xfrm>
          <a:prstGeom prst="leftBrace">
            <a:avLst>
              <a:gd fmla="val 8333" name="adj1"/>
              <a:gd fmla="val 50000" name="adj2"/>
            </a:avLst>
          </a:prstGeom>
          <a:noFill/>
          <a:ln cap="flat" cmpd="sng" w="38100">
            <a:solidFill>
              <a:srgbClr val="BA0C2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venir"/>
              <a:ea typeface="Avenir"/>
              <a:cs typeface="Avenir"/>
              <a:sym typeface="Avenir"/>
            </a:endParaRPr>
          </a:p>
        </p:txBody>
      </p:sp>
      <p:sp>
        <p:nvSpPr>
          <p:cNvPr id="394" name="Google Shape;394;p44"/>
          <p:cNvSpPr txBox="1"/>
          <p:nvPr/>
        </p:nvSpPr>
        <p:spPr>
          <a:xfrm>
            <a:off x="9222440" y="4406153"/>
            <a:ext cx="30681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1800">
                <a:solidFill>
                  <a:srgbClr val="9F1164"/>
                </a:solidFill>
                <a:latin typeface="Avenir"/>
                <a:ea typeface="Avenir"/>
                <a:cs typeface="Avenir"/>
                <a:sym typeface="Avenir"/>
              </a:rPr>
              <a:t>7 </a:t>
            </a:r>
            <a:r>
              <a:rPr lang="fr" sz="1800">
                <a:solidFill>
                  <a:schemeClr val="dk1"/>
                </a:solidFill>
                <a:latin typeface="Avenir"/>
                <a:ea typeface="Avenir"/>
                <a:cs typeface="Avenir"/>
                <a:sym typeface="Avenir"/>
              </a:rPr>
              <a:t>CFR = Agriculture</a:t>
            </a:r>
            <a:endParaRPr/>
          </a:p>
        </p:txBody>
      </p:sp>
      <p:sp>
        <p:nvSpPr>
          <p:cNvPr id="395" name="Google Shape;395;p44"/>
          <p:cNvSpPr txBox="1"/>
          <p:nvPr/>
        </p:nvSpPr>
        <p:spPr>
          <a:xfrm>
            <a:off x="9222441" y="3626224"/>
            <a:ext cx="306817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1800">
                <a:solidFill>
                  <a:srgbClr val="9F1164"/>
                </a:solidFill>
                <a:latin typeface="Avenir"/>
                <a:ea typeface="Avenir"/>
                <a:cs typeface="Avenir"/>
                <a:sym typeface="Avenir"/>
              </a:rPr>
              <a:t>2 </a:t>
            </a:r>
            <a:r>
              <a:rPr lang="fr" sz="1800">
                <a:solidFill>
                  <a:schemeClr val="dk1"/>
                </a:solidFill>
                <a:latin typeface="Avenir"/>
                <a:ea typeface="Avenir"/>
                <a:cs typeface="Avenir"/>
                <a:sym typeface="Avenir"/>
              </a:rPr>
              <a:t>CFR = Subventions et accords</a:t>
            </a:r>
            <a:endParaRPr/>
          </a:p>
        </p:txBody>
      </p:sp>
      <p:sp>
        <p:nvSpPr>
          <p:cNvPr id="396" name="Google Shape;396;p44"/>
          <p:cNvSpPr txBox="1"/>
          <p:nvPr/>
        </p:nvSpPr>
        <p:spPr>
          <a:xfrm>
            <a:off x="9222440" y="4831976"/>
            <a:ext cx="30681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1800">
                <a:solidFill>
                  <a:srgbClr val="9F1164"/>
                </a:solidFill>
                <a:latin typeface="Avenir"/>
                <a:ea typeface="Avenir"/>
                <a:cs typeface="Avenir"/>
                <a:sym typeface="Avenir"/>
              </a:rPr>
              <a:t>22 </a:t>
            </a:r>
            <a:r>
              <a:rPr lang="fr" sz="1800">
                <a:solidFill>
                  <a:schemeClr val="dk1"/>
                </a:solidFill>
                <a:latin typeface="Avenir"/>
                <a:ea typeface="Avenir"/>
                <a:cs typeface="Avenir"/>
                <a:sym typeface="Avenir"/>
              </a:rPr>
              <a:t>CFR = Relations extérieures</a:t>
            </a:r>
            <a:endParaRPr/>
          </a:p>
        </p:txBody>
      </p:sp>
      <p:sp>
        <p:nvSpPr>
          <p:cNvPr id="397" name="Google Shape;397;p44"/>
          <p:cNvSpPr txBox="1"/>
          <p:nvPr/>
        </p:nvSpPr>
        <p:spPr>
          <a:xfrm>
            <a:off x="9260541" y="5383306"/>
            <a:ext cx="30681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1800">
                <a:solidFill>
                  <a:srgbClr val="9F1164"/>
                </a:solidFill>
                <a:latin typeface="Avenir"/>
                <a:ea typeface="Avenir"/>
                <a:cs typeface="Avenir"/>
                <a:sym typeface="Avenir"/>
              </a:rPr>
              <a:t>29 </a:t>
            </a:r>
            <a:r>
              <a:rPr lang="fr" sz="1800">
                <a:solidFill>
                  <a:schemeClr val="dk1"/>
                </a:solidFill>
                <a:latin typeface="Avenir"/>
                <a:ea typeface="Avenir"/>
                <a:cs typeface="Avenir"/>
                <a:sym typeface="Avenir"/>
              </a:rPr>
              <a:t>CFR = Travail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5"/>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fr" sz="3200">
                <a:solidFill>
                  <a:srgbClr val="FFFFFF"/>
                </a:solidFill>
                <a:latin typeface="Arial"/>
                <a:ea typeface="Arial"/>
                <a:cs typeface="Arial"/>
                <a:sym typeface="Arial"/>
              </a:rPr>
              <a:t>Termes utilisés dans 22 CFR 228</a:t>
            </a:r>
            <a:endParaRPr b="1" sz="3200">
              <a:solidFill>
                <a:srgbClr val="FFFFFF"/>
              </a:solidFill>
              <a:latin typeface="Arial"/>
              <a:ea typeface="Arial"/>
              <a:cs typeface="Arial"/>
              <a:sym typeface="Arial"/>
            </a:endParaRPr>
          </a:p>
        </p:txBody>
      </p:sp>
      <p:sp>
        <p:nvSpPr>
          <p:cNvPr id="404" name="Google Shape;404;p45"/>
          <p:cNvSpPr/>
          <p:nvPr/>
        </p:nvSpPr>
        <p:spPr>
          <a:xfrm>
            <a:off x="4120895" y="2367742"/>
            <a:ext cx="6089904" cy="10461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5"/>
          <p:cNvSpPr/>
          <p:nvPr/>
        </p:nvSpPr>
        <p:spPr>
          <a:xfrm>
            <a:off x="4120895" y="3466207"/>
            <a:ext cx="6089904" cy="10461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5"/>
          <p:cNvSpPr/>
          <p:nvPr/>
        </p:nvSpPr>
        <p:spPr>
          <a:xfrm>
            <a:off x="4120895" y="4564672"/>
            <a:ext cx="6089904" cy="10461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5"/>
          <p:cNvSpPr/>
          <p:nvPr/>
        </p:nvSpPr>
        <p:spPr>
          <a:xfrm>
            <a:off x="407892" y="1228164"/>
            <a:ext cx="2801470" cy="1093694"/>
          </a:xfrm>
          <a:prstGeom prst="roundRect">
            <a:avLst>
              <a:gd fmla="val 16667" name="adj"/>
            </a:avLst>
          </a:prstGeom>
          <a:solidFill>
            <a:srgbClr val="6A0B4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Source</a:t>
            </a:r>
            <a:endParaRPr/>
          </a:p>
        </p:txBody>
      </p:sp>
      <p:sp>
        <p:nvSpPr>
          <p:cNvPr id="408" name="Google Shape;408;p45"/>
          <p:cNvSpPr/>
          <p:nvPr/>
        </p:nvSpPr>
        <p:spPr>
          <a:xfrm>
            <a:off x="398931" y="2340853"/>
            <a:ext cx="2801470" cy="1093694"/>
          </a:xfrm>
          <a:prstGeom prst="roundRect">
            <a:avLst>
              <a:gd fmla="val 16667" name="adj"/>
            </a:avLst>
          </a:prstGeom>
          <a:solidFill>
            <a:srgbClr val="595959"/>
          </a:solidFill>
          <a:ln cap="flat" cmpd="sng" w="12700">
            <a:solidFill>
              <a:schemeClr val="dk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Code géographique</a:t>
            </a:r>
            <a:endParaRPr/>
          </a:p>
        </p:txBody>
      </p:sp>
      <p:sp>
        <p:nvSpPr>
          <p:cNvPr id="409" name="Google Shape;409;p45"/>
          <p:cNvSpPr/>
          <p:nvPr/>
        </p:nvSpPr>
        <p:spPr>
          <a:xfrm>
            <a:off x="434791" y="4645937"/>
            <a:ext cx="2801470" cy="1093694"/>
          </a:xfrm>
          <a:prstGeom prst="roundRect">
            <a:avLst>
              <a:gd fmla="val 16667" name="adj"/>
            </a:avLst>
          </a:prstGeom>
          <a:solidFill>
            <a:srgbClr val="7F7F7F"/>
          </a:solidFill>
          <a:ln>
            <a:noFill/>
          </a:ln>
          <a:effectLst>
            <a:outerShdw blurRad="4445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Nationalité</a:t>
            </a:r>
            <a:endParaRPr/>
          </a:p>
        </p:txBody>
      </p:sp>
      <p:sp>
        <p:nvSpPr>
          <p:cNvPr id="410" name="Google Shape;410;p45"/>
          <p:cNvSpPr/>
          <p:nvPr/>
        </p:nvSpPr>
        <p:spPr>
          <a:xfrm>
            <a:off x="434791" y="3504068"/>
            <a:ext cx="2801470" cy="1093694"/>
          </a:xfrm>
          <a:prstGeom prst="roundRect">
            <a:avLst>
              <a:gd fmla="val 16667" name="adj"/>
            </a:avLst>
          </a:prstGeom>
          <a:solidFill>
            <a:srgbClr val="BDB2AC"/>
          </a:solidFill>
          <a:ln>
            <a:noFill/>
          </a:ln>
          <a:effectLst>
            <a:outerShdw blurRad="4445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Marchandise</a:t>
            </a:r>
            <a:endParaRPr/>
          </a:p>
        </p:txBody>
      </p:sp>
      <p:sp>
        <p:nvSpPr>
          <p:cNvPr id="411" name="Google Shape;411;p45"/>
          <p:cNvSpPr txBox="1"/>
          <p:nvPr/>
        </p:nvSpPr>
        <p:spPr>
          <a:xfrm>
            <a:off x="3635187" y="2389856"/>
            <a:ext cx="704625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lang="fr" sz="1800">
                <a:solidFill>
                  <a:schemeClr val="dk1"/>
                </a:solidFill>
                <a:latin typeface="Avenir"/>
                <a:ea typeface="Avenir"/>
                <a:cs typeface="Avenir"/>
                <a:sym typeface="Avenir"/>
              </a:rPr>
              <a:t>Groupe de pays qui désignent des sources autorisées de biens et de services</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2" name="Google Shape;412;p45"/>
          <p:cNvSpPr txBox="1"/>
          <p:nvPr/>
        </p:nvSpPr>
        <p:spPr>
          <a:xfrm>
            <a:off x="3599329" y="1285455"/>
            <a:ext cx="708211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lang="fr" sz="1800">
                <a:solidFill>
                  <a:schemeClr val="dk1"/>
                </a:solidFill>
                <a:latin typeface="Avenir"/>
                <a:ea typeface="Avenir"/>
                <a:cs typeface="Avenir"/>
                <a:sym typeface="Avenir"/>
              </a:rPr>
              <a:t>Le pays à partir duquel une marchandise est expédiée</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3" name="Google Shape;413;p45"/>
          <p:cNvSpPr txBox="1"/>
          <p:nvPr/>
        </p:nvSpPr>
        <p:spPr>
          <a:xfrm>
            <a:off x="3663697" y="3429000"/>
            <a:ext cx="661881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lang="fr" sz="1800">
                <a:solidFill>
                  <a:schemeClr val="dk1"/>
                </a:solidFill>
                <a:latin typeface="Avenir"/>
                <a:ea typeface="Avenir"/>
                <a:cs typeface="Avenir"/>
                <a:sym typeface="Avenir"/>
              </a:rPr>
              <a:t>Tout matériel, article, fourniture, bien ou équipement</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414" name="Google Shape;414;p45"/>
          <p:cNvSpPr txBox="1"/>
          <p:nvPr/>
        </p:nvSpPr>
        <p:spPr>
          <a:xfrm>
            <a:off x="3635188" y="4641277"/>
            <a:ext cx="728830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lang="fr" sz="1800">
                <a:solidFill>
                  <a:schemeClr val="dk1"/>
                </a:solidFill>
                <a:latin typeface="Avenir"/>
                <a:ea typeface="Avenir"/>
                <a:cs typeface="Avenir"/>
                <a:sym typeface="Avenir"/>
              </a:rPr>
              <a:t>Le lieu d'organisation juridique, de propriété, de citoyenneté ou de résidence permanente légale des fournitures de biens et de services</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6"/>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fr" sz="3200">
                <a:solidFill>
                  <a:srgbClr val="FFFFFF"/>
                </a:solidFill>
                <a:latin typeface="Arial"/>
                <a:ea typeface="Arial"/>
                <a:cs typeface="Arial"/>
                <a:sym typeface="Arial"/>
              </a:rPr>
              <a:t>Codes géographiques autorisés</a:t>
            </a:r>
            <a:endParaRPr/>
          </a:p>
        </p:txBody>
      </p:sp>
      <p:sp>
        <p:nvSpPr>
          <p:cNvPr id="421" name="Google Shape;421;p46"/>
          <p:cNvSpPr/>
          <p:nvPr/>
        </p:nvSpPr>
        <p:spPr>
          <a:xfrm>
            <a:off x="1340224" y="1156447"/>
            <a:ext cx="9045388" cy="1653988"/>
          </a:xfrm>
          <a:prstGeom prst="roundRect">
            <a:avLst>
              <a:gd fmla="val 16667" name="adj"/>
            </a:avLst>
          </a:prstGeom>
          <a:solidFill>
            <a:schemeClr val="accent1"/>
          </a:solidFill>
          <a:ln cap="flat" cmpd="sng" w="15875">
            <a:solidFill>
              <a:srgbClr val="1146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L’accord précise le </a:t>
            </a:r>
            <a:r>
              <a:rPr b="1" lang="fr" sz="1800">
                <a:solidFill>
                  <a:schemeClr val="lt1"/>
                </a:solidFill>
                <a:latin typeface="Avenir"/>
                <a:ea typeface="Avenir"/>
                <a:cs typeface="Avenir"/>
                <a:sym typeface="Avenir"/>
              </a:rPr>
              <a:t>code géographique </a:t>
            </a:r>
            <a:r>
              <a:rPr lang="fr" sz="1800">
                <a:solidFill>
                  <a:schemeClr val="lt1"/>
                </a:solidFill>
                <a:latin typeface="Avenir"/>
                <a:ea typeface="Avenir"/>
                <a:cs typeface="Avenir"/>
                <a:sym typeface="Avenir"/>
              </a:rPr>
              <a:t>qui autorise la </a:t>
            </a:r>
            <a:r>
              <a:rPr i="1" lang="fr" sz="1800">
                <a:solidFill>
                  <a:schemeClr val="lt1"/>
                </a:solidFill>
                <a:latin typeface="Avenir"/>
                <a:ea typeface="Avenir"/>
                <a:cs typeface="Avenir"/>
                <a:sym typeface="Avenir"/>
              </a:rPr>
              <a:t>source </a:t>
            </a:r>
            <a:r>
              <a:rPr lang="fr" sz="1800">
                <a:solidFill>
                  <a:schemeClr val="lt1"/>
                </a:solidFill>
                <a:latin typeface="Avenir"/>
                <a:ea typeface="Avenir"/>
                <a:cs typeface="Avenir"/>
                <a:sym typeface="Avenir"/>
              </a:rPr>
              <a:t>. Ce code peut être le lieu d'organisation juridique, de propriété, de citoyenneté ou de résidence permanente légale des fournitures de produits et services suivants :</a:t>
            </a:r>
            <a:endParaRPr/>
          </a:p>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22" name="Google Shape;422;p46"/>
          <p:cNvSpPr/>
          <p:nvPr/>
        </p:nvSpPr>
        <p:spPr>
          <a:xfrm>
            <a:off x="1465736" y="2810435"/>
            <a:ext cx="3948953" cy="3397624"/>
          </a:xfrm>
          <a:prstGeom prst="rect">
            <a:avLst/>
          </a:prstGeom>
          <a:solidFill>
            <a:schemeClr val="accent1"/>
          </a:solidFill>
          <a:ln cap="flat" cmpd="sng" w="15875">
            <a:solidFill>
              <a:srgbClr val="1146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fr" sz="1800">
                <a:solidFill>
                  <a:schemeClr val="lt1"/>
                </a:solidFill>
                <a:latin typeface="Avenir"/>
                <a:ea typeface="Avenir"/>
                <a:cs typeface="Avenir"/>
                <a:sym typeface="Avenir"/>
              </a:rPr>
              <a:t>937 </a:t>
            </a:r>
            <a:r>
              <a:rPr lang="fr" sz="1800">
                <a:solidFill>
                  <a:schemeClr val="lt1"/>
                </a:solidFill>
                <a:latin typeface="Avenir"/>
                <a:ea typeface="Avenir"/>
                <a:cs typeface="Avenir"/>
                <a:sym typeface="Avenir"/>
              </a:rPr>
              <a:t>- États-Unis, pays coopérant, pays en développement autres que les pays en développement avancés, à l'exclusion des sources interdites</a:t>
            </a:r>
            <a:endParaRPr/>
          </a:p>
        </p:txBody>
      </p:sp>
      <p:sp>
        <p:nvSpPr>
          <p:cNvPr id="423" name="Google Shape;423;p46"/>
          <p:cNvSpPr/>
          <p:nvPr/>
        </p:nvSpPr>
        <p:spPr>
          <a:xfrm>
            <a:off x="5444320" y="2828366"/>
            <a:ext cx="2519082" cy="3325906"/>
          </a:xfrm>
          <a:prstGeom prst="roundRect">
            <a:avLst>
              <a:gd fmla="val 16667" name="adj"/>
            </a:avLst>
          </a:prstGeom>
          <a:solidFill>
            <a:schemeClr val="accent1"/>
          </a:solidFill>
          <a:ln cap="flat" cmpd="sng" w="15875">
            <a:solidFill>
              <a:srgbClr val="1146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fr" sz="1800">
                <a:solidFill>
                  <a:schemeClr val="lt1"/>
                </a:solidFill>
                <a:latin typeface="Avenir"/>
                <a:ea typeface="Avenir"/>
                <a:cs typeface="Avenir"/>
                <a:sym typeface="Avenir"/>
              </a:rPr>
              <a:t>935 </a:t>
            </a:r>
            <a:r>
              <a:rPr lang="fr" sz="1800">
                <a:solidFill>
                  <a:schemeClr val="lt1"/>
                </a:solidFill>
                <a:latin typeface="Avenir"/>
                <a:ea typeface="Avenir"/>
                <a:cs typeface="Avenir"/>
                <a:sym typeface="Avenir"/>
              </a:rPr>
              <a:t>– toute zone ou pays à l’exclusion des pays interdits</a:t>
            </a:r>
            <a:endParaRPr/>
          </a:p>
        </p:txBody>
      </p:sp>
      <p:sp>
        <p:nvSpPr>
          <p:cNvPr id="424" name="Google Shape;424;p46"/>
          <p:cNvSpPr/>
          <p:nvPr/>
        </p:nvSpPr>
        <p:spPr>
          <a:xfrm>
            <a:off x="7996524" y="2832848"/>
            <a:ext cx="2398059" cy="3325906"/>
          </a:xfrm>
          <a:prstGeom prst="roundRect">
            <a:avLst>
              <a:gd fmla="val 16667" name="adj"/>
            </a:avLst>
          </a:prstGeom>
          <a:solidFill>
            <a:schemeClr val="accent1"/>
          </a:solidFill>
          <a:ln cap="flat" cmpd="sng" w="15875">
            <a:solidFill>
              <a:srgbClr val="1146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Si l’accord ne le précise pas – </a:t>
            </a:r>
            <a:r>
              <a:rPr b="1" lang="fr" sz="1800">
                <a:solidFill>
                  <a:schemeClr val="lt1"/>
                </a:solidFill>
                <a:latin typeface="Avenir"/>
                <a:ea typeface="Avenir"/>
                <a:cs typeface="Avenir"/>
                <a:sym typeface="Avenir"/>
              </a:rPr>
              <a:t>937 </a:t>
            </a:r>
            <a:r>
              <a:rPr lang="fr" sz="1800">
                <a:solidFill>
                  <a:schemeClr val="lt1"/>
                </a:solidFill>
                <a:latin typeface="Avenir"/>
                <a:ea typeface="Avenir"/>
                <a:cs typeface="Avenir"/>
                <a:sym typeface="Avenir"/>
              </a:rPr>
              <a:t>est le code présumé</a:t>
            </a:r>
            <a:endParaRPr/>
          </a:p>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txBox="1"/>
          <p:nvPr>
            <p:ph idx="1" type="body"/>
          </p:nvPr>
        </p:nvSpPr>
        <p:spPr>
          <a:xfrm>
            <a:off x="583006" y="926352"/>
            <a:ext cx="10481847" cy="4560048"/>
          </a:xfrm>
          <a:prstGeom prst="rect">
            <a:avLst/>
          </a:prstGeom>
          <a:noFill/>
          <a:ln>
            <a:noFill/>
          </a:ln>
        </p:spPr>
        <p:txBody>
          <a:bodyPr anchorCtr="0" anchor="t" bIns="91175" lIns="91175" spcFirstLastPara="1" rIns="91175" wrap="square" tIns="91175">
            <a:noAutofit/>
          </a:bodyPr>
          <a:lstStyle/>
          <a:p>
            <a:pPr indent="-440255" lvl="1" marL="1219170" rtl="0" algn="l">
              <a:lnSpc>
                <a:spcPct val="110000"/>
              </a:lnSpc>
              <a:spcBef>
                <a:spcPts val="1067"/>
              </a:spcBef>
              <a:spcAft>
                <a:spcPts val="0"/>
              </a:spcAft>
              <a:buClr>
                <a:schemeClr val="dk1"/>
              </a:buClr>
              <a:buSzPts val="1600"/>
              <a:buFont typeface="Noto Sans Symbols"/>
              <a:buChar char="▪"/>
            </a:pPr>
            <a:r>
              <a:rPr lang="fr" sz="2000">
                <a:solidFill>
                  <a:schemeClr val="dk1"/>
                </a:solidFill>
              </a:rPr>
              <a:t>Mieux comprendre les différences entre </a:t>
            </a:r>
            <a:r>
              <a:rPr b="1" lang="fr" sz="2000">
                <a:solidFill>
                  <a:schemeClr val="dk1"/>
                </a:solidFill>
              </a:rPr>
              <a:t>l’acquisition </a:t>
            </a:r>
            <a:r>
              <a:rPr lang="fr" sz="2000">
                <a:solidFill>
                  <a:schemeClr val="dk1"/>
                </a:solidFill>
              </a:rPr>
              <a:t>et </a:t>
            </a:r>
            <a:r>
              <a:rPr b="1" lang="fr" sz="2000">
                <a:solidFill>
                  <a:schemeClr val="dk1"/>
                </a:solidFill>
              </a:rPr>
              <a:t>l’assistance.</a:t>
            </a:r>
            <a:endParaRPr/>
          </a:p>
          <a:p>
            <a:pPr indent="-440255" lvl="1" marL="1219170" rtl="0" algn="l">
              <a:lnSpc>
                <a:spcPct val="110000"/>
              </a:lnSpc>
              <a:spcBef>
                <a:spcPts val="1067"/>
              </a:spcBef>
              <a:spcAft>
                <a:spcPts val="0"/>
              </a:spcAft>
              <a:buClr>
                <a:schemeClr val="dk1"/>
              </a:buClr>
              <a:buSzPts val="1600"/>
              <a:buFont typeface="Noto Sans Symbols"/>
              <a:buChar char="▪"/>
            </a:pPr>
            <a:r>
              <a:rPr lang="fr" sz="2000">
                <a:solidFill>
                  <a:schemeClr val="dk1"/>
                </a:solidFill>
              </a:rPr>
              <a:t>Comprendre les attentes de l'USAID envers les partenaires dans la gestion des subventions</a:t>
            </a:r>
            <a:endParaRPr/>
          </a:p>
          <a:p>
            <a:pPr indent="-440255" lvl="1" marL="1219170" rtl="0" algn="l">
              <a:lnSpc>
                <a:spcPct val="110000"/>
              </a:lnSpc>
              <a:spcBef>
                <a:spcPts val="1067"/>
              </a:spcBef>
              <a:spcAft>
                <a:spcPts val="0"/>
              </a:spcAft>
              <a:buClr>
                <a:schemeClr val="dk1"/>
              </a:buClr>
              <a:buSzPts val="1600"/>
              <a:buFont typeface="Noto Sans Symbols"/>
              <a:buChar char="▪"/>
            </a:pPr>
            <a:r>
              <a:rPr lang="fr" sz="2000">
                <a:solidFill>
                  <a:schemeClr val="dk1"/>
                </a:solidFill>
              </a:rPr>
              <a:t>Comprendre </a:t>
            </a:r>
            <a:r>
              <a:rPr b="1" lang="fr" sz="2000">
                <a:solidFill>
                  <a:schemeClr val="dk1"/>
                </a:solidFill>
              </a:rPr>
              <a:t>les règles et réglementations clés de l’USAID</a:t>
            </a:r>
            <a:endParaRPr/>
          </a:p>
          <a:p>
            <a:pPr indent="-440255" lvl="1" marL="1219170" rtl="0" algn="l">
              <a:lnSpc>
                <a:spcPct val="110000"/>
              </a:lnSpc>
              <a:spcBef>
                <a:spcPts val="1067"/>
              </a:spcBef>
              <a:spcAft>
                <a:spcPts val="0"/>
              </a:spcAft>
              <a:buClr>
                <a:schemeClr val="dk1"/>
              </a:buClr>
              <a:buSzPts val="1600"/>
              <a:buFont typeface="Noto Sans Symbols"/>
              <a:buChar char="▪"/>
            </a:pPr>
            <a:r>
              <a:rPr b="1" lang="fr" sz="2000">
                <a:solidFill>
                  <a:schemeClr val="dk1"/>
                </a:solidFill>
              </a:rPr>
              <a:t>Explorer les implications des règles et réglementations de l’USAID</a:t>
            </a:r>
            <a:endParaRPr/>
          </a:p>
          <a:p>
            <a:pPr indent="0" lvl="1" marL="778914" rtl="0" algn="l">
              <a:lnSpc>
                <a:spcPct val="110000"/>
              </a:lnSpc>
              <a:spcBef>
                <a:spcPts val="1067"/>
              </a:spcBef>
              <a:spcAft>
                <a:spcPts val="0"/>
              </a:spcAft>
              <a:buClr>
                <a:schemeClr val="dk1"/>
              </a:buClr>
              <a:buSzPts val="1600"/>
              <a:buNone/>
            </a:pPr>
            <a:r>
              <a:rPr lang="fr" sz="2000">
                <a:solidFill>
                  <a:schemeClr val="dk1"/>
                </a:solidFill>
              </a:rPr>
              <a:t>pour les coûts du projet, la main-d’œuvre, la rémunération et l’approvisionnement.</a:t>
            </a:r>
            <a:endParaRPr/>
          </a:p>
          <a:p>
            <a:pPr indent="-440255" lvl="1" marL="1219170" rtl="0" algn="l">
              <a:lnSpc>
                <a:spcPct val="110000"/>
              </a:lnSpc>
              <a:spcBef>
                <a:spcPts val="1067"/>
              </a:spcBef>
              <a:spcAft>
                <a:spcPts val="0"/>
              </a:spcAft>
              <a:buClr>
                <a:schemeClr val="dk1"/>
              </a:buClr>
              <a:buSzPts val="1600"/>
              <a:buFont typeface="Noto Sans Symbols"/>
              <a:buChar char="▪"/>
            </a:pPr>
            <a:r>
              <a:rPr lang="fr" sz="2000">
                <a:solidFill>
                  <a:schemeClr val="dk1"/>
                </a:solidFill>
              </a:rPr>
              <a:t>Explorez certaines exigences particulières en matière d'assistance et d'acquisition et leurs implications </a:t>
            </a:r>
            <a:r>
              <a:rPr lang="fr" sz="2000"/>
              <a:t>pour la gestion de projet.</a:t>
            </a:r>
            <a:endParaRPr/>
          </a:p>
          <a:p>
            <a:pPr indent="-440255" lvl="1" marL="1219170" rtl="0" algn="l">
              <a:lnSpc>
                <a:spcPct val="110000"/>
              </a:lnSpc>
              <a:spcBef>
                <a:spcPts val="1067"/>
              </a:spcBef>
              <a:spcAft>
                <a:spcPts val="0"/>
              </a:spcAft>
              <a:buClr>
                <a:schemeClr val="dk1"/>
              </a:buClr>
              <a:buSzPts val="1600"/>
              <a:buFont typeface="Noto Sans Symbols"/>
              <a:buChar char="▪"/>
            </a:pPr>
            <a:r>
              <a:rPr lang="fr" sz="2000"/>
              <a:t>Augmenter les chances des partenaires de comprendre et de mettre en œuvre les bonnes pratiques managériales</a:t>
            </a:r>
            <a:endParaRPr/>
          </a:p>
          <a:p>
            <a:pPr indent="0" lvl="1" marL="778914" rtl="0" algn="l">
              <a:lnSpc>
                <a:spcPct val="100000"/>
              </a:lnSpc>
              <a:spcBef>
                <a:spcPts val="600"/>
              </a:spcBef>
              <a:spcAft>
                <a:spcPts val="600"/>
              </a:spcAft>
              <a:buSzPts val="1600"/>
              <a:buNone/>
            </a:pPr>
            <a:r>
              <a:t/>
            </a:r>
            <a:endParaRPr sz="2000">
              <a:solidFill>
                <a:srgbClr val="0C0C0C"/>
              </a:solidFill>
              <a:latin typeface="Arial"/>
              <a:ea typeface="Arial"/>
              <a:cs typeface="Arial"/>
              <a:sym typeface="Arial"/>
            </a:endParaRPr>
          </a:p>
        </p:txBody>
      </p:sp>
      <p:sp>
        <p:nvSpPr>
          <p:cNvPr id="205" name="Google Shape;205;p29"/>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p>
            <a:pPr indent="0" lvl="0" marL="0" marR="0" rtl="0" algn="r">
              <a:spcBef>
                <a:spcPts val="0"/>
              </a:spcBef>
              <a:spcAft>
                <a:spcPts val="0"/>
              </a:spcAft>
              <a:buClr>
                <a:srgbClr val="6C6463"/>
              </a:buClr>
              <a:buSzPts val="800"/>
              <a:buFont typeface="Cabin"/>
              <a:buNone/>
            </a:pPr>
            <a:fld id="{00000000-1234-1234-1234-123412341234}" type="slidenum">
              <a:rPr lang="fr"/>
              <a:t>‹#›</a:t>
            </a:fld>
            <a:endParaRPr/>
          </a:p>
        </p:txBody>
      </p:sp>
      <p:sp>
        <p:nvSpPr>
          <p:cNvPr id="206" name="Google Shape;206;p29"/>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fr" sz="3200" u="none" cap="none" strike="noStrike">
                <a:solidFill>
                  <a:srgbClr val="FFFFFF"/>
                </a:solidFill>
                <a:latin typeface="Arial"/>
                <a:ea typeface="Arial"/>
                <a:cs typeface="Arial"/>
                <a:sym typeface="Arial"/>
              </a:rPr>
              <a:t>Objectifs de la Formation </a:t>
            </a:r>
            <a:r>
              <a:rPr b="1" i="0" lang="fr" sz="2400" u="none" cap="none" strike="noStrike">
                <a:solidFill>
                  <a:schemeClr val="lt1"/>
                </a:solidFill>
                <a:latin typeface="Arial"/>
                <a:ea typeface="Arial"/>
                <a:cs typeface="Arial"/>
                <a:sym typeface="Arial"/>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7"/>
          <p:cNvSpPr txBox="1"/>
          <p:nvPr>
            <p:ph type="title"/>
          </p:nvPr>
        </p:nvSpPr>
        <p:spPr>
          <a:xfrm>
            <a:off x="0" y="0"/>
            <a:ext cx="12192000" cy="890016"/>
          </a:xfrm>
          <a:prstGeom prst="rect">
            <a:avLst/>
          </a:prstGeom>
          <a:solidFill>
            <a:srgbClr val="C2113A"/>
          </a:solidFill>
          <a:ln>
            <a:noFill/>
          </a:ln>
        </p:spPr>
        <p:txBody>
          <a:bodyPr anchorCtr="0" anchor="ctr" bIns="91425" lIns="91425" spcFirstLastPara="1" rIns="91425" wrap="square" tIns="91425">
            <a:normAutofit/>
          </a:bodyPr>
          <a:lstStyle/>
          <a:p>
            <a:pPr indent="0" lvl="0" marL="228594" rtl="0" algn="l">
              <a:lnSpc>
                <a:spcPct val="90000"/>
              </a:lnSpc>
              <a:spcBef>
                <a:spcPts val="0"/>
              </a:spcBef>
              <a:spcAft>
                <a:spcPts val="0"/>
              </a:spcAft>
              <a:buClr>
                <a:schemeClr val="dk1"/>
              </a:buClr>
              <a:buSzPts val="3400"/>
              <a:buFont typeface="Arial"/>
              <a:buNone/>
            </a:pPr>
            <a:r>
              <a:rPr lang="fr"/>
              <a:t>Feuille de Temps (Timesheets):</a:t>
            </a:r>
            <a:endParaRPr/>
          </a:p>
        </p:txBody>
      </p:sp>
      <p:sp>
        <p:nvSpPr>
          <p:cNvPr id="431" name="Google Shape;431;p47"/>
          <p:cNvSpPr/>
          <p:nvPr/>
        </p:nvSpPr>
        <p:spPr>
          <a:xfrm>
            <a:off x="6732494" y="887767"/>
            <a:ext cx="5459506" cy="5521998"/>
          </a:xfrm>
          <a:prstGeom prst="rect">
            <a:avLst/>
          </a:prstGeom>
          <a:solidFill>
            <a:srgbClr val="9DBF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667">
              <a:solidFill>
                <a:srgbClr val="000000"/>
              </a:solidFill>
              <a:latin typeface="Arial"/>
              <a:ea typeface="Arial"/>
              <a:cs typeface="Arial"/>
              <a:sym typeface="Arial"/>
            </a:endParaRPr>
          </a:p>
        </p:txBody>
      </p:sp>
      <p:sp>
        <p:nvSpPr>
          <p:cNvPr id="432" name="Google Shape;432;p47"/>
          <p:cNvSpPr txBox="1"/>
          <p:nvPr/>
        </p:nvSpPr>
        <p:spPr>
          <a:xfrm>
            <a:off x="6763872" y="2358411"/>
            <a:ext cx="5223824" cy="4196598"/>
          </a:xfrm>
          <a:prstGeom prst="rect">
            <a:avLst/>
          </a:prstGeom>
          <a:noFill/>
          <a:ln>
            <a:noFill/>
          </a:ln>
        </p:spPr>
        <p:txBody>
          <a:bodyPr anchorCtr="0" anchor="t" bIns="45700" lIns="91425" spcFirstLastPara="1" rIns="91425" wrap="square" tIns="45700">
            <a:spAutoFit/>
          </a:bodyPr>
          <a:lstStyle/>
          <a:p>
            <a:pPr indent="-311143" lvl="1" marL="311143" marR="0" rtl="0" algn="l">
              <a:spcBef>
                <a:spcPts val="0"/>
              </a:spcBef>
              <a:spcAft>
                <a:spcPts val="0"/>
              </a:spcAft>
              <a:buClr>
                <a:schemeClr val="dk1"/>
              </a:buClr>
              <a:buSzPts val="2667"/>
              <a:buFont typeface="Arial"/>
              <a:buChar char="•"/>
            </a:pPr>
            <a:r>
              <a:rPr b="0" i="0" lang="fr" sz="2667" u="none" cap="none" strike="noStrike">
                <a:solidFill>
                  <a:schemeClr val="dk1"/>
                </a:solidFill>
                <a:latin typeface="Avenir"/>
                <a:ea typeface="Avenir"/>
                <a:cs typeface="Avenir"/>
                <a:sym typeface="Avenir"/>
              </a:rPr>
              <a:t>Personnel travaillant à temps partiel ou à temps plein sur le projet</a:t>
            </a:r>
            <a:endParaRPr/>
          </a:p>
          <a:p>
            <a:pPr indent="-311143" lvl="1" marL="311143" marR="0" rtl="0" algn="l">
              <a:spcBef>
                <a:spcPts val="1600"/>
              </a:spcBef>
              <a:spcAft>
                <a:spcPts val="0"/>
              </a:spcAft>
              <a:buClr>
                <a:schemeClr val="dk1"/>
              </a:buClr>
              <a:buSzPts val="2667"/>
              <a:buFont typeface="Arial"/>
              <a:buChar char="•"/>
            </a:pPr>
            <a:r>
              <a:rPr b="0" i="0" lang="fr" sz="2667" u="none" cap="none" strike="noStrike">
                <a:solidFill>
                  <a:schemeClr val="dk1"/>
                </a:solidFill>
                <a:latin typeface="Avenir"/>
                <a:ea typeface="Avenir"/>
                <a:cs typeface="Avenir"/>
                <a:sym typeface="Avenir"/>
              </a:rPr>
              <a:t>Contractants ou consultants qui travaillent sur le projet</a:t>
            </a:r>
            <a:endParaRPr/>
          </a:p>
          <a:p>
            <a:pPr indent="-311143" lvl="1" marL="311143" marR="0" rtl="0" algn="l">
              <a:spcBef>
                <a:spcPts val="1600"/>
              </a:spcBef>
              <a:spcAft>
                <a:spcPts val="0"/>
              </a:spcAft>
              <a:buClr>
                <a:schemeClr val="dk1"/>
              </a:buClr>
              <a:buSzPts val="2667"/>
              <a:buFont typeface="Arial"/>
              <a:buChar char="•"/>
            </a:pPr>
            <a:r>
              <a:rPr b="0" i="0" lang="fr" sz="2667" u="none" cap="none" strike="noStrike">
                <a:solidFill>
                  <a:schemeClr val="dk1"/>
                </a:solidFill>
                <a:latin typeface="Avenir"/>
                <a:ea typeface="Avenir"/>
                <a:cs typeface="Avenir"/>
                <a:sym typeface="Avenir"/>
              </a:rPr>
              <a:t>Bénévoles (si vous documentez le partage des coûts ou si vous payez des allocations)</a:t>
            </a:r>
            <a:endParaRPr/>
          </a:p>
        </p:txBody>
      </p:sp>
      <p:sp>
        <p:nvSpPr>
          <p:cNvPr id="433" name="Google Shape;433;p47"/>
          <p:cNvSpPr/>
          <p:nvPr/>
        </p:nvSpPr>
        <p:spPr>
          <a:xfrm>
            <a:off x="7359649" y="1167013"/>
            <a:ext cx="4673601" cy="9144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2667">
                <a:solidFill>
                  <a:srgbClr val="FFFFFF"/>
                </a:solidFill>
                <a:latin typeface="Avenir"/>
                <a:ea typeface="Avenir"/>
                <a:cs typeface="Avenir"/>
                <a:sym typeface="Avenir"/>
              </a:rPr>
              <a:t>Une feuille de temps est requise pour:</a:t>
            </a:r>
            <a:endParaRPr/>
          </a:p>
        </p:txBody>
      </p:sp>
      <p:sp>
        <p:nvSpPr>
          <p:cNvPr id="434" name="Google Shape;434;p47"/>
          <p:cNvSpPr txBox="1"/>
          <p:nvPr>
            <p:ph idx="1" type="body"/>
          </p:nvPr>
        </p:nvSpPr>
        <p:spPr>
          <a:xfrm>
            <a:off x="158749" y="1242795"/>
            <a:ext cx="6282391" cy="2791323"/>
          </a:xfrm>
          <a:prstGeom prst="rect">
            <a:avLst/>
          </a:prstGeom>
          <a:noFill/>
          <a:ln>
            <a:noFill/>
          </a:ln>
        </p:spPr>
        <p:txBody>
          <a:bodyPr anchorCtr="0" anchor="t" bIns="45700" lIns="0" spcFirstLastPara="1" rIns="0" wrap="square" tIns="45700">
            <a:normAutofit fontScale="92500" lnSpcReduction="10000"/>
          </a:bodyPr>
          <a:lstStyle/>
          <a:p>
            <a:pPr indent="0" lvl="0" marL="0" rtl="0" algn="l">
              <a:lnSpc>
                <a:spcPct val="110000"/>
              </a:lnSpc>
              <a:spcBef>
                <a:spcPts val="0"/>
              </a:spcBef>
              <a:spcAft>
                <a:spcPts val="0"/>
              </a:spcAft>
              <a:buSzPct val="99115"/>
              <a:buFont typeface="Noto Sans Symbols"/>
              <a:buNone/>
            </a:pPr>
            <a:r>
              <a:rPr lang="fr">
                <a:solidFill>
                  <a:schemeClr val="dk1"/>
                </a:solidFill>
              </a:rPr>
              <a:t>L'USAID exige que tous les coûts de personnel facturés à ses projets soient </a:t>
            </a:r>
            <a:r>
              <a:rPr b="1" lang="fr">
                <a:solidFill>
                  <a:schemeClr val="dk1"/>
                </a:solidFill>
              </a:rPr>
              <a:t>exacts et vérifiables </a:t>
            </a:r>
            <a:r>
              <a:rPr lang="fr">
                <a:solidFill>
                  <a:schemeClr val="dk1"/>
                </a:solidFill>
              </a:rPr>
              <a:t>au moyen de feuilles de temps.</a:t>
            </a:r>
            <a:endParaRPr/>
          </a:p>
        </p:txBody>
      </p:sp>
      <p:sp>
        <p:nvSpPr>
          <p:cNvPr id="435" name="Google Shape;435;p47"/>
          <p:cNvSpPr txBox="1"/>
          <p:nvPr/>
        </p:nvSpPr>
        <p:spPr>
          <a:xfrm>
            <a:off x="117254" y="4069976"/>
            <a:ext cx="6323886"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fr" sz="1800" u="none" strike="noStrike">
                <a:solidFill>
                  <a:schemeClr val="dk1"/>
                </a:solidFill>
                <a:latin typeface="Arial"/>
                <a:ea typeface="Arial"/>
                <a:cs typeface="Arial"/>
                <a:sym typeface="Arial"/>
              </a:rPr>
              <a:t>Le système de votre organisation doit inclure un système d’enregistrement du temps de travail qui relie les heures d'un employé à un projet ou activité spécifique dans le cadre d’un projet.</a:t>
            </a:r>
            <a:endParaRPr/>
          </a:p>
          <a:p>
            <a:pPr indent="-285750" lvl="0" marL="285750" marR="0" rtl="0" algn="l">
              <a:spcBef>
                <a:spcPts val="0"/>
              </a:spcBef>
              <a:spcAft>
                <a:spcPts val="0"/>
              </a:spcAft>
              <a:buClr>
                <a:schemeClr val="dk1"/>
              </a:buClr>
              <a:buSzPts val="1800"/>
              <a:buFont typeface="Arial"/>
              <a:buChar char="•"/>
            </a:pPr>
            <a:r>
              <a:rPr b="0" i="0" lang="fr" sz="1800" u="none" strike="noStrike">
                <a:solidFill>
                  <a:schemeClr val="dk1"/>
                </a:solidFill>
                <a:latin typeface="Arial"/>
                <a:ea typeface="Arial"/>
                <a:cs typeface="Arial"/>
                <a:sym typeface="Arial"/>
              </a:rPr>
              <a:t>Votre organisation doit disposer d'un processus permettant aux employés de remplir les feuilles de temps et noter les heures attribuées à différentes activités ou projets.</a:t>
            </a:r>
            <a:endParaRPr sz="1800">
              <a:solidFill>
                <a:schemeClr val="dk1"/>
              </a:solidFill>
              <a:latin typeface="Avenir"/>
              <a:ea typeface="Avenir"/>
              <a:cs typeface="Avenir"/>
              <a:sym typeface="Aveni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8"/>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fr" sz="3200">
                <a:solidFill>
                  <a:srgbClr val="FFFFFF"/>
                </a:solidFill>
                <a:latin typeface="Arial"/>
                <a:ea typeface="Arial"/>
                <a:cs typeface="Arial"/>
                <a:sym typeface="Arial"/>
              </a:rPr>
              <a:t>Achats   </a:t>
            </a:r>
            <a:endParaRPr b="1" sz="3200">
              <a:solidFill>
                <a:srgbClr val="FFFFFF"/>
              </a:solidFill>
              <a:latin typeface="Arial"/>
              <a:ea typeface="Arial"/>
              <a:cs typeface="Arial"/>
              <a:sym typeface="Arial"/>
            </a:endParaRPr>
          </a:p>
        </p:txBody>
      </p:sp>
      <p:sp>
        <p:nvSpPr>
          <p:cNvPr id="442" name="Google Shape;442;p48"/>
          <p:cNvSpPr txBox="1"/>
          <p:nvPr/>
        </p:nvSpPr>
        <p:spPr>
          <a:xfrm>
            <a:off x="569259" y="1066800"/>
            <a:ext cx="6087035" cy="4756551"/>
          </a:xfrm>
          <a:prstGeom prst="rect">
            <a:avLst/>
          </a:prstGeom>
          <a:noFill/>
          <a:ln>
            <a:noFill/>
          </a:ln>
        </p:spPr>
        <p:txBody>
          <a:bodyPr anchorCtr="0" anchor="t" bIns="45700" lIns="0" spcFirstLastPara="1" rIns="0" wrap="square" tIns="45700">
            <a:normAutofit fontScale="92500"/>
          </a:bodyPr>
          <a:lstStyle/>
          <a:p>
            <a:pPr indent="-105727" lvl="0" marL="91440" marR="0" rtl="0" algn="l">
              <a:lnSpc>
                <a:spcPct val="110000"/>
              </a:lnSpc>
              <a:spcBef>
                <a:spcPts val="0"/>
              </a:spcBef>
              <a:spcAft>
                <a:spcPts val="0"/>
              </a:spcAft>
              <a:buClr>
                <a:schemeClr val="accent1"/>
              </a:buClr>
              <a:buSzPct val="100000"/>
              <a:buFont typeface="Noto Sans Symbols"/>
              <a:buChar char="▪"/>
            </a:pPr>
            <a:r>
              <a:rPr lang="fr" sz="1800">
                <a:solidFill>
                  <a:schemeClr val="dk1"/>
                </a:solidFill>
                <a:latin typeface="Avenir"/>
                <a:ea typeface="Avenir"/>
                <a:cs typeface="Avenir"/>
                <a:sym typeface="Avenir"/>
              </a:rPr>
              <a:t> L'USAID encourage la concurrence libre et ouverte autant que possible</a:t>
            </a:r>
            <a:endParaRPr/>
          </a:p>
          <a:p>
            <a:pPr indent="-105727" lvl="0" marL="91440" marR="0" rtl="0" algn="l">
              <a:lnSpc>
                <a:spcPct val="110000"/>
              </a:lnSpc>
              <a:spcBef>
                <a:spcPts val="1400"/>
              </a:spcBef>
              <a:spcAft>
                <a:spcPts val="0"/>
              </a:spcAft>
              <a:buClr>
                <a:schemeClr val="accent1"/>
              </a:buClr>
              <a:buSzPct val="100000"/>
              <a:buFont typeface="Noto Sans Symbols"/>
              <a:buChar char="▪"/>
            </a:pPr>
            <a:r>
              <a:rPr lang="fr" sz="1800">
                <a:solidFill>
                  <a:schemeClr val="dk1"/>
                </a:solidFill>
                <a:latin typeface="Avenir"/>
                <a:ea typeface="Avenir"/>
                <a:cs typeface="Avenir"/>
                <a:sym typeface="Avenir"/>
              </a:rPr>
              <a:t> La concurrence est </a:t>
            </a:r>
            <a:r>
              <a:rPr lang="fr" sz="1800" u="sng">
                <a:solidFill>
                  <a:schemeClr val="dk1"/>
                </a:solidFill>
                <a:latin typeface="Avenir"/>
                <a:ea typeface="Avenir"/>
                <a:cs typeface="Avenir"/>
                <a:sym typeface="Avenir"/>
              </a:rPr>
              <a:t>préférée </a:t>
            </a:r>
            <a:r>
              <a:rPr lang="fr" sz="1800">
                <a:solidFill>
                  <a:schemeClr val="dk1"/>
                </a:solidFill>
                <a:latin typeface="Avenir"/>
                <a:ea typeface="Avenir"/>
                <a:cs typeface="Avenir"/>
                <a:sym typeface="Avenir"/>
              </a:rPr>
              <a:t>mais </a:t>
            </a:r>
            <a:r>
              <a:rPr lang="fr" sz="1800" u="sng">
                <a:solidFill>
                  <a:schemeClr val="dk1"/>
                </a:solidFill>
                <a:latin typeface="Avenir"/>
                <a:ea typeface="Avenir"/>
                <a:cs typeface="Avenir"/>
                <a:sym typeface="Avenir"/>
              </a:rPr>
              <a:t>n'est pas obligatoire </a:t>
            </a:r>
            <a:r>
              <a:rPr lang="fr" sz="1800">
                <a:solidFill>
                  <a:schemeClr val="dk1"/>
                </a:solidFill>
                <a:latin typeface="Avenir"/>
                <a:ea typeface="Avenir"/>
                <a:cs typeface="Avenir"/>
                <a:sym typeface="Avenir"/>
              </a:rPr>
              <a:t>en dessous du niveau de micro-achat de l'USAID </a:t>
            </a:r>
            <a:r>
              <a:rPr b="1" lang="fr" sz="1800">
                <a:solidFill>
                  <a:schemeClr val="dk1"/>
                </a:solidFill>
                <a:latin typeface="Avenir"/>
                <a:ea typeface="Avenir"/>
                <a:cs typeface="Avenir"/>
                <a:sym typeface="Avenir"/>
              </a:rPr>
              <a:t>(3,500 $)</a:t>
            </a:r>
            <a:endParaRPr/>
          </a:p>
          <a:p>
            <a:pPr indent="-105727" lvl="0" marL="91440" marR="0" rtl="0" algn="l">
              <a:lnSpc>
                <a:spcPct val="110000"/>
              </a:lnSpc>
              <a:spcBef>
                <a:spcPts val="1400"/>
              </a:spcBef>
              <a:spcAft>
                <a:spcPts val="0"/>
              </a:spcAft>
              <a:buClr>
                <a:schemeClr val="accent1"/>
              </a:buClr>
              <a:buSzPct val="100000"/>
              <a:buFont typeface="Noto Sans Symbols"/>
              <a:buChar char="▪"/>
            </a:pPr>
            <a:r>
              <a:rPr lang="fr" sz="1800">
                <a:solidFill>
                  <a:schemeClr val="dk1"/>
                </a:solidFill>
                <a:latin typeface="Avenir"/>
                <a:ea typeface="Avenir"/>
                <a:cs typeface="Avenir"/>
                <a:sym typeface="Avenir"/>
              </a:rPr>
              <a:t> Une concurrence raisonnable est attendue dans la </a:t>
            </a:r>
            <a:r>
              <a:rPr b="1" lang="fr" sz="1800">
                <a:solidFill>
                  <a:schemeClr val="dk1"/>
                </a:solidFill>
                <a:latin typeface="Avenir"/>
                <a:ea typeface="Avenir"/>
                <a:cs typeface="Avenir"/>
                <a:sym typeface="Avenir"/>
              </a:rPr>
              <a:t>gamme des acquisitions simplifiées (3,501$ – 149,999 $).</a:t>
            </a:r>
            <a:endParaRPr/>
          </a:p>
          <a:p>
            <a:pPr indent="-105727" lvl="0" marL="91440" marR="0" rtl="0" algn="l">
              <a:lnSpc>
                <a:spcPct val="110000"/>
              </a:lnSpc>
              <a:spcBef>
                <a:spcPts val="1400"/>
              </a:spcBef>
              <a:spcAft>
                <a:spcPts val="0"/>
              </a:spcAft>
              <a:buClr>
                <a:schemeClr val="accent1"/>
              </a:buClr>
              <a:buSzPct val="100000"/>
              <a:buFont typeface="Noto Sans Symbols"/>
              <a:buChar char="▪"/>
            </a:pPr>
            <a:r>
              <a:rPr lang="fr" sz="1800">
                <a:solidFill>
                  <a:schemeClr val="dk1"/>
                </a:solidFill>
                <a:latin typeface="Avenir"/>
                <a:ea typeface="Avenir"/>
                <a:cs typeface="Avenir"/>
                <a:sym typeface="Avenir"/>
              </a:rPr>
              <a:t> </a:t>
            </a:r>
            <a:r>
              <a:rPr b="1" lang="fr" sz="1800">
                <a:solidFill>
                  <a:schemeClr val="dk1"/>
                </a:solidFill>
                <a:latin typeface="Avenir"/>
                <a:ea typeface="Avenir"/>
                <a:cs typeface="Avenir"/>
                <a:sym typeface="Avenir"/>
              </a:rPr>
              <a:t>Une concurrence complète </a:t>
            </a:r>
            <a:r>
              <a:rPr lang="fr" sz="1800">
                <a:solidFill>
                  <a:schemeClr val="dk1"/>
                </a:solidFill>
                <a:latin typeface="Avenir"/>
                <a:ea typeface="Avenir"/>
                <a:cs typeface="Avenir"/>
                <a:sym typeface="Avenir"/>
              </a:rPr>
              <a:t>est requise au-dessus de la fourchette d'acquisition simplifiée ( </a:t>
            </a:r>
            <a:r>
              <a:rPr b="1" lang="fr" sz="1800">
                <a:solidFill>
                  <a:schemeClr val="dk1"/>
                </a:solidFill>
                <a:latin typeface="Avenir"/>
                <a:ea typeface="Avenir"/>
                <a:cs typeface="Avenir"/>
                <a:sym typeface="Avenir"/>
              </a:rPr>
              <a:t>≥150,000 $ </a:t>
            </a:r>
            <a:r>
              <a:rPr lang="fr" sz="1800">
                <a:solidFill>
                  <a:schemeClr val="dk1"/>
                </a:solidFill>
                <a:latin typeface="Avenir"/>
                <a:ea typeface="Avenir"/>
                <a:cs typeface="Avenir"/>
                <a:sym typeface="Avenir"/>
              </a:rPr>
              <a:t>)</a:t>
            </a:r>
            <a:endParaRPr/>
          </a:p>
          <a:p>
            <a:pPr indent="-105727" lvl="0" marL="91440" marR="0" rtl="0" algn="l">
              <a:lnSpc>
                <a:spcPct val="110000"/>
              </a:lnSpc>
              <a:spcBef>
                <a:spcPts val="1400"/>
              </a:spcBef>
              <a:spcAft>
                <a:spcPts val="0"/>
              </a:spcAft>
              <a:buClr>
                <a:schemeClr val="accent1"/>
              </a:buClr>
              <a:buSzPct val="100000"/>
              <a:buFont typeface="Noto Sans Symbols"/>
              <a:buChar char="▪"/>
            </a:pPr>
            <a:r>
              <a:rPr lang="fr" sz="1800">
                <a:solidFill>
                  <a:schemeClr val="dk1"/>
                </a:solidFill>
                <a:latin typeface="Avenir"/>
                <a:ea typeface="Avenir"/>
                <a:cs typeface="Avenir"/>
                <a:sym typeface="Avenir"/>
              </a:rPr>
              <a:t> L'approvisionnement est attribué au </a:t>
            </a:r>
            <a:r>
              <a:rPr lang="fr" sz="1800" u="sng">
                <a:solidFill>
                  <a:schemeClr val="dk1"/>
                </a:solidFill>
                <a:latin typeface="Avenir"/>
                <a:ea typeface="Avenir"/>
                <a:cs typeface="Avenir"/>
                <a:sym typeface="Avenir"/>
              </a:rPr>
              <a:t>meilleur rapport qualité-prix </a:t>
            </a:r>
            <a:r>
              <a:rPr lang="fr" sz="1800">
                <a:solidFill>
                  <a:schemeClr val="dk1"/>
                </a:solidFill>
                <a:latin typeface="Avenir"/>
                <a:ea typeface="Avenir"/>
                <a:cs typeface="Avenir"/>
                <a:sym typeface="Avenir"/>
              </a:rPr>
              <a:t>.</a:t>
            </a:r>
            <a:endParaRPr/>
          </a:p>
          <a:p>
            <a:pPr indent="-105727" lvl="0" marL="91440" marR="0" rtl="0" algn="l">
              <a:lnSpc>
                <a:spcPct val="110000"/>
              </a:lnSpc>
              <a:spcBef>
                <a:spcPts val="1400"/>
              </a:spcBef>
              <a:spcAft>
                <a:spcPts val="0"/>
              </a:spcAft>
              <a:buClr>
                <a:schemeClr val="accent1"/>
              </a:buClr>
              <a:buSzPct val="100000"/>
              <a:buFont typeface="Noto Sans Symbols"/>
              <a:buChar char="▪"/>
            </a:pPr>
            <a:r>
              <a:rPr lang="fr" sz="1800">
                <a:solidFill>
                  <a:schemeClr val="dk1"/>
                </a:solidFill>
                <a:latin typeface="Avenir"/>
                <a:ea typeface="Avenir"/>
                <a:cs typeface="Avenir"/>
                <a:sym typeface="Avenir"/>
              </a:rPr>
              <a:t> Les biens et services restreints ou dont le coût d'acquisition est de 25 000 $ ou plus doivent provenir du </a:t>
            </a:r>
            <a:r>
              <a:rPr b="1" lang="fr" sz="1800" u="sng">
                <a:solidFill>
                  <a:schemeClr val="dk1"/>
                </a:solidFill>
                <a:latin typeface="Avenir"/>
                <a:ea typeface="Avenir"/>
                <a:cs typeface="Avenir"/>
                <a:sym typeface="Avenir"/>
              </a:rPr>
              <a:t>code géographique </a:t>
            </a:r>
            <a:r>
              <a:rPr lang="fr" sz="1800">
                <a:solidFill>
                  <a:schemeClr val="dk1"/>
                </a:solidFill>
                <a:latin typeface="Avenir"/>
                <a:ea typeface="Avenir"/>
                <a:cs typeface="Avenir"/>
                <a:sym typeface="Avenir"/>
              </a:rPr>
              <a:t>attribu</a:t>
            </a:r>
            <a:r>
              <a:rPr lang="fr" sz="1800" u="sng">
                <a:solidFill>
                  <a:schemeClr val="dk1"/>
                </a:solidFill>
                <a:latin typeface="Avenir"/>
                <a:ea typeface="Avenir"/>
                <a:cs typeface="Avenir"/>
                <a:sym typeface="Avenir"/>
              </a:rPr>
              <a:t>é</a:t>
            </a:r>
            <a:r>
              <a:rPr lang="fr" sz="1800">
                <a:solidFill>
                  <a:schemeClr val="dk1"/>
                </a:solidFill>
                <a:latin typeface="Avenir"/>
                <a:ea typeface="Avenir"/>
                <a:cs typeface="Avenir"/>
                <a:sym typeface="Avenir"/>
              </a:rPr>
              <a:t> au financement.</a:t>
            </a:r>
            <a:endParaRPr/>
          </a:p>
          <a:p>
            <a:pPr indent="0" lvl="0" marL="0" marR="0" rtl="0" algn="l">
              <a:lnSpc>
                <a:spcPct val="110000"/>
              </a:lnSpc>
              <a:spcBef>
                <a:spcPts val="1400"/>
              </a:spcBef>
              <a:spcAft>
                <a:spcPts val="0"/>
              </a:spcAft>
              <a:buClr>
                <a:schemeClr val="accent1"/>
              </a:buClr>
              <a:buSzPct val="100000"/>
              <a:buFont typeface="Calibri"/>
              <a:buNone/>
            </a:pPr>
            <a:r>
              <a:t/>
            </a:r>
            <a:endParaRPr b="1" sz="1800">
              <a:solidFill>
                <a:schemeClr val="lt2"/>
              </a:solidFill>
              <a:latin typeface="Avenir"/>
              <a:ea typeface="Avenir"/>
              <a:cs typeface="Avenir"/>
              <a:sym typeface="Avenir"/>
            </a:endParaRPr>
          </a:p>
          <a:p>
            <a:pPr indent="0" lvl="0" marL="0" marR="0" rtl="0" algn="l">
              <a:lnSpc>
                <a:spcPct val="110000"/>
              </a:lnSpc>
              <a:spcBef>
                <a:spcPts val="1400"/>
              </a:spcBef>
              <a:spcAft>
                <a:spcPts val="0"/>
              </a:spcAft>
              <a:buClr>
                <a:schemeClr val="accent1"/>
              </a:buClr>
              <a:buSzPct val="100000"/>
              <a:buFont typeface="Calibri"/>
              <a:buNone/>
            </a:pPr>
            <a:r>
              <a:t/>
            </a:r>
            <a:endParaRPr sz="2000">
              <a:solidFill>
                <a:schemeClr val="dk1"/>
              </a:solidFill>
              <a:latin typeface="Avenir"/>
              <a:ea typeface="Avenir"/>
              <a:cs typeface="Avenir"/>
              <a:sym typeface="Avenir"/>
            </a:endParaRPr>
          </a:p>
        </p:txBody>
      </p:sp>
      <p:sp>
        <p:nvSpPr>
          <p:cNvPr id="443" name="Google Shape;443;p48"/>
          <p:cNvSpPr/>
          <p:nvPr/>
        </p:nvSpPr>
        <p:spPr>
          <a:xfrm>
            <a:off x="7292041" y="1500281"/>
            <a:ext cx="3784600" cy="2886075"/>
          </a:xfrm>
          <a:prstGeom prst="rect">
            <a:avLst/>
          </a:prstGeom>
          <a:solidFill>
            <a:srgbClr val="FFFFFF"/>
          </a:solid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9"/>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a:p>
            <a:pPr indent="0" lvl="0" marL="0" marR="0" rtl="0" algn="ctr">
              <a:spcBef>
                <a:spcPts val="0"/>
              </a:spcBef>
              <a:spcAft>
                <a:spcPts val="0"/>
              </a:spcAft>
              <a:buNone/>
            </a:pPr>
            <a:r>
              <a:rPr b="1" lang="fr" sz="2400">
                <a:solidFill>
                  <a:srgbClr val="FFFFFF"/>
                </a:solidFill>
                <a:latin typeface="Arial"/>
                <a:ea typeface="Arial"/>
                <a:cs typeface="Arial"/>
                <a:sym typeface="Arial"/>
              </a:rPr>
              <a:t>GESTION D’UN FINANCEMENT DE L’USAID    </a:t>
            </a:r>
            <a:endParaRPr/>
          </a:p>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p:txBody>
      </p:sp>
      <p:sp>
        <p:nvSpPr>
          <p:cNvPr id="449" name="Google Shape;449;p49"/>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6C6463"/>
              </a:buClr>
              <a:buSzPts val="1600"/>
              <a:buNone/>
            </a:pPr>
            <a:r>
              <a:t/>
            </a:r>
            <a:endParaRPr/>
          </a:p>
        </p:txBody>
      </p:sp>
      <p:sp>
        <p:nvSpPr>
          <p:cNvPr id="450" name="Google Shape;450;p49"/>
          <p:cNvSpPr txBox="1"/>
          <p:nvPr/>
        </p:nvSpPr>
        <p:spPr>
          <a:xfrm>
            <a:off x="914400" y="1056643"/>
            <a:ext cx="10363200" cy="4815239"/>
          </a:xfrm>
          <a:prstGeom prst="rect">
            <a:avLst/>
          </a:prstGeom>
          <a:solidFill>
            <a:srgbClr val="0D567A"/>
          </a:solid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0" lvl="0" marL="169329" marR="0" rtl="0" algn="ctr">
              <a:lnSpc>
                <a:spcPct val="110000"/>
              </a:lnSpc>
              <a:spcBef>
                <a:spcPts val="0"/>
              </a:spcBef>
              <a:spcAft>
                <a:spcPts val="0"/>
              </a:spcAft>
              <a:buClr>
                <a:srgbClr val="F2F2F2"/>
              </a:buClr>
              <a:buSzPts val="1600"/>
              <a:buFont typeface="Calibri"/>
              <a:buNone/>
            </a:pPr>
            <a:r>
              <a:rPr b="1" i="0" lang="fr" sz="3600" u="none" cap="none" strike="noStrike">
                <a:solidFill>
                  <a:schemeClr val="lt1"/>
                </a:solidFill>
                <a:latin typeface="Avenir"/>
                <a:ea typeface="Avenir"/>
                <a:cs typeface="Avenir"/>
                <a:sym typeface="Avenir"/>
              </a:rPr>
              <a:t>Thème III 	</a:t>
            </a:r>
            <a:endParaRPr/>
          </a:p>
          <a:p>
            <a:pPr indent="0" lvl="0" marL="169329" marR="0" rtl="0" algn="ctr">
              <a:lnSpc>
                <a:spcPct val="110000"/>
              </a:lnSpc>
              <a:spcBef>
                <a:spcPts val="0"/>
              </a:spcBef>
              <a:spcAft>
                <a:spcPts val="0"/>
              </a:spcAft>
              <a:buClr>
                <a:srgbClr val="F2F2F2"/>
              </a:buClr>
              <a:buSzPts val="1600"/>
              <a:buFont typeface="Calibri"/>
              <a:buNone/>
            </a:pPr>
            <a:r>
              <a:rPr i="0" lang="fr" sz="3600" u="none" cap="none" strike="noStrike">
                <a:solidFill>
                  <a:schemeClr val="lt1"/>
                </a:solidFill>
                <a:latin typeface="Avenir"/>
                <a:ea typeface="Avenir"/>
                <a:cs typeface="Avenir"/>
                <a:sym typeface="Avenir"/>
              </a:rPr>
              <a:t>Gestion des Programmes d’Assistance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0"/>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Gerer les Accords d’Assistance </a:t>
            </a:r>
            <a:endParaRPr/>
          </a:p>
        </p:txBody>
      </p:sp>
      <p:sp>
        <p:nvSpPr>
          <p:cNvPr id="457" name="Google Shape;457;p50"/>
          <p:cNvSpPr txBox="1"/>
          <p:nvPr>
            <p:ph type="title"/>
          </p:nvPr>
        </p:nvSpPr>
        <p:spPr>
          <a:xfrm>
            <a:off x="879566" y="1978243"/>
            <a:ext cx="10058400" cy="252843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Avenir"/>
              <a:buNone/>
            </a:pPr>
            <a:r>
              <a:t/>
            </a:r>
            <a:endParaRPr/>
          </a:p>
        </p:txBody>
      </p:sp>
      <p:sp>
        <p:nvSpPr>
          <p:cNvPr id="458" name="Google Shape;458;p50"/>
          <p:cNvSpPr/>
          <p:nvPr/>
        </p:nvSpPr>
        <p:spPr>
          <a:xfrm>
            <a:off x="0" y="856587"/>
            <a:ext cx="6860345" cy="5567659"/>
          </a:xfrm>
          <a:prstGeom prst="rect">
            <a:avLst/>
          </a:prstGeom>
          <a:solidFill>
            <a:srgbClr val="BDB2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59" name="Google Shape;459;p50"/>
          <p:cNvSpPr/>
          <p:nvPr/>
        </p:nvSpPr>
        <p:spPr>
          <a:xfrm>
            <a:off x="827114" y="1778789"/>
            <a:ext cx="4513919" cy="3477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 sz="4400">
                <a:solidFill>
                  <a:srgbClr val="FFFFFF"/>
                </a:solidFill>
                <a:latin typeface="Avenir"/>
                <a:ea typeface="Avenir"/>
                <a:cs typeface="Avenir"/>
                <a:sym typeface="Avenir"/>
              </a:rPr>
              <a:t>Exigences particulières pour les instruments d'ASSISTANCE</a:t>
            </a:r>
            <a:endParaRPr/>
          </a:p>
        </p:txBody>
      </p:sp>
      <p:sp>
        <p:nvSpPr>
          <p:cNvPr id="460" name="Google Shape;460;p50"/>
          <p:cNvSpPr/>
          <p:nvPr/>
        </p:nvSpPr>
        <p:spPr>
          <a:xfrm>
            <a:off x="7150467" y="1688832"/>
            <a:ext cx="3632200" cy="3762375"/>
          </a:xfrm>
          <a:prstGeom prst="rect">
            <a:avLst/>
          </a:prstGeom>
          <a:solidFill>
            <a:srgbClr val="FFFFFF"/>
          </a:solid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1"/>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3600">
                <a:solidFill>
                  <a:schemeClr val="lt1"/>
                </a:solidFill>
                <a:latin typeface="Avenir"/>
                <a:ea typeface="Avenir"/>
                <a:cs typeface="Avenir"/>
                <a:sym typeface="Avenir"/>
              </a:rPr>
              <a:t>Révision des plans budgétaires et programmatiques</a:t>
            </a:r>
            <a:endParaRPr b="1" sz="3600">
              <a:solidFill>
                <a:schemeClr val="lt1"/>
              </a:solidFill>
              <a:latin typeface="Arial"/>
              <a:ea typeface="Arial"/>
              <a:cs typeface="Arial"/>
              <a:sym typeface="Arial"/>
            </a:endParaRPr>
          </a:p>
        </p:txBody>
      </p:sp>
      <p:sp>
        <p:nvSpPr>
          <p:cNvPr id="467" name="Google Shape;467;p51"/>
          <p:cNvSpPr txBox="1"/>
          <p:nvPr>
            <p:ph idx="1" type="body"/>
          </p:nvPr>
        </p:nvSpPr>
        <p:spPr>
          <a:xfrm>
            <a:off x="801445" y="1305862"/>
            <a:ext cx="7334026" cy="4713938"/>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Clr>
                <a:schemeClr val="dk1"/>
              </a:buClr>
              <a:buSzPts val="2000"/>
              <a:buFont typeface="Noto Sans Symbols"/>
              <a:buChar char="▪"/>
            </a:pPr>
            <a:r>
              <a:rPr lang="fr" sz="2000">
                <a:solidFill>
                  <a:schemeClr val="dk1"/>
                </a:solidFill>
              </a:rPr>
              <a:t> Une autorisation préalable est nécessaire pour :</a:t>
            </a:r>
            <a:endParaRPr/>
          </a:p>
          <a:p>
            <a:pPr indent="-182880" lvl="2" marL="566928" rtl="0" algn="l">
              <a:lnSpc>
                <a:spcPct val="110000"/>
              </a:lnSpc>
              <a:spcBef>
                <a:spcPts val="1100"/>
              </a:spcBef>
              <a:spcAft>
                <a:spcPts val="0"/>
              </a:spcAft>
              <a:buClr>
                <a:schemeClr val="dk1"/>
              </a:buClr>
              <a:buSzPts val="2000"/>
              <a:buFont typeface="Noto Sans Symbols"/>
              <a:buChar char="▪"/>
            </a:pPr>
            <a:r>
              <a:rPr lang="fr" sz="2000">
                <a:solidFill>
                  <a:schemeClr val="dk1"/>
                </a:solidFill>
              </a:rPr>
              <a:t> Modifications des termes de référence  ou de l'objectif du programme (même s'il n'y a pas d'impact financier)</a:t>
            </a:r>
            <a:endParaRPr/>
          </a:p>
          <a:p>
            <a:pPr indent="-182880" lvl="2" marL="566928" rtl="0" algn="l">
              <a:lnSpc>
                <a:spcPct val="110000"/>
              </a:lnSpc>
              <a:spcBef>
                <a:spcPts val="1100"/>
              </a:spcBef>
              <a:spcAft>
                <a:spcPts val="0"/>
              </a:spcAft>
              <a:buClr>
                <a:schemeClr val="dk1"/>
              </a:buClr>
              <a:buSzPts val="2000"/>
              <a:buFont typeface="Noto Sans Symbols"/>
              <a:buChar char="▪"/>
            </a:pPr>
            <a:r>
              <a:rPr lang="fr" sz="2000">
                <a:solidFill>
                  <a:schemeClr val="dk1"/>
                </a:solidFill>
              </a:rPr>
              <a:t> Changements de personnel clé ou désengagement du projet pendant plus de trois mois ou réduction de 25% du temps consacré au projet</a:t>
            </a:r>
            <a:endParaRPr/>
          </a:p>
          <a:p>
            <a:pPr indent="-182880" lvl="2" marL="566928" rtl="0" algn="l">
              <a:lnSpc>
                <a:spcPct val="110000"/>
              </a:lnSpc>
              <a:spcBef>
                <a:spcPts val="1100"/>
              </a:spcBef>
              <a:spcAft>
                <a:spcPts val="0"/>
              </a:spcAft>
              <a:buClr>
                <a:schemeClr val="dk1"/>
              </a:buClr>
              <a:buSzPts val="2000"/>
              <a:buFont typeface="Noto Sans Symbols"/>
              <a:buChar char="▪"/>
            </a:pPr>
            <a:r>
              <a:rPr lang="fr" sz="2000">
                <a:solidFill>
                  <a:schemeClr val="dk1"/>
                </a:solidFill>
              </a:rPr>
              <a:t> Transfert des fonds budgétisés pour les coûts d’appui aux participants vers d’autres catégories de coûts</a:t>
            </a:r>
            <a:endParaRPr/>
          </a:p>
          <a:p>
            <a:pPr indent="-182880" lvl="2" marL="566928" rtl="0" algn="l">
              <a:lnSpc>
                <a:spcPct val="110000"/>
              </a:lnSpc>
              <a:spcBef>
                <a:spcPts val="1100"/>
              </a:spcBef>
              <a:spcAft>
                <a:spcPts val="0"/>
              </a:spcAft>
              <a:buClr>
                <a:schemeClr val="dk1"/>
              </a:buClr>
              <a:buSzPts val="2000"/>
              <a:buFont typeface="Noto Sans Symbols"/>
              <a:buChar char="▪"/>
            </a:pPr>
            <a:r>
              <a:rPr lang="fr" sz="2000">
                <a:solidFill>
                  <a:schemeClr val="dk1"/>
                </a:solidFill>
              </a:rPr>
              <a:t> Sous-subventions</a:t>
            </a:r>
            <a:endParaRPr/>
          </a:p>
          <a:p>
            <a:pPr indent="-182880" lvl="2" marL="566928" rtl="0" algn="l">
              <a:lnSpc>
                <a:spcPct val="110000"/>
              </a:lnSpc>
              <a:spcBef>
                <a:spcPts val="1100"/>
              </a:spcBef>
              <a:spcAft>
                <a:spcPts val="0"/>
              </a:spcAft>
              <a:buClr>
                <a:schemeClr val="dk1"/>
              </a:buClr>
              <a:buSzPts val="2000"/>
              <a:buFont typeface="Noto Sans Symbols"/>
              <a:buChar char="▪"/>
            </a:pPr>
            <a:r>
              <a:rPr lang="fr" sz="2000">
                <a:solidFill>
                  <a:schemeClr val="dk1"/>
                </a:solidFill>
              </a:rPr>
              <a:t> Modifications du partage des coûts</a:t>
            </a:r>
            <a:endParaRPr sz="2000">
              <a:solidFill>
                <a:schemeClr val="lt2"/>
              </a:solidFill>
            </a:endParaRPr>
          </a:p>
          <a:p>
            <a:pPr indent="0" lvl="0" marL="91440" rtl="0" algn="l">
              <a:lnSpc>
                <a:spcPct val="110000"/>
              </a:lnSpc>
              <a:spcBef>
                <a:spcPts val="2100"/>
              </a:spcBef>
              <a:spcAft>
                <a:spcPts val="0"/>
              </a:spcAft>
              <a:buSzPts val="2000"/>
              <a:buNone/>
            </a:pPr>
            <a:r>
              <a:t/>
            </a:r>
            <a:endParaRPr/>
          </a:p>
        </p:txBody>
      </p:sp>
      <p:pic>
        <p:nvPicPr>
          <p:cNvPr id="468" name="Google Shape;468;p51"/>
          <p:cNvPicPr preferRelativeResize="0"/>
          <p:nvPr/>
        </p:nvPicPr>
        <p:blipFill rotWithShape="1">
          <a:blip r:embed="rId3">
            <a:alphaModFix/>
          </a:blip>
          <a:srcRect b="0" l="0" r="0" t="0"/>
          <a:stretch/>
        </p:blipFill>
        <p:spPr>
          <a:xfrm>
            <a:off x="8094006" y="897604"/>
            <a:ext cx="3919953" cy="1092561"/>
          </a:xfrm>
          <a:prstGeom prst="rect">
            <a:avLst/>
          </a:prstGeom>
          <a:noFill/>
          <a:ln>
            <a:noFill/>
          </a:ln>
        </p:spPr>
      </p:pic>
      <p:sp>
        <p:nvSpPr>
          <p:cNvPr id="469" name="Google Shape;469;p51"/>
          <p:cNvSpPr/>
          <p:nvPr/>
        </p:nvSpPr>
        <p:spPr>
          <a:xfrm>
            <a:off x="9152498" y="2241176"/>
            <a:ext cx="2094423" cy="2933234"/>
          </a:xfrm>
          <a:prstGeom prst="rect">
            <a:avLst/>
          </a:prstGeom>
          <a:solidFill>
            <a:srgbClr val="FFFFFF"/>
          </a:solid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2"/>
          <p:cNvSpPr/>
          <p:nvPr/>
        </p:nvSpPr>
        <p:spPr>
          <a:xfrm>
            <a:off x="0" y="-201705"/>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2800">
                <a:solidFill>
                  <a:schemeClr val="lt1"/>
                </a:solidFill>
                <a:latin typeface="Avenir"/>
                <a:ea typeface="Avenir"/>
                <a:cs typeface="Avenir"/>
                <a:sym typeface="Avenir"/>
              </a:rPr>
              <a:t>Les partenaires peuvent-ils réaliser des bénéfices grâce à l'assistance ?</a:t>
            </a:r>
            <a:endParaRPr b="1" sz="2800">
              <a:solidFill>
                <a:schemeClr val="lt1"/>
              </a:solidFill>
              <a:latin typeface="Arial"/>
              <a:ea typeface="Arial"/>
              <a:cs typeface="Arial"/>
              <a:sym typeface="Arial"/>
            </a:endParaRPr>
          </a:p>
        </p:txBody>
      </p:sp>
      <p:sp>
        <p:nvSpPr>
          <p:cNvPr id="476" name="Google Shape;476;p52"/>
          <p:cNvSpPr txBox="1"/>
          <p:nvPr/>
        </p:nvSpPr>
        <p:spPr>
          <a:xfrm>
            <a:off x="838203" y="1324324"/>
            <a:ext cx="5428126" cy="4413087"/>
          </a:xfrm>
          <a:prstGeom prst="rect">
            <a:avLst/>
          </a:prstGeom>
          <a:no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accent1"/>
              </a:buClr>
              <a:buSzPts val="2000"/>
              <a:buFont typeface="Noto Sans Symbols"/>
              <a:buChar char="▪"/>
            </a:pPr>
            <a:r>
              <a:rPr lang="fr" sz="2000">
                <a:solidFill>
                  <a:schemeClr val="dk1"/>
                </a:solidFill>
                <a:latin typeface="Avenir"/>
                <a:ea typeface="Avenir"/>
                <a:cs typeface="Avenir"/>
                <a:sym typeface="Avenir"/>
              </a:rPr>
              <a:t>Le bénéfice est tout montant de revenu du projet au-delà des coûts directs et indirects autorisés pendant la période d'exécution de votre projet.</a:t>
            </a:r>
            <a:endParaRPr/>
          </a:p>
          <a:p>
            <a:pPr indent="-127000" lvl="0" marL="91440" marR="0" rtl="0" algn="l">
              <a:lnSpc>
                <a:spcPct val="110000"/>
              </a:lnSpc>
              <a:spcBef>
                <a:spcPts val="2400"/>
              </a:spcBef>
              <a:spcAft>
                <a:spcPts val="0"/>
              </a:spcAft>
              <a:buClr>
                <a:schemeClr val="accent1"/>
              </a:buClr>
              <a:buSzPts val="2000"/>
              <a:buFont typeface="Noto Sans Symbols"/>
              <a:buChar char="▪"/>
            </a:pPr>
            <a:r>
              <a:rPr lang="fr" sz="2000">
                <a:solidFill>
                  <a:schemeClr val="dk1"/>
                </a:solidFill>
                <a:latin typeface="Avenir"/>
                <a:ea typeface="Avenir"/>
                <a:cs typeface="Avenir"/>
                <a:sym typeface="Avenir"/>
              </a:rPr>
              <a:t>Les bénéficiaires de fonds du gouvernement américain </a:t>
            </a:r>
            <a:r>
              <a:rPr lang="fr" sz="2000" u="sng">
                <a:solidFill>
                  <a:schemeClr val="dk1"/>
                </a:solidFill>
                <a:latin typeface="Avenir"/>
                <a:ea typeface="Avenir"/>
                <a:cs typeface="Avenir"/>
                <a:sym typeface="Avenir"/>
              </a:rPr>
              <a:t>ne peuvent pas </a:t>
            </a:r>
            <a:r>
              <a:rPr lang="fr" sz="2000">
                <a:solidFill>
                  <a:schemeClr val="dk1"/>
                </a:solidFill>
                <a:latin typeface="Avenir"/>
                <a:ea typeface="Avenir"/>
                <a:cs typeface="Avenir"/>
                <a:sym typeface="Avenir"/>
              </a:rPr>
              <a:t>gagner ou conserver les bénéfices générés par les subventions de l'USAID </a:t>
            </a:r>
            <a:r>
              <a:rPr lang="fr" sz="2000" u="sng">
                <a:solidFill>
                  <a:schemeClr val="dk1"/>
                </a:solidFill>
                <a:latin typeface="Avenir"/>
                <a:ea typeface="Avenir"/>
                <a:cs typeface="Avenir"/>
                <a:sym typeface="Avenir"/>
              </a:rPr>
              <a:t>sauf autorisation.</a:t>
            </a:r>
            <a:endParaRPr/>
          </a:p>
          <a:p>
            <a:pPr indent="-127000" lvl="0" marL="91440" marR="0" rtl="0" algn="l">
              <a:lnSpc>
                <a:spcPct val="110000"/>
              </a:lnSpc>
              <a:spcBef>
                <a:spcPts val="2400"/>
              </a:spcBef>
              <a:spcAft>
                <a:spcPts val="0"/>
              </a:spcAft>
              <a:buClr>
                <a:schemeClr val="accent1"/>
              </a:buClr>
              <a:buSzPts val="2000"/>
              <a:buFont typeface="Noto Sans Symbols"/>
              <a:buChar char="▪"/>
            </a:pPr>
            <a:r>
              <a:rPr lang="fr" sz="2000">
                <a:solidFill>
                  <a:schemeClr val="dk1"/>
                </a:solidFill>
                <a:latin typeface="Avenir"/>
                <a:ea typeface="Avenir"/>
                <a:cs typeface="Avenir"/>
                <a:sym typeface="Avenir"/>
              </a:rPr>
              <a:t>L'interdiction de réaliser des bénéfices au titre de l'aide s'applique également aux sous-bénéficiaires</a:t>
            </a:r>
            <a:endParaRPr/>
          </a:p>
        </p:txBody>
      </p:sp>
      <p:pic>
        <p:nvPicPr>
          <p:cNvPr id="477" name="Google Shape;477;p52"/>
          <p:cNvPicPr preferRelativeResize="0"/>
          <p:nvPr/>
        </p:nvPicPr>
        <p:blipFill rotWithShape="1">
          <a:blip r:embed="rId3">
            <a:alphaModFix/>
          </a:blip>
          <a:srcRect b="0" l="0" r="0" t="0"/>
          <a:stretch/>
        </p:blipFill>
        <p:spPr>
          <a:xfrm>
            <a:off x="7279995" y="1734765"/>
            <a:ext cx="3403600" cy="23082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3"/>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Revenu du programme</a:t>
            </a:r>
            <a:endParaRPr/>
          </a:p>
        </p:txBody>
      </p:sp>
      <p:sp>
        <p:nvSpPr>
          <p:cNvPr id="484" name="Google Shape;484;p53"/>
          <p:cNvSpPr txBox="1"/>
          <p:nvPr/>
        </p:nvSpPr>
        <p:spPr>
          <a:xfrm>
            <a:off x="528916" y="1526030"/>
            <a:ext cx="5257797" cy="4771675"/>
          </a:xfrm>
          <a:prstGeom prst="rect">
            <a:avLst/>
          </a:prstGeom>
          <a:solidFill>
            <a:srgbClr val="7F7F7F"/>
          </a:solid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accent1"/>
              </a:buClr>
              <a:buSzPts val="2000"/>
              <a:buFont typeface="Calibri"/>
              <a:buChar char=" "/>
            </a:pPr>
            <a:r>
              <a:rPr b="1" lang="fr" sz="2000">
                <a:solidFill>
                  <a:schemeClr val="lt1"/>
                </a:solidFill>
                <a:latin typeface="Avenir"/>
                <a:ea typeface="Avenir"/>
                <a:cs typeface="Avenir"/>
                <a:sym typeface="Avenir"/>
              </a:rPr>
              <a:t>Revenu du programme </a:t>
            </a:r>
            <a:r>
              <a:rPr lang="fr" sz="2000">
                <a:solidFill>
                  <a:schemeClr val="lt1"/>
                </a:solidFill>
                <a:latin typeface="Avenir"/>
                <a:ea typeface="Avenir"/>
                <a:cs typeface="Avenir"/>
                <a:sym typeface="Avenir"/>
              </a:rPr>
              <a:t>= revenus directement générés par une activité financée par le programme pendant la période d'exécution du programme</a:t>
            </a:r>
            <a:endParaRPr/>
          </a:p>
          <a:p>
            <a:pPr indent="-127000" lvl="0" marL="91440" marR="0" rtl="0" algn="l">
              <a:lnSpc>
                <a:spcPct val="110000"/>
              </a:lnSpc>
              <a:spcBef>
                <a:spcPts val="3000"/>
              </a:spcBef>
              <a:spcAft>
                <a:spcPts val="0"/>
              </a:spcAft>
              <a:buClr>
                <a:schemeClr val="accent1"/>
              </a:buClr>
              <a:buSzPts val="2000"/>
              <a:buFont typeface="Calibri"/>
              <a:buChar char=" "/>
            </a:pPr>
            <a:r>
              <a:rPr lang="fr" sz="2000">
                <a:solidFill>
                  <a:schemeClr val="lt1"/>
                </a:solidFill>
                <a:latin typeface="Avenir"/>
                <a:ea typeface="Avenir"/>
                <a:cs typeface="Avenir"/>
                <a:sym typeface="Avenir"/>
              </a:rPr>
              <a:t>Les revenus du programme </a:t>
            </a:r>
            <a:r>
              <a:rPr b="1" lang="fr" sz="2000">
                <a:solidFill>
                  <a:schemeClr val="lt1"/>
                </a:solidFill>
                <a:latin typeface="Avenir"/>
                <a:ea typeface="Avenir"/>
                <a:cs typeface="Avenir"/>
                <a:sym typeface="Avenir"/>
              </a:rPr>
              <a:t>n'incluent </a:t>
            </a:r>
            <a:r>
              <a:rPr b="1" lang="fr" sz="2000" u="sng">
                <a:solidFill>
                  <a:schemeClr val="lt1"/>
                </a:solidFill>
                <a:latin typeface="Avenir"/>
                <a:ea typeface="Avenir"/>
                <a:cs typeface="Avenir"/>
                <a:sym typeface="Avenir"/>
              </a:rPr>
              <a:t>pas </a:t>
            </a:r>
            <a:r>
              <a:rPr lang="fr" sz="2000">
                <a:solidFill>
                  <a:schemeClr val="lt1"/>
                </a:solidFill>
                <a:latin typeface="Avenir"/>
                <a:ea typeface="Avenir"/>
                <a:cs typeface="Avenir"/>
                <a:sym typeface="Avenir"/>
              </a:rPr>
              <a:t>les intérêts gagnés sur les avances, les remises, les crédits ou les remises, </a:t>
            </a:r>
            <a:r>
              <a:rPr b="1" lang="fr" sz="2000">
                <a:solidFill>
                  <a:schemeClr val="lt1"/>
                </a:solidFill>
                <a:latin typeface="Avenir"/>
                <a:ea typeface="Avenir"/>
                <a:cs typeface="Avenir"/>
                <a:sym typeface="Avenir"/>
              </a:rPr>
              <a:t>sauf si les termes et conditions de la récompense stipulent autrement .</a:t>
            </a:r>
            <a:endParaRPr/>
          </a:p>
          <a:p>
            <a:pPr indent="-127000" lvl="0" marL="91440" marR="0" rtl="0" algn="l">
              <a:lnSpc>
                <a:spcPct val="110000"/>
              </a:lnSpc>
              <a:spcBef>
                <a:spcPts val="1400"/>
              </a:spcBef>
              <a:spcAft>
                <a:spcPts val="0"/>
              </a:spcAft>
              <a:buClr>
                <a:schemeClr val="accent1"/>
              </a:buClr>
              <a:buSzPts val="2000"/>
              <a:buFont typeface="Calibri"/>
              <a:buChar char=" "/>
            </a:pPr>
            <a:r>
              <a:rPr b="1" lang="fr" sz="2000">
                <a:solidFill>
                  <a:schemeClr val="lt1"/>
                </a:solidFill>
                <a:latin typeface="Avenir"/>
                <a:ea typeface="Avenir"/>
                <a:cs typeface="Avenir"/>
                <a:sym typeface="Avenir"/>
              </a:rPr>
              <a:t>Le bénéficiaire doit rendre compte des revenus du programme conformément à 2 CFR 200.307.</a:t>
            </a:r>
            <a:endParaRPr/>
          </a:p>
          <a:p>
            <a:pPr indent="0" lvl="0" marL="91440" marR="0" rtl="0" algn="l">
              <a:lnSpc>
                <a:spcPct val="110000"/>
              </a:lnSpc>
              <a:spcBef>
                <a:spcPts val="1400"/>
              </a:spcBef>
              <a:spcAft>
                <a:spcPts val="0"/>
              </a:spcAft>
              <a:buClr>
                <a:schemeClr val="accent1"/>
              </a:buClr>
              <a:buSzPts val="2000"/>
              <a:buFont typeface="Calibri"/>
              <a:buNone/>
            </a:pPr>
            <a:r>
              <a:t/>
            </a:r>
            <a:endParaRPr b="1" sz="2000">
              <a:solidFill>
                <a:schemeClr val="lt1"/>
              </a:solidFill>
              <a:latin typeface="Avenir"/>
              <a:ea typeface="Avenir"/>
              <a:cs typeface="Avenir"/>
              <a:sym typeface="Avenir"/>
            </a:endParaRPr>
          </a:p>
          <a:p>
            <a:pPr indent="0" lvl="0" marL="91440" marR="0" rtl="0" algn="l">
              <a:lnSpc>
                <a:spcPct val="110000"/>
              </a:lnSpc>
              <a:spcBef>
                <a:spcPts val="1400"/>
              </a:spcBef>
              <a:spcAft>
                <a:spcPts val="0"/>
              </a:spcAft>
              <a:buClr>
                <a:schemeClr val="accent1"/>
              </a:buClr>
              <a:buSzPts val="2000"/>
              <a:buFont typeface="Calibri"/>
              <a:buNone/>
            </a:pPr>
            <a:r>
              <a:t/>
            </a:r>
            <a:endParaRPr b="1" sz="2000">
              <a:solidFill>
                <a:schemeClr val="lt1"/>
              </a:solidFill>
              <a:latin typeface="Avenir"/>
              <a:ea typeface="Avenir"/>
              <a:cs typeface="Avenir"/>
              <a:sym typeface="Avenir"/>
            </a:endParaRPr>
          </a:p>
        </p:txBody>
      </p:sp>
      <p:sp>
        <p:nvSpPr>
          <p:cNvPr id="485" name="Google Shape;485;p53"/>
          <p:cNvSpPr/>
          <p:nvPr/>
        </p:nvSpPr>
        <p:spPr>
          <a:xfrm>
            <a:off x="5786713" y="1526030"/>
            <a:ext cx="3810000" cy="4771675"/>
          </a:xfrm>
          <a:prstGeom prst="rect">
            <a:avLst/>
          </a:prstGeom>
          <a:solidFill>
            <a:srgbClr val="9DBF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86" name="Google Shape;486;p53"/>
          <p:cNvSpPr txBox="1"/>
          <p:nvPr/>
        </p:nvSpPr>
        <p:spPr>
          <a:xfrm>
            <a:off x="5934635" y="2239848"/>
            <a:ext cx="3567953" cy="3785652"/>
          </a:xfrm>
          <a:prstGeom prst="rect">
            <a:avLst/>
          </a:prstGeom>
          <a:solidFill>
            <a:srgbClr val="002F6C"/>
          </a:solidFill>
          <a:ln>
            <a:noFill/>
          </a:ln>
        </p:spPr>
        <p:txBody>
          <a:bodyPr anchorCtr="0" anchor="t" bIns="45700" lIns="91425" spcFirstLastPara="1" rIns="91425" wrap="square" tIns="45700">
            <a:spAutoFit/>
          </a:bodyPr>
          <a:lstStyle/>
          <a:p>
            <a:pPr indent="0" lvl="0" marL="111125" marR="0" rtl="0" algn="l">
              <a:spcBef>
                <a:spcPts val="0"/>
              </a:spcBef>
              <a:spcAft>
                <a:spcPts val="0"/>
              </a:spcAft>
              <a:buNone/>
            </a:pPr>
            <a:r>
              <a:rPr b="1" lang="fr" sz="2000">
                <a:solidFill>
                  <a:schemeClr val="lt1"/>
                </a:solidFill>
                <a:latin typeface="Avenir"/>
                <a:ea typeface="Avenir"/>
                <a:cs typeface="Avenir"/>
                <a:sym typeface="Avenir"/>
              </a:rPr>
              <a:t>Les revenus du programme peuvent être générés à partir de :</a:t>
            </a:r>
            <a:endParaRPr/>
          </a:p>
          <a:p>
            <a:pPr indent="0" lvl="0" marL="111125" marR="0" rtl="0" algn="l">
              <a:spcBef>
                <a:spcPts val="0"/>
              </a:spcBef>
              <a:spcAft>
                <a:spcPts val="0"/>
              </a:spcAft>
              <a:buNone/>
            </a:pPr>
            <a:r>
              <a:t/>
            </a:r>
            <a:endParaRPr b="1" sz="2000">
              <a:solidFill>
                <a:schemeClr val="lt1"/>
              </a:solidFill>
              <a:latin typeface="Avenir"/>
              <a:ea typeface="Avenir"/>
              <a:cs typeface="Avenir"/>
              <a:sym typeface="Avenir"/>
            </a:endParaRPr>
          </a:p>
          <a:p>
            <a:pPr indent="-230188" lvl="0" marL="341313" marR="0" rtl="0" algn="l">
              <a:spcBef>
                <a:spcPts val="0"/>
              </a:spcBef>
              <a:spcAft>
                <a:spcPts val="0"/>
              </a:spcAft>
              <a:buClr>
                <a:schemeClr val="lt1"/>
              </a:buClr>
              <a:buSzPts val="2000"/>
              <a:buFont typeface="Arial"/>
              <a:buChar char="•"/>
            </a:pPr>
            <a:r>
              <a:rPr lang="fr" sz="2000">
                <a:solidFill>
                  <a:schemeClr val="lt1"/>
                </a:solidFill>
                <a:latin typeface="Avenir"/>
                <a:ea typeface="Avenir"/>
                <a:cs typeface="Avenir"/>
                <a:sym typeface="Avenir"/>
              </a:rPr>
              <a:t>Honoraires pour services rendus</a:t>
            </a:r>
            <a:endParaRPr/>
          </a:p>
          <a:p>
            <a:pPr indent="-103188" lvl="0" marL="341313" marR="0" rtl="0" algn="l">
              <a:spcBef>
                <a:spcPts val="0"/>
              </a:spcBef>
              <a:spcAft>
                <a:spcPts val="0"/>
              </a:spcAft>
              <a:buClr>
                <a:schemeClr val="dk1"/>
              </a:buClr>
              <a:buSzPts val="2000"/>
              <a:buFont typeface="Arial"/>
              <a:buNone/>
            </a:pPr>
            <a:r>
              <a:t/>
            </a:r>
            <a:endParaRPr sz="2000">
              <a:solidFill>
                <a:schemeClr val="lt1"/>
              </a:solidFill>
              <a:latin typeface="Avenir"/>
              <a:ea typeface="Avenir"/>
              <a:cs typeface="Avenir"/>
              <a:sym typeface="Avenir"/>
            </a:endParaRPr>
          </a:p>
          <a:p>
            <a:pPr indent="-230188" lvl="0" marL="341313" marR="0" rtl="0" algn="l">
              <a:spcBef>
                <a:spcPts val="0"/>
              </a:spcBef>
              <a:spcAft>
                <a:spcPts val="0"/>
              </a:spcAft>
              <a:buClr>
                <a:schemeClr val="lt1"/>
              </a:buClr>
              <a:buSzPts val="2000"/>
              <a:buFont typeface="Arial"/>
              <a:buChar char="•"/>
            </a:pPr>
            <a:r>
              <a:rPr lang="fr" sz="2000">
                <a:solidFill>
                  <a:schemeClr val="lt1"/>
                </a:solidFill>
                <a:latin typeface="Avenir"/>
                <a:ea typeface="Avenir"/>
                <a:cs typeface="Avenir"/>
                <a:sym typeface="Avenir"/>
              </a:rPr>
              <a:t>Marchandises vendues avec l’approbation de l’USAID</a:t>
            </a:r>
            <a:endParaRPr/>
          </a:p>
          <a:p>
            <a:pPr indent="-103188" lvl="0" marL="341313" marR="0" rtl="0" algn="l">
              <a:spcBef>
                <a:spcPts val="0"/>
              </a:spcBef>
              <a:spcAft>
                <a:spcPts val="0"/>
              </a:spcAft>
              <a:buClr>
                <a:schemeClr val="dk1"/>
              </a:buClr>
              <a:buSzPts val="2000"/>
              <a:buFont typeface="Arial"/>
              <a:buNone/>
            </a:pPr>
            <a:r>
              <a:t/>
            </a:r>
            <a:endParaRPr sz="2000">
              <a:solidFill>
                <a:schemeClr val="lt1"/>
              </a:solidFill>
              <a:latin typeface="Avenir"/>
              <a:ea typeface="Avenir"/>
              <a:cs typeface="Avenir"/>
              <a:sym typeface="Avenir"/>
            </a:endParaRPr>
          </a:p>
          <a:p>
            <a:pPr indent="-230188" lvl="0" marL="341313" marR="0" rtl="0" algn="l">
              <a:spcBef>
                <a:spcPts val="0"/>
              </a:spcBef>
              <a:spcAft>
                <a:spcPts val="0"/>
              </a:spcAft>
              <a:buClr>
                <a:schemeClr val="lt1"/>
              </a:buClr>
              <a:buSzPts val="2000"/>
              <a:buFont typeface="Arial"/>
              <a:buChar char="•"/>
            </a:pPr>
            <a:r>
              <a:rPr lang="fr" sz="2000">
                <a:solidFill>
                  <a:schemeClr val="lt1"/>
                </a:solidFill>
                <a:latin typeface="Avenir"/>
                <a:ea typeface="Avenir"/>
                <a:cs typeface="Avenir"/>
                <a:sym typeface="Avenir"/>
              </a:rPr>
              <a:t>Location de propriété</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4"/>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Options de gestion des revenus du programme</a:t>
            </a:r>
            <a:endParaRPr/>
          </a:p>
        </p:txBody>
      </p:sp>
      <p:sp>
        <p:nvSpPr>
          <p:cNvPr id="493" name="Google Shape;493;p54"/>
          <p:cNvSpPr txBox="1"/>
          <p:nvPr/>
        </p:nvSpPr>
        <p:spPr>
          <a:xfrm>
            <a:off x="-1" y="947807"/>
            <a:ext cx="7637929" cy="5417134"/>
          </a:xfrm>
          <a:prstGeom prst="rect">
            <a:avLst/>
          </a:prstGeom>
          <a:noFill/>
          <a:ln>
            <a:noFill/>
          </a:ln>
        </p:spPr>
        <p:txBody>
          <a:bodyPr anchorCtr="0" anchor="t" bIns="45700" lIns="91425" spcFirstLastPara="1" rIns="91425" wrap="square" tIns="45700">
            <a:noAutofit/>
          </a:bodyPr>
          <a:lstStyle/>
          <a:p>
            <a:pPr indent="0" lvl="1" marL="0" marR="0" rtl="0" algn="l">
              <a:lnSpc>
                <a:spcPct val="110000"/>
              </a:lnSpc>
              <a:spcBef>
                <a:spcPts val="0"/>
              </a:spcBef>
              <a:spcAft>
                <a:spcPts val="0"/>
              </a:spcAft>
              <a:buClr>
                <a:schemeClr val="dk1"/>
              </a:buClr>
              <a:buSzPts val="2000"/>
              <a:buFont typeface="Calibri"/>
              <a:buNone/>
            </a:pPr>
            <a:r>
              <a:rPr b="0" i="0" lang="fr" sz="2000" u="none" cap="none" strike="noStrike">
                <a:solidFill>
                  <a:schemeClr val="dk1"/>
                </a:solidFill>
                <a:latin typeface="Avenir"/>
                <a:ea typeface="Avenir"/>
                <a:cs typeface="Avenir"/>
                <a:sym typeface="Avenir"/>
              </a:rPr>
              <a:t>Trois options pour gérer les revenus générés par un projet financé par l'USAID:</a:t>
            </a:r>
            <a:endParaRPr/>
          </a:p>
          <a:p>
            <a:pPr indent="0" lvl="1" marL="0" marR="0" rtl="0" algn="l">
              <a:lnSpc>
                <a:spcPct val="110000"/>
              </a:lnSpc>
              <a:spcBef>
                <a:spcPts val="600"/>
              </a:spcBef>
              <a:spcAft>
                <a:spcPts val="0"/>
              </a:spcAft>
              <a:buClr>
                <a:srgbClr val="3F3F3F"/>
              </a:buClr>
              <a:buSzPts val="500"/>
              <a:buFont typeface="Calibri"/>
              <a:buNone/>
            </a:pPr>
            <a:r>
              <a:t/>
            </a:r>
            <a:endParaRPr b="0" i="0" sz="500" u="none" cap="none" strike="noStrike">
              <a:solidFill>
                <a:schemeClr val="dk1"/>
              </a:solidFill>
              <a:latin typeface="Avenir"/>
              <a:ea typeface="Avenir"/>
              <a:cs typeface="Avenir"/>
              <a:sym typeface="Avenir"/>
            </a:endParaRPr>
          </a:p>
          <a:p>
            <a:pPr indent="0" lvl="1" marL="0" marR="0" rtl="0" algn="l">
              <a:lnSpc>
                <a:spcPct val="110000"/>
              </a:lnSpc>
              <a:spcBef>
                <a:spcPts val="600"/>
              </a:spcBef>
              <a:spcAft>
                <a:spcPts val="0"/>
              </a:spcAft>
              <a:buClr>
                <a:schemeClr val="dk1"/>
              </a:buClr>
              <a:buSzPts val="2000"/>
              <a:buFont typeface="Calibri"/>
              <a:buNone/>
            </a:pPr>
            <a:r>
              <a:rPr b="0" i="0" lang="fr" sz="2000" u="none" cap="none" strike="noStrike">
                <a:solidFill>
                  <a:schemeClr val="dk1"/>
                </a:solidFill>
                <a:latin typeface="Avenir"/>
                <a:ea typeface="Avenir"/>
                <a:cs typeface="Avenir"/>
                <a:sym typeface="Avenir"/>
              </a:rPr>
              <a:t>1. </a:t>
            </a:r>
            <a:r>
              <a:rPr b="1" i="0" lang="fr" sz="2000" u="none" cap="none" strike="noStrike">
                <a:solidFill>
                  <a:schemeClr val="dk1"/>
                </a:solidFill>
                <a:latin typeface="Avenir"/>
                <a:ea typeface="Avenir"/>
                <a:cs typeface="Avenir"/>
                <a:sym typeface="Avenir"/>
              </a:rPr>
              <a:t>Déduisez-le </a:t>
            </a:r>
            <a:r>
              <a:rPr b="0" i="0" lang="fr" sz="2000" u="none" cap="none" strike="noStrike">
                <a:solidFill>
                  <a:schemeClr val="dk1"/>
                </a:solidFill>
                <a:latin typeface="Avenir"/>
                <a:ea typeface="Avenir"/>
                <a:cs typeface="Avenir"/>
                <a:sym typeface="Avenir"/>
              </a:rPr>
              <a:t>du montant total du financement</a:t>
            </a:r>
            <a:endParaRPr/>
          </a:p>
          <a:p>
            <a:pPr indent="-304800" lvl="1" marL="342900" marR="0" rtl="0" algn="l">
              <a:lnSpc>
                <a:spcPct val="110000"/>
              </a:lnSpc>
              <a:spcBef>
                <a:spcPts val="600"/>
              </a:spcBef>
              <a:spcAft>
                <a:spcPts val="0"/>
              </a:spcAft>
              <a:buClr>
                <a:srgbClr val="3F3F3F"/>
              </a:buClr>
              <a:buSzPts val="600"/>
              <a:buFont typeface="Avenir"/>
              <a:buNone/>
            </a:pPr>
            <a:r>
              <a:t/>
            </a:r>
            <a:endParaRPr b="0" i="0" sz="600" u="none" cap="none" strike="noStrike">
              <a:solidFill>
                <a:schemeClr val="dk1"/>
              </a:solidFill>
              <a:latin typeface="Avenir"/>
              <a:ea typeface="Avenir"/>
              <a:cs typeface="Avenir"/>
              <a:sym typeface="Avenir"/>
            </a:endParaRPr>
          </a:p>
          <a:p>
            <a:pPr indent="-398463" lvl="1" marL="398463" marR="0" rtl="0" algn="l">
              <a:lnSpc>
                <a:spcPct val="110000"/>
              </a:lnSpc>
              <a:spcBef>
                <a:spcPts val="600"/>
              </a:spcBef>
              <a:spcAft>
                <a:spcPts val="0"/>
              </a:spcAft>
              <a:buClr>
                <a:schemeClr val="dk1"/>
              </a:buClr>
              <a:buSzPts val="2000"/>
              <a:buFont typeface="Calibri"/>
              <a:buNone/>
            </a:pPr>
            <a:r>
              <a:rPr b="0" i="0" lang="fr" sz="2000" u="none" cap="none" strike="noStrike">
                <a:solidFill>
                  <a:schemeClr val="dk1"/>
                </a:solidFill>
                <a:latin typeface="Avenir"/>
                <a:ea typeface="Avenir"/>
                <a:cs typeface="Avenir"/>
                <a:sym typeface="Avenir"/>
              </a:rPr>
              <a:t>2. </a:t>
            </a:r>
            <a:r>
              <a:rPr b="1" i="0" lang="fr" sz="2000" u="none" cap="none" strike="noStrike">
                <a:solidFill>
                  <a:schemeClr val="dk1"/>
                </a:solidFill>
                <a:latin typeface="Avenir"/>
                <a:ea typeface="Avenir"/>
                <a:cs typeface="Avenir"/>
                <a:sym typeface="Avenir"/>
              </a:rPr>
              <a:t>Ajoutez-le </a:t>
            </a:r>
            <a:r>
              <a:rPr b="0" i="0" lang="fr" sz="2000" u="none" cap="none" strike="noStrike">
                <a:solidFill>
                  <a:schemeClr val="dk1"/>
                </a:solidFill>
                <a:latin typeface="Avenir"/>
                <a:ea typeface="Avenir"/>
                <a:cs typeface="Avenir"/>
                <a:sym typeface="Avenir"/>
              </a:rPr>
              <a:t>au budget (par défaut pour les organisations non américaines)</a:t>
            </a:r>
            <a:endParaRPr/>
          </a:p>
          <a:p>
            <a:pPr indent="-304800" lvl="1" marL="342900" marR="0" rtl="0" algn="l">
              <a:lnSpc>
                <a:spcPct val="110000"/>
              </a:lnSpc>
              <a:spcBef>
                <a:spcPts val="600"/>
              </a:spcBef>
              <a:spcAft>
                <a:spcPts val="0"/>
              </a:spcAft>
              <a:buClr>
                <a:srgbClr val="3F3F3F"/>
              </a:buClr>
              <a:buSzPts val="600"/>
              <a:buFont typeface="Avenir"/>
              <a:buNone/>
            </a:pPr>
            <a:r>
              <a:t/>
            </a:r>
            <a:endParaRPr b="0" i="0" sz="600" u="none" cap="none" strike="noStrike">
              <a:solidFill>
                <a:schemeClr val="dk1"/>
              </a:solidFill>
              <a:latin typeface="Avenir"/>
              <a:ea typeface="Avenir"/>
              <a:cs typeface="Avenir"/>
              <a:sym typeface="Avenir"/>
            </a:endParaRPr>
          </a:p>
          <a:p>
            <a:pPr indent="-398463" lvl="1" marL="398463" marR="0" rtl="0" algn="l">
              <a:lnSpc>
                <a:spcPct val="110000"/>
              </a:lnSpc>
              <a:spcBef>
                <a:spcPts val="600"/>
              </a:spcBef>
              <a:spcAft>
                <a:spcPts val="0"/>
              </a:spcAft>
              <a:buClr>
                <a:schemeClr val="dk1"/>
              </a:buClr>
              <a:buSzPts val="2000"/>
              <a:buFont typeface="Calibri"/>
              <a:buNone/>
            </a:pPr>
            <a:r>
              <a:rPr b="0" i="0" lang="fr" sz="2000" u="none" cap="none" strike="noStrike">
                <a:solidFill>
                  <a:schemeClr val="dk1"/>
                </a:solidFill>
                <a:latin typeface="Avenir"/>
                <a:ea typeface="Avenir"/>
                <a:cs typeface="Avenir"/>
                <a:sym typeface="Avenir"/>
              </a:rPr>
              <a:t>3. Utilisez-le pour répondre à une exigence </a:t>
            </a:r>
            <a:r>
              <a:rPr b="1" i="0" lang="fr" sz="2000" u="none" cap="none" strike="noStrike">
                <a:solidFill>
                  <a:schemeClr val="dk1"/>
                </a:solidFill>
                <a:latin typeface="Avenir"/>
                <a:ea typeface="Avenir"/>
                <a:cs typeface="Avenir"/>
                <a:sym typeface="Avenir"/>
              </a:rPr>
              <a:t>de partage des coûts</a:t>
            </a:r>
            <a:endParaRPr/>
          </a:p>
          <a:p>
            <a:pPr indent="0" lvl="0" marL="0" marR="0" rtl="0" algn="l">
              <a:lnSpc>
                <a:spcPct val="110000"/>
              </a:lnSpc>
              <a:spcBef>
                <a:spcPts val="1600"/>
              </a:spcBef>
              <a:spcAft>
                <a:spcPts val="0"/>
              </a:spcAft>
              <a:buClr>
                <a:schemeClr val="accent1"/>
              </a:buClr>
              <a:buSzPts val="2000"/>
              <a:buFont typeface="Calibri"/>
              <a:buNone/>
            </a:pPr>
            <a:r>
              <a:rPr lang="fr" sz="2000">
                <a:solidFill>
                  <a:schemeClr val="dk1"/>
                </a:solidFill>
                <a:latin typeface="Avenir"/>
                <a:ea typeface="Avenir"/>
                <a:cs typeface="Avenir"/>
                <a:sym typeface="Avenir"/>
              </a:rPr>
              <a:t>Celles-ci ne s'appliquent pas aux revenus provenant des droits de licence et des redevances sur le matériel, les brevets, les marques et les inventions protégés par le droit d'auteur </a:t>
            </a:r>
            <a:r>
              <a:rPr lang="fr" sz="2000">
                <a:solidFill>
                  <a:srgbClr val="3F3F3F"/>
                </a:solidFill>
                <a:latin typeface="Avenir"/>
                <a:ea typeface="Avenir"/>
                <a:cs typeface="Avenir"/>
                <a:sym typeface="Avenir"/>
              </a:rPr>
              <a:t>.</a:t>
            </a:r>
            <a:endParaRPr/>
          </a:p>
          <a:p>
            <a:pPr indent="-114300" lvl="0" marL="91440" marR="0" rtl="0" algn="ctr">
              <a:lnSpc>
                <a:spcPct val="110000"/>
              </a:lnSpc>
              <a:spcBef>
                <a:spcPts val="1400"/>
              </a:spcBef>
              <a:spcAft>
                <a:spcPts val="0"/>
              </a:spcAft>
              <a:buClr>
                <a:schemeClr val="accent1"/>
              </a:buClr>
              <a:buSzPts val="1800"/>
              <a:buFont typeface="Calibri"/>
              <a:buChar char=" "/>
            </a:pPr>
            <a:r>
              <a:rPr b="1" i="0" lang="fr" sz="1800" u="none" strike="noStrike">
                <a:solidFill>
                  <a:srgbClr val="6A0B42"/>
                </a:solidFill>
                <a:latin typeface="Gill Sans"/>
                <a:ea typeface="Gill Sans"/>
                <a:cs typeface="Gill Sans"/>
                <a:sym typeface="Gill Sans"/>
              </a:rPr>
              <a:t>Si des revenus du programme devraient être générés dans le cadre de la subvention, l'AO </a:t>
            </a:r>
            <a:r>
              <a:rPr b="1" lang="fr" sz="1800">
                <a:solidFill>
                  <a:srgbClr val="6A0B42"/>
                </a:solidFill>
                <a:latin typeface="Gill Sans"/>
                <a:ea typeface="Gill Sans"/>
                <a:cs typeface="Gill Sans"/>
                <a:sym typeface="Gill Sans"/>
              </a:rPr>
              <a:t>indiquera </a:t>
            </a:r>
            <a:r>
              <a:rPr b="1" i="0" lang="fr" sz="1800" u="none" strike="noStrike">
                <a:solidFill>
                  <a:srgbClr val="6A0B42"/>
                </a:solidFill>
                <a:latin typeface="Gill Sans"/>
                <a:ea typeface="Gill Sans"/>
                <a:cs typeface="Gill Sans"/>
                <a:sym typeface="Gill Sans"/>
              </a:rPr>
              <a:t>comment ces revenus seront traités dans le cadre du financement.</a:t>
            </a:r>
            <a:endParaRPr b="1" sz="2000">
              <a:solidFill>
                <a:srgbClr val="6A0B42"/>
              </a:solidFill>
              <a:latin typeface="Avenir"/>
              <a:ea typeface="Avenir"/>
              <a:cs typeface="Avenir"/>
              <a:sym typeface="Avenir"/>
            </a:endParaRPr>
          </a:p>
        </p:txBody>
      </p:sp>
      <p:sp>
        <p:nvSpPr>
          <p:cNvPr id="494" name="Google Shape;494;p54"/>
          <p:cNvSpPr/>
          <p:nvPr/>
        </p:nvSpPr>
        <p:spPr>
          <a:xfrm>
            <a:off x="7203141" y="947807"/>
            <a:ext cx="3495675" cy="3829050"/>
          </a:xfrm>
          <a:prstGeom prst="rect">
            <a:avLst/>
          </a:prstGeom>
          <a:solidFill>
            <a:srgbClr val="FFFFFF"/>
          </a:solid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5"/>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Principes de coûts – 2 CFR 200 (sous-partie E)</a:t>
            </a:r>
            <a:endParaRPr/>
          </a:p>
        </p:txBody>
      </p:sp>
      <p:sp>
        <p:nvSpPr>
          <p:cNvPr id="501" name="Google Shape;501;p55"/>
          <p:cNvSpPr txBox="1"/>
          <p:nvPr/>
        </p:nvSpPr>
        <p:spPr>
          <a:xfrm>
            <a:off x="89649" y="1093694"/>
            <a:ext cx="324970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6A0B42"/>
              </a:buClr>
              <a:buSzPts val="1800"/>
              <a:buFont typeface="Avenir"/>
              <a:buNone/>
            </a:pPr>
            <a:r>
              <a:rPr lang="fr" sz="1800">
                <a:solidFill>
                  <a:srgbClr val="6A0B42"/>
                </a:solidFill>
                <a:latin typeface="Avenir"/>
                <a:ea typeface="Avenir"/>
                <a:cs typeface="Avenir"/>
                <a:sym typeface="Avenir"/>
              </a:rPr>
              <a:t>Les principes de coûts du gouvernement américain (USG) déterminent quels </a:t>
            </a:r>
            <a:r>
              <a:rPr b="1" lang="fr" sz="1800">
                <a:solidFill>
                  <a:srgbClr val="6A0B42"/>
                </a:solidFill>
                <a:latin typeface="Avenir"/>
                <a:ea typeface="Avenir"/>
                <a:cs typeface="Avenir"/>
                <a:sym typeface="Avenir"/>
              </a:rPr>
              <a:t>coûts peuvent être engagés </a:t>
            </a:r>
            <a:r>
              <a:rPr lang="fr" sz="1800">
                <a:solidFill>
                  <a:srgbClr val="6A0B42"/>
                </a:solidFill>
                <a:latin typeface="Avenir"/>
                <a:ea typeface="Avenir"/>
                <a:cs typeface="Avenir"/>
                <a:sym typeface="Avenir"/>
              </a:rPr>
              <a:t>et imputés à un projet financé par le gouvernement américain.</a:t>
            </a:r>
            <a:endParaRPr/>
          </a:p>
        </p:txBody>
      </p:sp>
      <p:sp>
        <p:nvSpPr>
          <p:cNvPr id="502" name="Google Shape;502;p55"/>
          <p:cNvSpPr txBox="1"/>
          <p:nvPr/>
        </p:nvSpPr>
        <p:spPr>
          <a:xfrm>
            <a:off x="7333128" y="1500280"/>
            <a:ext cx="4755777" cy="48013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lang="fr" sz="1800">
                <a:solidFill>
                  <a:schemeClr val="dk1"/>
                </a:solidFill>
                <a:latin typeface="Avenir"/>
                <a:ea typeface="Avenir"/>
                <a:cs typeface="Avenir"/>
                <a:sym typeface="Avenir"/>
              </a:rPr>
              <a:t>Autorisé : </a:t>
            </a:r>
            <a:r>
              <a:rPr b="0" lang="fr" sz="1800">
                <a:solidFill>
                  <a:schemeClr val="dk1"/>
                </a:solidFill>
                <a:latin typeface="Avenir"/>
                <a:ea typeface="Avenir"/>
                <a:cs typeface="Avenir"/>
                <a:sym typeface="Avenir"/>
              </a:rPr>
              <a:t>est-ce nécessaire pour une performance réussie ? Est-ce conforme au prix ? Est-ce pendant la période d'exécution ? Suit-il des normes comptables généralement acceptables ? Est-il suffisamment documenté ?</a:t>
            </a:r>
            <a:endParaRPr/>
          </a:p>
          <a:p>
            <a:pPr indent="0" lvl="0" marL="0" marR="0" rtl="0" algn="l">
              <a:lnSpc>
                <a:spcPct val="100000"/>
              </a:lnSpc>
              <a:spcBef>
                <a:spcPts val="0"/>
              </a:spcBef>
              <a:spcAft>
                <a:spcPts val="0"/>
              </a:spcAft>
              <a:buClr>
                <a:schemeClr val="dk1"/>
              </a:buClr>
              <a:buSzPts val="1800"/>
              <a:buFont typeface="Arial"/>
              <a:buNone/>
            </a:pPr>
            <a:r>
              <a:t/>
            </a:r>
            <a:endParaRPr b="0" sz="1800">
              <a:solidFill>
                <a:schemeClr val="dk1"/>
              </a:solidFill>
              <a:latin typeface="Avenir"/>
              <a:ea typeface="Avenir"/>
              <a:cs typeface="Avenir"/>
              <a:sym typeface="Avenir"/>
            </a:endParaRPr>
          </a:p>
          <a:p>
            <a:pPr indent="0" lvl="0" marL="0" marR="0" rtl="0" algn="l">
              <a:lnSpc>
                <a:spcPct val="100000"/>
              </a:lnSpc>
              <a:spcBef>
                <a:spcPts val="0"/>
              </a:spcBef>
              <a:spcAft>
                <a:spcPts val="0"/>
              </a:spcAft>
              <a:buClr>
                <a:schemeClr val="dk1"/>
              </a:buClr>
              <a:buSzPts val="1800"/>
              <a:buFont typeface="Arial"/>
              <a:buNone/>
            </a:pPr>
            <a:r>
              <a:rPr b="1" lang="fr" sz="1800">
                <a:solidFill>
                  <a:schemeClr val="dk1"/>
                </a:solidFill>
                <a:latin typeface="Avenir"/>
                <a:ea typeface="Avenir"/>
                <a:cs typeface="Avenir"/>
                <a:sym typeface="Avenir"/>
              </a:rPr>
              <a:t>Raisonnable : </a:t>
            </a:r>
            <a:r>
              <a:rPr b="0" lang="fr" sz="1800">
                <a:solidFill>
                  <a:schemeClr val="dk1"/>
                </a:solidFill>
                <a:latin typeface="Avenir"/>
                <a:ea typeface="Avenir"/>
                <a:cs typeface="Avenir"/>
                <a:sym typeface="Avenir"/>
              </a:rPr>
              <a:t>est-ce qu’une personne prudente aurait payé ? Est-ce conforme aux pratiques du marché ? Est-ce le meilleur rapport qualité-prix par rapport aux alternatives ? Est-ce engagé conformément aux politiques de votre organisation ?</a:t>
            </a:r>
            <a:endParaRPr/>
          </a:p>
          <a:p>
            <a:pPr indent="0" lvl="0" marL="0" marR="0" rtl="0" algn="l">
              <a:lnSpc>
                <a:spcPct val="100000"/>
              </a:lnSpc>
              <a:spcBef>
                <a:spcPts val="0"/>
              </a:spcBef>
              <a:spcAft>
                <a:spcPts val="0"/>
              </a:spcAft>
              <a:buClr>
                <a:schemeClr val="dk1"/>
              </a:buClr>
              <a:buSzPts val="1800"/>
              <a:buFont typeface="Arial"/>
              <a:buNone/>
            </a:pPr>
            <a:r>
              <a:t/>
            </a:r>
            <a:endParaRPr b="0" sz="1800">
              <a:solidFill>
                <a:schemeClr val="dk1"/>
              </a:solidFill>
              <a:latin typeface="Avenir"/>
              <a:ea typeface="Avenir"/>
              <a:cs typeface="Avenir"/>
              <a:sym typeface="Avenir"/>
            </a:endParaRPr>
          </a:p>
          <a:p>
            <a:pPr indent="0" lvl="0" marL="0" marR="0" rtl="0" algn="l">
              <a:lnSpc>
                <a:spcPct val="100000"/>
              </a:lnSpc>
              <a:spcBef>
                <a:spcPts val="0"/>
              </a:spcBef>
              <a:spcAft>
                <a:spcPts val="0"/>
              </a:spcAft>
              <a:buClr>
                <a:schemeClr val="dk1"/>
              </a:buClr>
              <a:buSzPts val="1800"/>
              <a:buFont typeface="Arial"/>
              <a:buNone/>
            </a:pPr>
            <a:r>
              <a:rPr b="1" lang="fr" sz="1800">
                <a:solidFill>
                  <a:schemeClr val="dk1"/>
                </a:solidFill>
                <a:latin typeface="Avenir"/>
                <a:ea typeface="Avenir"/>
                <a:cs typeface="Avenir"/>
                <a:sym typeface="Avenir"/>
              </a:rPr>
              <a:t>Allocabilité :</a:t>
            </a:r>
            <a:r>
              <a:rPr b="0" lang="fr" sz="1800">
                <a:solidFill>
                  <a:schemeClr val="dk1"/>
                </a:solidFill>
                <a:latin typeface="Avenir"/>
                <a:ea typeface="Avenir"/>
                <a:cs typeface="Avenir"/>
                <a:sym typeface="Avenir"/>
              </a:rPr>
              <a:t> est-il engagé spécifiquement pour ce financement? S'il est partagé avec un autre projet, le % est-il alloué au prix ?</a:t>
            </a:r>
            <a:endParaRPr b="1" sz="1800">
              <a:solidFill>
                <a:schemeClr val="dk1"/>
              </a:solidFill>
              <a:latin typeface="Avenir"/>
              <a:ea typeface="Avenir"/>
              <a:cs typeface="Avenir"/>
              <a:sym typeface="Avenir"/>
            </a:endParaRPr>
          </a:p>
        </p:txBody>
      </p:sp>
      <p:sp>
        <p:nvSpPr>
          <p:cNvPr id="503" name="Google Shape;503;p55"/>
          <p:cNvSpPr/>
          <p:nvPr/>
        </p:nvSpPr>
        <p:spPr>
          <a:xfrm>
            <a:off x="3352801" y="2658030"/>
            <a:ext cx="3695700" cy="3832225"/>
          </a:xfrm>
          <a:prstGeom prst="rect">
            <a:avLst/>
          </a:prstGeom>
          <a:solidFill>
            <a:srgbClr val="FFFFFF"/>
          </a:solid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56"/>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Types de coûts : Autorisés – Restreints – Interdits ou inéligibles ?</a:t>
            </a:r>
            <a:endParaRPr/>
          </a:p>
        </p:txBody>
      </p:sp>
      <p:graphicFrame>
        <p:nvGraphicFramePr>
          <p:cNvPr id="510" name="Google Shape;510;p56"/>
          <p:cNvGraphicFramePr/>
          <p:nvPr/>
        </p:nvGraphicFramePr>
        <p:xfrm>
          <a:off x="135965" y="2647078"/>
          <a:ext cx="3000000" cy="3000000"/>
        </p:xfrm>
        <a:graphic>
          <a:graphicData uri="http://schemas.openxmlformats.org/drawingml/2006/table">
            <a:tbl>
              <a:tblPr bandRow="1" firstRow="1">
                <a:noFill/>
                <a:tableStyleId>{863EE14C-78FB-4FC6-992E-E163E346FD13}</a:tableStyleId>
              </a:tblPr>
              <a:tblGrid>
                <a:gridCol w="3741275"/>
              </a:tblGrid>
              <a:tr h="736100">
                <a:tc>
                  <a:txBody>
                    <a:bodyPr/>
                    <a:lstStyle/>
                    <a:p>
                      <a:pPr indent="0" lvl="0" marL="0" marR="0" rtl="0" algn="l">
                        <a:lnSpc>
                          <a:spcPct val="100000"/>
                        </a:lnSpc>
                        <a:spcBef>
                          <a:spcPts val="0"/>
                        </a:spcBef>
                        <a:spcAft>
                          <a:spcPts val="0"/>
                        </a:spcAft>
                        <a:buClr>
                          <a:srgbClr val="FFFFFF"/>
                        </a:buClr>
                        <a:buSzPts val="1800"/>
                        <a:buFont typeface="Avenir"/>
                        <a:buNone/>
                      </a:pPr>
                      <a:r>
                        <a:rPr b="1" lang="fr" sz="1800">
                          <a:solidFill>
                            <a:srgbClr val="FFFFFF"/>
                          </a:solidFill>
                        </a:rPr>
                        <a:t>Admissible</a:t>
                      </a:r>
                      <a:endParaRPr/>
                    </a:p>
                    <a:p>
                      <a:pPr indent="0" lvl="0" marL="0" marR="0" rtl="0" algn="l">
                        <a:spcBef>
                          <a:spcPts val="0"/>
                        </a:spcBef>
                        <a:spcAft>
                          <a:spcPts val="0"/>
                        </a:spcAft>
                        <a:buNone/>
                      </a:pPr>
                      <a:r>
                        <a:t/>
                      </a:r>
                      <a:endParaRPr sz="1800"/>
                    </a:p>
                  </a:txBody>
                  <a:tcPr marT="45725" marB="45725" marR="91450" marL="91450"/>
                </a:tc>
              </a:tr>
              <a:tr h="1367025">
                <a:tc>
                  <a:txBody>
                    <a:bodyPr/>
                    <a:lstStyle/>
                    <a:p>
                      <a:pPr indent="0" lvl="0" marL="0" marR="0" rtl="0" algn="l">
                        <a:lnSpc>
                          <a:spcPct val="100000"/>
                        </a:lnSpc>
                        <a:spcBef>
                          <a:spcPts val="0"/>
                        </a:spcBef>
                        <a:spcAft>
                          <a:spcPts val="0"/>
                        </a:spcAft>
                        <a:buClr>
                          <a:schemeClr val="dk1"/>
                        </a:buClr>
                        <a:buSzPts val="1800"/>
                        <a:buFont typeface="Avenir"/>
                        <a:buNone/>
                      </a:pPr>
                      <a:r>
                        <a:rPr lang="fr" sz="1800"/>
                        <a:t>Conformément aux lois du pays d’exercice, aux réglementations de l'USAID </a:t>
                      </a:r>
                      <a:r>
                        <a:rPr lang="fr" sz="1800" u="sng"/>
                        <a:t>et </a:t>
                      </a:r>
                      <a:r>
                        <a:rPr lang="fr" sz="1800"/>
                        <a:t>aux politiques de l'organisation partenaire.</a:t>
                      </a:r>
                      <a:endParaRPr/>
                    </a:p>
                    <a:p>
                      <a:pPr indent="0" lvl="0" marL="0" marR="0" rtl="0" algn="l">
                        <a:spcBef>
                          <a:spcPts val="0"/>
                        </a:spcBef>
                        <a:spcAft>
                          <a:spcPts val="0"/>
                        </a:spcAft>
                        <a:buNone/>
                      </a:pPr>
                      <a:r>
                        <a:t/>
                      </a:r>
                      <a:endParaRPr sz="1800"/>
                    </a:p>
                  </a:txBody>
                  <a:tcPr marT="45725" marB="45725" marR="91450" marL="91450"/>
                </a:tc>
              </a:tr>
            </a:tbl>
          </a:graphicData>
        </a:graphic>
      </p:graphicFrame>
      <p:graphicFrame>
        <p:nvGraphicFramePr>
          <p:cNvPr id="511" name="Google Shape;511;p56"/>
          <p:cNvGraphicFramePr/>
          <p:nvPr/>
        </p:nvGraphicFramePr>
        <p:xfrm>
          <a:off x="3913091" y="2651559"/>
          <a:ext cx="3000000" cy="3000000"/>
        </p:xfrm>
        <a:graphic>
          <a:graphicData uri="http://schemas.openxmlformats.org/drawingml/2006/table">
            <a:tbl>
              <a:tblPr bandRow="1" firstRow="1">
                <a:noFill/>
                <a:tableStyleId>{863EE14C-78FB-4FC6-992E-E163E346FD13}</a:tableStyleId>
              </a:tblPr>
              <a:tblGrid>
                <a:gridCol w="3741275"/>
              </a:tblGrid>
              <a:tr h="774825">
                <a:tc>
                  <a:txBody>
                    <a:bodyPr/>
                    <a:lstStyle/>
                    <a:p>
                      <a:pPr indent="0" lvl="0" marL="0" marR="0" rtl="0" algn="l">
                        <a:spcBef>
                          <a:spcPts val="0"/>
                        </a:spcBef>
                        <a:spcAft>
                          <a:spcPts val="0"/>
                        </a:spcAft>
                        <a:buNone/>
                      </a:pPr>
                      <a:r>
                        <a:rPr b="1" lang="fr" sz="1800">
                          <a:solidFill>
                            <a:srgbClr val="FFFFFF"/>
                          </a:solidFill>
                          <a:latin typeface="Avenir"/>
                          <a:ea typeface="Avenir"/>
                          <a:cs typeface="Avenir"/>
                          <a:sym typeface="Avenir"/>
                        </a:rPr>
                        <a:t>Limité</a:t>
                      </a:r>
                      <a:endParaRPr/>
                    </a:p>
                    <a:p>
                      <a:pPr indent="0" lvl="0" marL="0" marR="0" rtl="0" algn="l">
                        <a:spcBef>
                          <a:spcPts val="0"/>
                        </a:spcBef>
                        <a:spcAft>
                          <a:spcPts val="0"/>
                        </a:spcAft>
                        <a:buNone/>
                      </a:pPr>
                      <a:r>
                        <a:t/>
                      </a:r>
                      <a:endParaRPr sz="1800"/>
                    </a:p>
                  </a:txBody>
                  <a:tcPr marT="45725" marB="45725" marR="91450" marL="91450">
                    <a:solidFill>
                      <a:srgbClr val="FFC000"/>
                    </a:solidFill>
                  </a:tcPr>
                </a:tc>
              </a:tr>
              <a:tr h="1328275">
                <a:tc>
                  <a:txBody>
                    <a:bodyPr/>
                    <a:lstStyle/>
                    <a:p>
                      <a:pPr indent="0" lvl="2" marL="0" marR="0" rtl="0" algn="l">
                        <a:lnSpc>
                          <a:spcPct val="100000"/>
                        </a:lnSpc>
                        <a:spcBef>
                          <a:spcPts val="0"/>
                        </a:spcBef>
                        <a:spcAft>
                          <a:spcPts val="0"/>
                        </a:spcAft>
                        <a:buClr>
                          <a:schemeClr val="dk1"/>
                        </a:buClr>
                        <a:buSzPts val="1800"/>
                        <a:buFont typeface="Avenir"/>
                        <a:buNone/>
                      </a:pPr>
                      <a:r>
                        <a:rPr lang="fr" sz="1800" u="none" cap="none" strike="noStrike">
                          <a:solidFill>
                            <a:schemeClr val="dk1"/>
                          </a:solidFill>
                          <a:latin typeface="Avenir"/>
                          <a:ea typeface="Avenir"/>
                          <a:cs typeface="Avenir"/>
                          <a:sym typeface="Avenir"/>
                        </a:rPr>
                        <a:t>Autorisé, mais uniquement avec l’approbation préalable de l’USAID.</a:t>
                      </a:r>
                      <a:endParaRPr/>
                    </a:p>
                    <a:p>
                      <a:pPr indent="0" lvl="0" marL="0" marR="0" rtl="0" algn="l">
                        <a:spcBef>
                          <a:spcPts val="0"/>
                        </a:spcBef>
                        <a:spcAft>
                          <a:spcPts val="0"/>
                        </a:spcAft>
                        <a:buNone/>
                      </a:pPr>
                      <a:r>
                        <a:t/>
                      </a:r>
                      <a:endParaRPr sz="1800"/>
                    </a:p>
                  </a:txBody>
                  <a:tcPr marT="45725" marB="45725" marR="91450" marL="91450">
                    <a:solidFill>
                      <a:srgbClr val="FFC000"/>
                    </a:solidFill>
                  </a:tcPr>
                </a:tc>
              </a:tr>
            </a:tbl>
          </a:graphicData>
        </a:graphic>
      </p:graphicFrame>
      <p:graphicFrame>
        <p:nvGraphicFramePr>
          <p:cNvPr id="512" name="Google Shape;512;p56"/>
          <p:cNvGraphicFramePr/>
          <p:nvPr/>
        </p:nvGraphicFramePr>
        <p:xfrm>
          <a:off x="7686020" y="2647078"/>
          <a:ext cx="3000000" cy="3000000"/>
        </p:xfrm>
        <a:graphic>
          <a:graphicData uri="http://schemas.openxmlformats.org/drawingml/2006/table">
            <a:tbl>
              <a:tblPr bandRow="1" firstRow="1">
                <a:noFill/>
                <a:tableStyleId>{863EE14C-78FB-4FC6-992E-E163E346FD13}</a:tableStyleId>
              </a:tblPr>
              <a:tblGrid>
                <a:gridCol w="3945675"/>
              </a:tblGrid>
              <a:tr h="736100">
                <a:tc>
                  <a:txBody>
                    <a:bodyPr/>
                    <a:lstStyle/>
                    <a:p>
                      <a:pPr indent="0" lvl="0" marL="0" marR="0" rtl="0" algn="l">
                        <a:spcBef>
                          <a:spcPts val="0"/>
                        </a:spcBef>
                        <a:spcAft>
                          <a:spcPts val="0"/>
                        </a:spcAft>
                        <a:buNone/>
                      </a:pPr>
                      <a:r>
                        <a:rPr b="1" lang="fr" sz="1800">
                          <a:solidFill>
                            <a:srgbClr val="FFFFFF"/>
                          </a:solidFill>
                          <a:latin typeface="Avenir"/>
                          <a:ea typeface="Avenir"/>
                          <a:cs typeface="Avenir"/>
                          <a:sym typeface="Avenir"/>
                        </a:rPr>
                        <a:t>Interdit ou inéligible</a:t>
                      </a:r>
                      <a:endParaRPr/>
                    </a:p>
                    <a:p>
                      <a:pPr indent="0" lvl="0" marL="0" marR="0" rtl="0" algn="l">
                        <a:spcBef>
                          <a:spcPts val="0"/>
                        </a:spcBef>
                        <a:spcAft>
                          <a:spcPts val="0"/>
                        </a:spcAft>
                        <a:buNone/>
                      </a:pPr>
                      <a:r>
                        <a:t/>
                      </a:r>
                      <a:endParaRPr sz="1800"/>
                    </a:p>
                  </a:txBody>
                  <a:tcPr marT="45725" marB="45725" marR="91450" marL="91450">
                    <a:solidFill>
                      <a:srgbClr val="9F1164"/>
                    </a:solidFill>
                  </a:tcPr>
                </a:tc>
              </a:tr>
              <a:tr h="1367025">
                <a:tc>
                  <a:txBody>
                    <a:bodyPr/>
                    <a:lstStyle/>
                    <a:p>
                      <a:pPr indent="0" lvl="2" marL="0" marR="0" rtl="0" algn="l">
                        <a:lnSpc>
                          <a:spcPct val="100000"/>
                        </a:lnSpc>
                        <a:spcBef>
                          <a:spcPts val="0"/>
                        </a:spcBef>
                        <a:spcAft>
                          <a:spcPts val="0"/>
                        </a:spcAft>
                        <a:buClr>
                          <a:schemeClr val="lt1"/>
                        </a:buClr>
                        <a:buSzPts val="1800"/>
                        <a:buFont typeface="Avenir"/>
                        <a:buNone/>
                      </a:pPr>
                      <a:r>
                        <a:rPr b="1" lang="fr" sz="1800" u="none" cap="none" strike="noStrike">
                          <a:solidFill>
                            <a:schemeClr val="lt1"/>
                          </a:solidFill>
                          <a:latin typeface="Avenir"/>
                          <a:ea typeface="Avenir"/>
                          <a:cs typeface="Avenir"/>
                          <a:sym typeface="Avenir"/>
                        </a:rPr>
                        <a:t>Pas autorisé, utilisant toute portion des fonds du </a:t>
                      </a:r>
                      <a:r>
                        <a:rPr lang="fr" sz="1800" u="none" cap="none" strike="noStrike">
                          <a:solidFill>
                            <a:schemeClr val="lt1"/>
                          </a:solidFill>
                          <a:latin typeface="Avenir"/>
                          <a:ea typeface="Avenir"/>
                          <a:cs typeface="Avenir"/>
                          <a:sym typeface="Avenir"/>
                        </a:rPr>
                        <a:t>gouvernement américain en aucune circonstance </a:t>
                      </a:r>
                      <a:endParaRPr sz="1800" u="none" cap="none" strike="noStrike"/>
                    </a:p>
                  </a:txBody>
                  <a:tcPr marT="45725" marB="45725" marR="91450" marL="91450">
                    <a:solidFill>
                      <a:srgbClr val="9F1164"/>
                    </a:solidFill>
                  </a:tcPr>
                </a:tc>
              </a:tr>
            </a:tbl>
          </a:graphicData>
        </a:graphic>
      </p:graphicFrame>
      <p:pic>
        <p:nvPicPr>
          <p:cNvPr id="513" name="Google Shape;513;p56"/>
          <p:cNvPicPr preferRelativeResize="0"/>
          <p:nvPr/>
        </p:nvPicPr>
        <p:blipFill rotWithShape="1">
          <a:blip r:embed="rId3">
            <a:alphaModFix/>
          </a:blip>
          <a:srcRect b="0" l="0" r="0" t="0"/>
          <a:stretch/>
        </p:blipFill>
        <p:spPr>
          <a:xfrm>
            <a:off x="8989212" y="4750196"/>
            <a:ext cx="1650183" cy="1654775"/>
          </a:xfrm>
          <a:prstGeom prst="rect">
            <a:avLst/>
          </a:prstGeom>
          <a:noFill/>
          <a:ln>
            <a:noFill/>
          </a:ln>
        </p:spPr>
      </p:pic>
      <p:pic>
        <p:nvPicPr>
          <p:cNvPr id="514" name="Google Shape;514;p56"/>
          <p:cNvPicPr preferRelativeResize="0"/>
          <p:nvPr/>
        </p:nvPicPr>
        <p:blipFill rotWithShape="1">
          <a:blip r:embed="rId4">
            <a:alphaModFix/>
          </a:blip>
          <a:srcRect b="0" l="0" r="0" t="0"/>
          <a:stretch/>
        </p:blipFill>
        <p:spPr>
          <a:xfrm>
            <a:off x="1094959" y="4846210"/>
            <a:ext cx="1867876" cy="1695000"/>
          </a:xfrm>
          <a:prstGeom prst="rect">
            <a:avLst/>
          </a:prstGeom>
          <a:noFill/>
          <a:ln>
            <a:noFill/>
          </a:ln>
        </p:spPr>
      </p:pic>
      <p:pic>
        <p:nvPicPr>
          <p:cNvPr id="515" name="Google Shape;515;p56"/>
          <p:cNvPicPr preferRelativeResize="0"/>
          <p:nvPr/>
        </p:nvPicPr>
        <p:blipFill rotWithShape="1">
          <a:blip r:embed="rId5">
            <a:alphaModFix/>
          </a:blip>
          <a:srcRect b="0" l="0" r="0" t="0"/>
          <a:stretch/>
        </p:blipFill>
        <p:spPr>
          <a:xfrm>
            <a:off x="4928885" y="4721397"/>
            <a:ext cx="1562736" cy="1940764"/>
          </a:xfrm>
          <a:prstGeom prst="rect">
            <a:avLst/>
          </a:prstGeom>
          <a:noFill/>
          <a:ln>
            <a:noFill/>
          </a:ln>
        </p:spPr>
      </p:pic>
      <p:sp>
        <p:nvSpPr>
          <p:cNvPr id="516" name="Google Shape;516;p56"/>
          <p:cNvSpPr/>
          <p:nvPr/>
        </p:nvSpPr>
        <p:spPr>
          <a:xfrm>
            <a:off x="9724566" y="751547"/>
            <a:ext cx="2337447" cy="1716743"/>
          </a:xfrm>
          <a:prstGeom prst="rect">
            <a:avLst/>
          </a:prstGeom>
          <a:solidFill>
            <a:srgbClr val="FFFFFF"/>
          </a:solidFill>
          <a:ln>
            <a:noFill/>
          </a:ln>
        </p:spPr>
      </p:sp>
      <p:sp>
        <p:nvSpPr>
          <p:cNvPr id="517" name="Google Shape;517;p56"/>
          <p:cNvSpPr/>
          <p:nvPr/>
        </p:nvSpPr>
        <p:spPr>
          <a:xfrm>
            <a:off x="129987" y="764023"/>
            <a:ext cx="1988770" cy="1883055"/>
          </a:xfrm>
          <a:prstGeom prst="rect">
            <a:avLst/>
          </a:prstGeom>
          <a:solidFill>
            <a:srgbClr val="FFFFFF"/>
          </a:solid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FFFFFF"/>
              </a:solidFill>
              <a:latin typeface="Arial"/>
              <a:ea typeface="Arial"/>
              <a:cs typeface="Arial"/>
              <a:sym typeface="Arial"/>
            </a:endParaRPr>
          </a:p>
          <a:p>
            <a:pPr indent="0" lvl="0" marL="0" marR="0" rtl="0" algn="ctr">
              <a:spcBef>
                <a:spcPts val="0"/>
              </a:spcBef>
              <a:spcAft>
                <a:spcPts val="0"/>
              </a:spcAft>
              <a:buNone/>
            </a:pPr>
            <a:r>
              <a:rPr b="1" i="0" lang="fr" sz="2400" u="none" cap="none" strike="noStrike">
                <a:solidFill>
                  <a:srgbClr val="FFFFFF"/>
                </a:solidFill>
                <a:latin typeface="Arial"/>
                <a:ea typeface="Arial"/>
                <a:cs typeface="Arial"/>
                <a:sym typeface="Arial"/>
              </a:rPr>
              <a:t>THEMES DE LA FORMATION    </a:t>
            </a:r>
            <a:endParaRPr/>
          </a:p>
          <a:p>
            <a:pPr indent="0" lvl="0" marL="0" marR="0" rtl="0" algn="ctr">
              <a:spcBef>
                <a:spcPts val="0"/>
              </a:spcBef>
              <a:spcAft>
                <a:spcPts val="0"/>
              </a:spcAft>
              <a:buNone/>
            </a:pPr>
            <a:r>
              <a:t/>
            </a:r>
            <a:endParaRPr b="1" i="0" sz="2400" u="none" cap="none" strike="noStrike">
              <a:solidFill>
                <a:srgbClr val="FFFFFF"/>
              </a:solidFill>
              <a:latin typeface="Arial"/>
              <a:ea typeface="Arial"/>
              <a:cs typeface="Arial"/>
              <a:sym typeface="Arial"/>
            </a:endParaRPr>
          </a:p>
        </p:txBody>
      </p:sp>
      <p:sp>
        <p:nvSpPr>
          <p:cNvPr id="212" name="Google Shape;212;p30"/>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6C6463"/>
              </a:buClr>
              <a:buSzPts val="1600"/>
              <a:buNone/>
            </a:pPr>
            <a:r>
              <a:t/>
            </a:r>
            <a:endParaRPr/>
          </a:p>
        </p:txBody>
      </p:sp>
      <p:sp>
        <p:nvSpPr>
          <p:cNvPr id="213" name="Google Shape;213;p30"/>
          <p:cNvSpPr txBox="1"/>
          <p:nvPr/>
        </p:nvSpPr>
        <p:spPr>
          <a:xfrm>
            <a:off x="914400" y="1056643"/>
            <a:ext cx="10363200" cy="4815239"/>
          </a:xfrm>
          <a:prstGeom prst="rect">
            <a:avLst/>
          </a:prstGeom>
          <a:solidFill>
            <a:srgbClr val="0D567A"/>
          </a:solid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440255" lvl="0" marL="609585" marR="0" rtl="0" algn="l">
              <a:lnSpc>
                <a:spcPct val="110000"/>
              </a:lnSpc>
              <a:spcBef>
                <a:spcPts val="0"/>
              </a:spcBef>
              <a:spcAft>
                <a:spcPts val="0"/>
              </a:spcAft>
              <a:buClr>
                <a:srgbClr val="F2F2F2"/>
              </a:buClr>
              <a:buSzPts val="1600"/>
              <a:buFont typeface="Arial"/>
              <a:buChar char="•"/>
            </a:pPr>
            <a:r>
              <a:rPr b="1" i="0" lang="fr" sz="1800" u="none" cap="none" strike="noStrike">
                <a:solidFill>
                  <a:schemeClr val="lt1"/>
                </a:solidFill>
                <a:latin typeface="Avenir"/>
                <a:ea typeface="Avenir"/>
                <a:cs typeface="Avenir"/>
                <a:sym typeface="Avenir"/>
              </a:rPr>
              <a:t>Theme I</a:t>
            </a:r>
            <a:r>
              <a:rPr b="0" i="0" lang="fr" sz="1800" u="none" cap="none" strike="noStrike">
                <a:solidFill>
                  <a:schemeClr val="lt1"/>
                </a:solidFill>
                <a:latin typeface="Avenir"/>
                <a:ea typeface="Avenir"/>
                <a:cs typeface="Avenir"/>
                <a:sym typeface="Avenir"/>
              </a:rPr>
              <a:t>: 	Principaux types de Financement de l’USAID (Acquisition &amp; Assistance)</a:t>
            </a:r>
            <a:endParaRPr/>
          </a:p>
          <a:p>
            <a:pPr indent="-440256" lvl="4" marL="3047924" marR="0" rtl="0" algn="l">
              <a:lnSpc>
                <a:spcPct val="110000"/>
              </a:lnSpc>
              <a:spcBef>
                <a:spcPts val="400"/>
              </a:spcBef>
              <a:spcAft>
                <a:spcPts val="0"/>
              </a:spcAft>
              <a:buClr>
                <a:srgbClr val="F2F2F2"/>
              </a:buClr>
              <a:buSzPts val="1600"/>
              <a:buFont typeface="Arial"/>
              <a:buChar char="•"/>
            </a:pPr>
            <a:r>
              <a:rPr b="0" i="0" lang="fr" sz="1800" u="none" cap="none" strike="noStrike">
                <a:solidFill>
                  <a:schemeClr val="lt1"/>
                </a:solidFill>
                <a:latin typeface="Avenir"/>
                <a:ea typeface="Avenir"/>
                <a:cs typeface="Avenir"/>
                <a:sym typeface="Avenir"/>
              </a:rPr>
              <a:t>Différences entre Acquisition &amp; Assistance</a:t>
            </a:r>
            <a:endParaRPr/>
          </a:p>
          <a:p>
            <a:pPr indent="-440256" lvl="4" marL="3047924" marR="0" rtl="0" algn="l">
              <a:lnSpc>
                <a:spcPct val="110000"/>
              </a:lnSpc>
              <a:spcBef>
                <a:spcPts val="400"/>
              </a:spcBef>
              <a:spcAft>
                <a:spcPts val="0"/>
              </a:spcAft>
              <a:buClr>
                <a:srgbClr val="F2F2F2"/>
              </a:buClr>
              <a:buSzPts val="1600"/>
              <a:buFont typeface="Arial"/>
              <a:buChar char="•"/>
            </a:pPr>
            <a:r>
              <a:rPr b="0" i="0" lang="fr" sz="1800" u="none" cap="none" strike="noStrike">
                <a:solidFill>
                  <a:schemeClr val="lt1"/>
                </a:solidFill>
                <a:latin typeface="Avenir"/>
                <a:ea typeface="Avenir"/>
                <a:cs typeface="Avenir"/>
                <a:sym typeface="Avenir"/>
              </a:rPr>
              <a:t>Structure de l’Accord – Revue de l’Accord</a:t>
            </a:r>
            <a:endParaRPr/>
          </a:p>
          <a:p>
            <a:pPr indent="-440256" lvl="4" marL="3047924" marR="0" rtl="0" algn="l">
              <a:lnSpc>
                <a:spcPct val="110000"/>
              </a:lnSpc>
              <a:spcBef>
                <a:spcPts val="400"/>
              </a:spcBef>
              <a:spcAft>
                <a:spcPts val="0"/>
              </a:spcAft>
              <a:buClr>
                <a:srgbClr val="F2F2F2"/>
              </a:buClr>
              <a:buSzPts val="1600"/>
              <a:buFont typeface="Arial"/>
              <a:buChar char="•"/>
            </a:pPr>
            <a:r>
              <a:rPr b="0" i="0" lang="fr" sz="1800" u="none" cap="none" strike="noStrike">
                <a:solidFill>
                  <a:schemeClr val="lt1"/>
                </a:solidFill>
                <a:latin typeface="Avenir"/>
                <a:ea typeface="Avenir"/>
                <a:cs typeface="Avenir"/>
                <a:sym typeface="Avenir"/>
              </a:rPr>
              <a:t>Rôles and Responsabilités de COR/AOR vs. CO/AO</a:t>
            </a:r>
            <a:endParaRPr/>
          </a:p>
          <a:p>
            <a:pPr indent="-440255" lvl="0" marL="609585" marR="0" rtl="0" algn="l">
              <a:lnSpc>
                <a:spcPct val="110000"/>
              </a:lnSpc>
              <a:spcBef>
                <a:spcPts val="0"/>
              </a:spcBef>
              <a:spcAft>
                <a:spcPts val="0"/>
              </a:spcAft>
              <a:buClr>
                <a:srgbClr val="F2F2F2"/>
              </a:buClr>
              <a:buSzPts val="1600"/>
              <a:buFont typeface="Arial"/>
              <a:buChar char="•"/>
            </a:pPr>
            <a:r>
              <a:rPr b="1" i="0" lang="fr" sz="1800" u="none" cap="none" strike="noStrike">
                <a:solidFill>
                  <a:schemeClr val="lt1"/>
                </a:solidFill>
                <a:latin typeface="Avenir"/>
                <a:ea typeface="Avenir"/>
                <a:cs typeface="Avenir"/>
                <a:sym typeface="Avenir"/>
              </a:rPr>
              <a:t>Thème II</a:t>
            </a:r>
            <a:r>
              <a:rPr b="0" i="0" lang="fr" sz="1800" u="none" cap="none" strike="noStrike">
                <a:solidFill>
                  <a:schemeClr val="lt1"/>
                </a:solidFill>
                <a:latin typeface="Avenir"/>
                <a:ea typeface="Avenir"/>
                <a:cs typeface="Avenir"/>
                <a:sym typeface="Avenir"/>
              </a:rPr>
              <a:t>: 	Règles et Règlementations de l’USAID</a:t>
            </a:r>
            <a:endParaRPr/>
          </a:p>
          <a:p>
            <a:pPr indent="-440256" lvl="4" marL="3047924" marR="0" rtl="0" algn="l">
              <a:lnSpc>
                <a:spcPct val="110000"/>
              </a:lnSpc>
              <a:spcBef>
                <a:spcPts val="400"/>
              </a:spcBef>
              <a:spcAft>
                <a:spcPts val="0"/>
              </a:spcAft>
              <a:buClr>
                <a:srgbClr val="F2F2F2"/>
              </a:buClr>
              <a:buSzPts val="1600"/>
              <a:buFont typeface="Arial"/>
              <a:buChar char="•"/>
            </a:pPr>
            <a:r>
              <a:rPr b="0" i="0" lang="fr" sz="1800" u="none" cap="none" strike="noStrike">
                <a:solidFill>
                  <a:schemeClr val="lt1"/>
                </a:solidFill>
                <a:latin typeface="Avenir"/>
                <a:ea typeface="Avenir"/>
                <a:cs typeface="Avenir"/>
                <a:sym typeface="Avenir"/>
              </a:rPr>
              <a:t>Type d’Accord</a:t>
            </a:r>
            <a:endParaRPr/>
          </a:p>
          <a:p>
            <a:pPr indent="-440256" lvl="4" marL="3047924" marR="0" rtl="0" algn="l">
              <a:lnSpc>
                <a:spcPct val="110000"/>
              </a:lnSpc>
              <a:spcBef>
                <a:spcPts val="400"/>
              </a:spcBef>
              <a:spcAft>
                <a:spcPts val="0"/>
              </a:spcAft>
              <a:buClr>
                <a:srgbClr val="F2F2F2"/>
              </a:buClr>
              <a:buSzPts val="1600"/>
              <a:buFont typeface="Arial"/>
              <a:buChar char="•"/>
            </a:pPr>
            <a:r>
              <a:rPr b="0" i="0" lang="fr" sz="1800" u="none" cap="none" strike="noStrike">
                <a:solidFill>
                  <a:schemeClr val="lt1"/>
                </a:solidFill>
                <a:latin typeface="Avenir"/>
                <a:ea typeface="Avenir"/>
                <a:cs typeface="Avenir"/>
                <a:sym typeface="Avenir"/>
              </a:rPr>
              <a:t>Gestion du Staff</a:t>
            </a:r>
            <a:endParaRPr/>
          </a:p>
          <a:p>
            <a:pPr indent="-440256" lvl="4" marL="3047924" marR="0" rtl="0" algn="l">
              <a:lnSpc>
                <a:spcPct val="110000"/>
              </a:lnSpc>
              <a:spcBef>
                <a:spcPts val="400"/>
              </a:spcBef>
              <a:spcAft>
                <a:spcPts val="0"/>
              </a:spcAft>
              <a:buClr>
                <a:srgbClr val="F2F2F2"/>
              </a:buClr>
              <a:buSzPts val="1600"/>
              <a:buFont typeface="Arial"/>
              <a:buChar char="•"/>
            </a:pPr>
            <a:r>
              <a:rPr b="0" i="0" lang="fr" sz="1800" u="none" cap="none" strike="noStrike">
                <a:solidFill>
                  <a:schemeClr val="lt1"/>
                </a:solidFill>
                <a:latin typeface="Avenir"/>
                <a:ea typeface="Avenir"/>
                <a:cs typeface="Avenir"/>
                <a:sym typeface="Avenir"/>
              </a:rPr>
              <a:t>Gestion des Achats</a:t>
            </a:r>
            <a:endParaRPr/>
          </a:p>
          <a:p>
            <a:pPr indent="-440255" lvl="0" marL="609585" marR="0" rtl="0" algn="l">
              <a:lnSpc>
                <a:spcPct val="110000"/>
              </a:lnSpc>
              <a:spcBef>
                <a:spcPts val="0"/>
              </a:spcBef>
              <a:spcAft>
                <a:spcPts val="0"/>
              </a:spcAft>
              <a:buClr>
                <a:srgbClr val="F2F2F2"/>
              </a:buClr>
              <a:buSzPts val="1600"/>
              <a:buFont typeface="Arial"/>
              <a:buChar char="•"/>
            </a:pPr>
            <a:r>
              <a:rPr b="1" i="0" lang="fr" sz="1800" u="none" cap="none" strike="noStrike">
                <a:solidFill>
                  <a:schemeClr val="lt1"/>
                </a:solidFill>
                <a:latin typeface="Avenir"/>
                <a:ea typeface="Avenir"/>
                <a:cs typeface="Avenir"/>
                <a:sym typeface="Avenir"/>
              </a:rPr>
              <a:t>Thème III: 	</a:t>
            </a:r>
            <a:r>
              <a:rPr b="0" i="0" lang="fr" sz="1800" u="none" cap="none" strike="noStrike">
                <a:solidFill>
                  <a:schemeClr val="lt1"/>
                </a:solidFill>
                <a:latin typeface="Avenir"/>
                <a:ea typeface="Avenir"/>
                <a:cs typeface="Avenir"/>
                <a:sym typeface="Avenir"/>
              </a:rPr>
              <a:t>Gestion des Programmes d’Assistance</a:t>
            </a:r>
            <a:endParaRPr/>
          </a:p>
          <a:p>
            <a:pPr indent="-440255" lvl="0" marL="609585" marR="0" rtl="0" algn="l">
              <a:lnSpc>
                <a:spcPct val="110000"/>
              </a:lnSpc>
              <a:spcBef>
                <a:spcPts val="0"/>
              </a:spcBef>
              <a:spcAft>
                <a:spcPts val="0"/>
              </a:spcAft>
              <a:buClr>
                <a:srgbClr val="F2F2F2"/>
              </a:buClr>
              <a:buSzPts val="1600"/>
              <a:buFont typeface="Arial"/>
              <a:buChar char="•"/>
            </a:pPr>
            <a:r>
              <a:rPr b="1" i="0" lang="fr" sz="1800" u="none" cap="none" strike="noStrike">
                <a:solidFill>
                  <a:schemeClr val="lt1"/>
                </a:solidFill>
                <a:latin typeface="Avenir"/>
                <a:ea typeface="Avenir"/>
                <a:cs typeface="Avenir"/>
                <a:sym typeface="Avenir"/>
              </a:rPr>
              <a:t>Thème IV:	</a:t>
            </a:r>
            <a:r>
              <a:rPr b="0" i="0" lang="fr" sz="1800" u="none" cap="none" strike="noStrike">
                <a:solidFill>
                  <a:schemeClr val="lt1"/>
                </a:solidFill>
                <a:latin typeface="Avenir"/>
                <a:ea typeface="Avenir"/>
                <a:cs typeface="Avenir"/>
                <a:sym typeface="Avenir"/>
              </a:rPr>
              <a:t>Gestion des Programmes d’Acquisition</a:t>
            </a:r>
            <a:endParaRPr/>
          </a:p>
          <a:p>
            <a:pPr indent="-440255" lvl="0" marL="609585" marR="0" rtl="0" algn="l">
              <a:lnSpc>
                <a:spcPct val="110000"/>
              </a:lnSpc>
              <a:spcBef>
                <a:spcPts val="0"/>
              </a:spcBef>
              <a:spcAft>
                <a:spcPts val="0"/>
              </a:spcAft>
              <a:buClr>
                <a:srgbClr val="F2F2F2"/>
              </a:buClr>
              <a:buSzPts val="1600"/>
              <a:buFont typeface="Arial"/>
              <a:buChar char="•"/>
            </a:pPr>
            <a:r>
              <a:rPr b="1" i="0" lang="fr" sz="1800" u="none" cap="none" strike="noStrike">
                <a:solidFill>
                  <a:schemeClr val="lt1"/>
                </a:solidFill>
                <a:latin typeface="Avenir"/>
                <a:ea typeface="Avenir"/>
                <a:cs typeface="Avenir"/>
                <a:sym typeface="Avenir"/>
              </a:rPr>
              <a:t>Thème V: 	</a:t>
            </a:r>
            <a:r>
              <a:rPr b="0" i="0" lang="fr" sz="1800" u="none" cap="none" strike="noStrike">
                <a:solidFill>
                  <a:schemeClr val="lt1"/>
                </a:solidFill>
                <a:latin typeface="Avenir"/>
                <a:ea typeface="Avenir"/>
                <a:cs typeface="Avenir"/>
                <a:sym typeface="Avenir"/>
              </a:rPr>
              <a:t>Principes Fondamentaux de mise en œuvre des Projets 				</a:t>
            </a:r>
            <a:r>
              <a:rPr b="0" i="0" lang="fr" sz="2133" u="none" cap="none" strike="noStrike">
                <a:solidFill>
                  <a:schemeClr val="lt1"/>
                </a:solidFill>
                <a:latin typeface="Avenir"/>
                <a:ea typeface="Avenir"/>
                <a:cs typeface="Avenir"/>
                <a:sym typeface="Avenir"/>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7"/>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Exercice 3 : Déterminer quels coûts sont restreints, ou inéligibles</a:t>
            </a:r>
            <a:endParaRPr/>
          </a:p>
        </p:txBody>
      </p:sp>
      <p:graphicFrame>
        <p:nvGraphicFramePr>
          <p:cNvPr id="524" name="Google Shape;524;p57"/>
          <p:cNvGraphicFramePr/>
          <p:nvPr/>
        </p:nvGraphicFramePr>
        <p:xfrm>
          <a:off x="156632" y="881491"/>
          <a:ext cx="3000000" cy="3000000"/>
        </p:xfrm>
        <a:graphic>
          <a:graphicData uri="http://schemas.openxmlformats.org/drawingml/2006/table">
            <a:tbl>
              <a:tblPr bandRow="1" firstCol="1" firstRow="1">
                <a:noFill/>
                <a:tableStyleId>{863EE14C-78FB-4FC6-992E-E163E346FD13}</a:tableStyleId>
              </a:tblPr>
              <a:tblGrid>
                <a:gridCol w="7937725"/>
                <a:gridCol w="2154550"/>
              </a:tblGrid>
              <a:tr h="446650">
                <a:tc>
                  <a:txBody>
                    <a:bodyPr/>
                    <a:lstStyle/>
                    <a:p>
                      <a:pPr indent="0" lvl="0" marL="0" marR="0" rtl="0" algn="l">
                        <a:lnSpc>
                          <a:spcPct val="107000"/>
                        </a:lnSpc>
                        <a:spcBef>
                          <a:spcPts val="0"/>
                        </a:spcBef>
                        <a:spcAft>
                          <a:spcPts val="0"/>
                        </a:spcAft>
                        <a:buNone/>
                      </a:pPr>
                      <a:r>
                        <a:rPr lang="fr" sz="1800">
                          <a:highlight>
                            <a:srgbClr val="5B9BD5"/>
                          </a:highlight>
                        </a:rPr>
                        <a:t>Coût</a:t>
                      </a:r>
                      <a:endParaRPr sz="1800">
                        <a:highlight>
                          <a:srgbClr val="5B9BD5"/>
                        </a:highlight>
                        <a:latin typeface="Calibri"/>
                        <a:ea typeface="Calibri"/>
                        <a:cs typeface="Calibri"/>
                        <a:sym typeface="Calibri"/>
                      </a:endParaRPr>
                    </a:p>
                  </a:txBody>
                  <a:tcPr marT="0" marB="0" marR="49600" marL="49600"/>
                </a:tc>
                <a:tc>
                  <a:txBody>
                    <a:bodyPr/>
                    <a:lstStyle/>
                    <a:p>
                      <a:pPr indent="0" lvl="0" marL="0" marR="0" rtl="0" algn="l">
                        <a:lnSpc>
                          <a:spcPct val="107000"/>
                        </a:lnSpc>
                        <a:spcBef>
                          <a:spcPts val="0"/>
                        </a:spcBef>
                        <a:spcAft>
                          <a:spcPts val="0"/>
                        </a:spcAft>
                        <a:buNone/>
                      </a:pPr>
                      <a:r>
                        <a:rPr lang="fr" sz="1800">
                          <a:highlight>
                            <a:srgbClr val="5B9BD5"/>
                          </a:highlight>
                          <a:latin typeface="Calibri"/>
                          <a:ea typeface="Calibri"/>
                          <a:cs typeface="Calibri"/>
                          <a:sym typeface="Calibri"/>
                        </a:rPr>
                        <a:t>Eligibilité/Limitation </a:t>
                      </a:r>
                      <a:endParaRPr/>
                    </a:p>
                  </a:txBody>
                  <a:tcPr marT="0" marB="0" marR="49600" marL="49600"/>
                </a:tc>
              </a:tr>
              <a:tr h="265150">
                <a:tc>
                  <a:txBody>
                    <a:bodyPr/>
                    <a:lstStyle/>
                    <a:p>
                      <a:pPr indent="0" lvl="0" marL="0" marR="0" rtl="0" algn="l">
                        <a:lnSpc>
                          <a:spcPct val="107000"/>
                        </a:lnSpc>
                        <a:spcBef>
                          <a:spcPts val="0"/>
                        </a:spcBef>
                        <a:spcAft>
                          <a:spcPts val="0"/>
                        </a:spcAft>
                        <a:buNone/>
                      </a:pPr>
                      <a:r>
                        <a:rPr b="1" lang="fr" sz="1800">
                          <a:solidFill>
                            <a:schemeClr val="lt1"/>
                          </a:solidFill>
                          <a:latin typeface="Avenir"/>
                          <a:ea typeface="Avenir"/>
                          <a:cs typeface="Avenir"/>
                          <a:sym typeface="Avenir"/>
                        </a:rPr>
                        <a:t>Produits agricoles</a:t>
                      </a:r>
                      <a:endParaRPr/>
                    </a:p>
                  </a:txBody>
                  <a:tcPr marT="0" marB="0" marR="49600" marL="49600"/>
                </a:tc>
                <a:tc>
                  <a:txBody>
                    <a:bodyPr/>
                    <a:lstStyle/>
                    <a:p>
                      <a:pPr indent="0" lvl="0" marL="0" marR="0" rtl="0" algn="l">
                        <a:lnSpc>
                          <a:spcPct val="107000"/>
                        </a:lnSpc>
                        <a:spcBef>
                          <a:spcPts val="0"/>
                        </a:spcBef>
                        <a:spcAft>
                          <a:spcPts val="0"/>
                        </a:spcAft>
                        <a:buNone/>
                      </a:pPr>
                      <a:r>
                        <a:t/>
                      </a:r>
                      <a:endParaRPr sz="1800">
                        <a:highlight>
                          <a:srgbClr val="BDD6EE"/>
                        </a:highlight>
                        <a:latin typeface="Calibri"/>
                        <a:ea typeface="Calibri"/>
                        <a:cs typeface="Calibri"/>
                        <a:sym typeface="Calibri"/>
                      </a:endParaRPr>
                    </a:p>
                  </a:txBody>
                  <a:tcPr marT="0" marB="0" marR="49600" marL="49600"/>
                </a:tc>
              </a:tr>
              <a:tr h="265150">
                <a:tc>
                  <a:txBody>
                    <a:bodyPr/>
                    <a:lstStyle/>
                    <a:p>
                      <a:pPr indent="0" lvl="0" marL="0" marR="0" rtl="0" algn="l">
                        <a:lnSpc>
                          <a:spcPct val="107000"/>
                        </a:lnSpc>
                        <a:spcBef>
                          <a:spcPts val="0"/>
                        </a:spcBef>
                        <a:spcAft>
                          <a:spcPts val="0"/>
                        </a:spcAft>
                        <a:buNone/>
                      </a:pPr>
                      <a:r>
                        <a:rPr b="1" lang="fr" sz="1800">
                          <a:solidFill>
                            <a:schemeClr val="lt1"/>
                          </a:solidFill>
                          <a:latin typeface="Avenir"/>
                          <a:ea typeface="Avenir"/>
                          <a:cs typeface="Avenir"/>
                          <a:sym typeface="Avenir"/>
                        </a:rPr>
                        <a:t>Véhicules à moteur</a:t>
                      </a:r>
                      <a:endParaRPr/>
                    </a:p>
                  </a:txBody>
                  <a:tcPr marT="0" marB="0" marR="49600" marL="49600"/>
                </a:tc>
                <a:tc>
                  <a:txBody>
                    <a:bodyPr/>
                    <a:lstStyle/>
                    <a:p>
                      <a:pPr indent="0" lvl="0" marL="0" marR="0" rtl="0" algn="l">
                        <a:lnSpc>
                          <a:spcPct val="107000"/>
                        </a:lnSpc>
                        <a:spcBef>
                          <a:spcPts val="0"/>
                        </a:spcBef>
                        <a:spcAft>
                          <a:spcPts val="0"/>
                        </a:spcAft>
                        <a:buNone/>
                      </a:pPr>
                      <a:r>
                        <a:t/>
                      </a:r>
                      <a:endParaRPr sz="1800">
                        <a:highlight>
                          <a:srgbClr val="DEEAF6"/>
                        </a:highlight>
                        <a:latin typeface="Calibri"/>
                        <a:ea typeface="Calibri"/>
                        <a:cs typeface="Calibri"/>
                        <a:sym typeface="Calibri"/>
                      </a:endParaRPr>
                    </a:p>
                  </a:txBody>
                  <a:tcPr marT="0" marB="0" marR="49600" marL="49600"/>
                </a:tc>
              </a:tr>
              <a:tr h="265150">
                <a:tc>
                  <a:txBody>
                    <a:bodyPr/>
                    <a:lstStyle/>
                    <a:p>
                      <a:pPr indent="0" lvl="0" marL="0" marR="0" rtl="0" algn="l">
                        <a:lnSpc>
                          <a:spcPct val="107000"/>
                        </a:lnSpc>
                        <a:spcBef>
                          <a:spcPts val="0"/>
                        </a:spcBef>
                        <a:spcAft>
                          <a:spcPts val="0"/>
                        </a:spcAft>
                        <a:buNone/>
                      </a:pPr>
                      <a:r>
                        <a:rPr b="1" lang="fr" sz="1800">
                          <a:solidFill>
                            <a:schemeClr val="lt1"/>
                          </a:solidFill>
                          <a:latin typeface="Avenir"/>
                          <a:ea typeface="Avenir"/>
                          <a:cs typeface="Avenir"/>
                          <a:sym typeface="Avenir"/>
                        </a:rPr>
                        <a:t>Médicaments</a:t>
                      </a:r>
                      <a:endParaRPr/>
                    </a:p>
                  </a:txBody>
                  <a:tcPr marT="0" marB="0" marR="49600" marL="49600"/>
                </a:tc>
                <a:tc>
                  <a:txBody>
                    <a:bodyPr/>
                    <a:lstStyle/>
                    <a:p>
                      <a:pPr indent="0" lvl="0" marL="0" marR="0" rtl="0" algn="l">
                        <a:lnSpc>
                          <a:spcPct val="107000"/>
                        </a:lnSpc>
                        <a:spcBef>
                          <a:spcPts val="0"/>
                        </a:spcBef>
                        <a:spcAft>
                          <a:spcPts val="0"/>
                        </a:spcAft>
                        <a:buNone/>
                      </a:pPr>
                      <a:r>
                        <a:t/>
                      </a:r>
                      <a:endParaRPr sz="1800">
                        <a:highlight>
                          <a:srgbClr val="BDD6EE"/>
                        </a:highlight>
                        <a:latin typeface="Calibri"/>
                        <a:ea typeface="Calibri"/>
                        <a:cs typeface="Calibri"/>
                        <a:sym typeface="Calibri"/>
                      </a:endParaRPr>
                    </a:p>
                  </a:txBody>
                  <a:tcPr marT="0" marB="0" marR="49600" marL="49600"/>
                </a:tc>
              </a:tr>
              <a:tr h="265150">
                <a:tc>
                  <a:txBody>
                    <a:bodyPr/>
                    <a:lstStyle/>
                    <a:p>
                      <a:pPr indent="0" lvl="0" marL="0" marR="0" rtl="0" algn="l">
                        <a:lnSpc>
                          <a:spcPct val="107000"/>
                        </a:lnSpc>
                        <a:spcBef>
                          <a:spcPts val="0"/>
                        </a:spcBef>
                        <a:spcAft>
                          <a:spcPts val="0"/>
                        </a:spcAft>
                        <a:buNone/>
                      </a:pPr>
                      <a:r>
                        <a:rPr b="1" lang="fr" sz="1800">
                          <a:solidFill>
                            <a:schemeClr val="lt1"/>
                          </a:solidFill>
                          <a:latin typeface="Avenir"/>
                          <a:ea typeface="Avenir"/>
                          <a:cs typeface="Avenir"/>
                          <a:sym typeface="Avenir"/>
                        </a:rPr>
                        <a:t>Pesticides</a:t>
                      </a:r>
                      <a:endParaRPr/>
                    </a:p>
                  </a:txBody>
                  <a:tcPr marT="0" marB="0" marR="49600" marL="49600"/>
                </a:tc>
                <a:tc>
                  <a:txBody>
                    <a:bodyPr/>
                    <a:lstStyle/>
                    <a:p>
                      <a:pPr indent="0" lvl="0" marL="0" marR="0" rtl="0" algn="l">
                        <a:lnSpc>
                          <a:spcPct val="107000"/>
                        </a:lnSpc>
                        <a:spcBef>
                          <a:spcPts val="0"/>
                        </a:spcBef>
                        <a:spcAft>
                          <a:spcPts val="0"/>
                        </a:spcAft>
                        <a:buNone/>
                      </a:pPr>
                      <a:r>
                        <a:t/>
                      </a:r>
                      <a:endParaRPr sz="1800">
                        <a:highlight>
                          <a:srgbClr val="DEEAF6"/>
                        </a:highlight>
                        <a:latin typeface="Calibri"/>
                        <a:ea typeface="Calibri"/>
                        <a:cs typeface="Calibri"/>
                        <a:sym typeface="Calibri"/>
                      </a:endParaRPr>
                    </a:p>
                  </a:txBody>
                  <a:tcPr marT="0" marB="0" marR="49600" marL="49600"/>
                </a:tc>
              </a:tr>
              <a:tr h="265150">
                <a:tc>
                  <a:txBody>
                    <a:bodyPr/>
                    <a:lstStyle/>
                    <a:p>
                      <a:pPr indent="0" lvl="0" marL="0" marR="0" rtl="0" algn="l">
                        <a:lnSpc>
                          <a:spcPct val="107000"/>
                        </a:lnSpc>
                        <a:spcBef>
                          <a:spcPts val="0"/>
                        </a:spcBef>
                        <a:spcAft>
                          <a:spcPts val="0"/>
                        </a:spcAft>
                        <a:buNone/>
                      </a:pPr>
                      <a:r>
                        <a:rPr b="1" lang="fr" sz="1800">
                          <a:solidFill>
                            <a:schemeClr val="lt1"/>
                          </a:solidFill>
                          <a:latin typeface="Avenir"/>
                          <a:ea typeface="Avenir"/>
                          <a:cs typeface="Avenir"/>
                          <a:sym typeface="Avenir"/>
                        </a:rPr>
                        <a:t>Matériel usagé</a:t>
                      </a:r>
                      <a:endParaRPr/>
                    </a:p>
                  </a:txBody>
                  <a:tcPr marT="0" marB="0" marR="49600" marL="49600"/>
                </a:tc>
                <a:tc>
                  <a:txBody>
                    <a:bodyPr/>
                    <a:lstStyle/>
                    <a:p>
                      <a:pPr indent="0" lvl="0" marL="0" marR="0" rtl="0" algn="l">
                        <a:lnSpc>
                          <a:spcPct val="107000"/>
                        </a:lnSpc>
                        <a:spcBef>
                          <a:spcPts val="0"/>
                        </a:spcBef>
                        <a:spcAft>
                          <a:spcPts val="0"/>
                        </a:spcAft>
                        <a:buNone/>
                      </a:pPr>
                      <a:r>
                        <a:t/>
                      </a:r>
                      <a:endParaRPr sz="1800">
                        <a:highlight>
                          <a:srgbClr val="BDD6EE"/>
                        </a:highlight>
                        <a:latin typeface="Calibri"/>
                        <a:ea typeface="Calibri"/>
                        <a:cs typeface="Calibri"/>
                        <a:sym typeface="Calibri"/>
                      </a:endParaRPr>
                    </a:p>
                  </a:txBody>
                  <a:tcPr marT="0" marB="0" marR="49600" marL="49600"/>
                </a:tc>
              </a:tr>
              <a:tr h="443725">
                <a:tc>
                  <a:txBody>
                    <a:bodyPr/>
                    <a:lstStyle/>
                    <a:p>
                      <a:pPr indent="0" lvl="0" marL="0" marR="0" rtl="0" algn="l">
                        <a:lnSpc>
                          <a:spcPct val="107000"/>
                        </a:lnSpc>
                        <a:spcBef>
                          <a:spcPts val="0"/>
                        </a:spcBef>
                        <a:spcAft>
                          <a:spcPts val="0"/>
                        </a:spcAft>
                        <a:buNone/>
                      </a:pPr>
                      <a:r>
                        <a:rPr b="1" lang="fr" sz="1800">
                          <a:solidFill>
                            <a:schemeClr val="lt1"/>
                          </a:solidFill>
                          <a:latin typeface="Avenir"/>
                          <a:ea typeface="Avenir"/>
                          <a:cs typeface="Avenir"/>
                          <a:sym typeface="Avenir"/>
                        </a:rPr>
                        <a:t>Propriété excédentaire appartenant au gouvernement américain,</a:t>
                      </a:r>
                      <a:endParaRPr/>
                    </a:p>
                  </a:txBody>
                  <a:tcPr marT="0" marB="0" marR="49600" marL="49600"/>
                </a:tc>
                <a:tc>
                  <a:txBody>
                    <a:bodyPr/>
                    <a:lstStyle/>
                    <a:p>
                      <a:pPr indent="0" lvl="0" marL="0" marR="0" rtl="0" algn="l">
                        <a:lnSpc>
                          <a:spcPct val="107000"/>
                        </a:lnSpc>
                        <a:spcBef>
                          <a:spcPts val="0"/>
                        </a:spcBef>
                        <a:spcAft>
                          <a:spcPts val="0"/>
                        </a:spcAft>
                        <a:buNone/>
                      </a:pPr>
                      <a:r>
                        <a:t/>
                      </a:r>
                      <a:endParaRPr sz="1800">
                        <a:highlight>
                          <a:srgbClr val="DEEAF6"/>
                        </a:highlight>
                        <a:latin typeface="Calibri"/>
                        <a:ea typeface="Calibri"/>
                        <a:cs typeface="Calibri"/>
                        <a:sym typeface="Calibri"/>
                      </a:endParaRPr>
                    </a:p>
                  </a:txBody>
                  <a:tcPr marT="0" marB="0" marR="49600" marL="49600"/>
                </a:tc>
              </a:tr>
              <a:tr h="465100">
                <a:tc>
                  <a:txBody>
                    <a:bodyPr/>
                    <a:lstStyle/>
                    <a:p>
                      <a:pPr indent="0" lvl="0" marL="0" marR="0" rtl="0" algn="l">
                        <a:lnSpc>
                          <a:spcPct val="107000"/>
                        </a:lnSpc>
                        <a:spcBef>
                          <a:spcPts val="0"/>
                        </a:spcBef>
                        <a:spcAft>
                          <a:spcPts val="0"/>
                        </a:spcAft>
                        <a:buClr>
                          <a:schemeClr val="lt1"/>
                        </a:buClr>
                        <a:buSzPts val="1800"/>
                        <a:buFont typeface="Avenir"/>
                        <a:buNone/>
                      </a:pPr>
                      <a:r>
                        <a:rPr b="1" lang="fr" sz="1800">
                          <a:solidFill>
                            <a:schemeClr val="lt1"/>
                          </a:solidFill>
                          <a:latin typeface="Avenir"/>
                          <a:ea typeface="Avenir"/>
                          <a:cs typeface="Avenir"/>
                          <a:sym typeface="Avenir"/>
                        </a:rPr>
                        <a:t>Engrais</a:t>
                      </a:r>
                      <a:endParaRPr/>
                    </a:p>
                  </a:txBody>
                  <a:tcPr marT="0" marB="0" marR="49600" marL="49600"/>
                </a:tc>
                <a:tc>
                  <a:txBody>
                    <a:bodyPr/>
                    <a:lstStyle/>
                    <a:p>
                      <a:pPr indent="0" lvl="0" marL="0" marR="0" rtl="0" algn="l">
                        <a:lnSpc>
                          <a:spcPct val="107000"/>
                        </a:lnSpc>
                        <a:spcBef>
                          <a:spcPts val="0"/>
                        </a:spcBef>
                        <a:spcAft>
                          <a:spcPts val="0"/>
                        </a:spcAft>
                        <a:buNone/>
                      </a:pPr>
                      <a:r>
                        <a:t/>
                      </a:r>
                      <a:endParaRPr sz="1800">
                        <a:highlight>
                          <a:srgbClr val="DEEAF6"/>
                        </a:highlight>
                        <a:latin typeface="Calibri"/>
                        <a:ea typeface="Calibri"/>
                        <a:cs typeface="Calibri"/>
                        <a:sym typeface="Calibri"/>
                      </a:endParaRPr>
                    </a:p>
                  </a:txBody>
                  <a:tcPr marT="0" marB="0" marR="49600" marL="49600"/>
                </a:tc>
              </a:tr>
              <a:tr h="264350">
                <a:tc>
                  <a:txBody>
                    <a:bodyPr/>
                    <a:lstStyle/>
                    <a:p>
                      <a:pPr indent="0" lvl="0" marL="0" marR="0" rtl="0" algn="l">
                        <a:lnSpc>
                          <a:spcPct val="107000"/>
                        </a:lnSpc>
                        <a:spcBef>
                          <a:spcPts val="0"/>
                        </a:spcBef>
                        <a:spcAft>
                          <a:spcPts val="0"/>
                        </a:spcAft>
                        <a:buNone/>
                      </a:pPr>
                      <a:r>
                        <a:rPr lang="fr" sz="1800"/>
                        <a:t>Équipement militaire</a:t>
                      </a:r>
                      <a:endParaRPr sz="1800">
                        <a:highlight>
                          <a:srgbClr val="5B9BD5"/>
                        </a:highlight>
                        <a:latin typeface="Calibri"/>
                        <a:ea typeface="Calibri"/>
                        <a:cs typeface="Calibri"/>
                        <a:sym typeface="Calibri"/>
                      </a:endParaRPr>
                    </a:p>
                  </a:txBody>
                  <a:tcPr marT="0" marB="0" marR="49600" marL="49600"/>
                </a:tc>
                <a:tc>
                  <a:txBody>
                    <a:bodyPr/>
                    <a:lstStyle/>
                    <a:p>
                      <a:pPr indent="0" lvl="0" marL="0" marR="0" rtl="0" algn="l">
                        <a:lnSpc>
                          <a:spcPct val="107000"/>
                        </a:lnSpc>
                        <a:spcBef>
                          <a:spcPts val="0"/>
                        </a:spcBef>
                        <a:spcAft>
                          <a:spcPts val="0"/>
                        </a:spcAft>
                        <a:buNone/>
                      </a:pPr>
                      <a:r>
                        <a:rPr lang="fr" sz="1800">
                          <a:highlight>
                            <a:srgbClr val="BDD6EE"/>
                          </a:highlight>
                        </a:rPr>
                        <a:t> </a:t>
                      </a:r>
                      <a:endParaRPr sz="1800">
                        <a:highlight>
                          <a:srgbClr val="BDD6EE"/>
                        </a:highlight>
                        <a:latin typeface="Calibri"/>
                        <a:ea typeface="Calibri"/>
                        <a:cs typeface="Calibri"/>
                        <a:sym typeface="Calibri"/>
                      </a:endParaRPr>
                    </a:p>
                  </a:txBody>
                  <a:tcPr marT="0" marB="0" marR="49600" marL="49600"/>
                </a:tc>
              </a:tr>
              <a:tr h="264350">
                <a:tc>
                  <a:txBody>
                    <a:bodyPr/>
                    <a:lstStyle/>
                    <a:p>
                      <a:pPr indent="0" lvl="0" marL="0" marR="0" rtl="0" algn="l">
                        <a:lnSpc>
                          <a:spcPct val="107000"/>
                        </a:lnSpc>
                        <a:spcBef>
                          <a:spcPts val="0"/>
                        </a:spcBef>
                        <a:spcAft>
                          <a:spcPts val="0"/>
                        </a:spcAft>
                        <a:buNone/>
                      </a:pPr>
                      <a:r>
                        <a:rPr lang="fr" sz="1800"/>
                        <a:t>Équipement de surveillance</a:t>
                      </a:r>
                      <a:endParaRPr sz="1800">
                        <a:highlight>
                          <a:srgbClr val="5B9BD5"/>
                        </a:highlight>
                        <a:latin typeface="Calibri"/>
                        <a:ea typeface="Calibri"/>
                        <a:cs typeface="Calibri"/>
                        <a:sym typeface="Calibri"/>
                      </a:endParaRPr>
                    </a:p>
                  </a:txBody>
                  <a:tcPr marT="0" marB="0" marR="49600" marL="49600"/>
                </a:tc>
                <a:tc>
                  <a:txBody>
                    <a:bodyPr/>
                    <a:lstStyle/>
                    <a:p>
                      <a:pPr indent="0" lvl="0" marL="0" marR="0" rtl="0" algn="l">
                        <a:lnSpc>
                          <a:spcPct val="107000"/>
                        </a:lnSpc>
                        <a:spcBef>
                          <a:spcPts val="0"/>
                        </a:spcBef>
                        <a:spcAft>
                          <a:spcPts val="0"/>
                        </a:spcAft>
                        <a:buNone/>
                      </a:pPr>
                      <a:r>
                        <a:rPr lang="fr" sz="1800">
                          <a:highlight>
                            <a:srgbClr val="DEEAF6"/>
                          </a:highlight>
                        </a:rPr>
                        <a:t> </a:t>
                      </a:r>
                      <a:endParaRPr sz="1800">
                        <a:highlight>
                          <a:srgbClr val="DEEAF6"/>
                        </a:highlight>
                        <a:latin typeface="Calibri"/>
                        <a:ea typeface="Calibri"/>
                        <a:cs typeface="Calibri"/>
                        <a:sym typeface="Calibri"/>
                      </a:endParaRPr>
                    </a:p>
                  </a:txBody>
                  <a:tcPr marT="0" marB="0" marR="49600" marL="49600"/>
                </a:tc>
              </a:tr>
              <a:tr h="539050">
                <a:tc>
                  <a:txBody>
                    <a:bodyPr/>
                    <a:lstStyle/>
                    <a:p>
                      <a:pPr indent="0" lvl="0" marL="0" marR="0" rtl="0" algn="l">
                        <a:lnSpc>
                          <a:spcPct val="107000"/>
                        </a:lnSpc>
                        <a:spcBef>
                          <a:spcPts val="0"/>
                        </a:spcBef>
                        <a:spcAft>
                          <a:spcPts val="0"/>
                        </a:spcAft>
                        <a:buNone/>
                      </a:pPr>
                      <a:r>
                        <a:rPr b="1" lang="fr" sz="1800">
                          <a:solidFill>
                            <a:schemeClr val="lt1"/>
                          </a:solidFill>
                          <a:latin typeface="Avenir"/>
                          <a:ea typeface="Avenir"/>
                          <a:cs typeface="Avenir"/>
                          <a:sym typeface="Avenir"/>
                        </a:rPr>
                        <a:t>Produits et services destinés au soutien de la police ou à d'autres activités d'application de la loi</a:t>
                      </a:r>
                      <a:endParaRPr/>
                    </a:p>
                  </a:txBody>
                  <a:tcPr marT="0" marB="0" marR="49600" marL="49600"/>
                </a:tc>
                <a:tc>
                  <a:txBody>
                    <a:bodyPr/>
                    <a:lstStyle/>
                    <a:p>
                      <a:pPr indent="0" lvl="0" marL="0" marR="0" rtl="0" algn="l">
                        <a:lnSpc>
                          <a:spcPct val="107000"/>
                        </a:lnSpc>
                        <a:spcBef>
                          <a:spcPts val="0"/>
                        </a:spcBef>
                        <a:spcAft>
                          <a:spcPts val="0"/>
                        </a:spcAft>
                        <a:buNone/>
                      </a:pPr>
                      <a:r>
                        <a:rPr lang="fr" sz="1800">
                          <a:highlight>
                            <a:srgbClr val="BDD6EE"/>
                          </a:highlight>
                        </a:rPr>
                        <a:t> </a:t>
                      </a:r>
                      <a:endParaRPr sz="1800">
                        <a:highlight>
                          <a:srgbClr val="BDD6EE"/>
                        </a:highlight>
                        <a:latin typeface="Calibri"/>
                        <a:ea typeface="Calibri"/>
                        <a:cs typeface="Calibri"/>
                        <a:sym typeface="Calibri"/>
                      </a:endParaRPr>
                    </a:p>
                  </a:txBody>
                  <a:tcPr marT="0" marB="0" marR="49600" marL="49600"/>
                </a:tc>
              </a:tr>
              <a:tr h="264350">
                <a:tc>
                  <a:txBody>
                    <a:bodyPr/>
                    <a:lstStyle/>
                    <a:p>
                      <a:pPr indent="0" lvl="0" marL="0" marR="0" rtl="0" algn="l">
                        <a:lnSpc>
                          <a:spcPct val="107000"/>
                        </a:lnSpc>
                        <a:spcBef>
                          <a:spcPts val="0"/>
                        </a:spcBef>
                        <a:spcAft>
                          <a:spcPts val="0"/>
                        </a:spcAft>
                        <a:buNone/>
                      </a:pPr>
                      <a:r>
                        <a:rPr b="1" lang="fr" sz="1800">
                          <a:solidFill>
                            <a:schemeClr val="lt1"/>
                          </a:solidFill>
                          <a:latin typeface="Avenir"/>
                          <a:ea typeface="Avenir"/>
                          <a:cs typeface="Avenir"/>
                          <a:sym typeface="Avenir"/>
                        </a:rPr>
                        <a:t>Équipements et services d’avortement</a:t>
                      </a:r>
                      <a:endParaRPr/>
                    </a:p>
                  </a:txBody>
                  <a:tcPr marT="0" marB="0" marR="49600" marL="49600"/>
                </a:tc>
                <a:tc>
                  <a:txBody>
                    <a:bodyPr/>
                    <a:lstStyle/>
                    <a:p>
                      <a:pPr indent="0" lvl="0" marL="0" marR="0" rtl="0" algn="l">
                        <a:lnSpc>
                          <a:spcPct val="107000"/>
                        </a:lnSpc>
                        <a:spcBef>
                          <a:spcPts val="0"/>
                        </a:spcBef>
                        <a:spcAft>
                          <a:spcPts val="0"/>
                        </a:spcAft>
                        <a:buNone/>
                      </a:pPr>
                      <a:r>
                        <a:rPr lang="fr" sz="1800">
                          <a:highlight>
                            <a:srgbClr val="DEEAF6"/>
                          </a:highlight>
                        </a:rPr>
                        <a:t> </a:t>
                      </a:r>
                      <a:endParaRPr sz="1800">
                        <a:highlight>
                          <a:srgbClr val="DEEAF6"/>
                        </a:highlight>
                        <a:latin typeface="Calibri"/>
                        <a:ea typeface="Calibri"/>
                        <a:cs typeface="Calibri"/>
                        <a:sym typeface="Calibri"/>
                      </a:endParaRPr>
                    </a:p>
                  </a:txBody>
                  <a:tcPr marT="0" marB="0" marR="49600" marL="49600"/>
                </a:tc>
              </a:tr>
              <a:tr h="542575">
                <a:tc>
                  <a:txBody>
                    <a:bodyPr/>
                    <a:lstStyle/>
                    <a:p>
                      <a:pPr indent="0" lvl="0" marL="0" marR="0" rtl="0" algn="l">
                        <a:lnSpc>
                          <a:spcPct val="107000"/>
                        </a:lnSpc>
                        <a:spcBef>
                          <a:spcPts val="0"/>
                        </a:spcBef>
                        <a:spcAft>
                          <a:spcPts val="0"/>
                        </a:spcAft>
                        <a:buClr>
                          <a:schemeClr val="lt1"/>
                        </a:buClr>
                        <a:buSzPts val="1800"/>
                        <a:buFont typeface="Avenir"/>
                        <a:buNone/>
                      </a:pPr>
                      <a:r>
                        <a:rPr b="1" lang="fr" sz="1800">
                          <a:solidFill>
                            <a:schemeClr val="lt1"/>
                          </a:solidFill>
                          <a:latin typeface="Avenir"/>
                          <a:ea typeface="Avenir"/>
                          <a:cs typeface="Avenir"/>
                          <a:sym typeface="Avenir"/>
                        </a:rPr>
                        <a:t>Produits de luxe et équipements de jeux de hasard</a:t>
                      </a:r>
                      <a:endParaRPr/>
                    </a:p>
                    <a:p>
                      <a:pPr indent="0" lvl="0" marL="0" marR="0" rtl="0" algn="l">
                        <a:lnSpc>
                          <a:spcPct val="107000"/>
                        </a:lnSpc>
                        <a:spcBef>
                          <a:spcPts val="0"/>
                        </a:spcBef>
                        <a:spcAft>
                          <a:spcPts val="0"/>
                        </a:spcAft>
                        <a:buNone/>
                      </a:pPr>
                      <a:r>
                        <a:t/>
                      </a:r>
                      <a:endParaRPr sz="1800">
                        <a:highlight>
                          <a:srgbClr val="5B9BD5"/>
                        </a:highlight>
                        <a:latin typeface="Calibri"/>
                        <a:ea typeface="Calibri"/>
                        <a:cs typeface="Calibri"/>
                        <a:sym typeface="Calibri"/>
                      </a:endParaRPr>
                    </a:p>
                  </a:txBody>
                  <a:tcPr marT="0" marB="0" marR="49600" marL="49600"/>
                </a:tc>
                <a:tc>
                  <a:txBody>
                    <a:bodyPr/>
                    <a:lstStyle/>
                    <a:p>
                      <a:pPr indent="0" lvl="0" marL="0" marR="0" rtl="0" algn="l">
                        <a:lnSpc>
                          <a:spcPct val="107000"/>
                        </a:lnSpc>
                        <a:spcBef>
                          <a:spcPts val="0"/>
                        </a:spcBef>
                        <a:spcAft>
                          <a:spcPts val="0"/>
                        </a:spcAft>
                        <a:buNone/>
                      </a:pPr>
                      <a:r>
                        <a:rPr lang="fr" sz="1800">
                          <a:highlight>
                            <a:srgbClr val="BDD6EE"/>
                          </a:highlight>
                        </a:rPr>
                        <a:t> </a:t>
                      </a:r>
                      <a:endParaRPr sz="1800">
                        <a:highlight>
                          <a:srgbClr val="BDD6EE"/>
                        </a:highlight>
                        <a:latin typeface="Calibri"/>
                        <a:ea typeface="Calibri"/>
                        <a:cs typeface="Calibri"/>
                        <a:sym typeface="Calibri"/>
                      </a:endParaRPr>
                    </a:p>
                  </a:txBody>
                  <a:tcPr marT="0" marB="0" marR="49600" marL="49600"/>
                </a:tc>
              </a:tr>
              <a:tr h="468150">
                <a:tc>
                  <a:txBody>
                    <a:bodyPr/>
                    <a:lstStyle/>
                    <a:p>
                      <a:pPr indent="0" lvl="0" marL="0" marR="0" rtl="0" algn="l">
                        <a:lnSpc>
                          <a:spcPct val="107000"/>
                        </a:lnSpc>
                        <a:spcBef>
                          <a:spcPts val="0"/>
                        </a:spcBef>
                        <a:spcAft>
                          <a:spcPts val="0"/>
                        </a:spcAft>
                        <a:buClr>
                          <a:schemeClr val="lt1"/>
                        </a:buClr>
                        <a:buSzPts val="1800"/>
                        <a:buFont typeface="Avenir"/>
                        <a:buNone/>
                      </a:pPr>
                      <a:r>
                        <a:rPr b="1" lang="fr" sz="1800">
                          <a:solidFill>
                            <a:schemeClr val="lt1"/>
                          </a:solidFill>
                          <a:latin typeface="Avenir"/>
                          <a:ea typeface="Avenir"/>
                          <a:cs typeface="Avenir"/>
                          <a:sym typeface="Avenir"/>
                        </a:rPr>
                        <a:t>Équipement de modification météo</a:t>
                      </a:r>
                      <a:endParaRPr sz="1800">
                        <a:highlight>
                          <a:srgbClr val="5B9BD5"/>
                        </a:highlight>
                        <a:latin typeface="Calibri"/>
                        <a:ea typeface="Calibri"/>
                        <a:cs typeface="Calibri"/>
                        <a:sym typeface="Calibri"/>
                      </a:endParaRPr>
                    </a:p>
                  </a:txBody>
                  <a:tcPr marT="0" marB="0" marR="49600" marL="49600"/>
                </a:tc>
                <a:tc>
                  <a:txBody>
                    <a:bodyPr/>
                    <a:lstStyle/>
                    <a:p>
                      <a:pPr indent="0" lvl="0" marL="0" marR="0" rtl="0" algn="l">
                        <a:lnSpc>
                          <a:spcPct val="107000"/>
                        </a:lnSpc>
                        <a:spcBef>
                          <a:spcPts val="0"/>
                        </a:spcBef>
                        <a:spcAft>
                          <a:spcPts val="0"/>
                        </a:spcAft>
                        <a:buNone/>
                      </a:pPr>
                      <a:r>
                        <a:rPr lang="fr" sz="1800">
                          <a:highlight>
                            <a:srgbClr val="DEEAF6"/>
                          </a:highlight>
                        </a:rPr>
                        <a:t> </a:t>
                      </a:r>
                      <a:endParaRPr sz="1800">
                        <a:highlight>
                          <a:srgbClr val="DEEAF6"/>
                        </a:highlight>
                        <a:latin typeface="Calibri"/>
                        <a:ea typeface="Calibri"/>
                        <a:cs typeface="Calibri"/>
                        <a:sym typeface="Calibri"/>
                      </a:endParaRPr>
                    </a:p>
                  </a:txBody>
                  <a:tcPr marT="0" marB="0" marR="49600" marL="49600"/>
                </a:tc>
              </a:tr>
            </a:tbl>
          </a:graphicData>
        </a:graphic>
      </p:graphicFrame>
      <p:sp>
        <p:nvSpPr>
          <p:cNvPr id="525" name="Google Shape;525;p57"/>
          <p:cNvSpPr txBox="1"/>
          <p:nvPr/>
        </p:nvSpPr>
        <p:spPr>
          <a:xfrm>
            <a:off x="8201144" y="1264139"/>
            <a:ext cx="1268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Limité</a:t>
            </a:r>
            <a:endParaRPr/>
          </a:p>
        </p:txBody>
      </p:sp>
      <p:sp>
        <p:nvSpPr>
          <p:cNvPr id="526" name="Google Shape;526;p57"/>
          <p:cNvSpPr txBox="1"/>
          <p:nvPr/>
        </p:nvSpPr>
        <p:spPr>
          <a:xfrm>
            <a:off x="8170824" y="1568684"/>
            <a:ext cx="1268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Limité</a:t>
            </a:r>
            <a:endParaRPr/>
          </a:p>
        </p:txBody>
      </p:sp>
      <p:sp>
        <p:nvSpPr>
          <p:cNvPr id="527" name="Google Shape;527;p57"/>
          <p:cNvSpPr txBox="1"/>
          <p:nvPr/>
        </p:nvSpPr>
        <p:spPr>
          <a:xfrm>
            <a:off x="8173314" y="1840991"/>
            <a:ext cx="1268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Limité</a:t>
            </a:r>
            <a:endParaRPr/>
          </a:p>
        </p:txBody>
      </p:sp>
      <p:sp>
        <p:nvSpPr>
          <p:cNvPr id="528" name="Google Shape;528;p57"/>
          <p:cNvSpPr txBox="1"/>
          <p:nvPr/>
        </p:nvSpPr>
        <p:spPr>
          <a:xfrm>
            <a:off x="8170825" y="2107031"/>
            <a:ext cx="1268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Limité</a:t>
            </a:r>
            <a:endParaRPr/>
          </a:p>
        </p:txBody>
      </p:sp>
      <p:sp>
        <p:nvSpPr>
          <p:cNvPr id="529" name="Google Shape;529;p57"/>
          <p:cNvSpPr txBox="1"/>
          <p:nvPr/>
        </p:nvSpPr>
        <p:spPr>
          <a:xfrm>
            <a:off x="8155636" y="2394936"/>
            <a:ext cx="1268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Limité</a:t>
            </a:r>
            <a:endParaRPr/>
          </a:p>
        </p:txBody>
      </p:sp>
      <p:sp>
        <p:nvSpPr>
          <p:cNvPr id="530" name="Google Shape;530;p57"/>
          <p:cNvSpPr txBox="1"/>
          <p:nvPr/>
        </p:nvSpPr>
        <p:spPr>
          <a:xfrm>
            <a:off x="8185270" y="2736200"/>
            <a:ext cx="1268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Limité</a:t>
            </a:r>
            <a:endParaRPr/>
          </a:p>
        </p:txBody>
      </p:sp>
      <p:sp>
        <p:nvSpPr>
          <p:cNvPr id="531" name="Google Shape;531;p57"/>
          <p:cNvSpPr txBox="1"/>
          <p:nvPr/>
        </p:nvSpPr>
        <p:spPr>
          <a:xfrm>
            <a:off x="8155636" y="3188380"/>
            <a:ext cx="1268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Limité</a:t>
            </a:r>
            <a:endParaRPr/>
          </a:p>
        </p:txBody>
      </p:sp>
      <p:sp>
        <p:nvSpPr>
          <p:cNvPr id="532" name="Google Shape;532;p57"/>
          <p:cNvSpPr txBox="1"/>
          <p:nvPr/>
        </p:nvSpPr>
        <p:spPr>
          <a:xfrm>
            <a:off x="8060013" y="3594874"/>
            <a:ext cx="1268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Inéligible</a:t>
            </a:r>
            <a:endParaRPr/>
          </a:p>
        </p:txBody>
      </p:sp>
      <p:sp>
        <p:nvSpPr>
          <p:cNvPr id="533" name="Google Shape;533;p57"/>
          <p:cNvSpPr txBox="1"/>
          <p:nvPr/>
        </p:nvSpPr>
        <p:spPr>
          <a:xfrm>
            <a:off x="8060013" y="3878739"/>
            <a:ext cx="1268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Inéligible</a:t>
            </a:r>
            <a:endParaRPr/>
          </a:p>
        </p:txBody>
      </p:sp>
      <p:sp>
        <p:nvSpPr>
          <p:cNvPr id="534" name="Google Shape;534;p57"/>
          <p:cNvSpPr txBox="1"/>
          <p:nvPr/>
        </p:nvSpPr>
        <p:spPr>
          <a:xfrm>
            <a:off x="8104834" y="4347270"/>
            <a:ext cx="1268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Inéligible</a:t>
            </a:r>
            <a:endParaRPr/>
          </a:p>
        </p:txBody>
      </p:sp>
      <p:sp>
        <p:nvSpPr>
          <p:cNvPr id="535" name="Google Shape;535;p57"/>
          <p:cNvSpPr txBox="1"/>
          <p:nvPr/>
        </p:nvSpPr>
        <p:spPr>
          <a:xfrm>
            <a:off x="8109942" y="4722927"/>
            <a:ext cx="14191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Inéligible</a:t>
            </a:r>
            <a:endParaRPr/>
          </a:p>
        </p:txBody>
      </p:sp>
      <p:sp>
        <p:nvSpPr>
          <p:cNvPr id="536" name="Google Shape;536;p57"/>
          <p:cNvSpPr txBox="1"/>
          <p:nvPr/>
        </p:nvSpPr>
        <p:spPr>
          <a:xfrm>
            <a:off x="8104835" y="5206130"/>
            <a:ext cx="1268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Inéligible</a:t>
            </a:r>
            <a:endParaRPr/>
          </a:p>
        </p:txBody>
      </p:sp>
      <p:sp>
        <p:nvSpPr>
          <p:cNvPr id="537" name="Google Shape;537;p57"/>
          <p:cNvSpPr txBox="1"/>
          <p:nvPr/>
        </p:nvSpPr>
        <p:spPr>
          <a:xfrm>
            <a:off x="8110813" y="5650407"/>
            <a:ext cx="12685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Inéligible</a:t>
            </a:r>
            <a:endParaRPr/>
          </a:p>
        </p:txBody>
      </p:sp>
      <p:sp>
        <p:nvSpPr>
          <p:cNvPr id="538" name="Google Shape;538;p57"/>
          <p:cNvSpPr txBox="1"/>
          <p:nvPr/>
        </p:nvSpPr>
        <p:spPr>
          <a:xfrm>
            <a:off x="126312" y="6064727"/>
            <a:ext cx="64353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u="sng">
                <a:solidFill>
                  <a:schemeClr val="dk1"/>
                </a:solidFill>
                <a:latin typeface="Avenir"/>
                <a:ea typeface="Avenir"/>
                <a:cs typeface="Avenir"/>
                <a:sym typeface="Avenir"/>
                <a:hlinkClick r:id="rId3">
                  <a:extLst>
                    <a:ext uri="{A12FA001-AC4F-418D-AE19-62706E023703}">
                      <ahyp:hlinkClr val="tx"/>
                    </a:ext>
                  </a:extLst>
                </a:hlinkClick>
              </a:rPr>
              <a:t>https://www.usaid.gov/sites/default/files/2022-12/312.pdf</a:t>
            </a:r>
            <a:r>
              <a:rPr lang="fr" sz="1800">
                <a:solidFill>
                  <a:schemeClr val="dk1"/>
                </a:solidFill>
                <a:latin typeface="Avenir"/>
                <a:ea typeface="Avenir"/>
                <a:cs typeface="Avenir"/>
                <a:sym typeface="Avenir"/>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8"/>
          <p:cNvSpPr/>
          <p:nvPr/>
        </p:nvSpPr>
        <p:spPr>
          <a:xfrm>
            <a:off x="0" y="23545"/>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Contrepart « Cost-Share » </a:t>
            </a:r>
            <a:endParaRPr/>
          </a:p>
        </p:txBody>
      </p:sp>
      <p:sp>
        <p:nvSpPr>
          <p:cNvPr id="545" name="Google Shape;545;p58"/>
          <p:cNvSpPr txBox="1"/>
          <p:nvPr>
            <p:ph idx="1" type="body"/>
          </p:nvPr>
        </p:nvSpPr>
        <p:spPr>
          <a:xfrm>
            <a:off x="995083" y="1617464"/>
            <a:ext cx="4952999" cy="2721454"/>
          </a:xfrm>
          <a:prstGeom prst="rect">
            <a:avLst/>
          </a:prstGeom>
          <a:noFill/>
          <a:ln>
            <a:noFill/>
          </a:ln>
        </p:spPr>
        <p:txBody>
          <a:bodyPr anchorCtr="0" anchor="t" bIns="45700" lIns="0" spcFirstLastPara="1" rIns="0" wrap="square" tIns="45700">
            <a:normAutofit fontScale="92500" lnSpcReduction="10000"/>
          </a:bodyPr>
          <a:lstStyle/>
          <a:p>
            <a:pPr indent="-117475" lvl="0" marL="91440" rtl="0" algn="l">
              <a:lnSpc>
                <a:spcPct val="110000"/>
              </a:lnSpc>
              <a:spcBef>
                <a:spcPts val="0"/>
              </a:spcBef>
              <a:spcAft>
                <a:spcPts val="0"/>
              </a:spcAft>
              <a:buClr>
                <a:schemeClr val="dk1"/>
              </a:buClr>
              <a:buSzPct val="100000"/>
              <a:buChar char=" "/>
            </a:pPr>
            <a:r>
              <a:rPr lang="fr">
                <a:solidFill>
                  <a:schemeClr val="dk1"/>
                </a:solidFill>
              </a:rPr>
              <a:t>Toute ressource en espèces ou en nature donnée à un projet par un </a:t>
            </a:r>
            <a:r>
              <a:rPr b="1" lang="fr">
                <a:solidFill>
                  <a:schemeClr val="dk1"/>
                </a:solidFill>
              </a:rPr>
              <a:t>tiers </a:t>
            </a:r>
            <a:r>
              <a:rPr lang="fr">
                <a:solidFill>
                  <a:schemeClr val="dk1"/>
                </a:solidFill>
              </a:rPr>
              <a:t>pour aider </a:t>
            </a:r>
            <a:r>
              <a:rPr b="1" lang="fr">
                <a:solidFill>
                  <a:schemeClr val="dk1"/>
                </a:solidFill>
              </a:rPr>
              <a:t>à atteindre les objectifs du financement</a:t>
            </a:r>
            <a:endParaRPr/>
          </a:p>
          <a:p>
            <a:pPr indent="-117475" lvl="0" marL="91440" rtl="0" algn="l">
              <a:lnSpc>
                <a:spcPct val="110000"/>
              </a:lnSpc>
              <a:spcBef>
                <a:spcPts val="2400"/>
              </a:spcBef>
              <a:spcAft>
                <a:spcPts val="0"/>
              </a:spcAft>
              <a:buClr>
                <a:schemeClr val="dk1"/>
              </a:buClr>
              <a:buSzPct val="100000"/>
              <a:buChar char=" "/>
            </a:pPr>
            <a:r>
              <a:rPr lang="fr">
                <a:solidFill>
                  <a:schemeClr val="dk1"/>
                </a:solidFill>
              </a:rPr>
              <a:t>Un passif (si requis sur votre financement) et toute obligation non remplie </a:t>
            </a:r>
            <a:r>
              <a:rPr b="1" lang="fr">
                <a:solidFill>
                  <a:schemeClr val="dk1"/>
                </a:solidFill>
              </a:rPr>
              <a:t>peuvent être déduits du montant total de votre financement.</a:t>
            </a:r>
            <a:endParaRPr/>
          </a:p>
          <a:p>
            <a:pPr indent="0" lvl="0" marL="0" rtl="0" algn="l">
              <a:lnSpc>
                <a:spcPct val="110000"/>
              </a:lnSpc>
              <a:spcBef>
                <a:spcPts val="2400"/>
              </a:spcBef>
              <a:spcAft>
                <a:spcPts val="0"/>
              </a:spcAft>
              <a:buClr>
                <a:schemeClr val="dk1"/>
              </a:buClr>
              <a:buSzPct val="100000"/>
              <a:buNone/>
            </a:pPr>
            <a:r>
              <a:t/>
            </a:r>
            <a:endParaRPr/>
          </a:p>
        </p:txBody>
      </p:sp>
      <p:sp>
        <p:nvSpPr>
          <p:cNvPr id="546" name="Google Shape;546;p58"/>
          <p:cNvSpPr txBox="1"/>
          <p:nvPr/>
        </p:nvSpPr>
        <p:spPr>
          <a:xfrm>
            <a:off x="7890186" y="4124097"/>
            <a:ext cx="3048000"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 sz="1800">
                <a:solidFill>
                  <a:srgbClr val="C00000"/>
                </a:solidFill>
                <a:latin typeface="Avenir"/>
                <a:ea typeface="Avenir"/>
                <a:cs typeface="Avenir"/>
                <a:sym typeface="Avenir"/>
              </a:rPr>
              <a:t>La source de fonds du tiers ne peut provenir d'aucune agence du gouvernement américain, c'est-à-dire d'un autre projet financé par le gouvernement américain.</a:t>
            </a:r>
            <a:endParaRPr/>
          </a:p>
        </p:txBody>
      </p:sp>
      <p:sp>
        <p:nvSpPr>
          <p:cNvPr id="547" name="Google Shape;547;p58"/>
          <p:cNvSpPr/>
          <p:nvPr/>
        </p:nvSpPr>
        <p:spPr>
          <a:xfrm>
            <a:off x="2953872" y="3673826"/>
            <a:ext cx="1048653" cy="1390463"/>
          </a:xfrm>
          <a:prstGeom prst="rect">
            <a:avLst/>
          </a:prstGeom>
          <a:solidFill>
            <a:srgbClr val="FFFFFF"/>
          </a:solidFill>
          <a:ln>
            <a:noFill/>
          </a:ln>
        </p:spPr>
      </p:sp>
      <p:sp>
        <p:nvSpPr>
          <p:cNvPr id="548" name="Google Shape;548;p58"/>
          <p:cNvSpPr txBox="1"/>
          <p:nvPr/>
        </p:nvSpPr>
        <p:spPr>
          <a:xfrm>
            <a:off x="784413" y="4140959"/>
            <a:ext cx="2169459" cy="923330"/>
          </a:xfrm>
          <a:prstGeom prst="rect">
            <a:avLst/>
          </a:prstGeom>
          <a:solidFill>
            <a:srgbClr val="1481B7"/>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 sz="1800">
                <a:solidFill>
                  <a:schemeClr val="lt1"/>
                </a:solidFill>
                <a:latin typeface="Avenir"/>
                <a:ea typeface="Avenir"/>
                <a:cs typeface="Avenir"/>
                <a:sym typeface="Avenir"/>
              </a:rPr>
              <a:t>Le partage des coûts est sujet à audit !</a:t>
            </a:r>
            <a:endParaRPr b="1" sz="100">
              <a:solidFill>
                <a:schemeClr val="lt1"/>
              </a:solidFill>
              <a:latin typeface="Avenir"/>
              <a:ea typeface="Avenir"/>
              <a:cs typeface="Avenir"/>
              <a:sym typeface="Avenir"/>
            </a:endParaRPr>
          </a:p>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49" name="Google Shape;549;p58"/>
          <p:cNvSpPr/>
          <p:nvPr/>
        </p:nvSpPr>
        <p:spPr>
          <a:xfrm>
            <a:off x="6945780" y="1256575"/>
            <a:ext cx="3822700" cy="2663825"/>
          </a:xfrm>
          <a:prstGeom prst="rect">
            <a:avLst/>
          </a:prstGeom>
          <a:gradFill>
            <a:gsLst>
              <a:gs pos="0">
                <a:srgbClr val="BA0C2F"/>
              </a:gs>
              <a:gs pos="1000">
                <a:srgbClr val="BA0C2F"/>
              </a:gs>
              <a:gs pos="100000">
                <a:srgbClr val="BEE4F7"/>
              </a:gs>
            </a:gsLst>
            <a:lin ang="5400000" scaled="0"/>
          </a:gradFill>
          <a:ln>
            <a:noFill/>
          </a:ln>
        </p:spPr>
      </p:sp>
      <p:sp>
        <p:nvSpPr>
          <p:cNvPr id="550" name="Google Shape;550;p58"/>
          <p:cNvSpPr txBox="1"/>
          <p:nvPr/>
        </p:nvSpPr>
        <p:spPr>
          <a:xfrm>
            <a:off x="14568" y="5128757"/>
            <a:ext cx="649492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u="sng">
                <a:solidFill>
                  <a:schemeClr val="dk1"/>
                </a:solidFill>
                <a:latin typeface="Quintessential"/>
                <a:ea typeface="Quintessential"/>
                <a:cs typeface="Quintessential"/>
                <a:sym typeface="Quintessential"/>
              </a:rPr>
              <a:t>Question </a:t>
            </a:r>
            <a:r>
              <a:rPr lang="fr" sz="1800">
                <a:solidFill>
                  <a:schemeClr val="dk1"/>
                </a:solidFill>
                <a:latin typeface="Quintessential"/>
                <a:ea typeface="Quintessential"/>
                <a:cs typeface="Quintessential"/>
                <a:sym typeface="Quintessential"/>
              </a:rPr>
              <a:t>: J'ai des fonds provenant d'un précédent projet financé par le gouvernement américain, puis-je les utiliser comme cost-share pour le nouveau projet je dois appliquer?</a:t>
            </a:r>
            <a:endParaRPr/>
          </a:p>
        </p:txBody>
      </p:sp>
      <p:sp>
        <p:nvSpPr>
          <p:cNvPr id="551" name="Google Shape;551;p58"/>
          <p:cNvSpPr txBox="1"/>
          <p:nvPr/>
        </p:nvSpPr>
        <p:spPr>
          <a:xfrm>
            <a:off x="6945780" y="5728922"/>
            <a:ext cx="876096" cy="369332"/>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1800">
                <a:solidFill>
                  <a:srgbClr val="E7E7E5"/>
                </a:solidFill>
                <a:latin typeface="Avenir"/>
                <a:ea typeface="Avenir"/>
                <a:cs typeface="Avenir"/>
                <a:sym typeface="Avenir"/>
              </a:rPr>
              <a:t>Non!</a:t>
            </a:r>
            <a:endParaRPr/>
          </a:p>
        </p:txBody>
      </p:sp>
      <p:sp>
        <p:nvSpPr>
          <p:cNvPr id="552" name="Google Shape;552;p58"/>
          <p:cNvSpPr/>
          <p:nvPr/>
        </p:nvSpPr>
        <p:spPr>
          <a:xfrm rot="-4309014">
            <a:off x="6967562" y="4674496"/>
            <a:ext cx="1153926" cy="617996"/>
          </a:xfrm>
          <a:prstGeom prst="curvedDownArrow">
            <a:avLst>
              <a:gd fmla="val 25000" name="adj1"/>
              <a:gd fmla="val 50000" name="adj2"/>
              <a:gd fmla="val 25000" name="adj3"/>
            </a:avLst>
          </a:prstGeom>
          <a:solidFill>
            <a:srgbClr val="C00000"/>
          </a:solidFill>
          <a:ln cap="flat" cmpd="sng" w="158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venir"/>
              <a:ea typeface="Avenir"/>
              <a:cs typeface="Avenir"/>
              <a:sym typeface="Aveni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9"/>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Qu'est-ce qu’un cost share éligible ?</a:t>
            </a:r>
            <a:endParaRPr b="1" sz="3200">
              <a:solidFill>
                <a:srgbClr val="FFFFFF"/>
              </a:solidFill>
              <a:latin typeface="Arial"/>
              <a:ea typeface="Arial"/>
              <a:cs typeface="Arial"/>
              <a:sym typeface="Arial"/>
            </a:endParaRPr>
          </a:p>
        </p:txBody>
      </p:sp>
      <p:sp>
        <p:nvSpPr>
          <p:cNvPr id="559" name="Google Shape;559;p59"/>
          <p:cNvSpPr txBox="1"/>
          <p:nvPr/>
        </p:nvSpPr>
        <p:spPr>
          <a:xfrm>
            <a:off x="267979" y="1388863"/>
            <a:ext cx="8839200" cy="4393371"/>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accent1"/>
              </a:buClr>
              <a:buSzPts val="2000"/>
              <a:buFont typeface="Calibri"/>
              <a:buNone/>
            </a:pPr>
            <a:r>
              <a:rPr lang="fr" sz="2000">
                <a:solidFill>
                  <a:srgbClr val="3F3F3F"/>
                </a:solidFill>
                <a:latin typeface="Avenir"/>
                <a:ea typeface="Avenir"/>
                <a:cs typeface="Avenir"/>
                <a:sym typeface="Avenir"/>
              </a:rPr>
              <a:t>Pour être considéré comme admissible au partage des coûts, une contrepart (Cost share) doit :</a:t>
            </a:r>
            <a:endParaRPr/>
          </a:p>
          <a:p>
            <a:pPr indent="-230187" lvl="1" marL="461963" marR="0" rtl="0" algn="l">
              <a:lnSpc>
                <a:spcPct val="110000"/>
              </a:lnSpc>
              <a:spcBef>
                <a:spcPts val="600"/>
              </a:spcBef>
              <a:spcAft>
                <a:spcPts val="0"/>
              </a:spcAft>
              <a:buClr>
                <a:srgbClr val="3F3F3F"/>
              </a:buClr>
              <a:buSzPts val="2100"/>
              <a:buFont typeface="Noto Sans Symbols"/>
              <a:buChar char="▪"/>
            </a:pPr>
            <a:r>
              <a:rPr b="0" i="0" lang="fr" sz="2100" u="none" cap="none" strike="noStrike">
                <a:solidFill>
                  <a:srgbClr val="3F3F3F"/>
                </a:solidFill>
                <a:latin typeface="Avenir"/>
                <a:ea typeface="Avenir"/>
                <a:cs typeface="Avenir"/>
                <a:sym typeface="Avenir"/>
              </a:rPr>
              <a:t>Être payé avec des fonds qui ne sont </a:t>
            </a:r>
            <a:r>
              <a:rPr b="0" i="0" lang="fr" sz="2100" u="none" cap="none" strike="noStrike">
                <a:solidFill>
                  <a:srgbClr val="C00000"/>
                </a:solidFill>
                <a:latin typeface="Avenir"/>
                <a:ea typeface="Avenir"/>
                <a:cs typeface="Avenir"/>
                <a:sym typeface="Avenir"/>
              </a:rPr>
              <a:t>PAS fournis par une agence gouvernementale américaine</a:t>
            </a:r>
            <a:endParaRPr/>
          </a:p>
          <a:p>
            <a:pPr indent="-230187" lvl="1" marL="461963" marR="0" rtl="0" algn="l">
              <a:lnSpc>
                <a:spcPct val="110000"/>
              </a:lnSpc>
              <a:spcBef>
                <a:spcPts val="800"/>
              </a:spcBef>
              <a:spcAft>
                <a:spcPts val="0"/>
              </a:spcAft>
              <a:buClr>
                <a:srgbClr val="3F3F3F"/>
              </a:buClr>
              <a:buSzPts val="2100"/>
              <a:buFont typeface="Noto Sans Symbols"/>
              <a:buChar char="▪"/>
            </a:pPr>
            <a:r>
              <a:rPr b="0" i="0" lang="fr" sz="2100" u="none" cap="none" strike="noStrike">
                <a:solidFill>
                  <a:srgbClr val="3F3F3F"/>
                </a:solidFill>
                <a:latin typeface="Avenir"/>
                <a:ea typeface="Avenir"/>
                <a:cs typeface="Avenir"/>
                <a:sym typeface="Avenir"/>
              </a:rPr>
              <a:t>Être considéré comme </a:t>
            </a:r>
            <a:r>
              <a:rPr b="0" i="0" lang="fr" sz="2100" u="none" cap="none" strike="noStrike">
                <a:solidFill>
                  <a:srgbClr val="002A6C"/>
                </a:solidFill>
                <a:latin typeface="Avenir"/>
                <a:ea typeface="Avenir"/>
                <a:cs typeface="Avenir"/>
                <a:sym typeface="Avenir"/>
              </a:rPr>
              <a:t>à frais partagés sur </a:t>
            </a:r>
            <a:r>
              <a:rPr b="0" i="0" lang="fr" sz="2100" u="sng" cap="none" strike="noStrike">
                <a:solidFill>
                  <a:srgbClr val="002A6C"/>
                </a:solidFill>
                <a:latin typeface="Avenir"/>
                <a:ea typeface="Avenir"/>
                <a:cs typeface="Avenir"/>
                <a:sym typeface="Avenir"/>
              </a:rPr>
              <a:t>un seul </a:t>
            </a:r>
            <a:r>
              <a:rPr b="0" i="0" lang="fr" sz="2100" u="none" cap="none" strike="noStrike">
                <a:solidFill>
                  <a:srgbClr val="002A6C"/>
                </a:solidFill>
                <a:latin typeface="Avenir"/>
                <a:ea typeface="Avenir"/>
                <a:cs typeface="Avenir"/>
                <a:sym typeface="Avenir"/>
              </a:rPr>
              <a:t>projet</a:t>
            </a:r>
            <a:endParaRPr/>
          </a:p>
          <a:p>
            <a:pPr indent="-230187" lvl="1" marL="461963" marR="0" rtl="0" algn="l">
              <a:lnSpc>
                <a:spcPct val="110000"/>
              </a:lnSpc>
              <a:spcBef>
                <a:spcPts val="800"/>
              </a:spcBef>
              <a:spcAft>
                <a:spcPts val="0"/>
              </a:spcAft>
              <a:buClr>
                <a:schemeClr val="dk1"/>
              </a:buClr>
              <a:buSzPts val="2100"/>
              <a:buFont typeface="Noto Sans Symbols"/>
              <a:buChar char="▪"/>
            </a:pPr>
            <a:r>
              <a:rPr b="0" i="0" lang="fr" sz="2100" u="none" cap="none" strike="noStrike">
                <a:solidFill>
                  <a:schemeClr val="dk1"/>
                </a:solidFill>
                <a:latin typeface="Avenir"/>
                <a:ea typeface="Avenir"/>
                <a:cs typeface="Avenir"/>
                <a:sym typeface="Avenir"/>
              </a:rPr>
              <a:t>Être vérifiable grâce à </a:t>
            </a:r>
            <a:r>
              <a:rPr b="0" i="0" lang="fr" sz="2100" u="none" cap="none" strike="noStrike">
                <a:solidFill>
                  <a:srgbClr val="3F3F3F"/>
                </a:solidFill>
                <a:latin typeface="Avenir"/>
                <a:ea typeface="Avenir"/>
                <a:cs typeface="Avenir"/>
                <a:sym typeface="Avenir"/>
              </a:rPr>
              <a:t>une documentation décrivant la date, la source, le montant et le but</a:t>
            </a:r>
            <a:endParaRPr/>
          </a:p>
          <a:p>
            <a:pPr indent="-230187" lvl="1" marL="461963" marR="0" rtl="0" algn="l">
              <a:lnSpc>
                <a:spcPct val="110000"/>
              </a:lnSpc>
              <a:spcBef>
                <a:spcPts val="800"/>
              </a:spcBef>
              <a:spcAft>
                <a:spcPts val="0"/>
              </a:spcAft>
              <a:buClr>
                <a:srgbClr val="3F3F3F"/>
              </a:buClr>
              <a:buSzPts val="2100"/>
              <a:buFont typeface="Noto Sans Symbols"/>
              <a:buChar char="▪"/>
            </a:pPr>
            <a:r>
              <a:rPr b="0" i="0" lang="fr" sz="2100" u="none" cap="none" strike="noStrike">
                <a:solidFill>
                  <a:srgbClr val="3F3F3F"/>
                </a:solidFill>
                <a:latin typeface="Avenir"/>
                <a:ea typeface="Avenir"/>
                <a:cs typeface="Avenir"/>
                <a:sym typeface="Avenir"/>
              </a:rPr>
              <a:t>Être </a:t>
            </a:r>
            <a:r>
              <a:rPr b="0" i="0" lang="fr" sz="2100" u="none" cap="none" strike="noStrike">
                <a:solidFill>
                  <a:srgbClr val="002A6C"/>
                </a:solidFill>
                <a:latin typeface="Avenir"/>
                <a:ea typeface="Avenir"/>
                <a:cs typeface="Avenir"/>
                <a:sym typeface="Avenir"/>
              </a:rPr>
              <a:t>nécessaire, raisonnable </a:t>
            </a:r>
            <a:r>
              <a:rPr b="0" i="0" lang="fr" sz="2100" u="none" cap="none" strike="noStrike">
                <a:solidFill>
                  <a:srgbClr val="3F3F3F"/>
                </a:solidFill>
                <a:latin typeface="Avenir"/>
                <a:ea typeface="Avenir"/>
                <a:cs typeface="Avenir"/>
                <a:sym typeface="Avenir"/>
              </a:rPr>
              <a:t>et permis, selon les directives de l'USAID</a:t>
            </a:r>
            <a:endParaRPr/>
          </a:p>
          <a:p>
            <a:pPr indent="-230187" lvl="1" marL="461963" marR="0" rtl="0" algn="l">
              <a:lnSpc>
                <a:spcPct val="110000"/>
              </a:lnSpc>
              <a:spcBef>
                <a:spcPts val="800"/>
              </a:spcBef>
              <a:spcAft>
                <a:spcPts val="0"/>
              </a:spcAft>
              <a:buClr>
                <a:srgbClr val="3F3F3F"/>
              </a:buClr>
              <a:buSzPts val="2100"/>
              <a:buFont typeface="Noto Sans Symbols"/>
              <a:buChar char="▪"/>
            </a:pPr>
            <a:r>
              <a:rPr b="0" i="0" lang="fr" sz="2100" u="none" cap="none" strike="noStrike">
                <a:solidFill>
                  <a:srgbClr val="3F3F3F"/>
                </a:solidFill>
                <a:latin typeface="Avenir"/>
                <a:ea typeface="Avenir"/>
                <a:cs typeface="Avenir"/>
                <a:sym typeface="Avenir"/>
              </a:rPr>
              <a:t>directement contribue </a:t>
            </a:r>
            <a:r>
              <a:rPr b="0" i="0" lang="fr" sz="2100" u="none" cap="none" strike="noStrike">
                <a:solidFill>
                  <a:srgbClr val="002A6C"/>
                </a:solidFill>
                <a:latin typeface="Avenir"/>
                <a:ea typeface="Avenir"/>
                <a:cs typeface="Avenir"/>
                <a:sym typeface="Avenir"/>
              </a:rPr>
              <a:t>aux objectifs du projet</a:t>
            </a:r>
            <a:endParaRPr/>
          </a:p>
          <a:p>
            <a:pPr indent="-230187" lvl="1" marL="461963" marR="0" rtl="0" algn="l">
              <a:lnSpc>
                <a:spcPct val="110000"/>
              </a:lnSpc>
              <a:spcBef>
                <a:spcPts val="800"/>
              </a:spcBef>
              <a:spcAft>
                <a:spcPts val="0"/>
              </a:spcAft>
              <a:buClr>
                <a:schemeClr val="dk1"/>
              </a:buClr>
              <a:buSzPts val="2100"/>
              <a:buFont typeface="Noto Sans Symbols"/>
              <a:buChar char="▪"/>
            </a:pPr>
            <a:r>
              <a:rPr b="0" i="0" lang="fr" sz="2100" u="none" cap="none" strike="noStrike">
                <a:solidFill>
                  <a:schemeClr val="dk1"/>
                </a:solidFill>
                <a:latin typeface="Avenir"/>
                <a:ea typeface="Avenir"/>
                <a:cs typeface="Avenir"/>
                <a:sym typeface="Avenir"/>
              </a:rPr>
              <a:t>Apparaître dans votre </a:t>
            </a:r>
            <a:r>
              <a:rPr b="0" i="0" lang="fr" sz="2100" u="none" cap="none" strike="noStrike">
                <a:solidFill>
                  <a:srgbClr val="002A6C"/>
                </a:solidFill>
                <a:latin typeface="Avenir"/>
                <a:ea typeface="Avenir"/>
                <a:cs typeface="Avenir"/>
                <a:sym typeface="Avenir"/>
              </a:rPr>
              <a:t>budget approuvé</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60"/>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600">
                <a:solidFill>
                  <a:schemeClr val="lt1"/>
                </a:solidFill>
                <a:latin typeface="Arial"/>
                <a:ea typeface="Arial"/>
                <a:cs typeface="Arial"/>
                <a:sym typeface="Arial"/>
              </a:rPr>
              <a:t>Taxe sur la Valeur Ajoutée (TVA)</a:t>
            </a:r>
            <a:endParaRPr/>
          </a:p>
        </p:txBody>
      </p:sp>
      <p:sp>
        <p:nvSpPr>
          <p:cNvPr id="565" name="Google Shape;565;p60"/>
          <p:cNvSpPr txBox="1"/>
          <p:nvPr/>
        </p:nvSpPr>
        <p:spPr>
          <a:xfrm>
            <a:off x="887507" y="1517066"/>
            <a:ext cx="5571564" cy="4708922"/>
          </a:xfrm>
          <a:prstGeom prst="rect">
            <a:avLst/>
          </a:prstGeom>
          <a:no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accent1"/>
              </a:buClr>
              <a:buSzPts val="2000"/>
              <a:buFont typeface="Calibri"/>
              <a:buChar char=" "/>
            </a:pPr>
            <a:r>
              <a:rPr lang="fr" sz="2000">
                <a:solidFill>
                  <a:schemeClr val="dk1"/>
                </a:solidFill>
                <a:latin typeface="Avenir"/>
                <a:ea typeface="Avenir"/>
                <a:cs typeface="Avenir"/>
                <a:sym typeface="Avenir"/>
              </a:rPr>
              <a:t>Les exceptions aux exonérations de TVA s'appliquent généralement aux biens </a:t>
            </a:r>
            <a:r>
              <a:rPr b="1" lang="fr" sz="2000">
                <a:solidFill>
                  <a:schemeClr val="dk1"/>
                </a:solidFill>
                <a:latin typeface="Avenir"/>
                <a:ea typeface="Avenir"/>
                <a:cs typeface="Avenir"/>
                <a:sym typeface="Avenir"/>
              </a:rPr>
              <a:t>achetés en dehors du pays d'accueil.</a:t>
            </a:r>
            <a:r>
              <a:rPr lang="fr" sz="2000">
                <a:solidFill>
                  <a:schemeClr val="dk1"/>
                </a:solidFill>
                <a:latin typeface="Avenir"/>
                <a:ea typeface="Avenir"/>
                <a:cs typeface="Avenir"/>
                <a:sym typeface="Avenir"/>
              </a:rPr>
              <a:t> </a:t>
            </a:r>
            <a:endParaRPr/>
          </a:p>
          <a:p>
            <a:pPr indent="-59689" lvl="0" marL="91440" marR="0" rtl="0" algn="l">
              <a:lnSpc>
                <a:spcPct val="110000"/>
              </a:lnSpc>
              <a:spcBef>
                <a:spcPts val="1400"/>
              </a:spcBef>
              <a:spcAft>
                <a:spcPts val="0"/>
              </a:spcAft>
              <a:buClr>
                <a:schemeClr val="accent1"/>
              </a:buClr>
              <a:buSzPts val="500"/>
              <a:buFont typeface="Calibri"/>
              <a:buNone/>
            </a:pPr>
            <a:r>
              <a:t/>
            </a:r>
            <a:endParaRPr sz="500">
              <a:solidFill>
                <a:schemeClr val="dk1"/>
              </a:solidFill>
              <a:latin typeface="Avenir"/>
              <a:ea typeface="Avenir"/>
              <a:cs typeface="Avenir"/>
              <a:sym typeface="Avenir"/>
            </a:endParaRPr>
          </a:p>
          <a:p>
            <a:pPr indent="-127000" lvl="0" marL="91440" marR="0" rtl="0" algn="l">
              <a:lnSpc>
                <a:spcPct val="110000"/>
              </a:lnSpc>
              <a:spcBef>
                <a:spcPts val="1400"/>
              </a:spcBef>
              <a:spcAft>
                <a:spcPts val="0"/>
              </a:spcAft>
              <a:buClr>
                <a:schemeClr val="accent1"/>
              </a:buClr>
              <a:buSzPts val="2000"/>
              <a:buFont typeface="Calibri"/>
              <a:buChar char=" "/>
            </a:pPr>
            <a:r>
              <a:rPr lang="fr" sz="2000">
                <a:solidFill>
                  <a:schemeClr val="dk1"/>
                </a:solidFill>
                <a:latin typeface="Avenir"/>
                <a:ea typeface="Avenir"/>
                <a:cs typeface="Avenir"/>
                <a:sym typeface="Avenir"/>
              </a:rPr>
              <a:t>Si vous devez payer la TVA sur des biens dont vous auriez dû être exonéré :</a:t>
            </a:r>
            <a:endParaRPr/>
          </a:p>
          <a:p>
            <a:pPr indent="-182880" lvl="1" marL="384048" marR="0" rtl="0" algn="l">
              <a:lnSpc>
                <a:spcPct val="110000"/>
              </a:lnSpc>
              <a:spcBef>
                <a:spcPts val="400"/>
              </a:spcBef>
              <a:spcAft>
                <a:spcPts val="0"/>
              </a:spcAft>
              <a:buClr>
                <a:schemeClr val="dk1"/>
              </a:buClr>
              <a:buSzPts val="1800"/>
              <a:buFont typeface="Calibri"/>
              <a:buChar char="◦"/>
            </a:pPr>
            <a:r>
              <a:rPr b="1" i="0" lang="fr" sz="1800" u="none" cap="none" strike="noStrike">
                <a:solidFill>
                  <a:schemeClr val="dk1"/>
                </a:solidFill>
                <a:latin typeface="Avenir"/>
                <a:ea typeface="Avenir"/>
                <a:cs typeface="Avenir"/>
                <a:sym typeface="Avenir"/>
              </a:rPr>
              <a:t>Informez d’abord l’USAID</a:t>
            </a:r>
            <a:endParaRPr/>
          </a:p>
          <a:p>
            <a:pPr indent="-182880" lvl="1" marL="384048" marR="0" rtl="0" algn="l">
              <a:lnSpc>
                <a:spcPct val="110000"/>
              </a:lnSpc>
              <a:spcBef>
                <a:spcPts val="600"/>
              </a:spcBef>
              <a:spcAft>
                <a:spcPts val="0"/>
              </a:spcAft>
              <a:buClr>
                <a:schemeClr val="dk1"/>
              </a:buClr>
              <a:buSzPts val="1800"/>
              <a:buFont typeface="Calibri"/>
              <a:buChar char="◦"/>
            </a:pPr>
            <a:r>
              <a:rPr b="1" i="0" lang="fr" sz="1800" u="none" cap="none" strike="noStrike">
                <a:solidFill>
                  <a:schemeClr val="dk1"/>
                </a:solidFill>
                <a:latin typeface="Avenir"/>
                <a:ea typeface="Avenir"/>
                <a:cs typeface="Avenir"/>
                <a:sym typeface="Avenir"/>
              </a:rPr>
              <a:t>Suivez le montant </a:t>
            </a:r>
            <a:r>
              <a:rPr b="0" i="0" lang="fr" sz="1800" u="sng" cap="none" strike="noStrike">
                <a:solidFill>
                  <a:schemeClr val="dk1"/>
                </a:solidFill>
                <a:latin typeface="Avenir"/>
                <a:ea typeface="Avenir"/>
                <a:cs typeface="Avenir"/>
                <a:sym typeface="Avenir"/>
              </a:rPr>
              <a:t>par transaction,</a:t>
            </a:r>
            <a:endParaRPr/>
          </a:p>
          <a:p>
            <a:pPr indent="-182880" lvl="1" marL="384048" marR="0" rtl="0" algn="l">
              <a:lnSpc>
                <a:spcPct val="110000"/>
              </a:lnSpc>
              <a:spcBef>
                <a:spcPts val="600"/>
              </a:spcBef>
              <a:spcAft>
                <a:spcPts val="0"/>
              </a:spcAft>
              <a:buClr>
                <a:schemeClr val="dk1"/>
              </a:buClr>
              <a:buSzPts val="1800"/>
              <a:buFont typeface="Calibri"/>
              <a:buChar char="◦"/>
            </a:pPr>
            <a:r>
              <a:rPr b="1" i="0" lang="fr" sz="1800" u="none" cap="none" strike="noStrike">
                <a:solidFill>
                  <a:schemeClr val="dk1"/>
                </a:solidFill>
                <a:latin typeface="Avenir"/>
                <a:ea typeface="Avenir"/>
                <a:cs typeface="Avenir"/>
                <a:sym typeface="Avenir"/>
              </a:rPr>
              <a:t>Demandez un remboursement </a:t>
            </a:r>
            <a:r>
              <a:rPr b="0" i="0" lang="fr" sz="1800" u="none" cap="none" strike="noStrike">
                <a:solidFill>
                  <a:schemeClr val="dk1"/>
                </a:solidFill>
                <a:latin typeface="Avenir"/>
                <a:ea typeface="Avenir"/>
                <a:cs typeface="Avenir"/>
                <a:sym typeface="Avenir"/>
              </a:rPr>
              <a:t>et documentez vos tentatives pour le récupérer, et</a:t>
            </a:r>
            <a:endParaRPr/>
          </a:p>
          <a:p>
            <a:pPr indent="-182880" lvl="1" marL="384048" marR="0" rtl="0" algn="l">
              <a:lnSpc>
                <a:spcPct val="110000"/>
              </a:lnSpc>
              <a:spcBef>
                <a:spcPts val="600"/>
              </a:spcBef>
              <a:spcAft>
                <a:spcPts val="0"/>
              </a:spcAft>
              <a:buClr>
                <a:schemeClr val="dk1"/>
              </a:buClr>
              <a:buSzPts val="1800"/>
              <a:buFont typeface="Calibri"/>
              <a:buChar char="◦"/>
            </a:pPr>
            <a:r>
              <a:rPr b="1" i="0" lang="fr" sz="1800" u="none" cap="none" strike="noStrike">
                <a:solidFill>
                  <a:schemeClr val="dk1"/>
                </a:solidFill>
                <a:latin typeface="Avenir"/>
                <a:ea typeface="Avenir"/>
                <a:cs typeface="Avenir"/>
                <a:sym typeface="Avenir"/>
              </a:rPr>
              <a:t>Signalez-le </a:t>
            </a:r>
            <a:r>
              <a:rPr b="0" i="0" lang="fr" sz="1800" u="none" cap="none" strike="noStrike">
                <a:solidFill>
                  <a:schemeClr val="dk1"/>
                </a:solidFill>
                <a:latin typeface="Avenir"/>
                <a:ea typeface="Avenir"/>
                <a:cs typeface="Avenir"/>
                <a:sym typeface="Avenir"/>
              </a:rPr>
              <a:t>à l'USAID.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61"/>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600">
                <a:solidFill>
                  <a:schemeClr val="lt1"/>
                </a:solidFill>
                <a:latin typeface="Arial"/>
                <a:ea typeface="Arial"/>
                <a:cs typeface="Arial"/>
                <a:sym typeface="Arial"/>
              </a:rPr>
              <a:t>Taxe sur la valeur ajoutée (TVA) – Votre responsabilité</a:t>
            </a:r>
            <a:endParaRPr/>
          </a:p>
        </p:txBody>
      </p:sp>
      <p:sp>
        <p:nvSpPr>
          <p:cNvPr id="571" name="Google Shape;571;p61"/>
          <p:cNvSpPr txBox="1"/>
          <p:nvPr/>
        </p:nvSpPr>
        <p:spPr>
          <a:xfrm>
            <a:off x="887507" y="1517066"/>
            <a:ext cx="4876800" cy="1911934"/>
          </a:xfrm>
          <a:prstGeom prst="rect">
            <a:avLst/>
          </a:prstGeom>
          <a:noFill/>
          <a:ln>
            <a:noFill/>
          </a:ln>
        </p:spPr>
        <p:txBody>
          <a:bodyPr anchorCtr="0" anchor="t" bIns="45700" lIns="91425" spcFirstLastPara="1" rIns="91425" wrap="square" tIns="45700">
            <a:noAutofit/>
          </a:bodyPr>
          <a:lstStyle/>
          <a:p>
            <a:pPr indent="-114300" lvl="0" marL="91440" marR="0" rtl="0" algn="l">
              <a:lnSpc>
                <a:spcPct val="110000"/>
              </a:lnSpc>
              <a:spcBef>
                <a:spcPts val="0"/>
              </a:spcBef>
              <a:spcAft>
                <a:spcPts val="0"/>
              </a:spcAft>
              <a:buClr>
                <a:schemeClr val="accent1"/>
              </a:buClr>
              <a:buSzPts val="1800"/>
              <a:buFont typeface="Noto Sans Symbols"/>
              <a:buChar char="▪"/>
            </a:pPr>
            <a:r>
              <a:rPr lang="fr" sz="1800">
                <a:solidFill>
                  <a:srgbClr val="3F3F3F"/>
                </a:solidFill>
                <a:latin typeface="Times New Roman"/>
                <a:ea typeface="Times New Roman"/>
                <a:cs typeface="Times New Roman"/>
                <a:sym typeface="Times New Roman"/>
              </a:rPr>
              <a:t>L'USAID peut </a:t>
            </a:r>
            <a:r>
              <a:rPr b="0" i="0" lang="fr" sz="1800" u="none" strike="noStrike">
                <a:solidFill>
                  <a:srgbClr val="3F3F3F"/>
                </a:solidFill>
                <a:latin typeface="Times New Roman"/>
                <a:ea typeface="Times New Roman"/>
                <a:cs typeface="Times New Roman"/>
                <a:sym typeface="Times New Roman"/>
              </a:rPr>
              <a:t>fournir les documents de candidature et la lettre de soutien.</a:t>
            </a:r>
            <a:endParaRPr/>
          </a:p>
          <a:p>
            <a:pPr indent="-114300" lvl="0" marL="91440" marR="0" rtl="0" algn="l">
              <a:lnSpc>
                <a:spcPct val="110000"/>
              </a:lnSpc>
              <a:spcBef>
                <a:spcPts val="1400"/>
              </a:spcBef>
              <a:spcAft>
                <a:spcPts val="0"/>
              </a:spcAft>
              <a:buClr>
                <a:schemeClr val="accent1"/>
              </a:buClr>
              <a:buSzPts val="1800"/>
              <a:buFont typeface="Noto Sans Symbols"/>
              <a:buChar char="▪"/>
            </a:pPr>
            <a:r>
              <a:rPr b="0" i="0" lang="fr" sz="1800" u="none" strike="noStrike">
                <a:solidFill>
                  <a:srgbClr val="3F3F3F"/>
                </a:solidFill>
                <a:latin typeface="Times New Roman"/>
                <a:ea typeface="Times New Roman"/>
                <a:cs typeface="Times New Roman"/>
                <a:sym typeface="Times New Roman"/>
              </a:rPr>
              <a:t>Mais votre organisation est responsable de l’application et de l’obtention de cette exonération et remboursement de TVA auprès du gouvernement du pays hôte.</a:t>
            </a:r>
            <a:endParaRPr sz="2000">
              <a:solidFill>
                <a:schemeClr val="dk1"/>
              </a:solidFill>
              <a:latin typeface="Avenir"/>
              <a:ea typeface="Avenir"/>
              <a:cs typeface="Avenir"/>
              <a:sym typeface="Avenir"/>
            </a:endParaRPr>
          </a:p>
        </p:txBody>
      </p:sp>
      <p:sp>
        <p:nvSpPr>
          <p:cNvPr id="572" name="Google Shape;572;p61"/>
          <p:cNvSpPr txBox="1"/>
          <p:nvPr/>
        </p:nvSpPr>
        <p:spPr>
          <a:xfrm>
            <a:off x="900952" y="3787588"/>
            <a:ext cx="4939553" cy="2308324"/>
          </a:xfrm>
          <a:prstGeom prst="rect">
            <a:avLst/>
          </a:prstGeom>
          <a:solidFill>
            <a:srgbClr val="86746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 sz="1800" u="sng" strike="noStrike">
                <a:solidFill>
                  <a:schemeClr val="lt1"/>
                </a:solidFill>
                <a:latin typeface="Arial"/>
                <a:ea typeface="Arial"/>
                <a:cs typeface="Arial"/>
                <a:sym typeface="Arial"/>
              </a:rPr>
              <a:t>Exigence de déclaration de TVA</a:t>
            </a:r>
            <a:endParaRPr/>
          </a:p>
          <a:p>
            <a:pPr indent="0" lvl="0" marL="0" marR="0" rtl="0" algn="l">
              <a:spcBef>
                <a:spcPts val="0"/>
              </a:spcBef>
              <a:spcAft>
                <a:spcPts val="0"/>
              </a:spcAft>
              <a:buNone/>
            </a:pPr>
            <a:r>
              <a:t/>
            </a:r>
            <a:endParaRPr b="1" i="0" sz="1800" u="none" strike="noStrike">
              <a:solidFill>
                <a:schemeClr val="lt1"/>
              </a:solidFill>
              <a:latin typeface="Arial"/>
              <a:ea typeface="Arial"/>
              <a:cs typeface="Arial"/>
              <a:sym typeface="Arial"/>
            </a:endParaRPr>
          </a:p>
          <a:p>
            <a:pPr indent="0" lvl="0" marL="0" marR="0" rtl="0" algn="l">
              <a:spcBef>
                <a:spcPts val="0"/>
              </a:spcBef>
              <a:spcAft>
                <a:spcPts val="0"/>
              </a:spcAft>
              <a:buNone/>
            </a:pPr>
            <a:r>
              <a:rPr b="1" i="0" lang="fr" sz="1800" u="none" strike="noStrike">
                <a:solidFill>
                  <a:schemeClr val="lt1"/>
                </a:solidFill>
                <a:latin typeface="Arial"/>
                <a:ea typeface="Arial"/>
                <a:cs typeface="Arial"/>
                <a:sym typeface="Arial"/>
              </a:rPr>
              <a:t>Qui doit declarer: </a:t>
            </a:r>
            <a:r>
              <a:rPr b="0" i="0" lang="fr" sz="1800" u="none" strike="noStrike">
                <a:solidFill>
                  <a:schemeClr val="lt1"/>
                </a:solidFill>
                <a:latin typeface="Arial"/>
                <a:ea typeface="Arial"/>
                <a:cs typeface="Arial"/>
                <a:sym typeface="Arial"/>
              </a:rPr>
              <a:t>toute organisation qui</a:t>
            </a:r>
            <a:endParaRPr/>
          </a:p>
          <a:p>
            <a:pPr indent="0" lvl="0" marL="0" marR="0" rtl="0" algn="l">
              <a:spcBef>
                <a:spcPts val="0"/>
              </a:spcBef>
              <a:spcAft>
                <a:spcPts val="0"/>
              </a:spcAft>
              <a:buNone/>
            </a:pPr>
            <a:r>
              <a:rPr b="0" i="0" lang="fr" sz="1800" u="none" strike="noStrike">
                <a:solidFill>
                  <a:schemeClr val="lt1"/>
                </a:solidFill>
                <a:latin typeface="Arial"/>
                <a:ea typeface="Arial"/>
                <a:cs typeface="Arial"/>
                <a:sym typeface="Arial"/>
              </a:rPr>
              <a:t>acheté 500 $ US ou plus avec les fonds de l'USAID</a:t>
            </a:r>
            <a:endParaRPr/>
          </a:p>
          <a:p>
            <a:pPr indent="0" lvl="0" marL="0" marR="0" rtl="0" algn="l">
              <a:spcBef>
                <a:spcPts val="0"/>
              </a:spcBef>
              <a:spcAft>
                <a:spcPts val="0"/>
              </a:spcAft>
              <a:buNone/>
            </a:pPr>
            <a:r>
              <a:rPr b="1" i="0" lang="fr" sz="1800" u="none" strike="noStrike">
                <a:solidFill>
                  <a:schemeClr val="lt1"/>
                </a:solidFill>
                <a:latin typeface="Arial"/>
                <a:ea typeface="Arial"/>
                <a:cs typeface="Arial"/>
                <a:sym typeface="Arial"/>
              </a:rPr>
              <a:t>Date d'échéance : </a:t>
            </a:r>
            <a:r>
              <a:rPr b="0" i="0" lang="fr" sz="1800" u="none" strike="noStrike">
                <a:solidFill>
                  <a:schemeClr val="lt1"/>
                </a:solidFill>
                <a:latin typeface="Arial"/>
                <a:ea typeface="Arial"/>
                <a:cs typeface="Arial"/>
                <a:sym typeface="Arial"/>
              </a:rPr>
              <a:t>Chaque année, le 16 avril</a:t>
            </a:r>
            <a:endParaRPr/>
          </a:p>
          <a:p>
            <a:pPr indent="0" lvl="0" marL="0" marR="0" rtl="0" algn="l">
              <a:spcBef>
                <a:spcPts val="0"/>
              </a:spcBef>
              <a:spcAft>
                <a:spcPts val="0"/>
              </a:spcAft>
              <a:buNone/>
            </a:pPr>
            <a:r>
              <a:rPr b="1" i="0" lang="fr" sz="1800" u="none" strike="noStrike">
                <a:solidFill>
                  <a:schemeClr val="lt1"/>
                </a:solidFill>
                <a:latin typeface="Arial"/>
                <a:ea typeface="Arial"/>
                <a:cs typeface="Arial"/>
                <a:sym typeface="Arial"/>
              </a:rPr>
              <a:t>Formulaire :</a:t>
            </a:r>
            <a:r>
              <a:rPr b="0" i="0" lang="fr" sz="1800" u="none" strike="noStrike">
                <a:solidFill>
                  <a:schemeClr val="lt1"/>
                </a:solidFill>
                <a:latin typeface="Arial"/>
                <a:ea typeface="Arial"/>
                <a:cs typeface="Arial"/>
                <a:sym typeface="Arial"/>
              </a:rPr>
              <a:t> Pas de formulaire standard</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venir"/>
              <a:ea typeface="Avenir"/>
              <a:cs typeface="Avenir"/>
              <a:sym typeface="Avenir"/>
            </a:endParaRPr>
          </a:p>
        </p:txBody>
      </p:sp>
      <p:sp>
        <p:nvSpPr>
          <p:cNvPr id="573" name="Google Shape;573;p61"/>
          <p:cNvSpPr txBox="1"/>
          <p:nvPr/>
        </p:nvSpPr>
        <p:spPr>
          <a:xfrm>
            <a:off x="6418730" y="3787588"/>
            <a:ext cx="5647764" cy="2308324"/>
          </a:xfrm>
          <a:prstGeom prst="rect">
            <a:avLst/>
          </a:prstGeom>
          <a:solidFill>
            <a:srgbClr val="D2EDFA"/>
          </a:solidFill>
          <a:ln>
            <a:noFill/>
          </a:ln>
        </p:spPr>
        <p:txBody>
          <a:bodyPr anchorCtr="0" anchor="t" bIns="45700" lIns="91425" spcFirstLastPara="1" rIns="91425" wrap="square" tIns="45700">
            <a:spAutoFit/>
          </a:bodyPr>
          <a:lstStyle/>
          <a:p>
            <a:pPr indent="0" lvl="2" marL="111125" marR="0" rtl="0" algn="ctr">
              <a:spcBef>
                <a:spcPts val="0"/>
              </a:spcBef>
              <a:spcAft>
                <a:spcPts val="0"/>
              </a:spcAft>
              <a:buNone/>
            </a:pPr>
            <a:r>
              <a:rPr b="1" i="0" lang="fr" sz="1800" u="sng" cap="none" strike="noStrike">
                <a:solidFill>
                  <a:srgbClr val="007033"/>
                </a:solidFill>
                <a:latin typeface="Arial"/>
                <a:ea typeface="Arial"/>
                <a:cs typeface="Arial"/>
                <a:sym typeface="Arial"/>
              </a:rPr>
              <a:t>Exonération de déclaration de TVA</a:t>
            </a:r>
            <a:endParaRPr/>
          </a:p>
          <a:p>
            <a:pPr indent="-230188" lvl="2" marL="341313" marR="0" rtl="0" algn="l">
              <a:spcBef>
                <a:spcPts val="0"/>
              </a:spcBef>
              <a:spcAft>
                <a:spcPts val="0"/>
              </a:spcAft>
              <a:buClr>
                <a:srgbClr val="433A35"/>
              </a:buClr>
              <a:buSzPts val="1800"/>
              <a:buFont typeface="Arial"/>
              <a:buChar char="•"/>
            </a:pPr>
            <a:r>
              <a:rPr b="0" i="0" lang="fr" sz="1800" u="none" cap="none" strike="noStrike">
                <a:solidFill>
                  <a:srgbClr val="433A35"/>
                </a:solidFill>
                <a:latin typeface="Avenir"/>
                <a:ea typeface="Avenir"/>
                <a:cs typeface="Avenir"/>
                <a:sym typeface="Avenir"/>
              </a:rPr>
              <a:t>500 $ ou moins (hors paiement de la TVA)</a:t>
            </a:r>
            <a:endParaRPr/>
          </a:p>
          <a:p>
            <a:pPr indent="-230188" lvl="2" marL="341313" marR="0" rtl="0" algn="l">
              <a:spcBef>
                <a:spcPts val="0"/>
              </a:spcBef>
              <a:spcAft>
                <a:spcPts val="0"/>
              </a:spcAft>
              <a:buClr>
                <a:srgbClr val="433A35"/>
              </a:buClr>
              <a:buSzPts val="1800"/>
              <a:buFont typeface="Arial"/>
              <a:buChar char="•"/>
            </a:pPr>
            <a:r>
              <a:rPr b="0" i="0" lang="fr" sz="1800" u="none" cap="none" strike="noStrike">
                <a:solidFill>
                  <a:srgbClr val="433A35"/>
                </a:solidFill>
                <a:latin typeface="Avenir"/>
                <a:ea typeface="Avenir"/>
                <a:cs typeface="Avenir"/>
                <a:sym typeface="Avenir"/>
              </a:rPr>
              <a:t>Acheté en dehors du pays d'accueil et où la TVA a été payée à une entité en dehors de votre pays</a:t>
            </a:r>
            <a:endParaRPr/>
          </a:p>
          <a:p>
            <a:pPr indent="-230188" lvl="2" marL="341313" marR="0" rtl="0" algn="l">
              <a:spcBef>
                <a:spcPts val="0"/>
              </a:spcBef>
              <a:spcAft>
                <a:spcPts val="0"/>
              </a:spcAft>
              <a:buClr>
                <a:srgbClr val="433A35"/>
              </a:buClr>
              <a:buSzPts val="1800"/>
              <a:buFont typeface="Arial"/>
              <a:buChar char="•"/>
            </a:pPr>
            <a:r>
              <a:rPr b="0" i="0" lang="fr" sz="1800" u="sng" cap="none" strike="noStrike">
                <a:solidFill>
                  <a:srgbClr val="433A35"/>
                </a:solidFill>
                <a:latin typeface="Avenir"/>
                <a:ea typeface="Avenir"/>
                <a:cs typeface="Avenir"/>
                <a:sym typeface="Avenir"/>
              </a:rPr>
              <a:t>NON </a:t>
            </a:r>
            <a:r>
              <a:rPr b="0" i="0" lang="fr" sz="1800" u="none" cap="none" strike="noStrike">
                <a:solidFill>
                  <a:srgbClr val="433A35"/>
                </a:solidFill>
                <a:latin typeface="Avenir"/>
                <a:ea typeface="Avenir"/>
                <a:cs typeface="Avenir"/>
                <a:sym typeface="Avenir"/>
              </a:rPr>
              <a:t>exonéré de TVA, selon votre accord de financement</a:t>
            </a:r>
            <a:endParaRPr/>
          </a:p>
          <a:p>
            <a:pPr indent="-230188" lvl="2" marL="341313" marR="0" rtl="0" algn="l">
              <a:spcBef>
                <a:spcPts val="0"/>
              </a:spcBef>
              <a:spcAft>
                <a:spcPts val="0"/>
              </a:spcAft>
              <a:buClr>
                <a:srgbClr val="433A35"/>
              </a:buClr>
              <a:buSzPts val="1800"/>
              <a:buFont typeface="Arial"/>
              <a:buChar char="•"/>
            </a:pPr>
            <a:r>
              <a:rPr b="0" i="0" lang="fr" sz="1800" u="none" cap="none" strike="noStrike">
                <a:solidFill>
                  <a:srgbClr val="433A35"/>
                </a:solidFill>
                <a:latin typeface="Avenir"/>
                <a:ea typeface="Avenir"/>
                <a:cs typeface="Avenir"/>
                <a:sym typeface="Avenir"/>
              </a:rPr>
              <a:t>L'achat a été effectué avec des fonds non-USAID</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62"/>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a:p>
            <a:pPr indent="0" lvl="0" marL="0" marR="0" rtl="0" algn="ctr">
              <a:spcBef>
                <a:spcPts val="0"/>
              </a:spcBef>
              <a:spcAft>
                <a:spcPts val="0"/>
              </a:spcAft>
              <a:buNone/>
            </a:pPr>
            <a:r>
              <a:rPr b="1" lang="fr" sz="2400">
                <a:solidFill>
                  <a:srgbClr val="FFFFFF"/>
                </a:solidFill>
                <a:latin typeface="Arial"/>
                <a:ea typeface="Arial"/>
                <a:cs typeface="Arial"/>
                <a:sym typeface="Arial"/>
              </a:rPr>
              <a:t>GESTION D’UN FINANCEMENT DE L’USAID     </a:t>
            </a:r>
            <a:endParaRPr/>
          </a:p>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p:txBody>
      </p:sp>
      <p:sp>
        <p:nvSpPr>
          <p:cNvPr id="579" name="Google Shape;579;p62"/>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6C6463"/>
              </a:buClr>
              <a:buSzPts val="1600"/>
              <a:buNone/>
            </a:pPr>
            <a:r>
              <a:t/>
            </a:r>
            <a:endParaRPr/>
          </a:p>
        </p:txBody>
      </p:sp>
      <p:sp>
        <p:nvSpPr>
          <p:cNvPr id="580" name="Google Shape;580;p62"/>
          <p:cNvSpPr txBox="1"/>
          <p:nvPr/>
        </p:nvSpPr>
        <p:spPr>
          <a:xfrm>
            <a:off x="914400" y="1056643"/>
            <a:ext cx="10363200" cy="4815239"/>
          </a:xfrm>
          <a:prstGeom prst="rect">
            <a:avLst/>
          </a:prstGeom>
          <a:solidFill>
            <a:srgbClr val="0D567A"/>
          </a:solidFill>
          <a:ln>
            <a:noFill/>
          </a:ln>
        </p:spPr>
        <p:txBody>
          <a:bodyPr anchorCtr="0" anchor="t" bIns="91175" lIns="91175" spcFirstLastPara="1" rIns="91175" wrap="square" tIns="91175">
            <a:noAutofit/>
          </a:bodyPr>
          <a:lstStyle/>
          <a:p>
            <a:pPr indent="0" lvl="0" marL="169329" marR="0" rtl="0" algn="ctr">
              <a:lnSpc>
                <a:spcPct val="110000"/>
              </a:lnSpc>
              <a:spcBef>
                <a:spcPts val="0"/>
              </a:spcBef>
              <a:spcAft>
                <a:spcPts val="0"/>
              </a:spcAft>
              <a:buClr>
                <a:srgbClr val="F2F2F2"/>
              </a:buClr>
              <a:buSzPts val="1600"/>
              <a:buFont typeface="Calibri"/>
              <a:buNone/>
            </a:pPr>
            <a:r>
              <a:t/>
            </a:r>
            <a:endParaRPr b="1" i="0" sz="3600" u="none" cap="none" strike="noStrike">
              <a:solidFill>
                <a:schemeClr val="lt1"/>
              </a:solidFill>
              <a:latin typeface="Avenir"/>
              <a:ea typeface="Avenir"/>
              <a:cs typeface="Avenir"/>
              <a:sym typeface="Avenir"/>
            </a:endParaRPr>
          </a:p>
          <a:p>
            <a:pPr indent="0" lvl="0" marL="169329" marR="0" rtl="0" algn="ctr">
              <a:lnSpc>
                <a:spcPct val="110000"/>
              </a:lnSpc>
              <a:spcBef>
                <a:spcPts val="0"/>
              </a:spcBef>
              <a:spcAft>
                <a:spcPts val="0"/>
              </a:spcAft>
              <a:buClr>
                <a:srgbClr val="F2F2F2"/>
              </a:buClr>
              <a:buSzPts val="1600"/>
              <a:buFont typeface="Calibri"/>
              <a:buNone/>
            </a:pPr>
            <a:r>
              <a:t/>
            </a:r>
            <a:endParaRPr b="1" i="0" sz="3600" u="none" cap="none" strike="noStrike">
              <a:solidFill>
                <a:schemeClr val="lt1"/>
              </a:solidFill>
              <a:latin typeface="Avenir"/>
              <a:ea typeface="Avenir"/>
              <a:cs typeface="Avenir"/>
              <a:sym typeface="Avenir"/>
            </a:endParaRPr>
          </a:p>
          <a:p>
            <a:pPr indent="0" lvl="0" marL="169329" marR="0" rtl="0" algn="ctr">
              <a:lnSpc>
                <a:spcPct val="110000"/>
              </a:lnSpc>
              <a:spcBef>
                <a:spcPts val="0"/>
              </a:spcBef>
              <a:spcAft>
                <a:spcPts val="0"/>
              </a:spcAft>
              <a:buClr>
                <a:srgbClr val="F2F2F2"/>
              </a:buClr>
              <a:buSzPts val="1600"/>
              <a:buFont typeface="Calibri"/>
              <a:buNone/>
            </a:pPr>
            <a:r>
              <a:rPr b="1" i="0" lang="fr" sz="3600" u="none" cap="none" strike="noStrike">
                <a:solidFill>
                  <a:schemeClr val="lt1"/>
                </a:solidFill>
                <a:latin typeface="Avenir"/>
                <a:ea typeface="Avenir"/>
                <a:cs typeface="Avenir"/>
                <a:sym typeface="Avenir"/>
              </a:rPr>
              <a:t>Thème IV	</a:t>
            </a:r>
            <a:endParaRPr/>
          </a:p>
          <a:p>
            <a:pPr indent="0" lvl="0" marL="169329" marR="0" rtl="0" algn="ctr">
              <a:lnSpc>
                <a:spcPct val="110000"/>
              </a:lnSpc>
              <a:spcBef>
                <a:spcPts val="0"/>
              </a:spcBef>
              <a:spcAft>
                <a:spcPts val="0"/>
              </a:spcAft>
              <a:buClr>
                <a:srgbClr val="F2F2F2"/>
              </a:buClr>
              <a:buSzPts val="1600"/>
              <a:buFont typeface="Calibri"/>
              <a:buNone/>
            </a:pPr>
            <a:r>
              <a:rPr i="0" lang="fr" sz="3600" u="none" cap="none" strike="noStrike">
                <a:solidFill>
                  <a:schemeClr val="lt1"/>
                </a:solidFill>
                <a:latin typeface="Avenir"/>
                <a:ea typeface="Avenir"/>
                <a:cs typeface="Avenir"/>
                <a:sym typeface="Avenir"/>
              </a:rPr>
              <a:t>Gestion des Programmes d’Acquisition</a:t>
            </a:r>
            <a:endParaRPr/>
          </a:p>
          <a:p>
            <a:pPr indent="0" lvl="0" marL="169329" marR="0" rtl="0" algn="l">
              <a:lnSpc>
                <a:spcPct val="110000"/>
              </a:lnSpc>
              <a:spcBef>
                <a:spcPts val="0"/>
              </a:spcBef>
              <a:spcAft>
                <a:spcPts val="0"/>
              </a:spcAft>
              <a:buClr>
                <a:srgbClr val="F2F2F2"/>
              </a:buClr>
              <a:buSzPts val="1600"/>
              <a:buFont typeface="Calibri"/>
              <a:buNone/>
            </a:pPr>
            <a:r>
              <a:rPr i="0" lang="fr" sz="3600" u="none" cap="none" strike="noStrike">
                <a:solidFill>
                  <a:schemeClr val="lt1"/>
                </a:solidFill>
                <a:latin typeface="Avenir"/>
                <a:ea typeface="Avenir"/>
                <a:cs typeface="Avenir"/>
                <a:sym typeface="Avenir"/>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63"/>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Gestion des acquisitions</a:t>
            </a:r>
            <a:endParaRPr/>
          </a:p>
        </p:txBody>
      </p:sp>
      <p:sp>
        <p:nvSpPr>
          <p:cNvPr id="587" name="Google Shape;587;p63"/>
          <p:cNvSpPr txBox="1"/>
          <p:nvPr>
            <p:ph type="title"/>
          </p:nvPr>
        </p:nvSpPr>
        <p:spPr>
          <a:xfrm>
            <a:off x="879566" y="1978243"/>
            <a:ext cx="10058400" cy="252843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Avenir"/>
              <a:buNone/>
            </a:pPr>
            <a:r>
              <a:t/>
            </a:r>
            <a:endParaRPr/>
          </a:p>
        </p:txBody>
      </p:sp>
      <p:sp>
        <p:nvSpPr>
          <p:cNvPr id="588" name="Google Shape;588;p63"/>
          <p:cNvSpPr/>
          <p:nvPr/>
        </p:nvSpPr>
        <p:spPr>
          <a:xfrm>
            <a:off x="0" y="856587"/>
            <a:ext cx="6860345" cy="5567659"/>
          </a:xfrm>
          <a:prstGeom prst="rect">
            <a:avLst/>
          </a:prstGeom>
          <a:solidFill>
            <a:srgbClr val="BDB2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89" name="Google Shape;589;p63"/>
          <p:cNvSpPr/>
          <p:nvPr/>
        </p:nvSpPr>
        <p:spPr>
          <a:xfrm>
            <a:off x="827114" y="1778789"/>
            <a:ext cx="4513919" cy="3477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 sz="4400">
                <a:solidFill>
                  <a:srgbClr val="FFFFFF"/>
                </a:solidFill>
                <a:latin typeface="Avenir"/>
                <a:ea typeface="Avenir"/>
                <a:cs typeface="Avenir"/>
                <a:sym typeface="Avenir"/>
              </a:rPr>
              <a:t>Exigences particulières pour les instruments d'ACQUISITION</a:t>
            </a:r>
            <a:endParaRPr/>
          </a:p>
        </p:txBody>
      </p:sp>
      <p:sp>
        <p:nvSpPr>
          <p:cNvPr id="590" name="Google Shape;590;p63"/>
          <p:cNvSpPr/>
          <p:nvPr/>
        </p:nvSpPr>
        <p:spPr>
          <a:xfrm>
            <a:off x="6215155" y="1269720"/>
            <a:ext cx="4842809" cy="4126846"/>
          </a:xfrm>
          <a:prstGeom prst="rect">
            <a:avLst/>
          </a:prstGeom>
          <a:solidFill>
            <a:srgbClr val="FFFFFF"/>
          </a:solidFill>
          <a:ln>
            <a:noFill/>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4"/>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2800">
                <a:solidFill>
                  <a:schemeClr val="lt1"/>
                </a:solidFill>
                <a:latin typeface="Avenir"/>
                <a:ea typeface="Avenir"/>
                <a:cs typeface="Avenir"/>
                <a:sym typeface="Avenir"/>
              </a:rPr>
              <a:t>Emploi des Nationaux de Pays Tiers (TCNs) et des </a:t>
            </a:r>
            <a:endParaRPr/>
          </a:p>
          <a:p>
            <a:pPr indent="0" lvl="0" marL="0" marR="0" rtl="0" algn="ctr">
              <a:spcBef>
                <a:spcPts val="0"/>
              </a:spcBef>
              <a:spcAft>
                <a:spcPts val="0"/>
              </a:spcAft>
              <a:buNone/>
            </a:pPr>
            <a:r>
              <a:rPr lang="fr" sz="2800">
                <a:solidFill>
                  <a:schemeClr val="lt1"/>
                </a:solidFill>
                <a:latin typeface="Avenir"/>
                <a:ea typeface="Avenir"/>
                <a:cs typeface="Avenir"/>
                <a:sym typeface="Avenir"/>
              </a:rPr>
              <a:t> (LNs) du Pays hote</a:t>
            </a:r>
            <a:endParaRPr b="1" sz="2800">
              <a:solidFill>
                <a:schemeClr val="lt1"/>
              </a:solidFill>
              <a:latin typeface="Arial"/>
              <a:ea typeface="Arial"/>
              <a:cs typeface="Arial"/>
              <a:sym typeface="Arial"/>
            </a:endParaRPr>
          </a:p>
        </p:txBody>
      </p:sp>
      <p:sp>
        <p:nvSpPr>
          <p:cNvPr id="597" name="Google Shape;597;p64"/>
          <p:cNvSpPr txBox="1"/>
          <p:nvPr/>
        </p:nvSpPr>
        <p:spPr>
          <a:xfrm>
            <a:off x="664136" y="1370479"/>
            <a:ext cx="5579782" cy="4340039"/>
          </a:xfrm>
          <a:prstGeom prst="rect">
            <a:avLst/>
          </a:prstGeom>
          <a:noFill/>
          <a:ln>
            <a:noFill/>
          </a:ln>
        </p:spPr>
        <p:txBody>
          <a:bodyPr anchorCtr="0" anchor="t" bIns="45700" lIns="91425" spcFirstLastPara="1" rIns="91425" wrap="square" tIns="45700">
            <a:noAutofit/>
          </a:bodyPr>
          <a:lstStyle/>
          <a:p>
            <a:pPr indent="-342900" lvl="1" marL="342900" marR="0" rtl="0" algn="l">
              <a:lnSpc>
                <a:spcPct val="110000"/>
              </a:lnSpc>
              <a:spcBef>
                <a:spcPts val="0"/>
              </a:spcBef>
              <a:spcAft>
                <a:spcPts val="0"/>
              </a:spcAft>
              <a:buClr>
                <a:schemeClr val="dk1"/>
              </a:buClr>
              <a:buSzPts val="2000"/>
              <a:buFont typeface="Noto Sans Symbols"/>
              <a:buChar char="▪"/>
            </a:pPr>
            <a:r>
              <a:rPr b="0" i="0" lang="fr" sz="2000" u="none" cap="none" strike="noStrike">
                <a:solidFill>
                  <a:schemeClr val="dk1"/>
                </a:solidFill>
                <a:latin typeface="Avenir"/>
                <a:ea typeface="Avenir"/>
                <a:cs typeface="Avenir"/>
                <a:sym typeface="Avenir"/>
              </a:rPr>
              <a:t>Doivent bénéficier des mêmes avantages et être soumis aux mêmes restrictions que les TCNs/LNs employés par l'USAID.</a:t>
            </a:r>
            <a:endParaRPr/>
          </a:p>
          <a:p>
            <a:pPr indent="-342900" lvl="1" marL="342900" marR="0" rtl="0" algn="l">
              <a:lnSpc>
                <a:spcPct val="110000"/>
              </a:lnSpc>
              <a:spcBef>
                <a:spcPts val="600"/>
              </a:spcBef>
              <a:spcAft>
                <a:spcPts val="0"/>
              </a:spcAft>
              <a:buClr>
                <a:schemeClr val="dk1"/>
              </a:buClr>
              <a:buSzPts val="2000"/>
              <a:buFont typeface="Noto Sans Symbols"/>
              <a:buChar char="▪"/>
            </a:pPr>
            <a:r>
              <a:rPr b="0" i="0" lang="fr" sz="2000" u="sng" cap="none" strike="noStrike">
                <a:solidFill>
                  <a:schemeClr val="dk1"/>
                </a:solidFill>
                <a:latin typeface="Avenir"/>
                <a:ea typeface="Avenir"/>
                <a:cs typeface="Avenir"/>
                <a:sym typeface="Avenir"/>
              </a:rPr>
              <a:t>Ne peut pas </a:t>
            </a:r>
            <a:r>
              <a:rPr b="0" i="0" lang="fr" sz="2000" u="none" cap="none" strike="noStrike">
                <a:solidFill>
                  <a:schemeClr val="dk1"/>
                </a:solidFill>
                <a:latin typeface="Avenir"/>
                <a:ea typeface="Avenir"/>
                <a:cs typeface="Avenir"/>
                <a:sym typeface="Avenir"/>
              </a:rPr>
              <a:t>être rémunéré ni recevoir d'augmentations de mérite ou de promotion dépassant la rémunération en vigueur dans le pays d'accueil.</a:t>
            </a:r>
            <a:endParaRPr/>
          </a:p>
          <a:p>
            <a:pPr indent="-342900" lvl="1" marL="342900" marR="0" rtl="0" algn="l">
              <a:lnSpc>
                <a:spcPct val="110000"/>
              </a:lnSpc>
              <a:spcBef>
                <a:spcPts val="600"/>
              </a:spcBef>
              <a:spcAft>
                <a:spcPts val="0"/>
              </a:spcAft>
              <a:buClr>
                <a:schemeClr val="dk1"/>
              </a:buClr>
              <a:buSzPts val="2000"/>
              <a:buFont typeface="Noto Sans Symbols"/>
              <a:buChar char="▪"/>
            </a:pPr>
            <a:r>
              <a:rPr b="0" i="0" lang="fr" sz="2000" u="none" cap="none" strike="noStrike">
                <a:solidFill>
                  <a:schemeClr val="dk1"/>
                </a:solidFill>
                <a:latin typeface="Avenir"/>
                <a:ea typeface="Avenir"/>
                <a:cs typeface="Avenir"/>
                <a:sym typeface="Avenir"/>
              </a:rPr>
              <a:t>Doit être payés en monnaie locale</a:t>
            </a:r>
            <a:endParaRPr/>
          </a:p>
          <a:p>
            <a:pPr indent="-342900" lvl="1" marL="342900" marR="0" rtl="0" algn="l">
              <a:lnSpc>
                <a:spcPct val="110000"/>
              </a:lnSpc>
              <a:spcBef>
                <a:spcPts val="600"/>
              </a:spcBef>
              <a:spcAft>
                <a:spcPts val="0"/>
              </a:spcAft>
              <a:buClr>
                <a:schemeClr val="dk1"/>
              </a:buClr>
              <a:buSzPts val="2000"/>
              <a:buFont typeface="Noto Sans Symbols"/>
              <a:buChar char="▪"/>
            </a:pPr>
            <a:r>
              <a:rPr b="0" i="0" lang="fr" sz="2000" u="none" cap="none" strike="noStrike">
                <a:solidFill>
                  <a:schemeClr val="dk1"/>
                </a:solidFill>
                <a:latin typeface="Avenir"/>
                <a:ea typeface="Avenir"/>
                <a:cs typeface="Avenir"/>
                <a:sym typeface="Avenir"/>
              </a:rPr>
              <a:t>sont </a:t>
            </a:r>
            <a:r>
              <a:rPr b="0" i="0" lang="fr" sz="2000" u="sng" cap="none" strike="noStrike">
                <a:solidFill>
                  <a:schemeClr val="dk1"/>
                </a:solidFill>
                <a:latin typeface="Avenir"/>
                <a:ea typeface="Avenir"/>
                <a:cs typeface="Avenir"/>
                <a:sym typeface="Avenir"/>
              </a:rPr>
              <a:t>pas </a:t>
            </a:r>
            <a:r>
              <a:rPr b="0" i="0" lang="fr" sz="2000" u="none" cap="none" strike="noStrike">
                <a:solidFill>
                  <a:schemeClr val="dk1"/>
                </a:solidFill>
                <a:latin typeface="Avenir"/>
                <a:ea typeface="Avenir"/>
                <a:cs typeface="Avenir"/>
                <a:sym typeface="Avenir"/>
              </a:rPr>
              <a:t>éligibles aux avances ou aux différentiels</a:t>
            </a:r>
            <a:endParaRPr/>
          </a:p>
          <a:p>
            <a:pPr indent="0" lvl="0" marL="91440" marR="0" rtl="0" algn="l">
              <a:lnSpc>
                <a:spcPct val="110000"/>
              </a:lnSpc>
              <a:spcBef>
                <a:spcPts val="1600"/>
              </a:spcBef>
              <a:spcAft>
                <a:spcPts val="0"/>
              </a:spcAft>
              <a:buClr>
                <a:schemeClr val="accent1"/>
              </a:buClr>
              <a:buSzPts val="2000"/>
              <a:buFont typeface="Calibri"/>
              <a:buNone/>
            </a:pPr>
            <a:r>
              <a:t/>
            </a:r>
            <a:endParaRPr sz="2000">
              <a:solidFill>
                <a:srgbClr val="3F3F3F"/>
              </a:solidFill>
              <a:latin typeface="Avenir"/>
              <a:ea typeface="Avenir"/>
              <a:cs typeface="Avenir"/>
              <a:sym typeface="Avenir"/>
            </a:endParaRPr>
          </a:p>
        </p:txBody>
      </p:sp>
      <p:pic>
        <p:nvPicPr>
          <p:cNvPr id="598" name="Google Shape;598;p64"/>
          <p:cNvPicPr preferRelativeResize="0"/>
          <p:nvPr/>
        </p:nvPicPr>
        <p:blipFill rotWithShape="1">
          <a:blip r:embed="rId3">
            <a:alphaModFix/>
          </a:blip>
          <a:srcRect b="0" l="0" r="0" t="0"/>
          <a:stretch/>
        </p:blipFill>
        <p:spPr>
          <a:xfrm>
            <a:off x="6096000" y="960967"/>
            <a:ext cx="6096000" cy="4572000"/>
          </a:xfrm>
          <a:prstGeom prst="rect">
            <a:avLst/>
          </a:prstGeom>
          <a:noFill/>
          <a:ln>
            <a:noFill/>
          </a:ln>
        </p:spPr>
      </p:pic>
      <p:sp>
        <p:nvSpPr>
          <p:cNvPr id="599" name="Google Shape;599;p64"/>
          <p:cNvSpPr txBox="1"/>
          <p:nvPr/>
        </p:nvSpPr>
        <p:spPr>
          <a:xfrm>
            <a:off x="7793567" y="5532830"/>
            <a:ext cx="254846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 sz="1050">
                <a:solidFill>
                  <a:schemeClr val="dk1"/>
                </a:solidFill>
                <a:latin typeface="Avenir"/>
                <a:ea typeface="Avenir"/>
                <a:cs typeface="Avenir"/>
                <a:sym typeface="Avenir"/>
              </a:rPr>
              <a:t>Photo Credit: M Niang (Burkina Faso)</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5"/>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2800">
                <a:solidFill>
                  <a:schemeClr val="lt1"/>
                </a:solidFill>
                <a:latin typeface="Avenir"/>
                <a:ea typeface="Avenir"/>
                <a:cs typeface="Avenir"/>
                <a:sym typeface="Avenir"/>
              </a:rPr>
              <a:t>Suppléments de salaire pour les employés </a:t>
            </a:r>
            <a:endParaRPr/>
          </a:p>
          <a:p>
            <a:pPr indent="0" lvl="0" marL="0" marR="0" rtl="0" algn="ctr">
              <a:spcBef>
                <a:spcPts val="0"/>
              </a:spcBef>
              <a:spcAft>
                <a:spcPts val="0"/>
              </a:spcAft>
              <a:buNone/>
            </a:pPr>
            <a:r>
              <a:rPr lang="fr" sz="2800">
                <a:solidFill>
                  <a:schemeClr val="lt1"/>
                </a:solidFill>
                <a:latin typeface="Avenir"/>
                <a:ea typeface="Avenir"/>
                <a:cs typeface="Avenir"/>
                <a:sym typeface="Avenir"/>
              </a:rPr>
              <a:t>du gouvernement hôte</a:t>
            </a:r>
            <a:endParaRPr b="1" sz="2800">
              <a:solidFill>
                <a:schemeClr val="lt1"/>
              </a:solidFill>
              <a:latin typeface="Arial"/>
              <a:ea typeface="Arial"/>
              <a:cs typeface="Arial"/>
              <a:sym typeface="Arial"/>
            </a:endParaRPr>
          </a:p>
        </p:txBody>
      </p:sp>
      <p:sp>
        <p:nvSpPr>
          <p:cNvPr id="606" name="Google Shape;606;p65"/>
          <p:cNvSpPr txBox="1"/>
          <p:nvPr/>
        </p:nvSpPr>
        <p:spPr>
          <a:xfrm>
            <a:off x="349126" y="1079390"/>
            <a:ext cx="6669741" cy="6840429"/>
          </a:xfrm>
          <a:prstGeom prst="rect">
            <a:avLst/>
          </a:prstGeom>
          <a:noFill/>
          <a:ln>
            <a:noFill/>
          </a:ln>
        </p:spPr>
        <p:txBody>
          <a:bodyPr anchorCtr="0" anchor="t" bIns="45700" lIns="91425" spcFirstLastPara="1" rIns="91425" wrap="square" tIns="45700">
            <a:noAutofit/>
          </a:bodyPr>
          <a:lstStyle/>
          <a:p>
            <a:pPr indent="-342900" lvl="1" marL="342900" marR="0" rtl="0" algn="l">
              <a:lnSpc>
                <a:spcPct val="110000"/>
              </a:lnSpc>
              <a:spcBef>
                <a:spcPts val="0"/>
              </a:spcBef>
              <a:spcAft>
                <a:spcPts val="0"/>
              </a:spcAft>
              <a:buClr>
                <a:schemeClr val="dk1"/>
              </a:buClr>
              <a:buSzPts val="2000"/>
              <a:buFont typeface="Noto Sans Symbols"/>
              <a:buChar char="▪"/>
            </a:pPr>
            <a:r>
              <a:rPr b="0" i="0" lang="fr" sz="2000" u="none" cap="none" strike="noStrike">
                <a:solidFill>
                  <a:schemeClr val="dk1"/>
                </a:solidFill>
                <a:latin typeface="Avenir"/>
                <a:ea typeface="Avenir"/>
                <a:cs typeface="Avenir"/>
                <a:sym typeface="Avenir"/>
              </a:rPr>
              <a:t>Les compléments de salaire des employés du gouvernement hôte ne sont </a:t>
            </a:r>
            <a:r>
              <a:rPr b="1" i="0" lang="fr" sz="2000" u="sng" cap="none" strike="noStrike">
                <a:solidFill>
                  <a:schemeClr val="dk1"/>
                </a:solidFill>
                <a:latin typeface="Avenir"/>
                <a:ea typeface="Avenir"/>
                <a:cs typeface="Avenir"/>
                <a:sym typeface="Avenir"/>
              </a:rPr>
              <a:t>pas </a:t>
            </a:r>
            <a:r>
              <a:rPr b="0" i="0" lang="fr" sz="2000" u="none" cap="none" strike="noStrike">
                <a:solidFill>
                  <a:schemeClr val="dk1"/>
                </a:solidFill>
                <a:latin typeface="Avenir"/>
                <a:ea typeface="Avenir"/>
                <a:cs typeface="Avenir"/>
                <a:sym typeface="Avenir"/>
              </a:rPr>
              <a:t>autorisés sans l'approbation écrite du responsable des contrats de l'USAID.</a:t>
            </a:r>
            <a:endParaRPr/>
          </a:p>
          <a:p>
            <a:pPr indent="-342900" lvl="1" marL="342900" marR="0" rtl="0" algn="l">
              <a:lnSpc>
                <a:spcPct val="110000"/>
              </a:lnSpc>
              <a:spcBef>
                <a:spcPts val="600"/>
              </a:spcBef>
              <a:spcAft>
                <a:spcPts val="0"/>
              </a:spcAft>
              <a:buClr>
                <a:schemeClr val="dk1"/>
              </a:buClr>
              <a:buSzPts val="2000"/>
              <a:buFont typeface="Noto Sans Symbols"/>
              <a:buChar char="▪"/>
            </a:pPr>
            <a:r>
              <a:rPr b="0" i="0" lang="fr" sz="2000" u="none" cap="none" strike="noStrike">
                <a:solidFill>
                  <a:schemeClr val="dk1"/>
                </a:solidFill>
                <a:latin typeface="Avenir"/>
                <a:ea typeface="Avenir"/>
                <a:cs typeface="Avenir"/>
                <a:sym typeface="Avenir"/>
              </a:rPr>
              <a:t>Les suppléments de salaire sont définis comme des paiements effectués qui augmentent le salaire de base ou les primes, les heures supplémentaires, les paiements supplémentaires, les primes d'encouragement et les indemnités.</a:t>
            </a:r>
            <a:endParaRPr/>
          </a:p>
          <a:p>
            <a:pPr indent="-342900" lvl="1" marL="342900" marR="0" rtl="0" algn="l">
              <a:lnSpc>
                <a:spcPct val="110000"/>
              </a:lnSpc>
              <a:spcBef>
                <a:spcPts val="600"/>
              </a:spcBef>
              <a:spcAft>
                <a:spcPts val="0"/>
              </a:spcAft>
              <a:buClr>
                <a:schemeClr val="dk1"/>
              </a:buClr>
              <a:buSzPts val="2000"/>
              <a:buFont typeface="Noto Sans Symbols"/>
              <a:buChar char="▪"/>
            </a:pPr>
            <a:r>
              <a:rPr b="0" i="0" lang="fr" sz="2000" u="none" cap="none" strike="noStrike">
                <a:solidFill>
                  <a:schemeClr val="dk1"/>
                </a:solidFill>
                <a:latin typeface="Avenir"/>
                <a:ea typeface="Avenir"/>
                <a:cs typeface="Avenir"/>
                <a:sym typeface="Avenir"/>
              </a:rPr>
              <a:t>Les indemnités journalières, les voyages sur invitation, les honoraires et la rémunération pour le travail effectué en dehors des heures normales de travail ne sont </a:t>
            </a:r>
            <a:r>
              <a:rPr b="1" i="0" lang="fr" sz="2000" u="sng" cap="none" strike="noStrike">
                <a:solidFill>
                  <a:schemeClr val="dk1"/>
                </a:solidFill>
                <a:latin typeface="Avenir"/>
                <a:ea typeface="Avenir"/>
                <a:cs typeface="Avenir"/>
                <a:sym typeface="Avenir"/>
              </a:rPr>
              <a:t>pas </a:t>
            </a:r>
            <a:r>
              <a:rPr b="0" i="0" lang="fr" sz="2000" u="none" cap="none" strike="noStrike">
                <a:solidFill>
                  <a:schemeClr val="dk1"/>
                </a:solidFill>
                <a:latin typeface="Avenir"/>
                <a:ea typeface="Avenir"/>
                <a:cs typeface="Avenir"/>
                <a:sym typeface="Avenir"/>
              </a:rPr>
              <a:t>considérés comme des compléments de salaire.</a:t>
            </a:r>
            <a:endParaRPr b="0" i="0" sz="500" u="none" cap="none" strike="noStrike">
              <a:solidFill>
                <a:schemeClr val="dk1"/>
              </a:solidFill>
              <a:latin typeface="Avenir"/>
              <a:ea typeface="Avenir"/>
              <a:cs typeface="Avenir"/>
              <a:sym typeface="Avenir"/>
            </a:endParaRPr>
          </a:p>
          <a:p>
            <a:pPr indent="0" lvl="0" marL="91440" marR="0" rtl="0" algn="l">
              <a:lnSpc>
                <a:spcPct val="110000"/>
              </a:lnSpc>
              <a:spcBef>
                <a:spcPts val="1600"/>
              </a:spcBef>
              <a:spcAft>
                <a:spcPts val="0"/>
              </a:spcAft>
              <a:buClr>
                <a:schemeClr val="accent1"/>
              </a:buClr>
              <a:buSzPts val="2000"/>
              <a:buFont typeface="Calibri"/>
              <a:buNone/>
            </a:pPr>
            <a:r>
              <a:t/>
            </a:r>
            <a:endParaRPr sz="2000">
              <a:solidFill>
                <a:srgbClr val="3F3F3F"/>
              </a:solidFill>
              <a:latin typeface="Avenir"/>
              <a:ea typeface="Avenir"/>
              <a:cs typeface="Avenir"/>
              <a:sym typeface="Avenir"/>
            </a:endParaRPr>
          </a:p>
        </p:txBody>
      </p:sp>
      <p:pic>
        <p:nvPicPr>
          <p:cNvPr id="607" name="Google Shape;607;p65"/>
          <p:cNvPicPr preferRelativeResize="0"/>
          <p:nvPr/>
        </p:nvPicPr>
        <p:blipFill rotWithShape="1">
          <a:blip r:embed="rId3">
            <a:alphaModFix/>
          </a:blip>
          <a:srcRect b="0" l="0" r="0" t="0"/>
          <a:stretch/>
        </p:blipFill>
        <p:spPr>
          <a:xfrm>
            <a:off x="7150100" y="1413933"/>
            <a:ext cx="4876800" cy="3657600"/>
          </a:xfrm>
          <a:prstGeom prst="rect">
            <a:avLst/>
          </a:prstGeom>
          <a:noFill/>
          <a:ln>
            <a:noFill/>
          </a:ln>
        </p:spPr>
      </p:pic>
      <p:sp>
        <p:nvSpPr>
          <p:cNvPr id="608" name="Google Shape;608;p65"/>
          <p:cNvSpPr txBox="1"/>
          <p:nvPr/>
        </p:nvSpPr>
        <p:spPr>
          <a:xfrm>
            <a:off x="8343901" y="5071533"/>
            <a:ext cx="216323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 sz="1050">
                <a:solidFill>
                  <a:schemeClr val="dk1"/>
                </a:solidFill>
                <a:latin typeface="Avenir"/>
                <a:ea typeface="Avenir"/>
                <a:cs typeface="Avenir"/>
                <a:sym typeface="Avenir"/>
              </a:rPr>
              <a:t>Photo Credit: M. Niang (Mali)</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2800">
                <a:solidFill>
                  <a:schemeClr val="lt1"/>
                </a:solidFill>
                <a:latin typeface="Arial"/>
                <a:ea typeface="Arial"/>
                <a:cs typeface="Arial"/>
                <a:sym typeface="Arial"/>
              </a:rPr>
              <a:t>Restrictions sur la sous-traitance avec des organisations contrôlées par des gouvernements étrangers</a:t>
            </a:r>
            <a:endParaRPr/>
          </a:p>
        </p:txBody>
      </p:sp>
      <p:sp>
        <p:nvSpPr>
          <p:cNvPr id="614" name="Google Shape;614;p66"/>
          <p:cNvSpPr txBox="1"/>
          <p:nvPr/>
        </p:nvSpPr>
        <p:spPr>
          <a:xfrm>
            <a:off x="105334" y="897603"/>
            <a:ext cx="7154833" cy="5867758"/>
          </a:xfrm>
          <a:prstGeom prst="rect">
            <a:avLst/>
          </a:prstGeom>
          <a:noFill/>
          <a:ln>
            <a:noFill/>
          </a:ln>
        </p:spPr>
        <p:txBody>
          <a:bodyPr anchorCtr="0" anchor="t" bIns="45700" lIns="91425" spcFirstLastPara="1" rIns="91425" wrap="square" tIns="45700">
            <a:noAutofit/>
          </a:bodyPr>
          <a:lstStyle/>
          <a:p>
            <a:pPr indent="-233363" lvl="1" marL="233363" marR="0" rtl="0" algn="l">
              <a:lnSpc>
                <a:spcPct val="110000"/>
              </a:lnSpc>
              <a:spcBef>
                <a:spcPts val="0"/>
              </a:spcBef>
              <a:spcAft>
                <a:spcPts val="0"/>
              </a:spcAft>
              <a:buClr>
                <a:srgbClr val="3F3F3F"/>
              </a:buClr>
              <a:buSzPts val="1900"/>
              <a:buFont typeface="Noto Sans Symbols"/>
              <a:buChar char="▪"/>
            </a:pPr>
            <a:r>
              <a:rPr b="0" i="0" lang="fr" sz="1900" u="none" cap="none" strike="noStrike">
                <a:solidFill>
                  <a:srgbClr val="3F3F3F"/>
                </a:solidFill>
                <a:latin typeface="Avenir"/>
                <a:ea typeface="Avenir"/>
                <a:cs typeface="Avenir"/>
                <a:sym typeface="Avenir"/>
              </a:rPr>
              <a:t>L’USAID impose des restrictions sur la sous-traitance avec des organisations contrôlées par </a:t>
            </a:r>
            <a:r>
              <a:rPr b="1" i="0" lang="fr" sz="1900" u="none" cap="none" strike="noStrike">
                <a:solidFill>
                  <a:schemeClr val="dk2"/>
                </a:solidFill>
                <a:latin typeface="Avenir"/>
                <a:ea typeface="Avenir"/>
                <a:cs typeface="Avenir"/>
                <a:sym typeface="Avenir"/>
              </a:rPr>
              <a:t>des gouvernements étrangers </a:t>
            </a:r>
            <a:r>
              <a:rPr b="0" i="0" lang="fr" sz="1900" u="none" cap="none" strike="noStrike">
                <a:solidFill>
                  <a:srgbClr val="3F3F3F"/>
                </a:solidFill>
                <a:latin typeface="Avenir"/>
                <a:ea typeface="Avenir"/>
                <a:cs typeface="Avenir"/>
                <a:sym typeface="Avenir"/>
              </a:rPr>
              <a:t>.</a:t>
            </a:r>
            <a:endParaRPr/>
          </a:p>
          <a:p>
            <a:pPr indent="-233363" lvl="1" marL="233363" marR="0" rtl="0" algn="l">
              <a:lnSpc>
                <a:spcPct val="110000"/>
              </a:lnSpc>
              <a:spcBef>
                <a:spcPts val="600"/>
              </a:spcBef>
              <a:spcAft>
                <a:spcPts val="0"/>
              </a:spcAft>
              <a:buClr>
                <a:srgbClr val="3F3F3F"/>
              </a:buClr>
              <a:buSzPts val="1900"/>
              <a:buFont typeface="Noto Sans Symbols"/>
              <a:buChar char="▪"/>
            </a:pPr>
            <a:r>
              <a:rPr b="0" i="0" lang="fr" sz="1900" u="none" cap="none" strike="noStrike">
                <a:solidFill>
                  <a:srgbClr val="3F3F3F"/>
                </a:solidFill>
                <a:latin typeface="Avenir"/>
                <a:ea typeface="Avenir"/>
                <a:cs typeface="Avenir"/>
                <a:sym typeface="Avenir"/>
              </a:rPr>
              <a:t>Tous les contrats de sous-traitance nécessitent </a:t>
            </a:r>
            <a:r>
              <a:rPr b="1" i="0" lang="fr" sz="1900" u="none" cap="none" strike="noStrike">
                <a:solidFill>
                  <a:schemeClr val="dk2"/>
                </a:solidFill>
                <a:latin typeface="Avenir"/>
                <a:ea typeface="Avenir"/>
                <a:cs typeface="Avenir"/>
                <a:sym typeface="Avenir"/>
              </a:rPr>
              <a:t>une approbation explicite</a:t>
            </a:r>
            <a:r>
              <a:rPr b="1" i="0" lang="fr" sz="1900" u="none" cap="none" strike="noStrike">
                <a:solidFill>
                  <a:srgbClr val="3F3F3F"/>
                </a:solidFill>
                <a:latin typeface="Avenir"/>
                <a:ea typeface="Avenir"/>
                <a:cs typeface="Avenir"/>
                <a:sym typeface="Avenir"/>
              </a:rPr>
              <a:t> </a:t>
            </a:r>
            <a:r>
              <a:rPr b="0" i="0" lang="fr" sz="1900" u="none" cap="none" strike="noStrike">
                <a:solidFill>
                  <a:srgbClr val="3F3F3F"/>
                </a:solidFill>
                <a:latin typeface="Avenir"/>
                <a:ea typeface="Avenir"/>
                <a:cs typeface="Avenir"/>
                <a:sym typeface="Avenir"/>
              </a:rPr>
              <a:t>de l'USAID et doit être </a:t>
            </a:r>
            <a:r>
              <a:rPr b="1" i="0" lang="fr" sz="1900" u="none" cap="none" strike="noStrike">
                <a:solidFill>
                  <a:schemeClr val="dk2"/>
                </a:solidFill>
                <a:latin typeface="Avenir"/>
                <a:ea typeface="Avenir"/>
                <a:cs typeface="Avenir"/>
                <a:sym typeface="Avenir"/>
              </a:rPr>
              <a:t>à prix fixe.</a:t>
            </a:r>
            <a:endParaRPr/>
          </a:p>
          <a:p>
            <a:pPr indent="-233363" lvl="1" marL="233363" marR="0" rtl="0" algn="l">
              <a:lnSpc>
                <a:spcPct val="110000"/>
              </a:lnSpc>
              <a:spcBef>
                <a:spcPts val="600"/>
              </a:spcBef>
              <a:spcAft>
                <a:spcPts val="0"/>
              </a:spcAft>
              <a:buClr>
                <a:srgbClr val="3F3F3F"/>
              </a:buClr>
              <a:buSzPts val="1900"/>
              <a:buFont typeface="Noto Sans Symbols"/>
              <a:buChar char="▪"/>
            </a:pPr>
            <a:r>
              <a:rPr b="0" i="0" lang="fr" sz="1900" u="none" cap="none" strike="noStrike">
                <a:solidFill>
                  <a:srgbClr val="3F3F3F"/>
                </a:solidFill>
                <a:latin typeface="Avenir"/>
                <a:ea typeface="Avenir"/>
                <a:cs typeface="Avenir"/>
                <a:sym typeface="Avenir"/>
              </a:rPr>
              <a:t>Les contrats de sous-traitance supérieurs à 500 000 $ nécessitent l’approbation du responsable principal des achats.</a:t>
            </a:r>
            <a:endParaRPr/>
          </a:p>
          <a:p>
            <a:pPr indent="-233363" lvl="1" marL="233363" marR="0" rtl="0" algn="l">
              <a:lnSpc>
                <a:spcPct val="110000"/>
              </a:lnSpc>
              <a:spcBef>
                <a:spcPts val="600"/>
              </a:spcBef>
              <a:spcAft>
                <a:spcPts val="0"/>
              </a:spcAft>
              <a:buClr>
                <a:srgbClr val="3F3F3F"/>
              </a:buClr>
              <a:buSzPts val="1900"/>
              <a:buFont typeface="Noto Sans Symbols"/>
              <a:buChar char="▪"/>
            </a:pPr>
            <a:r>
              <a:rPr b="0" i="0" lang="fr" sz="1900" u="none" cap="none" strike="noStrike">
                <a:solidFill>
                  <a:srgbClr val="3F3F3F"/>
                </a:solidFill>
                <a:latin typeface="Avenir"/>
                <a:ea typeface="Avenir"/>
                <a:cs typeface="Avenir"/>
                <a:sym typeface="Avenir"/>
              </a:rPr>
              <a:t>Les subventions sous contrat (GUC) nécessitent l’approbation du CO.</a:t>
            </a:r>
            <a:endParaRPr/>
          </a:p>
          <a:p>
            <a:pPr indent="-233363" lvl="1" marL="233363" marR="0" rtl="0" algn="l">
              <a:lnSpc>
                <a:spcPct val="110000"/>
              </a:lnSpc>
              <a:spcBef>
                <a:spcPts val="600"/>
              </a:spcBef>
              <a:spcAft>
                <a:spcPts val="0"/>
              </a:spcAft>
              <a:buClr>
                <a:srgbClr val="3F3F3F"/>
              </a:buClr>
              <a:buSzPts val="1900"/>
              <a:buFont typeface="Noto Sans Symbols"/>
              <a:buChar char="▪"/>
            </a:pPr>
            <a:r>
              <a:rPr b="0" i="0" lang="fr" sz="1900" u="none" cap="none" strike="noStrike">
                <a:solidFill>
                  <a:srgbClr val="3F3F3F"/>
                </a:solidFill>
                <a:latin typeface="Avenir"/>
                <a:ea typeface="Avenir"/>
                <a:cs typeface="Avenir"/>
                <a:sym typeface="Avenir"/>
              </a:rPr>
              <a:t>Les GUC accordés aux ONG américaines sont limités à 100 000 dollars par entité. Les GUC destinés à accueillir des agences gouvernementales partenaires nécessitent un processus de détermination et de conclusions avant d'être établis et sont limités à 300 000 $ pour la durée du contrat.</a:t>
            </a:r>
            <a:endParaRPr/>
          </a:p>
          <a:p>
            <a:pPr indent="0" lvl="0" marL="0" marR="0" rtl="0" algn="l">
              <a:lnSpc>
                <a:spcPct val="110000"/>
              </a:lnSpc>
              <a:spcBef>
                <a:spcPts val="1600"/>
              </a:spcBef>
              <a:spcAft>
                <a:spcPts val="0"/>
              </a:spcAft>
              <a:buClr>
                <a:schemeClr val="accent1"/>
              </a:buClr>
              <a:buSzPts val="2000"/>
              <a:buFont typeface="Calibri"/>
              <a:buNone/>
            </a:pPr>
            <a:r>
              <a:t/>
            </a:r>
            <a:endParaRPr sz="2000">
              <a:solidFill>
                <a:srgbClr val="3F3F3F"/>
              </a:solidFill>
              <a:latin typeface="Avenir"/>
              <a:ea typeface="Avenir"/>
              <a:cs typeface="Avenir"/>
              <a:sym typeface="Avenir"/>
            </a:endParaRPr>
          </a:p>
        </p:txBody>
      </p:sp>
      <p:sp>
        <p:nvSpPr>
          <p:cNvPr id="615" name="Google Shape;615;p66"/>
          <p:cNvSpPr txBox="1"/>
          <p:nvPr/>
        </p:nvSpPr>
        <p:spPr>
          <a:xfrm>
            <a:off x="7213600" y="4532903"/>
            <a:ext cx="4767233" cy="1200329"/>
          </a:xfrm>
          <a:prstGeom prst="rect">
            <a:avLst/>
          </a:prstGeom>
          <a:solidFill>
            <a:srgbClr val="86746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lt1"/>
                </a:solidFill>
                <a:latin typeface="Times New Roman"/>
                <a:ea typeface="Times New Roman"/>
                <a:cs typeface="Times New Roman"/>
                <a:sym typeface="Times New Roman"/>
              </a:rPr>
              <a:t>Directives automatisées de l'USAID</a:t>
            </a:r>
            <a:endParaRPr/>
          </a:p>
          <a:p>
            <a:pPr indent="0" lvl="0" marL="0" marR="0" rtl="0" algn="l">
              <a:spcBef>
                <a:spcPts val="0"/>
              </a:spcBef>
              <a:spcAft>
                <a:spcPts val="0"/>
              </a:spcAft>
              <a:buNone/>
            </a:pPr>
            <a:r>
              <a:rPr lang="fr" sz="1800">
                <a:solidFill>
                  <a:schemeClr val="lt1"/>
                </a:solidFill>
                <a:latin typeface="Times New Roman"/>
                <a:ea typeface="Times New Roman"/>
                <a:cs typeface="Times New Roman"/>
                <a:sym typeface="Times New Roman"/>
              </a:rPr>
              <a:t>Système (ADS) Chapitre 303 (y compris les références obligatoires et supplémentaires) guide d'attribution et d'administration des subventions</a:t>
            </a:r>
            <a:endParaRPr sz="1800">
              <a:solidFill>
                <a:schemeClr val="lt1"/>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FFFFFF"/>
              </a:solidFill>
              <a:latin typeface="Arial"/>
              <a:ea typeface="Arial"/>
              <a:cs typeface="Arial"/>
              <a:sym typeface="Arial"/>
            </a:endParaRPr>
          </a:p>
          <a:p>
            <a:pPr indent="0" lvl="0" marL="0" marR="0" rtl="0" algn="ctr">
              <a:spcBef>
                <a:spcPts val="0"/>
              </a:spcBef>
              <a:spcAft>
                <a:spcPts val="0"/>
              </a:spcAft>
              <a:buNone/>
            </a:pPr>
            <a:r>
              <a:rPr b="1" i="0" lang="fr" sz="2400" u="none" cap="none" strike="noStrike">
                <a:solidFill>
                  <a:srgbClr val="FFFFFF"/>
                </a:solidFill>
                <a:latin typeface="Arial"/>
                <a:ea typeface="Arial"/>
                <a:cs typeface="Arial"/>
                <a:sym typeface="Arial"/>
              </a:rPr>
              <a:t>GESTION D’UN FINANCEMENT DE L’USAID    </a:t>
            </a:r>
            <a:endParaRPr/>
          </a:p>
          <a:p>
            <a:pPr indent="0" lvl="0" marL="0" marR="0" rtl="0" algn="ctr">
              <a:spcBef>
                <a:spcPts val="0"/>
              </a:spcBef>
              <a:spcAft>
                <a:spcPts val="0"/>
              </a:spcAft>
              <a:buNone/>
            </a:pPr>
            <a:r>
              <a:t/>
            </a:r>
            <a:endParaRPr b="1" i="0" sz="2400" u="none" cap="none" strike="noStrike">
              <a:solidFill>
                <a:srgbClr val="FFFFFF"/>
              </a:solidFill>
              <a:latin typeface="Arial"/>
              <a:ea typeface="Arial"/>
              <a:cs typeface="Arial"/>
              <a:sym typeface="Arial"/>
            </a:endParaRPr>
          </a:p>
        </p:txBody>
      </p:sp>
      <p:sp>
        <p:nvSpPr>
          <p:cNvPr id="219" name="Google Shape;219;p31"/>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6C6463"/>
              </a:buClr>
              <a:buSzPts val="1600"/>
              <a:buNone/>
            </a:pPr>
            <a:r>
              <a:t/>
            </a:r>
            <a:endParaRPr/>
          </a:p>
        </p:txBody>
      </p:sp>
      <p:sp>
        <p:nvSpPr>
          <p:cNvPr id="220" name="Google Shape;220;p31"/>
          <p:cNvSpPr txBox="1"/>
          <p:nvPr/>
        </p:nvSpPr>
        <p:spPr>
          <a:xfrm>
            <a:off x="914400" y="1056643"/>
            <a:ext cx="10363200" cy="4815239"/>
          </a:xfrm>
          <a:prstGeom prst="rect">
            <a:avLst/>
          </a:prstGeom>
          <a:solidFill>
            <a:srgbClr val="0D567A"/>
          </a:solid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440255" lvl="0" marL="609585" marR="0" rtl="0" algn="l">
              <a:lnSpc>
                <a:spcPct val="110000"/>
              </a:lnSpc>
              <a:spcBef>
                <a:spcPts val="0"/>
              </a:spcBef>
              <a:spcAft>
                <a:spcPts val="0"/>
              </a:spcAft>
              <a:buClr>
                <a:srgbClr val="F2F2F2"/>
              </a:buClr>
              <a:buSzPts val="1600"/>
              <a:buFont typeface="Arial"/>
              <a:buChar char="•"/>
            </a:pPr>
            <a:r>
              <a:rPr b="1" i="0" lang="fr" sz="1800" u="none" cap="none" strike="noStrike">
                <a:solidFill>
                  <a:schemeClr val="lt1"/>
                </a:solidFill>
                <a:latin typeface="Avenir"/>
                <a:ea typeface="Avenir"/>
                <a:cs typeface="Avenir"/>
                <a:sym typeface="Avenir"/>
              </a:rPr>
              <a:t>Theme I</a:t>
            </a:r>
            <a:r>
              <a:rPr b="0" i="0" lang="fr" sz="1800" u="none" cap="none" strike="noStrike">
                <a:solidFill>
                  <a:schemeClr val="lt1"/>
                </a:solidFill>
                <a:latin typeface="Avenir"/>
                <a:ea typeface="Avenir"/>
                <a:cs typeface="Avenir"/>
                <a:sym typeface="Avenir"/>
              </a:rPr>
              <a:t>: 	Principaux types de Financement de l’USAID (Acquisition &amp; Assistance)</a:t>
            </a:r>
            <a:endParaRPr/>
          </a:p>
          <a:p>
            <a:pPr indent="-440256" lvl="4" marL="3047924" marR="0" rtl="0" algn="l">
              <a:lnSpc>
                <a:spcPct val="110000"/>
              </a:lnSpc>
              <a:spcBef>
                <a:spcPts val="400"/>
              </a:spcBef>
              <a:spcAft>
                <a:spcPts val="0"/>
              </a:spcAft>
              <a:buClr>
                <a:srgbClr val="F2F2F2"/>
              </a:buClr>
              <a:buSzPts val="1600"/>
              <a:buFont typeface="Arial"/>
              <a:buChar char="•"/>
            </a:pPr>
            <a:r>
              <a:rPr b="0" i="0" lang="fr" sz="1800" u="none" cap="none" strike="noStrike">
                <a:solidFill>
                  <a:schemeClr val="lt1"/>
                </a:solidFill>
                <a:latin typeface="Avenir"/>
                <a:ea typeface="Avenir"/>
                <a:cs typeface="Avenir"/>
                <a:sym typeface="Avenir"/>
              </a:rPr>
              <a:t>Différence entre Acquisition &amp; Assistance</a:t>
            </a:r>
            <a:endParaRPr/>
          </a:p>
          <a:p>
            <a:pPr indent="-440256" lvl="4" marL="3047924" marR="0" rtl="0" algn="l">
              <a:lnSpc>
                <a:spcPct val="110000"/>
              </a:lnSpc>
              <a:spcBef>
                <a:spcPts val="400"/>
              </a:spcBef>
              <a:spcAft>
                <a:spcPts val="0"/>
              </a:spcAft>
              <a:buClr>
                <a:srgbClr val="F2F2F2"/>
              </a:buClr>
              <a:buSzPts val="1600"/>
              <a:buFont typeface="Arial"/>
              <a:buChar char="•"/>
            </a:pPr>
            <a:r>
              <a:rPr b="0" i="0" lang="fr" sz="1800" u="none" cap="none" strike="noStrike">
                <a:solidFill>
                  <a:schemeClr val="lt1"/>
                </a:solidFill>
                <a:latin typeface="Avenir"/>
                <a:ea typeface="Avenir"/>
                <a:cs typeface="Avenir"/>
                <a:sym typeface="Avenir"/>
              </a:rPr>
              <a:t>Structure de l’Accord – Revue de l’Accord</a:t>
            </a:r>
            <a:endParaRPr/>
          </a:p>
          <a:p>
            <a:pPr indent="-440256" lvl="4" marL="3047924" marR="0" rtl="0" algn="l">
              <a:lnSpc>
                <a:spcPct val="110000"/>
              </a:lnSpc>
              <a:spcBef>
                <a:spcPts val="400"/>
              </a:spcBef>
              <a:spcAft>
                <a:spcPts val="0"/>
              </a:spcAft>
              <a:buClr>
                <a:srgbClr val="F2F2F2"/>
              </a:buClr>
              <a:buSzPts val="1600"/>
              <a:buFont typeface="Arial"/>
              <a:buChar char="•"/>
            </a:pPr>
            <a:r>
              <a:rPr b="0" i="0" lang="fr" sz="1800" u="none" cap="none" strike="noStrike">
                <a:solidFill>
                  <a:schemeClr val="lt1"/>
                </a:solidFill>
                <a:latin typeface="Avenir"/>
                <a:ea typeface="Avenir"/>
                <a:cs typeface="Avenir"/>
                <a:sym typeface="Avenir"/>
              </a:rPr>
              <a:t>Rôles and Responsabilités de COR/AOR vs. CO/AO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67"/>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600">
                <a:solidFill>
                  <a:schemeClr val="lt1"/>
                </a:solidFill>
                <a:latin typeface="Arial"/>
                <a:ea typeface="Arial"/>
                <a:cs typeface="Arial"/>
                <a:sym typeface="Arial"/>
              </a:rPr>
              <a:t>Leveraging (Levee de fonds)</a:t>
            </a:r>
            <a:endParaRPr/>
          </a:p>
        </p:txBody>
      </p:sp>
      <p:sp>
        <p:nvSpPr>
          <p:cNvPr id="621" name="Google Shape;621;p67"/>
          <p:cNvSpPr txBox="1"/>
          <p:nvPr/>
        </p:nvSpPr>
        <p:spPr>
          <a:xfrm>
            <a:off x="829237" y="1521548"/>
            <a:ext cx="5440330" cy="4930052"/>
          </a:xfrm>
          <a:prstGeom prst="rect">
            <a:avLst/>
          </a:prstGeom>
          <a:no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dk1"/>
              </a:buClr>
              <a:buSzPts val="2000"/>
              <a:buFont typeface="Noto Sans Symbols"/>
              <a:buChar char="▪"/>
            </a:pPr>
            <a:r>
              <a:rPr lang="fr" sz="2000">
                <a:solidFill>
                  <a:srgbClr val="3F3F3F"/>
                </a:solidFill>
                <a:latin typeface="Avenir"/>
                <a:ea typeface="Avenir"/>
                <a:cs typeface="Avenir"/>
                <a:sym typeface="Avenir"/>
              </a:rPr>
              <a:t>L’effet de levier représente toutes les ressources non-USAID (moins Cost share) qui devraient être appliquées à un programme.</a:t>
            </a:r>
            <a:endParaRPr b="1" sz="1000">
              <a:solidFill>
                <a:schemeClr val="lt2"/>
              </a:solidFill>
              <a:latin typeface="Avenir"/>
              <a:ea typeface="Avenir"/>
              <a:cs typeface="Avenir"/>
              <a:sym typeface="Avenir"/>
            </a:endParaRPr>
          </a:p>
          <a:p>
            <a:pPr indent="-127000" lvl="0" marL="91440" marR="0" rtl="0" algn="l">
              <a:lnSpc>
                <a:spcPct val="110000"/>
              </a:lnSpc>
              <a:spcBef>
                <a:spcPts val="2400"/>
              </a:spcBef>
              <a:spcAft>
                <a:spcPts val="0"/>
              </a:spcAft>
              <a:buClr>
                <a:schemeClr val="dk1"/>
              </a:buClr>
              <a:buSzPts val="2000"/>
              <a:buFont typeface="Noto Sans Symbols"/>
              <a:buChar char="▪"/>
            </a:pPr>
            <a:r>
              <a:rPr lang="fr" sz="2000">
                <a:solidFill>
                  <a:schemeClr val="dk1"/>
                </a:solidFill>
                <a:latin typeface="Avenir"/>
                <a:ea typeface="Avenir"/>
                <a:cs typeface="Avenir"/>
                <a:sym typeface="Avenir"/>
              </a:rPr>
              <a:t>Généralement, un effet de levier est requis au ratio a x:x</a:t>
            </a:r>
            <a:endParaRPr/>
          </a:p>
          <a:p>
            <a:pPr indent="-127000" lvl="0" marL="91440" marR="0" rtl="0" algn="l">
              <a:lnSpc>
                <a:spcPct val="110000"/>
              </a:lnSpc>
              <a:spcBef>
                <a:spcPts val="1400"/>
              </a:spcBef>
              <a:spcAft>
                <a:spcPts val="0"/>
              </a:spcAft>
              <a:buClr>
                <a:schemeClr val="dk1"/>
              </a:buClr>
              <a:buSzPts val="2000"/>
              <a:buFont typeface="Noto Sans Symbols"/>
              <a:buChar char="▪"/>
            </a:pPr>
            <a:r>
              <a:rPr lang="fr" sz="2000">
                <a:solidFill>
                  <a:schemeClr val="dk1"/>
                </a:solidFill>
                <a:latin typeface="Avenir"/>
                <a:ea typeface="Avenir"/>
                <a:cs typeface="Avenir"/>
                <a:sym typeface="Avenir"/>
              </a:rPr>
              <a:t>Le plus souvent observé sur des projets qui contiennent des efforts de partenariat public-privé</a:t>
            </a:r>
            <a:endParaRPr/>
          </a:p>
          <a:p>
            <a:pPr indent="-127000" lvl="0" marL="91440" marR="0" rtl="0" algn="l">
              <a:lnSpc>
                <a:spcPct val="110000"/>
              </a:lnSpc>
              <a:spcBef>
                <a:spcPts val="1400"/>
              </a:spcBef>
              <a:spcAft>
                <a:spcPts val="0"/>
              </a:spcAft>
              <a:buClr>
                <a:schemeClr val="dk1"/>
              </a:buClr>
              <a:buSzPts val="2000"/>
              <a:buFont typeface="Noto Sans Symbols"/>
              <a:buChar char="▪"/>
            </a:pPr>
            <a:r>
              <a:rPr lang="fr" sz="2000">
                <a:solidFill>
                  <a:schemeClr val="dk1"/>
                </a:solidFill>
                <a:latin typeface="Avenir"/>
                <a:ea typeface="Avenir"/>
                <a:cs typeface="Avenir"/>
                <a:sym typeface="Avenir"/>
              </a:rPr>
              <a:t>L’effet de levier n’est pas soumis à un audit financier mais est examiné lors des audits de programme</a:t>
            </a:r>
            <a:endParaRPr/>
          </a:p>
        </p:txBody>
      </p:sp>
      <p:sp>
        <p:nvSpPr>
          <p:cNvPr id="622" name="Google Shape;622;p67"/>
          <p:cNvSpPr txBox="1"/>
          <p:nvPr/>
        </p:nvSpPr>
        <p:spPr>
          <a:xfrm>
            <a:off x="6925235" y="1698812"/>
            <a:ext cx="4554071" cy="2031325"/>
          </a:xfrm>
          <a:prstGeom prst="rect">
            <a:avLst/>
          </a:prstGeom>
          <a:solidFill>
            <a:srgbClr val="86746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lt1"/>
                </a:solidFill>
                <a:latin typeface="Avenir"/>
                <a:ea typeface="Avenir"/>
                <a:cs typeface="Avenir"/>
                <a:sym typeface="Avenir"/>
              </a:rPr>
              <a:t>Comment et quelles ressources pourriez-vous exploiter :</a:t>
            </a:r>
            <a:endParaRPr/>
          </a:p>
          <a:p>
            <a:pPr indent="-285750" lvl="0" marL="285750" marR="0" rtl="0" algn="l">
              <a:spcBef>
                <a:spcPts val="0"/>
              </a:spcBef>
              <a:spcAft>
                <a:spcPts val="0"/>
              </a:spcAft>
              <a:buClr>
                <a:schemeClr val="lt1"/>
              </a:buClr>
              <a:buSzPts val="1800"/>
              <a:buFont typeface="Arial"/>
              <a:buChar char="•"/>
            </a:pPr>
            <a:r>
              <a:rPr b="0" i="0" lang="fr" sz="1800" u="none" strike="noStrike">
                <a:solidFill>
                  <a:schemeClr val="lt1"/>
                </a:solidFill>
                <a:latin typeface="Arial"/>
                <a:ea typeface="Arial"/>
                <a:cs typeface="Arial"/>
                <a:sym typeface="Arial"/>
              </a:rPr>
              <a:t>fonds privés</a:t>
            </a:r>
            <a:endParaRPr/>
          </a:p>
          <a:p>
            <a:pPr indent="-285750" lvl="0" marL="285750" marR="0" rtl="0" algn="l">
              <a:spcBef>
                <a:spcPts val="0"/>
              </a:spcBef>
              <a:spcAft>
                <a:spcPts val="0"/>
              </a:spcAft>
              <a:buClr>
                <a:schemeClr val="lt1"/>
              </a:buClr>
              <a:buSzPts val="1800"/>
              <a:buFont typeface="Arial"/>
              <a:buChar char="•"/>
            </a:pPr>
            <a:r>
              <a:rPr b="0" i="0" lang="fr" sz="1800" u="none" strike="noStrike">
                <a:solidFill>
                  <a:schemeClr val="lt1"/>
                </a:solidFill>
                <a:latin typeface="Arial"/>
                <a:ea typeface="Arial"/>
                <a:cs typeface="Arial"/>
                <a:sym typeface="Arial"/>
              </a:rPr>
              <a:t>des bénévoles motivés par leur foi pour soutenir les initiatives de l'organisme.</a:t>
            </a:r>
            <a:endParaRPr/>
          </a:p>
          <a:p>
            <a:pPr indent="-285750" lvl="0" marL="285750" marR="0" rtl="0" algn="l">
              <a:spcBef>
                <a:spcPts val="0"/>
              </a:spcBef>
              <a:spcAft>
                <a:spcPts val="0"/>
              </a:spcAft>
              <a:buClr>
                <a:schemeClr val="lt1"/>
              </a:buClr>
              <a:buSzPts val="1800"/>
              <a:buFont typeface="Arial"/>
              <a:buChar char="•"/>
            </a:pPr>
            <a:r>
              <a:rPr b="0" i="0" lang="fr" sz="1800" u="none" strike="noStrike">
                <a:solidFill>
                  <a:schemeClr val="lt1"/>
                </a:solidFill>
                <a:latin typeface="Arial"/>
                <a:ea typeface="Arial"/>
                <a:cs typeface="Arial"/>
                <a:sym typeface="Arial"/>
              </a:rPr>
              <a:t>Personnel universitaire</a:t>
            </a:r>
            <a:endParaRPr/>
          </a:p>
          <a:p>
            <a:pPr indent="-285750" lvl="0" marL="285750" marR="0" rtl="0" algn="l">
              <a:spcBef>
                <a:spcPts val="0"/>
              </a:spcBef>
              <a:spcAft>
                <a:spcPts val="0"/>
              </a:spcAft>
              <a:buClr>
                <a:schemeClr val="lt1"/>
              </a:buClr>
              <a:buSzPts val="1800"/>
              <a:buFont typeface="Arial"/>
              <a:buChar char="•"/>
            </a:pPr>
            <a:r>
              <a:rPr lang="fr" sz="1800">
                <a:solidFill>
                  <a:schemeClr val="lt1"/>
                </a:solidFill>
                <a:latin typeface="Arial"/>
                <a:ea typeface="Arial"/>
                <a:cs typeface="Arial"/>
                <a:sym typeface="Arial"/>
              </a:rPr>
              <a:t>Fonds sociaux d’entreprises </a:t>
            </a:r>
            <a:r>
              <a:rPr b="0" i="0" lang="fr" sz="1800" u="none" strike="noStrike">
                <a:solidFill>
                  <a:schemeClr val="lt1"/>
                </a:solidFill>
                <a:latin typeface="Arial"/>
                <a:ea typeface="Arial"/>
                <a:cs typeface="Arial"/>
                <a:sym typeface="Arial"/>
              </a:rPr>
              <a:t>.</a:t>
            </a:r>
            <a:endParaRPr sz="1800">
              <a:solidFill>
                <a:schemeClr val="lt1"/>
              </a:solidFill>
              <a:latin typeface="Avenir"/>
              <a:ea typeface="Avenir"/>
              <a:cs typeface="Avenir"/>
              <a:sym typeface="Aveni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8"/>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a:p>
            <a:pPr indent="0" lvl="0" marL="0" marR="0" rtl="0" algn="ctr">
              <a:spcBef>
                <a:spcPts val="0"/>
              </a:spcBef>
              <a:spcAft>
                <a:spcPts val="0"/>
              </a:spcAft>
              <a:buNone/>
            </a:pPr>
            <a:r>
              <a:rPr b="1" lang="fr" sz="2400">
                <a:solidFill>
                  <a:srgbClr val="FFFFFF"/>
                </a:solidFill>
                <a:latin typeface="Arial"/>
                <a:ea typeface="Arial"/>
                <a:cs typeface="Arial"/>
                <a:sym typeface="Arial"/>
              </a:rPr>
              <a:t>GESTION D’UN FINANCEMENT DE L’USAID    </a:t>
            </a:r>
            <a:endParaRPr/>
          </a:p>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p:txBody>
      </p:sp>
      <p:sp>
        <p:nvSpPr>
          <p:cNvPr id="628" name="Google Shape;628;p68"/>
          <p:cNvSpPr txBox="1"/>
          <p:nvPr>
            <p:ph idx="1" type="body"/>
          </p:nvPr>
        </p:nvSpPr>
        <p:spPr>
          <a:xfrm>
            <a:off x="914805" y="1715549"/>
            <a:ext cx="10363200" cy="4233200"/>
          </a:xfrm>
          <a:prstGeom prst="rect">
            <a:avLst/>
          </a:prstGeom>
          <a:no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6C6463"/>
              </a:buClr>
              <a:buSzPts val="1600"/>
              <a:buNone/>
            </a:pPr>
            <a:r>
              <a:t/>
            </a:r>
            <a:endParaRPr/>
          </a:p>
        </p:txBody>
      </p:sp>
      <p:sp>
        <p:nvSpPr>
          <p:cNvPr id="629" name="Google Shape;629;p68"/>
          <p:cNvSpPr txBox="1"/>
          <p:nvPr/>
        </p:nvSpPr>
        <p:spPr>
          <a:xfrm>
            <a:off x="914400" y="1056643"/>
            <a:ext cx="10363200" cy="4815239"/>
          </a:xfrm>
          <a:prstGeom prst="rect">
            <a:avLst/>
          </a:prstGeom>
          <a:solidFill>
            <a:srgbClr val="0D567A"/>
          </a:solidFill>
          <a:ln>
            <a:noFill/>
          </a:ln>
        </p:spPr>
        <p:txBody>
          <a:bodyPr anchorCtr="0" anchor="t" bIns="91175" lIns="91175" spcFirstLastPara="1" rIns="91175" wrap="square" tIns="91175">
            <a:noAutofit/>
          </a:bodyPr>
          <a:lstStyle/>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338655" lvl="0" marL="609585" marR="0" rtl="0" algn="l">
              <a:lnSpc>
                <a:spcPct val="110000"/>
              </a:lnSpc>
              <a:spcBef>
                <a:spcPts val="0"/>
              </a:spcBef>
              <a:spcAft>
                <a:spcPts val="0"/>
              </a:spcAft>
              <a:buClr>
                <a:srgbClr val="F2F2F2"/>
              </a:buClr>
              <a:buSzPts val="1600"/>
              <a:buFont typeface="Arial"/>
              <a:buNone/>
            </a:pPr>
            <a:r>
              <a:t/>
            </a:r>
            <a:endParaRPr b="1" i="0" sz="1800" u="none" cap="none" strike="noStrike">
              <a:solidFill>
                <a:schemeClr val="lt1"/>
              </a:solidFill>
              <a:latin typeface="Avenir"/>
              <a:ea typeface="Avenir"/>
              <a:cs typeface="Avenir"/>
              <a:sym typeface="Avenir"/>
            </a:endParaRPr>
          </a:p>
          <a:p>
            <a:pPr indent="0" lvl="0" marL="169329" marR="0" rtl="0" algn="ctr">
              <a:lnSpc>
                <a:spcPct val="110000"/>
              </a:lnSpc>
              <a:spcBef>
                <a:spcPts val="0"/>
              </a:spcBef>
              <a:spcAft>
                <a:spcPts val="0"/>
              </a:spcAft>
              <a:buClr>
                <a:srgbClr val="F2F2F2"/>
              </a:buClr>
              <a:buSzPts val="1600"/>
              <a:buFont typeface="Calibri"/>
              <a:buNone/>
            </a:pPr>
            <a:r>
              <a:rPr b="1" i="0" lang="fr" sz="3600" u="none" cap="none" strike="noStrike">
                <a:solidFill>
                  <a:schemeClr val="lt1"/>
                </a:solidFill>
                <a:latin typeface="Avenir"/>
                <a:ea typeface="Avenir"/>
                <a:cs typeface="Avenir"/>
                <a:sym typeface="Avenir"/>
              </a:rPr>
              <a:t>Thème V</a:t>
            </a:r>
            <a:endParaRPr/>
          </a:p>
          <a:p>
            <a:pPr indent="0" lvl="0" marL="169329" marR="0" rtl="0" algn="ctr">
              <a:lnSpc>
                <a:spcPct val="110000"/>
              </a:lnSpc>
              <a:spcBef>
                <a:spcPts val="0"/>
              </a:spcBef>
              <a:spcAft>
                <a:spcPts val="0"/>
              </a:spcAft>
              <a:buClr>
                <a:srgbClr val="F2F2F2"/>
              </a:buClr>
              <a:buSzPts val="1600"/>
              <a:buFont typeface="Calibri"/>
              <a:buNone/>
            </a:pPr>
            <a:r>
              <a:rPr i="0" lang="fr" sz="3600" u="none" cap="none" strike="noStrike">
                <a:solidFill>
                  <a:schemeClr val="lt1"/>
                </a:solidFill>
                <a:latin typeface="Avenir"/>
                <a:ea typeface="Avenir"/>
                <a:cs typeface="Avenir"/>
                <a:sym typeface="Avenir"/>
              </a:rPr>
              <a:t>Principes fondamentaux de démarrage </a:t>
            </a:r>
            <a:endParaRPr/>
          </a:p>
          <a:p>
            <a:pPr indent="0" lvl="0" marL="169329" marR="0" rtl="0" algn="ctr">
              <a:lnSpc>
                <a:spcPct val="110000"/>
              </a:lnSpc>
              <a:spcBef>
                <a:spcPts val="0"/>
              </a:spcBef>
              <a:spcAft>
                <a:spcPts val="0"/>
              </a:spcAft>
              <a:buClr>
                <a:srgbClr val="F2F2F2"/>
              </a:buClr>
              <a:buSzPts val="1600"/>
              <a:buFont typeface="Calibri"/>
              <a:buNone/>
            </a:pPr>
            <a:r>
              <a:rPr i="0" lang="fr" sz="3600" u="none" cap="none" strike="noStrike">
                <a:solidFill>
                  <a:schemeClr val="lt1"/>
                </a:solidFill>
                <a:latin typeface="Avenir"/>
                <a:ea typeface="Avenir"/>
                <a:cs typeface="Avenir"/>
                <a:sym typeface="Avenir"/>
              </a:rPr>
              <a:t>                   et mise en œuvre des projets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9"/>
          <p:cNvSpPr/>
          <p:nvPr/>
        </p:nvSpPr>
        <p:spPr>
          <a:xfrm>
            <a:off x="8964"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a:p>
            <a:pPr indent="0" lvl="0" marL="0" marR="0" rtl="0" algn="ctr">
              <a:spcBef>
                <a:spcPts val="0"/>
              </a:spcBef>
              <a:spcAft>
                <a:spcPts val="0"/>
              </a:spcAft>
              <a:buNone/>
            </a:pPr>
            <a:r>
              <a:rPr b="1" lang="fr" sz="2400">
                <a:solidFill>
                  <a:srgbClr val="FFFFFF"/>
                </a:solidFill>
                <a:latin typeface="Arial"/>
                <a:ea typeface="Arial"/>
                <a:cs typeface="Arial"/>
                <a:sym typeface="Arial"/>
              </a:rPr>
              <a:t>Cycle de projet financé par l'USAID</a:t>
            </a:r>
            <a:endParaRPr/>
          </a:p>
        </p:txBody>
      </p:sp>
      <p:pic>
        <p:nvPicPr>
          <p:cNvPr id="636" name="Google Shape;636;p69"/>
          <p:cNvPicPr preferRelativeResize="0"/>
          <p:nvPr/>
        </p:nvPicPr>
        <p:blipFill rotWithShape="1">
          <a:blip r:embed="rId3">
            <a:alphaModFix/>
          </a:blip>
          <a:srcRect b="0" l="0" r="0" t="0"/>
          <a:stretch/>
        </p:blipFill>
        <p:spPr>
          <a:xfrm>
            <a:off x="2468694" y="897604"/>
            <a:ext cx="7673721" cy="535527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70"/>
          <p:cNvSpPr/>
          <p:nvPr/>
        </p:nvSpPr>
        <p:spPr>
          <a:xfrm>
            <a:off x="0" y="897603"/>
            <a:ext cx="7552752" cy="547630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venir"/>
              <a:ea typeface="Avenir"/>
              <a:cs typeface="Avenir"/>
              <a:sym typeface="Avenir"/>
            </a:endParaRPr>
          </a:p>
        </p:txBody>
      </p:sp>
      <p:sp>
        <p:nvSpPr>
          <p:cNvPr id="642" name="Google Shape;642;p70"/>
          <p:cNvSpPr/>
          <p:nvPr/>
        </p:nvSpPr>
        <p:spPr>
          <a:xfrm>
            <a:off x="1363054" y="1228165"/>
            <a:ext cx="4826643" cy="4195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fr" sz="5333">
                <a:solidFill>
                  <a:srgbClr val="FFFFFF"/>
                </a:solidFill>
                <a:latin typeface="Avenir"/>
                <a:ea typeface="Avenir"/>
                <a:cs typeface="Avenir"/>
                <a:sym typeface="Avenir"/>
              </a:rPr>
              <a:t>Démarrage </a:t>
            </a:r>
            <a:endParaRPr/>
          </a:p>
          <a:p>
            <a:pPr indent="0" lvl="0" marL="0" marR="0" rtl="0" algn="ctr">
              <a:spcBef>
                <a:spcPts val="0"/>
              </a:spcBef>
              <a:spcAft>
                <a:spcPts val="0"/>
              </a:spcAft>
              <a:buNone/>
            </a:pPr>
            <a:r>
              <a:rPr b="1" lang="fr" sz="5333">
                <a:solidFill>
                  <a:srgbClr val="FFFFFF"/>
                </a:solidFill>
                <a:latin typeface="Avenir"/>
                <a:ea typeface="Avenir"/>
                <a:cs typeface="Avenir"/>
                <a:sym typeface="Avenir"/>
              </a:rPr>
              <a:t>de Projet</a:t>
            </a:r>
            <a:endParaRPr/>
          </a:p>
          <a:p>
            <a:pPr indent="0" lvl="0" marL="0" marR="0" rtl="0" algn="ctr">
              <a:spcBef>
                <a:spcPts val="0"/>
              </a:spcBef>
              <a:spcAft>
                <a:spcPts val="0"/>
              </a:spcAft>
              <a:buNone/>
            </a:pPr>
            <a:r>
              <a:t/>
            </a:r>
            <a:endParaRPr b="1" sz="5333">
              <a:solidFill>
                <a:srgbClr val="FFFFFF"/>
              </a:solidFill>
              <a:latin typeface="Avenir"/>
              <a:ea typeface="Avenir"/>
              <a:cs typeface="Avenir"/>
              <a:sym typeface="Avenir"/>
            </a:endParaRPr>
          </a:p>
          <a:p>
            <a:pPr indent="0" lvl="0" marL="0" marR="0" rtl="0" algn="ctr">
              <a:spcBef>
                <a:spcPts val="0"/>
              </a:spcBef>
              <a:spcAft>
                <a:spcPts val="0"/>
              </a:spcAft>
              <a:buNone/>
            </a:pPr>
            <a:r>
              <a:rPr b="1" lang="fr" sz="5333">
                <a:solidFill>
                  <a:srgbClr val="FFFFFF"/>
                </a:solidFill>
                <a:latin typeface="Avenir"/>
                <a:ea typeface="Avenir"/>
                <a:cs typeface="Avenir"/>
                <a:sym typeface="Avenir"/>
              </a:rPr>
              <a:t>À</a:t>
            </a:r>
            <a:endParaRPr/>
          </a:p>
          <a:p>
            <a:pPr indent="0" lvl="0" marL="0" marR="0" rtl="0" algn="ctr">
              <a:spcBef>
                <a:spcPts val="0"/>
              </a:spcBef>
              <a:spcAft>
                <a:spcPts val="0"/>
              </a:spcAft>
              <a:buNone/>
            </a:pPr>
            <a:r>
              <a:rPr b="1" lang="fr" sz="5333">
                <a:solidFill>
                  <a:srgbClr val="FFFFFF"/>
                </a:solidFill>
                <a:latin typeface="Avenir"/>
                <a:ea typeface="Avenir"/>
                <a:cs typeface="Avenir"/>
                <a:sym typeface="Avenir"/>
              </a:rPr>
              <a:t>Fin de Projet</a:t>
            </a:r>
            <a:endParaRPr/>
          </a:p>
        </p:txBody>
      </p:sp>
      <p:sp>
        <p:nvSpPr>
          <p:cNvPr id="643" name="Google Shape;643;p70"/>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 </a:t>
            </a:r>
            <a:endParaRPr b="1" sz="2400">
              <a:solidFill>
                <a:srgbClr val="FFFFFF"/>
              </a:solidFill>
              <a:latin typeface="Arial"/>
              <a:ea typeface="Arial"/>
              <a:cs typeface="Arial"/>
              <a:sym typeface="Arial"/>
            </a:endParaRPr>
          </a:p>
          <a:p>
            <a:pPr indent="0" lvl="0" marL="0" marR="0" rtl="0" algn="ctr">
              <a:spcBef>
                <a:spcPts val="0"/>
              </a:spcBef>
              <a:spcAft>
                <a:spcPts val="0"/>
              </a:spcAft>
              <a:buNone/>
            </a:pPr>
            <a:r>
              <a:rPr b="1" lang="fr" sz="2400">
                <a:solidFill>
                  <a:srgbClr val="FFFFFF"/>
                </a:solidFill>
                <a:latin typeface="Arial"/>
                <a:ea typeface="Arial"/>
                <a:cs typeface="Arial"/>
                <a:sym typeface="Arial"/>
              </a:rPr>
              <a:t>Étapes de mise en œuvre du financement de l’ USAID</a:t>
            </a:r>
            <a:endParaRPr/>
          </a:p>
          <a:p>
            <a:pPr indent="0" lvl="0" marL="0" marR="0" rtl="0" algn="ctr">
              <a:spcBef>
                <a:spcPts val="0"/>
              </a:spcBef>
              <a:spcAft>
                <a:spcPts val="0"/>
              </a:spcAft>
              <a:buNone/>
            </a:pPr>
            <a:r>
              <a:t/>
            </a:r>
            <a:endParaRPr b="1" sz="2400">
              <a:solidFill>
                <a:schemeClr val="lt1"/>
              </a:solidFill>
              <a:latin typeface="Arial"/>
              <a:ea typeface="Arial"/>
              <a:cs typeface="Arial"/>
              <a:sym typeface="Arial"/>
            </a:endParaRPr>
          </a:p>
        </p:txBody>
      </p:sp>
      <p:sp>
        <p:nvSpPr>
          <p:cNvPr id="644" name="Google Shape;644;p70"/>
          <p:cNvSpPr/>
          <p:nvPr/>
        </p:nvSpPr>
        <p:spPr>
          <a:xfrm>
            <a:off x="7865223" y="1509712"/>
            <a:ext cx="3651250" cy="3838575"/>
          </a:xfrm>
          <a:prstGeom prst="rect">
            <a:avLst/>
          </a:prstGeom>
          <a:solidFill>
            <a:srgbClr val="FFFFFF"/>
          </a:solidFill>
          <a:ln>
            <a:noFill/>
          </a:ln>
        </p:spPr>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1"/>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600">
              <a:solidFill>
                <a:srgbClr val="FFFFFF"/>
              </a:solidFill>
              <a:latin typeface="Arial"/>
              <a:ea typeface="Arial"/>
              <a:cs typeface="Arial"/>
              <a:sym typeface="Arial"/>
            </a:endParaRPr>
          </a:p>
          <a:p>
            <a:pPr indent="0" lvl="0" marL="0" marR="0" rtl="0" algn="ctr">
              <a:spcBef>
                <a:spcPts val="0"/>
              </a:spcBef>
              <a:spcAft>
                <a:spcPts val="0"/>
              </a:spcAft>
              <a:buNone/>
            </a:pPr>
            <a:r>
              <a:rPr b="1" lang="fr" sz="3600">
                <a:solidFill>
                  <a:srgbClr val="FFFFFF"/>
                </a:solidFill>
                <a:latin typeface="Arial"/>
                <a:ea typeface="Arial"/>
                <a:cs typeface="Arial"/>
                <a:sym typeface="Arial"/>
              </a:rPr>
              <a:t>Activités opérationnelles critiques de démarrage</a:t>
            </a:r>
            <a:endParaRPr/>
          </a:p>
          <a:p>
            <a:pPr indent="0" lvl="0" marL="0" marR="0" rtl="0" algn="ctr">
              <a:spcBef>
                <a:spcPts val="0"/>
              </a:spcBef>
              <a:spcAft>
                <a:spcPts val="0"/>
              </a:spcAft>
              <a:buNone/>
            </a:pPr>
            <a:r>
              <a:t/>
            </a:r>
            <a:endParaRPr b="1" sz="3600">
              <a:solidFill>
                <a:schemeClr val="lt1"/>
              </a:solidFill>
              <a:latin typeface="Arial"/>
              <a:ea typeface="Arial"/>
              <a:cs typeface="Arial"/>
              <a:sym typeface="Arial"/>
            </a:endParaRPr>
          </a:p>
        </p:txBody>
      </p:sp>
      <p:sp>
        <p:nvSpPr>
          <p:cNvPr id="650" name="Google Shape;650;p71"/>
          <p:cNvSpPr txBox="1"/>
          <p:nvPr/>
        </p:nvSpPr>
        <p:spPr>
          <a:xfrm>
            <a:off x="524434" y="2572871"/>
            <a:ext cx="9166413" cy="2510117"/>
          </a:xfrm>
          <a:prstGeom prst="rect">
            <a:avLst/>
          </a:prstGeom>
          <a:no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accent1"/>
              </a:buClr>
              <a:buSzPts val="2000"/>
              <a:buFont typeface="Noto Sans Symbols"/>
              <a:buChar char="▪"/>
            </a:pPr>
            <a:r>
              <a:rPr lang="fr" sz="2000">
                <a:solidFill>
                  <a:schemeClr val="dk1"/>
                </a:solidFill>
                <a:latin typeface="Avenir"/>
                <a:ea typeface="Avenir"/>
                <a:cs typeface="Avenir"/>
                <a:sym typeface="Avenir"/>
              </a:rPr>
              <a:t> </a:t>
            </a:r>
            <a:endParaRPr/>
          </a:p>
          <a:p>
            <a:pPr indent="0" lvl="0" marL="91440" marR="0" rtl="0" algn="l">
              <a:lnSpc>
                <a:spcPct val="110000"/>
              </a:lnSpc>
              <a:spcBef>
                <a:spcPts val="800"/>
              </a:spcBef>
              <a:spcAft>
                <a:spcPts val="0"/>
              </a:spcAft>
              <a:buClr>
                <a:schemeClr val="accent1"/>
              </a:buClr>
              <a:buSzPts val="1800"/>
              <a:buFont typeface="Noto Sans Symbols"/>
              <a:buNone/>
            </a:pPr>
            <a:r>
              <a:t/>
            </a:r>
            <a:endParaRPr sz="1800">
              <a:solidFill>
                <a:schemeClr val="dk1"/>
              </a:solidFill>
              <a:latin typeface="Avenir"/>
              <a:ea typeface="Avenir"/>
              <a:cs typeface="Avenir"/>
              <a:sym typeface="Avenir"/>
            </a:endParaRPr>
          </a:p>
          <a:p>
            <a:pPr indent="0" lvl="0" marL="0" marR="0" rtl="0" algn="ctr">
              <a:lnSpc>
                <a:spcPct val="110000"/>
              </a:lnSpc>
              <a:spcBef>
                <a:spcPts val="800"/>
              </a:spcBef>
              <a:spcAft>
                <a:spcPts val="0"/>
              </a:spcAft>
              <a:buClr>
                <a:schemeClr val="accent1"/>
              </a:buClr>
              <a:buSzPts val="1800"/>
              <a:buFont typeface="Calibri"/>
              <a:buNone/>
            </a:pPr>
            <a:r>
              <a:rPr lang="fr" sz="1800">
                <a:solidFill>
                  <a:schemeClr val="dk1"/>
                </a:solidFill>
                <a:latin typeface="Avenir"/>
                <a:ea typeface="Avenir"/>
                <a:cs typeface="Avenir"/>
                <a:sym typeface="Avenir"/>
              </a:rPr>
              <a:t> </a:t>
            </a:r>
            <a:r>
              <a:rPr b="1" lang="fr" sz="2800" u="sng">
                <a:solidFill>
                  <a:schemeClr val="dk1"/>
                </a:solidFill>
                <a:latin typeface="Avenir"/>
                <a:ea typeface="Avenir"/>
                <a:cs typeface="Avenir"/>
                <a:sym typeface="Avenir"/>
              </a:rPr>
              <a:t>Question </a:t>
            </a:r>
            <a:r>
              <a:rPr lang="fr" sz="2800">
                <a:solidFill>
                  <a:schemeClr val="dk1"/>
                </a:solidFill>
                <a:latin typeface="Avenir"/>
                <a:ea typeface="Avenir"/>
                <a:cs typeface="Avenir"/>
                <a:sym typeface="Avenir"/>
              </a:rPr>
              <a:t>: Discutez en petits groupes des activités de démarrage les plus critiques ?</a:t>
            </a:r>
            <a:endParaRPr sz="2800">
              <a:solidFill>
                <a:srgbClr val="3F3F3F"/>
              </a:solidFill>
              <a:latin typeface="Avenir"/>
              <a:ea typeface="Avenir"/>
              <a:cs typeface="Avenir"/>
              <a:sym typeface="Avenir"/>
            </a:endParaRPr>
          </a:p>
          <a:p>
            <a:pPr indent="0" lvl="0" marL="91440" marR="0" rtl="0" algn="l">
              <a:lnSpc>
                <a:spcPct val="110000"/>
              </a:lnSpc>
              <a:spcBef>
                <a:spcPts val="2000"/>
              </a:spcBef>
              <a:spcAft>
                <a:spcPts val="0"/>
              </a:spcAft>
              <a:buClr>
                <a:schemeClr val="accent1"/>
              </a:buClr>
              <a:buSzPts val="1800"/>
              <a:buFont typeface="Calibri"/>
              <a:buNone/>
            </a:pPr>
            <a:r>
              <a:t/>
            </a:r>
            <a:endParaRPr sz="1800">
              <a:solidFill>
                <a:srgbClr val="3F3F3F"/>
              </a:solidFill>
              <a:latin typeface="Avenir"/>
              <a:ea typeface="Avenir"/>
              <a:cs typeface="Avenir"/>
              <a:sym typeface="Aveni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72"/>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600">
              <a:solidFill>
                <a:srgbClr val="FFFFFF"/>
              </a:solidFill>
              <a:latin typeface="Arial"/>
              <a:ea typeface="Arial"/>
              <a:cs typeface="Arial"/>
              <a:sym typeface="Arial"/>
            </a:endParaRPr>
          </a:p>
          <a:p>
            <a:pPr indent="0" lvl="0" marL="0" marR="0" rtl="0" algn="ctr">
              <a:spcBef>
                <a:spcPts val="0"/>
              </a:spcBef>
              <a:spcAft>
                <a:spcPts val="0"/>
              </a:spcAft>
              <a:buNone/>
            </a:pPr>
            <a:r>
              <a:rPr b="1" lang="fr" sz="3600">
                <a:solidFill>
                  <a:srgbClr val="FFFFFF"/>
                </a:solidFill>
                <a:latin typeface="Arial"/>
                <a:ea typeface="Arial"/>
                <a:cs typeface="Arial"/>
                <a:sym typeface="Arial"/>
              </a:rPr>
              <a:t>Activités opérationnelles critiques de démarrage</a:t>
            </a:r>
            <a:endParaRPr/>
          </a:p>
          <a:p>
            <a:pPr indent="0" lvl="0" marL="0" marR="0" rtl="0" algn="ctr">
              <a:spcBef>
                <a:spcPts val="0"/>
              </a:spcBef>
              <a:spcAft>
                <a:spcPts val="0"/>
              </a:spcAft>
              <a:buNone/>
            </a:pPr>
            <a:r>
              <a:t/>
            </a:r>
            <a:endParaRPr b="1" sz="3600">
              <a:solidFill>
                <a:schemeClr val="lt1"/>
              </a:solidFill>
              <a:latin typeface="Arial"/>
              <a:ea typeface="Arial"/>
              <a:cs typeface="Arial"/>
              <a:sym typeface="Arial"/>
            </a:endParaRPr>
          </a:p>
        </p:txBody>
      </p:sp>
      <p:sp>
        <p:nvSpPr>
          <p:cNvPr id="656" name="Google Shape;656;p72"/>
          <p:cNvSpPr txBox="1"/>
          <p:nvPr/>
        </p:nvSpPr>
        <p:spPr>
          <a:xfrm>
            <a:off x="524434" y="897604"/>
            <a:ext cx="11519399" cy="7120329"/>
          </a:xfrm>
          <a:prstGeom prst="rect">
            <a:avLst/>
          </a:prstGeom>
          <a:no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accent1"/>
              </a:buClr>
              <a:buSzPts val="2000"/>
              <a:buFont typeface="Noto Sans Symbols"/>
              <a:buChar char="▪"/>
            </a:pPr>
            <a:r>
              <a:rPr lang="fr" sz="2000">
                <a:solidFill>
                  <a:schemeClr val="dk1"/>
                </a:solidFill>
                <a:latin typeface="Avenir"/>
                <a:ea typeface="Avenir"/>
                <a:cs typeface="Avenir"/>
                <a:sym typeface="Avenir"/>
              </a:rPr>
              <a:t> </a:t>
            </a:r>
            <a:r>
              <a:rPr lang="fr" sz="1800">
                <a:solidFill>
                  <a:schemeClr val="dk1"/>
                </a:solidFill>
                <a:latin typeface="Avenir"/>
                <a:ea typeface="Avenir"/>
                <a:cs typeface="Avenir"/>
                <a:sym typeface="Avenir"/>
              </a:rPr>
              <a:t>Assurez-vous d’avoir une équipe qualifiée pour accompagner la Start-up</a:t>
            </a:r>
            <a:endParaRPr/>
          </a:p>
          <a:p>
            <a:pPr indent="-114300" lvl="0" marL="91440" marR="0" rtl="0" algn="l">
              <a:lnSpc>
                <a:spcPct val="110000"/>
              </a:lnSpc>
              <a:spcBef>
                <a:spcPts val="8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 Assurez-vous que votre organisation a l’enregistrement approprié est en place</a:t>
            </a:r>
            <a:endParaRPr/>
          </a:p>
          <a:p>
            <a:pPr indent="-114300" lvl="0" marL="91440" marR="0" rtl="0" algn="l">
              <a:lnSpc>
                <a:spcPct val="110000"/>
              </a:lnSpc>
              <a:spcBef>
                <a:spcPts val="8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 Créer un compte bancaire distinct </a:t>
            </a:r>
            <a:r>
              <a:rPr b="1" lang="fr" sz="1800">
                <a:solidFill>
                  <a:schemeClr val="dk1"/>
                </a:solidFill>
                <a:latin typeface="Avenir"/>
                <a:ea typeface="Avenir"/>
                <a:cs typeface="Avenir"/>
                <a:sym typeface="Avenir"/>
              </a:rPr>
              <a:t>generateur d’intérêts pour le projet</a:t>
            </a:r>
            <a:endParaRPr/>
          </a:p>
          <a:p>
            <a:pPr indent="-114300" lvl="0" marL="91440" marR="0" rtl="0" algn="l">
              <a:lnSpc>
                <a:spcPct val="110000"/>
              </a:lnSpc>
              <a:spcBef>
                <a:spcPts val="8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 Recruter du personnel, établir des contrats de travail et les intégrer</a:t>
            </a:r>
            <a:endParaRPr/>
          </a:p>
          <a:p>
            <a:pPr indent="-114300" lvl="0" marL="91440" marR="0" rtl="0" algn="l">
              <a:lnSpc>
                <a:spcPct val="110000"/>
              </a:lnSpc>
              <a:spcBef>
                <a:spcPts val="8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 Effectuer l'intégration du personnel et des sous-partenaires dans les domaines technique, administratif/financier et de conformité.</a:t>
            </a:r>
            <a:endParaRPr/>
          </a:p>
          <a:p>
            <a:pPr indent="-114300" lvl="0" marL="91440" marR="0" rtl="0" algn="l">
              <a:lnSpc>
                <a:spcPct val="110000"/>
              </a:lnSpc>
              <a:spcBef>
                <a:spcPts val="8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 Créer les manuels, plans techniques et plans de suivi nécessaires</a:t>
            </a:r>
            <a:endParaRPr/>
          </a:p>
          <a:p>
            <a:pPr indent="-114300" lvl="0" marL="91440" marR="0" rtl="0" algn="l">
              <a:lnSpc>
                <a:spcPct val="110000"/>
              </a:lnSpc>
              <a:spcBef>
                <a:spcPts val="8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 Veiller à ce que les systèmes et politiques financiers et d’approvisionnement soient en place</a:t>
            </a:r>
            <a:endParaRPr/>
          </a:p>
          <a:p>
            <a:pPr indent="-114300" lvl="0" marL="91440" marR="0" rtl="0" algn="l">
              <a:lnSpc>
                <a:spcPct val="110000"/>
              </a:lnSpc>
              <a:spcBef>
                <a:spcPts val="8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 Finaliser les sous-contrats/sous-attributions</a:t>
            </a:r>
            <a:endParaRPr/>
          </a:p>
          <a:p>
            <a:pPr indent="-114300" lvl="0" marL="91440" marR="0" rtl="0" algn="l">
              <a:lnSpc>
                <a:spcPct val="110000"/>
              </a:lnSpc>
              <a:spcBef>
                <a:spcPts val="8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 Bureaux sécurisés et aménagement bureautique complet, y compris informatique, notamment accès à Internet</a:t>
            </a:r>
            <a:endParaRPr/>
          </a:p>
          <a:p>
            <a:pPr indent="-114300" lvl="0" marL="91440" marR="0" rtl="0" algn="l">
              <a:lnSpc>
                <a:spcPct val="110000"/>
              </a:lnSpc>
              <a:spcBef>
                <a:spcPts val="8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 Demander des dérogations ou des approbations à l’USAID</a:t>
            </a:r>
            <a:endParaRPr/>
          </a:p>
          <a:p>
            <a:pPr indent="-114300" lvl="0" marL="91440" marR="0" rtl="0" algn="l">
              <a:lnSpc>
                <a:spcPct val="110000"/>
              </a:lnSpc>
              <a:spcBef>
                <a:spcPts val="8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 Acquérir du matériel, des fournitures et des véhicules</a:t>
            </a:r>
            <a:endParaRPr/>
          </a:p>
          <a:p>
            <a:pPr indent="-114300" lvl="0" marL="91440" marR="0" rtl="0" algn="l">
              <a:lnSpc>
                <a:spcPct val="110000"/>
              </a:lnSpc>
              <a:spcBef>
                <a:spcPts val="8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 Identifier et obtenir toutes les approbations gouvernemental</a:t>
            </a:r>
            <a:r>
              <a:rPr lang="fr" sz="2000">
                <a:solidFill>
                  <a:schemeClr val="dk1"/>
                </a:solidFill>
                <a:latin typeface="Avenir"/>
                <a:ea typeface="Avenir"/>
                <a:cs typeface="Avenir"/>
                <a:sym typeface="Avenir"/>
              </a:rPr>
              <a:t>es/homologues nécessaires</a:t>
            </a:r>
            <a:endParaRPr/>
          </a:p>
          <a:p>
            <a:pPr indent="0" lvl="0" marL="91440" marR="0" rtl="0" algn="l">
              <a:lnSpc>
                <a:spcPct val="110000"/>
              </a:lnSpc>
              <a:spcBef>
                <a:spcPts val="2000"/>
              </a:spcBef>
              <a:spcAft>
                <a:spcPts val="0"/>
              </a:spcAft>
              <a:buClr>
                <a:schemeClr val="accent1"/>
              </a:buClr>
              <a:buSzPts val="1800"/>
              <a:buFont typeface="Calibri"/>
              <a:buNone/>
            </a:pPr>
            <a:r>
              <a:t/>
            </a:r>
            <a:endParaRPr sz="1800">
              <a:solidFill>
                <a:srgbClr val="3F3F3F"/>
              </a:solidFill>
              <a:latin typeface="Avenir"/>
              <a:ea typeface="Avenir"/>
              <a:cs typeface="Avenir"/>
              <a:sym typeface="Avenir"/>
            </a:endParaRPr>
          </a:p>
          <a:p>
            <a:pPr indent="0" lvl="0" marL="91440" marR="0" rtl="0" algn="l">
              <a:lnSpc>
                <a:spcPct val="110000"/>
              </a:lnSpc>
              <a:spcBef>
                <a:spcPts val="1400"/>
              </a:spcBef>
              <a:spcAft>
                <a:spcPts val="0"/>
              </a:spcAft>
              <a:buClr>
                <a:schemeClr val="accent1"/>
              </a:buClr>
              <a:buSzPts val="1800"/>
              <a:buFont typeface="Calibri"/>
              <a:buNone/>
            </a:pPr>
            <a:r>
              <a:t/>
            </a:r>
            <a:endParaRPr sz="1800">
              <a:solidFill>
                <a:srgbClr val="3F3F3F"/>
              </a:solidFill>
              <a:latin typeface="Avenir"/>
              <a:ea typeface="Avenir"/>
              <a:cs typeface="Avenir"/>
              <a:sym typeface="Aveni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73"/>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600">
                <a:solidFill>
                  <a:srgbClr val="FFFFFF"/>
                </a:solidFill>
                <a:latin typeface="Arial"/>
                <a:ea typeface="Arial"/>
                <a:cs typeface="Arial"/>
                <a:sym typeface="Arial"/>
              </a:rPr>
              <a:t>Livrables techniques les plus courants lors du démarrage</a:t>
            </a:r>
            <a:endParaRPr b="1" sz="3600">
              <a:solidFill>
                <a:schemeClr val="lt1"/>
              </a:solidFill>
              <a:latin typeface="Arial"/>
              <a:ea typeface="Arial"/>
              <a:cs typeface="Arial"/>
              <a:sym typeface="Arial"/>
            </a:endParaRPr>
          </a:p>
        </p:txBody>
      </p:sp>
      <p:sp>
        <p:nvSpPr>
          <p:cNvPr id="662" name="Google Shape;662;p73"/>
          <p:cNvSpPr txBox="1"/>
          <p:nvPr/>
        </p:nvSpPr>
        <p:spPr>
          <a:xfrm>
            <a:off x="1261035" y="1090830"/>
            <a:ext cx="6363197" cy="5144870"/>
          </a:xfrm>
          <a:prstGeom prst="rect">
            <a:avLst/>
          </a:prstGeom>
          <a:no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Plan de travail annuel / budget annuel</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Plan de gestion des performances (PMP) ou plan de suivi et d'évaluation</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Examen environnemental initial - </a:t>
            </a:r>
            <a:r>
              <a:rPr b="1" i="0" lang="fr" sz="1800" u="none" strike="noStrike">
                <a:solidFill>
                  <a:srgbClr val="3F3F3F"/>
                </a:solidFill>
                <a:latin typeface="Times New Roman"/>
                <a:ea typeface="Times New Roman"/>
                <a:cs typeface="Times New Roman"/>
                <a:sym typeface="Times New Roman"/>
              </a:rPr>
              <a:t>22 CFR 216</a:t>
            </a:r>
            <a:endParaRPr b="1" sz="2000">
              <a:solidFill>
                <a:srgbClr val="3F3F3F"/>
              </a:solidFill>
              <a:latin typeface="Avenir"/>
              <a:ea typeface="Avenir"/>
              <a:cs typeface="Avenir"/>
              <a:sym typeface="Aveni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Strategie de Publicite et plan de marquage - </a:t>
            </a:r>
            <a:r>
              <a:rPr b="1" lang="fr" sz="1800">
                <a:solidFill>
                  <a:srgbClr val="3F3F3F"/>
                </a:solidFill>
                <a:latin typeface="Times New Roman"/>
                <a:ea typeface="Times New Roman"/>
                <a:cs typeface="Times New Roman"/>
                <a:sym typeface="Times New Roman"/>
              </a:rPr>
              <a:t>ADS 320.3.2</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Manuel des subventions (le cas échéant)</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Manuels de sécurité </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Autres, comme l'exige votre accord de financement, par exemple des études spécifiques en période de raffinement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74"/>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600">
                <a:solidFill>
                  <a:srgbClr val="FFFFFF"/>
                </a:solidFill>
                <a:latin typeface="Arial"/>
                <a:ea typeface="Arial"/>
                <a:cs typeface="Arial"/>
                <a:sym typeface="Arial"/>
              </a:rPr>
              <a:t>Meilleures pratiques de démarrage</a:t>
            </a:r>
            <a:endParaRPr b="1" sz="3600">
              <a:solidFill>
                <a:schemeClr val="lt1"/>
              </a:solidFill>
              <a:latin typeface="Arial"/>
              <a:ea typeface="Arial"/>
              <a:cs typeface="Arial"/>
              <a:sym typeface="Arial"/>
            </a:endParaRPr>
          </a:p>
        </p:txBody>
      </p:sp>
      <p:sp>
        <p:nvSpPr>
          <p:cNvPr id="668" name="Google Shape;668;p74"/>
          <p:cNvSpPr txBox="1"/>
          <p:nvPr/>
        </p:nvSpPr>
        <p:spPr>
          <a:xfrm>
            <a:off x="389965" y="1028034"/>
            <a:ext cx="9863168" cy="6036154"/>
          </a:xfrm>
          <a:prstGeom prst="rect">
            <a:avLst/>
          </a:prstGeom>
          <a:noFill/>
          <a:ln>
            <a:noFill/>
          </a:ln>
        </p:spPr>
        <p:txBody>
          <a:bodyPr anchorCtr="0" anchor="t" bIns="45700" lIns="91425" spcFirstLastPara="1" rIns="91425" wrap="square" tIns="45700">
            <a:noAutofit/>
          </a:bodyPr>
          <a:lstStyle/>
          <a:p>
            <a:pPr indent="-114300" lvl="0" marL="91440" marR="0" rtl="0" algn="l">
              <a:lnSpc>
                <a:spcPct val="110000"/>
              </a:lnSpc>
              <a:spcBef>
                <a:spcPts val="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Créez un </a:t>
            </a:r>
            <a:r>
              <a:rPr b="1" lang="fr" sz="1800">
                <a:solidFill>
                  <a:schemeClr val="dk1"/>
                </a:solidFill>
                <a:latin typeface="Avenir"/>
                <a:ea typeface="Avenir"/>
                <a:cs typeface="Avenir"/>
                <a:sym typeface="Avenir"/>
              </a:rPr>
              <a:t>calendrier de démarrage clair: </a:t>
            </a:r>
            <a:r>
              <a:rPr lang="fr" sz="1800">
                <a:solidFill>
                  <a:schemeClr val="dk1"/>
                </a:solidFill>
                <a:latin typeface="Avenir"/>
                <a:ea typeface="Avenir"/>
                <a:cs typeface="Avenir"/>
                <a:sym typeface="Avenir"/>
              </a:rPr>
              <a:t>suivi des tâches avec les principaux livrables et délais</a:t>
            </a:r>
            <a:endParaRPr/>
          </a:p>
          <a:p>
            <a:pPr indent="-114300" lvl="0" marL="91440" marR="0" rtl="0" algn="l">
              <a:lnSpc>
                <a:spcPct val="110000"/>
              </a:lnSpc>
              <a:spcBef>
                <a:spcPts val="14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Le calendrier de démarrage capture : le recrutement, les opérations, les achats, les activités techniques.</a:t>
            </a:r>
            <a:endParaRPr/>
          </a:p>
          <a:p>
            <a:pPr indent="-114300" lvl="0" marL="91440" marR="0" rtl="0" algn="l">
              <a:lnSpc>
                <a:spcPct val="110000"/>
              </a:lnSpc>
              <a:spcBef>
                <a:spcPts val="14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Établir une </a:t>
            </a:r>
            <a:r>
              <a:rPr b="1" lang="fr" sz="1800">
                <a:solidFill>
                  <a:schemeClr val="dk1"/>
                </a:solidFill>
                <a:latin typeface="Avenir"/>
                <a:ea typeface="Avenir"/>
                <a:cs typeface="Avenir"/>
                <a:sym typeface="Avenir"/>
              </a:rPr>
              <a:t>équipe de démarrage </a:t>
            </a:r>
            <a:r>
              <a:rPr lang="fr" sz="1800">
                <a:solidFill>
                  <a:schemeClr val="dk1"/>
                </a:solidFill>
                <a:latin typeface="Avenir"/>
                <a:ea typeface="Avenir"/>
                <a:cs typeface="Avenir"/>
                <a:sym typeface="Avenir"/>
              </a:rPr>
              <a:t>avec des rôles et des responsabilités clairs pour chaque membre de l'équipe</a:t>
            </a:r>
            <a:endParaRPr/>
          </a:p>
          <a:p>
            <a:pPr indent="-114300" lvl="0" marL="91440" marR="0" rtl="0" algn="l">
              <a:lnSpc>
                <a:spcPct val="110000"/>
              </a:lnSpc>
              <a:spcBef>
                <a:spcPts val="14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Attribuer des tâches spécifiques à chaque membre de l'équipe de démarrage</a:t>
            </a:r>
            <a:endParaRPr/>
          </a:p>
          <a:p>
            <a:pPr indent="-114300" lvl="0" marL="91440" marR="0" rtl="0" algn="l">
              <a:lnSpc>
                <a:spcPct val="110000"/>
              </a:lnSpc>
              <a:spcBef>
                <a:spcPts val="14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Désigner un </a:t>
            </a:r>
            <a:r>
              <a:rPr b="1" lang="fr" sz="1800">
                <a:solidFill>
                  <a:schemeClr val="dk1"/>
                </a:solidFill>
                <a:latin typeface="Avenir"/>
                <a:ea typeface="Avenir"/>
                <a:cs typeface="Avenir"/>
                <a:sym typeface="Avenir"/>
              </a:rPr>
              <a:t>responsable de start-up </a:t>
            </a:r>
            <a:r>
              <a:rPr lang="fr" sz="1800">
                <a:solidFill>
                  <a:schemeClr val="dk1"/>
                </a:solidFill>
                <a:latin typeface="Avenir"/>
                <a:ea typeface="Avenir"/>
                <a:cs typeface="Avenir"/>
                <a:sym typeface="Avenir"/>
              </a:rPr>
              <a:t>responsable du succès de l'ensemble du processus.</a:t>
            </a:r>
            <a:endParaRPr/>
          </a:p>
          <a:p>
            <a:pPr indent="-114300" lvl="0" marL="91440" marR="0" rtl="0" algn="l">
              <a:lnSpc>
                <a:spcPct val="110000"/>
              </a:lnSpc>
              <a:spcBef>
                <a:spcPts val="14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Le Start-up Manager organise </a:t>
            </a:r>
            <a:r>
              <a:rPr b="1" lang="fr" sz="1800">
                <a:solidFill>
                  <a:schemeClr val="dk1"/>
                </a:solidFill>
                <a:latin typeface="Avenir"/>
                <a:ea typeface="Avenir"/>
                <a:cs typeface="Avenir"/>
                <a:sym typeface="Avenir"/>
              </a:rPr>
              <a:t>des réunions récurrentes </a:t>
            </a:r>
            <a:r>
              <a:rPr lang="fr" sz="1800">
                <a:solidFill>
                  <a:schemeClr val="dk1"/>
                </a:solidFill>
                <a:latin typeface="Avenir"/>
                <a:ea typeface="Avenir"/>
                <a:cs typeface="Avenir"/>
                <a:sym typeface="Avenir"/>
              </a:rPr>
              <a:t>, envoie des invitations à l'équipe de la Start-up, de préférence des réunions hebdomadaires au début</a:t>
            </a:r>
            <a:endParaRPr/>
          </a:p>
          <a:p>
            <a:pPr indent="-114300" lvl="0" marL="91440" marR="0" rtl="0" algn="l">
              <a:lnSpc>
                <a:spcPct val="110000"/>
              </a:lnSpc>
              <a:spcBef>
                <a:spcPts val="1400"/>
              </a:spcBef>
              <a:spcAft>
                <a:spcPts val="0"/>
              </a:spcAft>
              <a:buClr>
                <a:schemeClr val="accent1"/>
              </a:buClr>
              <a:buSzPts val="1800"/>
              <a:buFont typeface="Noto Sans Symbols"/>
              <a:buChar char="▪"/>
            </a:pPr>
            <a:r>
              <a:rPr b="1" lang="fr" sz="1800">
                <a:solidFill>
                  <a:schemeClr val="dk1"/>
                </a:solidFill>
                <a:latin typeface="Avenir"/>
                <a:ea typeface="Avenir"/>
                <a:cs typeface="Avenir"/>
                <a:sym typeface="Avenir"/>
              </a:rPr>
              <a:t> </a:t>
            </a:r>
            <a:r>
              <a:rPr lang="fr" sz="1800">
                <a:solidFill>
                  <a:schemeClr val="dk1"/>
                </a:solidFill>
                <a:latin typeface="Avenir"/>
                <a:ea typeface="Avenir"/>
                <a:cs typeface="Avenir"/>
                <a:sym typeface="Avenir"/>
              </a:rPr>
              <a:t>Prendre et partager des notes avec des actions spécifiques après chaque réunion de démarrage</a:t>
            </a:r>
            <a:endParaRPr/>
          </a:p>
          <a:p>
            <a:pPr indent="-114300" lvl="0" marL="91440" marR="0" rtl="0" algn="l">
              <a:lnSpc>
                <a:spcPct val="110000"/>
              </a:lnSpc>
              <a:spcBef>
                <a:spcPts val="1400"/>
              </a:spcBef>
              <a:spcAft>
                <a:spcPts val="0"/>
              </a:spcAft>
              <a:buClr>
                <a:schemeClr val="accent1"/>
              </a:buClr>
              <a:buSzPts val="1800"/>
              <a:buFont typeface="Noto Sans Symbols"/>
              <a:buChar char="▪"/>
            </a:pPr>
            <a:r>
              <a:rPr lang="fr" sz="1800">
                <a:solidFill>
                  <a:schemeClr val="dk1"/>
                </a:solidFill>
                <a:latin typeface="Avenir"/>
                <a:ea typeface="Avenir"/>
                <a:cs typeface="Avenir"/>
                <a:sym typeface="Avenir"/>
              </a:rPr>
              <a:t>Documenter et </a:t>
            </a:r>
            <a:r>
              <a:rPr b="1" lang="fr" sz="1800">
                <a:solidFill>
                  <a:schemeClr val="dk1"/>
                </a:solidFill>
                <a:latin typeface="Avenir"/>
                <a:ea typeface="Avenir"/>
                <a:cs typeface="Avenir"/>
                <a:sym typeface="Avenir"/>
              </a:rPr>
              <a:t>partager les leçons apprises </a:t>
            </a:r>
            <a:r>
              <a:rPr lang="fr" sz="1800">
                <a:solidFill>
                  <a:schemeClr val="dk1"/>
                </a:solidFill>
                <a:latin typeface="Avenir"/>
                <a:ea typeface="Avenir"/>
                <a:cs typeface="Avenir"/>
                <a:sym typeface="Avenir"/>
              </a:rPr>
              <a:t>pendant le processus de démarrage</a:t>
            </a:r>
            <a:endParaRPr/>
          </a:p>
          <a:p>
            <a:pPr indent="0" lvl="0" marL="91440" marR="0" rtl="0" algn="l">
              <a:lnSpc>
                <a:spcPct val="110000"/>
              </a:lnSpc>
              <a:spcBef>
                <a:spcPts val="1400"/>
              </a:spcBef>
              <a:spcAft>
                <a:spcPts val="0"/>
              </a:spcAft>
              <a:buClr>
                <a:schemeClr val="accent1"/>
              </a:buClr>
              <a:buSzPts val="1800"/>
              <a:buFont typeface="Calibri"/>
              <a:buNone/>
            </a:pPr>
            <a:r>
              <a:t/>
            </a:r>
            <a:endParaRPr sz="1800">
              <a:solidFill>
                <a:srgbClr val="3F3F3F"/>
              </a:solidFill>
              <a:latin typeface="Avenir"/>
              <a:ea typeface="Avenir"/>
              <a:cs typeface="Avenir"/>
              <a:sym typeface="Avenir"/>
            </a:endParaRPr>
          </a:p>
          <a:p>
            <a:pPr indent="0" lvl="0" marL="91440" marR="0" rtl="0" algn="l">
              <a:lnSpc>
                <a:spcPct val="110000"/>
              </a:lnSpc>
              <a:spcBef>
                <a:spcPts val="1400"/>
              </a:spcBef>
              <a:spcAft>
                <a:spcPts val="0"/>
              </a:spcAft>
              <a:buClr>
                <a:schemeClr val="accent1"/>
              </a:buClr>
              <a:buSzPts val="1800"/>
              <a:buFont typeface="Calibri"/>
              <a:buNone/>
            </a:pPr>
            <a:r>
              <a:t/>
            </a:r>
            <a:endParaRPr sz="1800">
              <a:solidFill>
                <a:srgbClr val="3F3F3F"/>
              </a:solidFill>
              <a:latin typeface="Avenir"/>
              <a:ea typeface="Avenir"/>
              <a:cs typeface="Avenir"/>
              <a:sym typeface="Aveni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75"/>
          <p:cNvSpPr/>
          <p:nvPr/>
        </p:nvSpPr>
        <p:spPr>
          <a:xfrm>
            <a:off x="4916020" y="2672230"/>
            <a:ext cx="5886450" cy="2362200"/>
          </a:xfrm>
          <a:prstGeom prst="rect">
            <a:avLst/>
          </a:prstGeom>
          <a:solidFill>
            <a:srgbClr val="FFFFFF"/>
          </a:solidFill>
          <a:ln>
            <a:noFill/>
          </a:ln>
        </p:spPr>
      </p:sp>
      <p:sp>
        <p:nvSpPr>
          <p:cNvPr id="675" name="Google Shape;675;p75"/>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2800">
                <a:solidFill>
                  <a:schemeClr val="lt1"/>
                </a:solidFill>
                <a:latin typeface="Avenir"/>
                <a:ea typeface="Avenir"/>
                <a:cs typeface="Avenir"/>
                <a:sym typeface="Avenir"/>
              </a:rPr>
              <a:t>Qu’est-ce qui caractérise un projet bien mis en œuvre ?</a:t>
            </a:r>
            <a:endParaRPr b="1" sz="2800">
              <a:solidFill>
                <a:schemeClr val="lt1"/>
              </a:solidFill>
              <a:latin typeface="Arial"/>
              <a:ea typeface="Arial"/>
              <a:cs typeface="Arial"/>
              <a:sym typeface="Arial"/>
            </a:endParaRPr>
          </a:p>
        </p:txBody>
      </p:sp>
      <p:sp>
        <p:nvSpPr>
          <p:cNvPr id="676" name="Google Shape;676;p75"/>
          <p:cNvSpPr txBox="1"/>
          <p:nvPr/>
        </p:nvSpPr>
        <p:spPr>
          <a:xfrm>
            <a:off x="0" y="959224"/>
            <a:ext cx="5312833" cy="5360894"/>
          </a:xfrm>
          <a:prstGeom prst="rect">
            <a:avLst/>
          </a:prstGeom>
          <a:solidFill>
            <a:srgbClr val="D2EDFA"/>
          </a:solid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Bonne gestion du personnel et des partenaires</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Partenariat cohérent mettant en œuvre les activités du projet dans les délais et dans les limites du budget</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Soumission de rapports qualitatifs</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Respect de tous les délais</a:t>
            </a:r>
            <a:endParaRPr sz="2000">
              <a:solidFill>
                <a:srgbClr val="3F3F3F"/>
              </a:solidFill>
              <a:latin typeface="Avenir"/>
              <a:ea typeface="Avenir"/>
              <a:cs typeface="Avenir"/>
              <a:sym typeface="Aveni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Communiquer l’apprentissage et la réussite</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Système de S&amp;E fiable</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Atteindre et mesurer l’impact</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Transformation qualitative de la vie des cibles communaitaies</a:t>
            </a:r>
            <a:endParaRPr/>
          </a:p>
          <a:p>
            <a:pPr indent="-85090" lvl="0" marL="91440" marR="0" rtl="0" algn="l">
              <a:lnSpc>
                <a:spcPct val="110000"/>
              </a:lnSpc>
              <a:spcBef>
                <a:spcPts val="1400"/>
              </a:spcBef>
              <a:spcAft>
                <a:spcPts val="0"/>
              </a:spcAft>
              <a:buClr>
                <a:schemeClr val="accent1"/>
              </a:buClr>
              <a:buSzPts val="100"/>
              <a:buFont typeface="Calibri"/>
              <a:buNone/>
            </a:pPr>
            <a:r>
              <a:t/>
            </a:r>
            <a:endParaRPr sz="100">
              <a:solidFill>
                <a:srgbClr val="3F3F3F"/>
              </a:solidFill>
              <a:latin typeface="Avenir"/>
              <a:ea typeface="Avenir"/>
              <a:cs typeface="Avenir"/>
              <a:sym typeface="Avenir"/>
            </a:endParaRPr>
          </a:p>
        </p:txBody>
      </p:sp>
      <p:sp>
        <p:nvSpPr>
          <p:cNvPr id="677" name="Google Shape;677;p75"/>
          <p:cNvSpPr txBox="1"/>
          <p:nvPr/>
        </p:nvSpPr>
        <p:spPr>
          <a:xfrm>
            <a:off x="8590927" y="5034430"/>
            <a:ext cx="3462121" cy="1138773"/>
          </a:xfrm>
          <a:prstGeom prst="rect">
            <a:avLst/>
          </a:prstGeom>
          <a:gradFill>
            <a:gsLst>
              <a:gs pos="0">
                <a:srgbClr val="1273A3"/>
              </a:gs>
              <a:gs pos="48000">
                <a:srgbClr val="2EAAE7"/>
              </a:gs>
              <a:gs pos="100000">
                <a:srgbClr val="7DCAF0"/>
              </a:gs>
            </a:gsLst>
            <a:lin ang="16200000" scaled="0"/>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Avenir"/>
              <a:ea typeface="Avenir"/>
              <a:cs typeface="Avenir"/>
              <a:sym typeface="Avenir"/>
            </a:endParaRPr>
          </a:p>
          <a:p>
            <a:pPr indent="0" lvl="0" marL="0" marR="0" rtl="0" algn="ctr">
              <a:spcBef>
                <a:spcPts val="0"/>
              </a:spcBef>
              <a:spcAft>
                <a:spcPts val="0"/>
              </a:spcAft>
              <a:buNone/>
            </a:pPr>
            <a:r>
              <a:rPr lang="fr" sz="1800">
                <a:solidFill>
                  <a:schemeClr val="lt1"/>
                </a:solidFill>
                <a:latin typeface="Avenir"/>
                <a:ea typeface="Avenir"/>
                <a:cs typeface="Avenir"/>
                <a:sym typeface="Avenir"/>
              </a:rPr>
              <a:t>Satisfaction des donateurs</a:t>
            </a:r>
            <a:endParaRPr/>
          </a:p>
          <a:p>
            <a:pPr indent="0" lvl="0" marL="0" marR="0" rtl="0" algn="l">
              <a:spcBef>
                <a:spcPts val="0"/>
              </a:spcBef>
              <a:spcAft>
                <a:spcPts val="0"/>
              </a:spcAft>
              <a:buNone/>
            </a:pPr>
            <a:r>
              <a:t/>
            </a:r>
            <a:endParaRPr sz="3200">
              <a:solidFill>
                <a:schemeClr val="lt1"/>
              </a:solidFill>
              <a:latin typeface="Avenir"/>
              <a:ea typeface="Avenir"/>
              <a:cs typeface="Avenir"/>
              <a:sym typeface="Avenir"/>
            </a:endParaRPr>
          </a:p>
        </p:txBody>
      </p:sp>
      <p:sp>
        <p:nvSpPr>
          <p:cNvPr id="678" name="Google Shape;678;p75"/>
          <p:cNvSpPr/>
          <p:nvPr/>
        </p:nvSpPr>
        <p:spPr>
          <a:xfrm>
            <a:off x="8507506" y="891850"/>
            <a:ext cx="3545542" cy="2537150"/>
          </a:xfrm>
          <a:prstGeom prst="rect">
            <a:avLst/>
          </a:prstGeom>
          <a:solidFill>
            <a:srgbClr val="FFFFFF"/>
          </a:solidFill>
          <a:ln>
            <a:noFill/>
          </a:ln>
        </p:spPr>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76"/>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600">
                <a:solidFill>
                  <a:schemeClr val="lt1"/>
                </a:solidFill>
                <a:latin typeface="Arial"/>
                <a:ea typeface="Arial"/>
                <a:cs typeface="Arial"/>
                <a:sym typeface="Arial"/>
              </a:rPr>
              <a:t>Votre personnel est votre « moteur de réussite »</a:t>
            </a:r>
            <a:endParaRPr/>
          </a:p>
        </p:txBody>
      </p:sp>
      <p:sp>
        <p:nvSpPr>
          <p:cNvPr id="684" name="Google Shape;684;p76"/>
          <p:cNvSpPr txBox="1"/>
          <p:nvPr/>
        </p:nvSpPr>
        <p:spPr>
          <a:xfrm>
            <a:off x="393701" y="1117929"/>
            <a:ext cx="6379632" cy="5422569"/>
          </a:xfrm>
          <a:prstGeom prst="rect">
            <a:avLst/>
          </a:prstGeom>
          <a:no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Créez des descriptions de poste claires</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Annoncer largement les postes</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Évitez tout type de discrimination : sexe, religion, âge, orientation sexuelle, etc.</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Recrutez les bonnes personnes pour le bon poste</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Avoir des lignes de supervision claires</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Fournir des conseils et des commentaires réguliers</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Déléguer des responsabilités et tenir le personnel responsable des résultats</a:t>
            </a:r>
            <a:endParaRPr/>
          </a:p>
          <a:p>
            <a:pPr indent="-127000" lvl="0" marL="91440" marR="0" rtl="0" algn="l">
              <a:lnSpc>
                <a:spcPct val="110000"/>
              </a:lnSpc>
              <a:spcBef>
                <a:spcPts val="1400"/>
              </a:spcBef>
              <a:spcAft>
                <a:spcPts val="0"/>
              </a:spcAft>
              <a:buClr>
                <a:schemeClr val="accent1"/>
              </a:buClr>
              <a:buSzPts val="2000"/>
              <a:buFont typeface="Noto Sans Symbols"/>
              <a:buChar char="❑"/>
            </a:pPr>
            <a:r>
              <a:rPr lang="fr" sz="2000">
                <a:solidFill>
                  <a:srgbClr val="3F3F3F"/>
                </a:solidFill>
                <a:latin typeface="Avenir"/>
                <a:ea typeface="Avenir"/>
                <a:cs typeface="Avenir"/>
                <a:sym typeface="Avenir"/>
              </a:rPr>
              <a:t> Soyez compétitif et offrez la bonne rémunération – Marché équitable</a:t>
            </a:r>
            <a:endParaRPr/>
          </a:p>
        </p:txBody>
      </p:sp>
      <p:sp>
        <p:nvSpPr>
          <p:cNvPr id="685" name="Google Shape;685;p76"/>
          <p:cNvSpPr/>
          <p:nvPr/>
        </p:nvSpPr>
        <p:spPr>
          <a:xfrm>
            <a:off x="7216682" y="1551268"/>
            <a:ext cx="3841750" cy="3152775"/>
          </a:xfrm>
          <a:prstGeom prst="rect">
            <a:avLst/>
          </a:prstGeom>
          <a:solidFill>
            <a:srgbClr val="FFFFFF"/>
          </a:solid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FFFFFF"/>
              </a:solidFill>
              <a:latin typeface="Arial"/>
              <a:ea typeface="Arial"/>
              <a:cs typeface="Arial"/>
              <a:sym typeface="Arial"/>
            </a:endParaRPr>
          </a:p>
          <a:p>
            <a:pPr indent="0" lvl="0" marL="0" marR="0" rtl="0" algn="ctr">
              <a:spcBef>
                <a:spcPts val="0"/>
              </a:spcBef>
              <a:spcAft>
                <a:spcPts val="0"/>
              </a:spcAft>
              <a:buNone/>
            </a:pPr>
            <a:r>
              <a:rPr b="1" i="0" lang="fr" sz="2400" u="none" cap="none" strike="noStrike">
                <a:solidFill>
                  <a:srgbClr val="FFFFFF"/>
                </a:solidFill>
                <a:latin typeface="Arial"/>
                <a:ea typeface="Arial"/>
                <a:cs typeface="Arial"/>
                <a:sym typeface="Arial"/>
              </a:rPr>
              <a:t>Exercice 1 : COMPRENDRE LES TERMES DANS LA GESTION DES PROJETS USAID</a:t>
            </a:r>
            <a:endParaRPr/>
          </a:p>
        </p:txBody>
      </p:sp>
      <p:sp>
        <p:nvSpPr>
          <p:cNvPr id="227" name="Google Shape;227;p32"/>
          <p:cNvSpPr txBox="1"/>
          <p:nvPr/>
        </p:nvSpPr>
        <p:spPr>
          <a:xfrm>
            <a:off x="10818744" y="2182840"/>
            <a:ext cx="10533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 sz="1800" u="none" cap="none" strike="noStrike">
                <a:solidFill>
                  <a:schemeClr val="dk1"/>
                </a:solidFill>
                <a:latin typeface="Avenir"/>
                <a:ea typeface="Avenir"/>
                <a:cs typeface="Avenir"/>
                <a:sym typeface="Avenir"/>
              </a:rPr>
              <a:t>AOR ?</a:t>
            </a:r>
            <a:endParaRPr/>
          </a:p>
        </p:txBody>
      </p:sp>
      <p:sp>
        <p:nvSpPr>
          <p:cNvPr id="228" name="Google Shape;228;p32"/>
          <p:cNvSpPr txBox="1"/>
          <p:nvPr/>
        </p:nvSpPr>
        <p:spPr>
          <a:xfrm>
            <a:off x="9767047" y="4784001"/>
            <a:ext cx="25370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Cout Admissible ?</a:t>
            </a:r>
            <a:endParaRPr/>
          </a:p>
        </p:txBody>
      </p:sp>
      <p:sp>
        <p:nvSpPr>
          <p:cNvPr id="229" name="Google Shape;229;p32"/>
          <p:cNvSpPr txBox="1"/>
          <p:nvPr/>
        </p:nvSpPr>
        <p:spPr>
          <a:xfrm>
            <a:off x="5201770" y="4968667"/>
            <a:ext cx="17884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ACQUISITION?</a:t>
            </a:r>
            <a:endParaRPr/>
          </a:p>
        </p:txBody>
      </p:sp>
      <p:sp>
        <p:nvSpPr>
          <p:cNvPr id="230" name="Google Shape;230;p32"/>
          <p:cNvSpPr txBox="1"/>
          <p:nvPr/>
        </p:nvSpPr>
        <p:spPr>
          <a:xfrm>
            <a:off x="10674958" y="3017962"/>
            <a:ext cx="10533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Audit?</a:t>
            </a:r>
            <a:endParaRPr/>
          </a:p>
        </p:txBody>
      </p:sp>
      <p:sp>
        <p:nvSpPr>
          <p:cNvPr id="231" name="Google Shape;231;p32"/>
          <p:cNvSpPr txBox="1"/>
          <p:nvPr/>
        </p:nvSpPr>
        <p:spPr>
          <a:xfrm>
            <a:off x="7042553" y="4986229"/>
            <a:ext cx="17884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ASSISTANCE?</a:t>
            </a:r>
            <a:endParaRPr/>
          </a:p>
        </p:txBody>
      </p:sp>
      <p:sp>
        <p:nvSpPr>
          <p:cNvPr id="232" name="Google Shape;232;p32"/>
          <p:cNvSpPr txBox="1"/>
          <p:nvPr/>
        </p:nvSpPr>
        <p:spPr>
          <a:xfrm rot="2477957">
            <a:off x="1528446" y="4020283"/>
            <a:ext cx="32878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Code de Réglementation Fédérale ?</a:t>
            </a:r>
            <a:endParaRPr/>
          </a:p>
        </p:txBody>
      </p:sp>
      <p:sp>
        <p:nvSpPr>
          <p:cNvPr id="233" name="Google Shape;233;p32"/>
          <p:cNvSpPr txBox="1"/>
          <p:nvPr/>
        </p:nvSpPr>
        <p:spPr>
          <a:xfrm>
            <a:off x="7588623" y="4419636"/>
            <a:ext cx="17884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FERMETURE ?</a:t>
            </a:r>
            <a:endParaRPr/>
          </a:p>
        </p:txBody>
      </p:sp>
      <p:sp>
        <p:nvSpPr>
          <p:cNvPr id="234" name="Google Shape;234;p32"/>
          <p:cNvSpPr txBox="1"/>
          <p:nvPr/>
        </p:nvSpPr>
        <p:spPr>
          <a:xfrm>
            <a:off x="1192305" y="6059704"/>
            <a:ext cx="34424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TAUX DE CONSOMMATION ?</a:t>
            </a:r>
            <a:endParaRPr/>
          </a:p>
        </p:txBody>
      </p:sp>
      <p:sp>
        <p:nvSpPr>
          <p:cNvPr id="235" name="Google Shape;235;p32"/>
          <p:cNvSpPr txBox="1"/>
          <p:nvPr/>
        </p:nvSpPr>
        <p:spPr>
          <a:xfrm rot="3053700">
            <a:off x="8237822" y="1848659"/>
            <a:ext cx="25766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200">
                <a:solidFill>
                  <a:schemeClr val="dk1"/>
                </a:solidFill>
                <a:latin typeface="Avenir"/>
                <a:ea typeface="Avenir"/>
                <a:cs typeface="Avenir"/>
                <a:sym typeface="Avenir"/>
              </a:rPr>
              <a:t>DEC : </a:t>
            </a:r>
            <a:r>
              <a:rPr lang="fr" sz="1200">
                <a:solidFill>
                  <a:schemeClr val="dk1"/>
                </a:solidFill>
                <a:latin typeface="Arial"/>
                <a:ea typeface="Arial"/>
                <a:cs typeface="Arial"/>
                <a:sym typeface="Arial"/>
              </a:rPr>
              <a:t>Centre d'Echange d'Expériences de Développement</a:t>
            </a:r>
            <a:endParaRPr sz="1200">
              <a:solidFill>
                <a:schemeClr val="dk1"/>
              </a:solidFill>
              <a:latin typeface="Avenir"/>
              <a:ea typeface="Avenir"/>
              <a:cs typeface="Avenir"/>
              <a:sym typeface="Avenir"/>
            </a:endParaRPr>
          </a:p>
        </p:txBody>
      </p:sp>
      <p:sp>
        <p:nvSpPr>
          <p:cNvPr id="236" name="Google Shape;236;p32"/>
          <p:cNvSpPr txBox="1"/>
          <p:nvPr/>
        </p:nvSpPr>
        <p:spPr>
          <a:xfrm>
            <a:off x="7588623" y="5543163"/>
            <a:ext cx="463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Vérifications nécessaires (Due Diligence) ?</a:t>
            </a:r>
            <a:endParaRPr/>
          </a:p>
        </p:txBody>
      </p:sp>
      <p:sp>
        <p:nvSpPr>
          <p:cNvPr id="237" name="Google Shape;237;p32"/>
          <p:cNvSpPr txBox="1"/>
          <p:nvPr/>
        </p:nvSpPr>
        <p:spPr>
          <a:xfrm>
            <a:off x="2232211" y="4527209"/>
            <a:ext cx="17884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EXERCICE FISCAL ?</a:t>
            </a:r>
            <a:endParaRPr/>
          </a:p>
        </p:txBody>
      </p:sp>
      <p:sp>
        <p:nvSpPr>
          <p:cNvPr id="238" name="Google Shape;238;p32"/>
          <p:cNvSpPr txBox="1"/>
          <p:nvPr/>
        </p:nvSpPr>
        <p:spPr>
          <a:xfrm>
            <a:off x="1519518" y="5158299"/>
            <a:ext cx="27790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CODE GÉOGRAPHIQUE ?</a:t>
            </a:r>
            <a:endParaRPr/>
          </a:p>
        </p:txBody>
      </p:sp>
      <p:sp>
        <p:nvSpPr>
          <p:cNvPr id="239" name="Google Shape;239;p32"/>
          <p:cNvSpPr txBox="1"/>
          <p:nvPr/>
        </p:nvSpPr>
        <p:spPr>
          <a:xfrm rot="-2934598">
            <a:off x="322451" y="2375876"/>
            <a:ext cx="30031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LISTE DES PARTIES EXCLUES ?</a:t>
            </a:r>
            <a:endParaRPr/>
          </a:p>
        </p:txBody>
      </p:sp>
      <p:sp>
        <p:nvSpPr>
          <p:cNvPr id="240" name="Google Shape;240;p32"/>
          <p:cNvSpPr txBox="1"/>
          <p:nvPr/>
        </p:nvSpPr>
        <p:spPr>
          <a:xfrm>
            <a:off x="4588618" y="5883839"/>
            <a:ext cx="38189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DÉCLARATION D'IMPÔT ÉTRANGER ?</a:t>
            </a:r>
            <a:endParaRPr/>
          </a:p>
        </p:txBody>
      </p:sp>
      <p:sp>
        <p:nvSpPr>
          <p:cNvPr id="241" name="Google Shape;241;p32"/>
          <p:cNvSpPr txBox="1"/>
          <p:nvPr/>
        </p:nvSpPr>
        <p:spPr>
          <a:xfrm rot="947703">
            <a:off x="2677316" y="1293965"/>
            <a:ext cx="27343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LOI SUR FLY AMERICA ?</a:t>
            </a:r>
            <a:endParaRPr/>
          </a:p>
        </p:txBody>
      </p:sp>
      <p:sp>
        <p:nvSpPr>
          <p:cNvPr id="242" name="Google Shape;242;p32"/>
          <p:cNvSpPr txBox="1"/>
          <p:nvPr/>
        </p:nvSpPr>
        <p:spPr>
          <a:xfrm>
            <a:off x="10222592" y="1510838"/>
            <a:ext cx="22456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Source interdite ?</a:t>
            </a:r>
            <a:endParaRPr/>
          </a:p>
        </p:txBody>
      </p:sp>
      <p:sp>
        <p:nvSpPr>
          <p:cNvPr id="243" name="Google Shape;243;p32"/>
          <p:cNvSpPr txBox="1"/>
          <p:nvPr/>
        </p:nvSpPr>
        <p:spPr>
          <a:xfrm rot="2149834">
            <a:off x="6093757" y="1724770"/>
            <a:ext cx="29897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Contribution en Nature ?</a:t>
            </a:r>
            <a:endParaRPr/>
          </a:p>
        </p:txBody>
      </p:sp>
      <p:sp>
        <p:nvSpPr>
          <p:cNvPr id="244" name="Google Shape;244;p32"/>
          <p:cNvSpPr txBox="1"/>
          <p:nvPr/>
        </p:nvSpPr>
        <p:spPr>
          <a:xfrm>
            <a:off x="3283323" y="6458335"/>
            <a:ext cx="22456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PERSONNEL CLÉ?</a:t>
            </a:r>
            <a:endParaRPr/>
          </a:p>
        </p:txBody>
      </p:sp>
      <p:sp>
        <p:nvSpPr>
          <p:cNvPr id="245" name="Google Shape;245;p32"/>
          <p:cNvSpPr txBox="1"/>
          <p:nvPr/>
        </p:nvSpPr>
        <p:spPr>
          <a:xfrm>
            <a:off x="10222592" y="3504162"/>
            <a:ext cx="22456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Subventions ?</a:t>
            </a:r>
            <a:endParaRPr/>
          </a:p>
        </p:txBody>
      </p:sp>
      <p:sp>
        <p:nvSpPr>
          <p:cNvPr id="246" name="Google Shape;246;p32"/>
          <p:cNvSpPr txBox="1"/>
          <p:nvPr/>
        </p:nvSpPr>
        <p:spPr>
          <a:xfrm>
            <a:off x="7404658" y="6377428"/>
            <a:ext cx="8919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M&amp;IE ?</a:t>
            </a:r>
            <a:endParaRPr/>
          </a:p>
        </p:txBody>
      </p:sp>
      <p:sp>
        <p:nvSpPr>
          <p:cNvPr id="247" name="Google Shape;247;p32"/>
          <p:cNvSpPr txBox="1"/>
          <p:nvPr/>
        </p:nvSpPr>
        <p:spPr>
          <a:xfrm>
            <a:off x="8705723" y="5976711"/>
            <a:ext cx="18591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MARQUAGE ?</a:t>
            </a:r>
            <a:endParaRPr/>
          </a:p>
        </p:txBody>
      </p:sp>
      <p:sp>
        <p:nvSpPr>
          <p:cNvPr id="248" name="Google Shape;248;p32"/>
          <p:cNvSpPr txBox="1"/>
          <p:nvPr/>
        </p:nvSpPr>
        <p:spPr>
          <a:xfrm>
            <a:off x="10042673" y="4272696"/>
            <a:ext cx="19991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Modification?</a:t>
            </a:r>
            <a:endParaRPr/>
          </a:p>
        </p:txBody>
      </p:sp>
      <p:sp>
        <p:nvSpPr>
          <p:cNvPr id="249" name="Google Shape;249;p32"/>
          <p:cNvSpPr txBox="1"/>
          <p:nvPr/>
        </p:nvSpPr>
        <p:spPr>
          <a:xfrm rot="3814406">
            <a:off x="-566679" y="3914696"/>
            <a:ext cx="28552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PRIME (DESTINATAIRE) ?</a:t>
            </a:r>
            <a:endParaRPr/>
          </a:p>
        </p:txBody>
      </p:sp>
      <p:sp>
        <p:nvSpPr>
          <p:cNvPr id="250" name="Google Shape;250;p32"/>
          <p:cNvSpPr txBox="1"/>
          <p:nvPr/>
        </p:nvSpPr>
        <p:spPr>
          <a:xfrm rot="-3287362">
            <a:off x="15768" y="2065792"/>
            <a:ext cx="10578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NICRA ?</a:t>
            </a:r>
            <a:endParaRPr/>
          </a:p>
        </p:txBody>
      </p:sp>
      <p:sp>
        <p:nvSpPr>
          <p:cNvPr id="251" name="Google Shape;251;p32"/>
          <p:cNvSpPr txBox="1"/>
          <p:nvPr/>
        </p:nvSpPr>
        <p:spPr>
          <a:xfrm>
            <a:off x="-26069" y="6464208"/>
            <a:ext cx="35231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FRAIS D'EXTENSION SANS FRAIS ?</a:t>
            </a:r>
            <a:endParaRPr/>
          </a:p>
        </p:txBody>
      </p:sp>
      <p:sp>
        <p:nvSpPr>
          <p:cNvPr id="252" name="Google Shape;252;p32"/>
          <p:cNvSpPr txBox="1"/>
          <p:nvPr/>
        </p:nvSpPr>
        <p:spPr>
          <a:xfrm>
            <a:off x="8361449" y="6376521"/>
            <a:ext cx="31735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REVENU DU PROGRAMME ?</a:t>
            </a:r>
            <a:endParaRPr/>
          </a:p>
        </p:txBody>
      </p:sp>
      <p:sp>
        <p:nvSpPr>
          <p:cNvPr id="253" name="Google Shape;253;p32"/>
          <p:cNvSpPr txBox="1"/>
          <p:nvPr/>
        </p:nvSpPr>
        <p:spPr>
          <a:xfrm>
            <a:off x="91410" y="1509647"/>
            <a:ext cx="23353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Des couts interdits ?</a:t>
            </a:r>
            <a:endParaRPr/>
          </a:p>
        </p:txBody>
      </p:sp>
      <p:sp>
        <p:nvSpPr>
          <p:cNvPr id="254" name="Google Shape;254;p32"/>
          <p:cNvSpPr txBox="1"/>
          <p:nvPr/>
        </p:nvSpPr>
        <p:spPr>
          <a:xfrm>
            <a:off x="391391" y="946577"/>
            <a:ext cx="23353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Couts indirects ?</a:t>
            </a:r>
            <a:endParaRPr/>
          </a:p>
        </p:txBody>
      </p:sp>
      <p:sp>
        <p:nvSpPr>
          <p:cNvPr id="255" name="Google Shape;255;p32"/>
          <p:cNvSpPr txBox="1"/>
          <p:nvPr/>
        </p:nvSpPr>
        <p:spPr>
          <a:xfrm>
            <a:off x="75721" y="5586582"/>
            <a:ext cx="22456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Articles restreints ?</a:t>
            </a:r>
            <a:endParaRPr/>
          </a:p>
        </p:txBody>
      </p:sp>
      <p:sp>
        <p:nvSpPr>
          <p:cNvPr id="256" name="Google Shape;256;p32"/>
          <p:cNvSpPr txBox="1"/>
          <p:nvPr/>
        </p:nvSpPr>
        <p:spPr>
          <a:xfrm>
            <a:off x="4993523" y="5543163"/>
            <a:ext cx="22456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Formulaire 1420 ?</a:t>
            </a:r>
            <a:endParaRPr/>
          </a:p>
        </p:txBody>
      </p:sp>
      <p:sp>
        <p:nvSpPr>
          <p:cNvPr id="257" name="Google Shape;257;p32"/>
          <p:cNvSpPr txBox="1"/>
          <p:nvPr/>
        </p:nvSpPr>
        <p:spPr>
          <a:xfrm>
            <a:off x="5094196" y="6415316"/>
            <a:ext cx="22456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Des couts partages ?</a:t>
            </a:r>
            <a:endParaRPr/>
          </a:p>
        </p:txBody>
      </p:sp>
      <p:sp>
        <p:nvSpPr>
          <p:cNvPr id="258" name="Google Shape;258;p32"/>
          <p:cNvSpPr txBox="1"/>
          <p:nvPr/>
        </p:nvSpPr>
        <p:spPr>
          <a:xfrm rot="4471460">
            <a:off x="7202726" y="2462773"/>
            <a:ext cx="325439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Demande d'Application : RFA?</a:t>
            </a:r>
            <a:endParaRPr/>
          </a:p>
        </p:txBody>
      </p:sp>
      <p:sp>
        <p:nvSpPr>
          <p:cNvPr id="259" name="Google Shape;259;p32"/>
          <p:cNvSpPr txBox="1"/>
          <p:nvPr/>
        </p:nvSpPr>
        <p:spPr>
          <a:xfrm rot="2009760">
            <a:off x="5266989" y="2186713"/>
            <a:ext cx="25926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Appel d'Offres : RFP?</a:t>
            </a:r>
            <a:endParaRPr/>
          </a:p>
        </p:txBody>
      </p:sp>
      <p:sp>
        <p:nvSpPr>
          <p:cNvPr id="260" name="Google Shape;260;p32"/>
          <p:cNvSpPr txBox="1"/>
          <p:nvPr/>
        </p:nvSpPr>
        <p:spPr>
          <a:xfrm>
            <a:off x="171983" y="6054450"/>
            <a:ext cx="11194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SF-425 ?</a:t>
            </a:r>
            <a:endParaRPr/>
          </a:p>
        </p:txBody>
      </p:sp>
      <p:sp>
        <p:nvSpPr>
          <p:cNvPr id="261" name="Google Shape;261;p32"/>
          <p:cNvSpPr txBox="1"/>
          <p:nvPr/>
        </p:nvSpPr>
        <p:spPr>
          <a:xfrm rot="2180332">
            <a:off x="6544607" y="2784565"/>
            <a:ext cx="29269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Cout inacceptable ?</a:t>
            </a:r>
            <a:endParaRPr/>
          </a:p>
        </p:txBody>
      </p:sp>
      <p:sp>
        <p:nvSpPr>
          <p:cNvPr id="262" name="Google Shape;262;p32"/>
          <p:cNvSpPr txBox="1"/>
          <p:nvPr/>
        </p:nvSpPr>
        <p:spPr>
          <a:xfrm>
            <a:off x="9860939" y="999533"/>
            <a:ext cx="26896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Fonds de contrepartie</a:t>
            </a:r>
            <a:endParaRPr/>
          </a:p>
        </p:txBody>
      </p:sp>
      <p:sp>
        <p:nvSpPr>
          <p:cNvPr id="263" name="Google Shape;263;p32"/>
          <p:cNvSpPr/>
          <p:nvPr/>
        </p:nvSpPr>
        <p:spPr>
          <a:xfrm>
            <a:off x="3587720" y="1110674"/>
            <a:ext cx="3435350" cy="3829050"/>
          </a:xfrm>
          <a:prstGeom prst="rect">
            <a:avLst/>
          </a:prstGeom>
          <a:solidFill>
            <a:srgbClr val="FFFFFF"/>
          </a:solidFill>
          <a:ln>
            <a:noFill/>
          </a:ln>
        </p:spPr>
      </p:sp>
      <p:sp>
        <p:nvSpPr>
          <p:cNvPr id="264" name="Google Shape;264;p32"/>
          <p:cNvSpPr txBox="1"/>
          <p:nvPr/>
        </p:nvSpPr>
        <p:spPr>
          <a:xfrm rot="2180332">
            <a:off x="2537003" y="2050975"/>
            <a:ext cx="29269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Cout Refusé?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5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5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5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5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5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5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5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5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5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5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5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5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5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77"/>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2400">
                <a:solidFill>
                  <a:srgbClr val="FFFFFF"/>
                </a:solidFill>
                <a:latin typeface="Arial"/>
                <a:ea typeface="Arial"/>
                <a:cs typeface="Arial"/>
                <a:sym typeface="Arial"/>
              </a:rPr>
              <a:t>Émission d'un contrat de sous-traitance ou d'une sous-subvention</a:t>
            </a:r>
            <a:endParaRPr/>
          </a:p>
        </p:txBody>
      </p:sp>
      <p:sp>
        <p:nvSpPr>
          <p:cNvPr id="692" name="Google Shape;692;p77"/>
          <p:cNvSpPr txBox="1"/>
          <p:nvPr/>
        </p:nvSpPr>
        <p:spPr>
          <a:xfrm>
            <a:off x="441514" y="734773"/>
            <a:ext cx="9604186" cy="7143460"/>
          </a:xfrm>
          <a:prstGeom prst="rect">
            <a:avLst/>
          </a:prstGeom>
          <a:noFill/>
          <a:ln>
            <a:noFill/>
          </a:ln>
        </p:spPr>
        <p:txBody>
          <a:bodyPr anchorCtr="0" anchor="t" bIns="45700" lIns="91425" spcFirstLastPara="1" rIns="91425" wrap="square" tIns="45700">
            <a:noAutofit/>
          </a:bodyPr>
          <a:lstStyle/>
          <a:p>
            <a:pPr indent="-85090" lvl="0" marL="91440" marR="0" rtl="0" algn="l">
              <a:lnSpc>
                <a:spcPct val="110000"/>
              </a:lnSpc>
              <a:spcBef>
                <a:spcPts val="0"/>
              </a:spcBef>
              <a:spcAft>
                <a:spcPts val="0"/>
              </a:spcAft>
              <a:buClr>
                <a:schemeClr val="accent1"/>
              </a:buClr>
              <a:buSzPts val="100"/>
              <a:buFont typeface="Calibri"/>
              <a:buNone/>
            </a:pPr>
            <a:r>
              <a:t/>
            </a:r>
            <a:endParaRPr sz="100">
              <a:solidFill>
                <a:srgbClr val="3F3F3F"/>
              </a:solidFill>
              <a:latin typeface="Avenir"/>
              <a:ea typeface="Avenir"/>
              <a:cs typeface="Avenir"/>
              <a:sym typeface="Avenir"/>
            </a:endParaRPr>
          </a:p>
          <a:p>
            <a:pPr indent="-114300" lvl="0" marL="91440" marR="0" rtl="0" algn="l">
              <a:lnSpc>
                <a:spcPct val="110000"/>
              </a:lnSpc>
              <a:spcBef>
                <a:spcPts val="1200"/>
              </a:spcBef>
              <a:spcAft>
                <a:spcPts val="0"/>
              </a:spcAft>
              <a:buClr>
                <a:schemeClr val="accent1"/>
              </a:buClr>
              <a:buSzPts val="1800"/>
              <a:buFont typeface="Noto Sans Symbols"/>
              <a:buChar char="❑"/>
            </a:pPr>
            <a:r>
              <a:rPr lang="fr" sz="1800">
                <a:solidFill>
                  <a:srgbClr val="3F3F3F"/>
                </a:solidFill>
                <a:latin typeface="Avenir"/>
                <a:ea typeface="Avenir"/>
                <a:cs typeface="Avenir"/>
                <a:sym typeface="Avenir"/>
              </a:rPr>
              <a:t>Vérifier l'acceptation des individus, des organisations dans le cadre de l’USAID (sam.gov)</a:t>
            </a:r>
            <a:endParaRPr/>
          </a:p>
          <a:p>
            <a:pPr indent="-114300" lvl="0" marL="91440" marR="0" rtl="0" algn="l">
              <a:lnSpc>
                <a:spcPct val="110000"/>
              </a:lnSpc>
              <a:spcBef>
                <a:spcPts val="1200"/>
              </a:spcBef>
              <a:spcAft>
                <a:spcPts val="0"/>
              </a:spcAft>
              <a:buClr>
                <a:schemeClr val="accent1"/>
              </a:buClr>
              <a:buSzPts val="1800"/>
              <a:buFont typeface="Noto Sans Symbols"/>
              <a:buChar char="❑"/>
            </a:pPr>
            <a:r>
              <a:rPr lang="fr" sz="1800">
                <a:solidFill>
                  <a:srgbClr val="3F3F3F"/>
                </a:solidFill>
                <a:latin typeface="Avenir"/>
                <a:ea typeface="Avenir"/>
                <a:cs typeface="Avenir"/>
                <a:sym typeface="Avenir"/>
              </a:rPr>
              <a:t>Effectuer une évaluation des risques institutionnels</a:t>
            </a:r>
            <a:endParaRPr/>
          </a:p>
          <a:p>
            <a:pPr indent="-114300" lvl="0" marL="91440" marR="0" rtl="0" algn="l">
              <a:lnSpc>
                <a:spcPct val="110000"/>
              </a:lnSpc>
              <a:spcBef>
                <a:spcPts val="1200"/>
              </a:spcBef>
              <a:spcAft>
                <a:spcPts val="0"/>
              </a:spcAft>
              <a:buClr>
                <a:schemeClr val="accent1"/>
              </a:buClr>
              <a:buSzPts val="1800"/>
              <a:buFont typeface="Noto Sans Symbols"/>
              <a:buChar char="❑"/>
            </a:pPr>
            <a:r>
              <a:rPr lang="fr" sz="1800">
                <a:solidFill>
                  <a:srgbClr val="3F3F3F"/>
                </a:solidFill>
                <a:latin typeface="Avenir"/>
                <a:ea typeface="Avenir"/>
                <a:cs typeface="Avenir"/>
                <a:sym typeface="Avenir"/>
              </a:rPr>
              <a:t>Décider/Signer une lettre de pré-attribution, si necessaire</a:t>
            </a:r>
            <a:endParaRPr/>
          </a:p>
          <a:p>
            <a:pPr indent="-114300" lvl="0" marL="91440" marR="0" rtl="0" algn="l">
              <a:lnSpc>
                <a:spcPct val="110000"/>
              </a:lnSpc>
              <a:spcBef>
                <a:spcPts val="1200"/>
              </a:spcBef>
              <a:spcAft>
                <a:spcPts val="0"/>
              </a:spcAft>
              <a:buClr>
                <a:schemeClr val="accent1"/>
              </a:buClr>
              <a:buSzPts val="1800"/>
              <a:buFont typeface="Noto Sans Symbols"/>
              <a:buChar char="❑"/>
            </a:pPr>
            <a:r>
              <a:rPr lang="fr" sz="1800">
                <a:solidFill>
                  <a:srgbClr val="3F3F3F"/>
                </a:solidFill>
                <a:latin typeface="Avenir"/>
                <a:ea typeface="Avenir"/>
                <a:cs typeface="Avenir"/>
                <a:sym typeface="Avenir"/>
              </a:rPr>
              <a:t>Assurez-vous que le Sub dispose d'un UEI</a:t>
            </a:r>
            <a:endParaRPr/>
          </a:p>
          <a:p>
            <a:pPr indent="-114300" lvl="0" marL="91440" marR="0" rtl="0" algn="l">
              <a:lnSpc>
                <a:spcPct val="110000"/>
              </a:lnSpc>
              <a:spcBef>
                <a:spcPts val="1200"/>
              </a:spcBef>
              <a:spcAft>
                <a:spcPts val="0"/>
              </a:spcAft>
              <a:buClr>
                <a:schemeClr val="accent1"/>
              </a:buClr>
              <a:buSzPts val="1800"/>
              <a:buFont typeface="Noto Sans Symbols"/>
              <a:buChar char="❑"/>
            </a:pPr>
            <a:r>
              <a:rPr lang="fr" sz="1800">
                <a:solidFill>
                  <a:srgbClr val="3F3F3F"/>
                </a:solidFill>
                <a:latin typeface="Avenir"/>
                <a:ea typeface="Avenir"/>
                <a:cs typeface="Avenir"/>
                <a:sym typeface="Avenir"/>
              </a:rPr>
              <a:t>Développez un contrat de sous-traitance ou une sous-accord avec une période de performance claire et:</a:t>
            </a:r>
            <a:endParaRPr/>
          </a:p>
          <a:p>
            <a:pPr indent="-182880" lvl="1" marL="384048" marR="0" rtl="0" algn="l">
              <a:lnSpc>
                <a:spcPct val="110000"/>
              </a:lnSpc>
              <a:spcBef>
                <a:spcPts val="200"/>
              </a:spcBef>
              <a:spcAft>
                <a:spcPts val="0"/>
              </a:spcAft>
              <a:buClr>
                <a:srgbClr val="3F3F3F"/>
              </a:buClr>
              <a:buSzPts val="1800"/>
              <a:buFont typeface="Calibri"/>
              <a:buChar char="◦"/>
            </a:pPr>
            <a:r>
              <a:rPr b="0" i="0" lang="fr" sz="1800" u="none" cap="none" strike="noStrike">
                <a:solidFill>
                  <a:srgbClr val="3F3F3F"/>
                </a:solidFill>
                <a:latin typeface="Avenir"/>
                <a:ea typeface="Avenir"/>
                <a:cs typeface="Avenir"/>
                <a:sym typeface="Avenir"/>
              </a:rPr>
              <a:t>Termes de References </a:t>
            </a:r>
            <a:endParaRPr/>
          </a:p>
          <a:p>
            <a:pPr indent="-182880" lvl="1" marL="384048" marR="0" rtl="0" algn="l">
              <a:lnSpc>
                <a:spcPct val="110000"/>
              </a:lnSpc>
              <a:spcBef>
                <a:spcPts val="200"/>
              </a:spcBef>
              <a:spcAft>
                <a:spcPts val="0"/>
              </a:spcAft>
              <a:buClr>
                <a:srgbClr val="3F3F3F"/>
              </a:buClr>
              <a:buSzPts val="1800"/>
              <a:buFont typeface="Calibri"/>
              <a:buChar char="◦"/>
            </a:pPr>
            <a:r>
              <a:rPr b="0" i="0" lang="fr" sz="1800" u="none" cap="none" strike="noStrike">
                <a:solidFill>
                  <a:srgbClr val="3F3F3F"/>
                </a:solidFill>
                <a:latin typeface="Avenir"/>
                <a:ea typeface="Avenir"/>
                <a:cs typeface="Avenir"/>
                <a:sym typeface="Avenir"/>
              </a:rPr>
              <a:t>Budget détaillé</a:t>
            </a:r>
            <a:endParaRPr/>
          </a:p>
          <a:p>
            <a:pPr indent="-182880" lvl="1" marL="384048" marR="0" rtl="0" algn="l">
              <a:lnSpc>
                <a:spcPct val="110000"/>
              </a:lnSpc>
              <a:spcBef>
                <a:spcPts val="200"/>
              </a:spcBef>
              <a:spcAft>
                <a:spcPts val="0"/>
              </a:spcAft>
              <a:buClr>
                <a:srgbClr val="3F3F3F"/>
              </a:buClr>
              <a:buSzPts val="1800"/>
              <a:buFont typeface="Calibri"/>
              <a:buChar char="◦"/>
            </a:pPr>
            <a:r>
              <a:rPr b="0" i="0" lang="fr" sz="1800" u="none" cap="none" strike="noStrike">
                <a:solidFill>
                  <a:srgbClr val="3F3F3F"/>
                </a:solidFill>
                <a:latin typeface="Avenir"/>
                <a:ea typeface="Avenir"/>
                <a:cs typeface="Avenir"/>
                <a:sym typeface="Avenir"/>
              </a:rPr>
              <a:t>Justification du prix</a:t>
            </a:r>
            <a:endParaRPr/>
          </a:p>
          <a:p>
            <a:pPr indent="-182880" lvl="1" marL="384048" marR="0" rtl="0" algn="l">
              <a:lnSpc>
                <a:spcPct val="110000"/>
              </a:lnSpc>
              <a:spcBef>
                <a:spcPts val="200"/>
              </a:spcBef>
              <a:spcAft>
                <a:spcPts val="0"/>
              </a:spcAft>
              <a:buClr>
                <a:srgbClr val="3F3F3F"/>
              </a:buClr>
              <a:buSzPts val="1800"/>
              <a:buFont typeface="Calibri"/>
              <a:buChar char="◦"/>
            </a:pPr>
            <a:r>
              <a:rPr b="0" i="0" lang="fr" sz="1800" u="none" cap="none" strike="noStrike">
                <a:solidFill>
                  <a:srgbClr val="3F3F3F"/>
                </a:solidFill>
                <a:latin typeface="Avenir"/>
                <a:ea typeface="Avenir"/>
                <a:cs typeface="Avenir"/>
                <a:sym typeface="Avenir"/>
              </a:rPr>
              <a:t>Attestation d'assurance</a:t>
            </a:r>
            <a:endParaRPr/>
          </a:p>
          <a:p>
            <a:pPr indent="-182880" lvl="1" marL="384048" marR="0" rtl="0" algn="l">
              <a:lnSpc>
                <a:spcPct val="110000"/>
              </a:lnSpc>
              <a:spcBef>
                <a:spcPts val="200"/>
              </a:spcBef>
              <a:spcAft>
                <a:spcPts val="0"/>
              </a:spcAft>
              <a:buClr>
                <a:srgbClr val="3F3F3F"/>
              </a:buClr>
              <a:buSzPts val="1800"/>
              <a:buFont typeface="Calibri"/>
              <a:buChar char="◦"/>
            </a:pPr>
            <a:r>
              <a:rPr b="0" i="0" lang="fr" sz="1800" u="none" cap="none" strike="noStrike">
                <a:solidFill>
                  <a:srgbClr val="3F3F3F"/>
                </a:solidFill>
                <a:latin typeface="Avenir"/>
                <a:ea typeface="Avenir"/>
                <a:cs typeface="Avenir"/>
                <a:sym typeface="Avenir"/>
              </a:rPr>
              <a:t>Représentants et certificats des sous-traitants</a:t>
            </a:r>
            <a:endParaRPr/>
          </a:p>
          <a:p>
            <a:pPr indent="-114300" lvl="0" marL="91440" marR="0" rtl="0" algn="l">
              <a:lnSpc>
                <a:spcPct val="110000"/>
              </a:lnSpc>
              <a:spcBef>
                <a:spcPts val="1200"/>
              </a:spcBef>
              <a:spcAft>
                <a:spcPts val="0"/>
              </a:spcAft>
              <a:buClr>
                <a:schemeClr val="dk1"/>
              </a:buClr>
              <a:buSzPts val="1800"/>
              <a:buFont typeface="Noto Sans Symbols"/>
              <a:buChar char="❑"/>
            </a:pPr>
            <a:r>
              <a:rPr lang="fr" sz="1800">
                <a:solidFill>
                  <a:schemeClr val="dk1"/>
                </a:solidFill>
                <a:latin typeface="Avenir"/>
                <a:ea typeface="Avenir"/>
                <a:cs typeface="Avenir"/>
                <a:sym typeface="Avenir"/>
              </a:rPr>
              <a:t>Approbation de l’USAID</a:t>
            </a:r>
            <a:endParaRPr/>
          </a:p>
          <a:p>
            <a:pPr indent="-114300" lvl="0" marL="91440" marR="0" rtl="0" algn="l">
              <a:lnSpc>
                <a:spcPct val="110000"/>
              </a:lnSpc>
              <a:spcBef>
                <a:spcPts val="1200"/>
              </a:spcBef>
              <a:spcAft>
                <a:spcPts val="0"/>
              </a:spcAft>
              <a:buClr>
                <a:schemeClr val="dk1"/>
              </a:buClr>
              <a:buSzPts val="1800"/>
              <a:buFont typeface="Noto Sans Symbols"/>
              <a:buChar char="❑"/>
            </a:pPr>
            <a:r>
              <a:rPr lang="fr" sz="1800">
                <a:solidFill>
                  <a:schemeClr val="dk1"/>
                </a:solidFill>
                <a:latin typeface="Avenir"/>
                <a:ea typeface="Avenir"/>
                <a:cs typeface="Avenir"/>
                <a:sym typeface="Avenir"/>
              </a:rPr>
              <a:t>Sécurisez les approbations et les signatures requises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78"/>
          <p:cNvSpPr txBox="1"/>
          <p:nvPr>
            <p:ph idx="4294967295" type="body"/>
          </p:nvPr>
        </p:nvSpPr>
        <p:spPr>
          <a:xfrm>
            <a:off x="0" y="942246"/>
            <a:ext cx="12192000" cy="568307"/>
          </a:xfrm>
          <a:prstGeom prst="rect">
            <a:avLst/>
          </a:prstGeom>
          <a:solidFill>
            <a:srgbClr val="B7D1D8"/>
          </a:solidFill>
          <a:ln>
            <a:noFill/>
          </a:ln>
        </p:spPr>
        <p:txBody>
          <a:bodyPr anchorCtr="0" anchor="t" bIns="91150" lIns="91150" spcFirstLastPara="1" rIns="91150" wrap="square" tIns="91150">
            <a:normAutofit/>
          </a:bodyPr>
          <a:lstStyle/>
          <a:p>
            <a:pPr indent="0" lvl="0" marL="169328" rtl="0" algn="ctr">
              <a:lnSpc>
                <a:spcPct val="100000"/>
              </a:lnSpc>
              <a:spcBef>
                <a:spcPts val="0"/>
              </a:spcBef>
              <a:spcAft>
                <a:spcPts val="0"/>
              </a:spcAft>
              <a:buClr>
                <a:schemeClr val="dk1"/>
              </a:buClr>
              <a:buSzPts val="2000"/>
              <a:buNone/>
            </a:pPr>
            <a:r>
              <a:rPr b="1" lang="fr">
                <a:solidFill>
                  <a:srgbClr val="FF0000"/>
                </a:solidFill>
              </a:rPr>
              <a:t>Que pouvez-vous faire pour minimiser les risques ?</a:t>
            </a:r>
            <a:endParaRPr/>
          </a:p>
          <a:p>
            <a:pPr indent="0" lvl="0" marL="169328" rtl="0" algn="l">
              <a:lnSpc>
                <a:spcPct val="100000"/>
              </a:lnSpc>
              <a:spcBef>
                <a:spcPts val="1200"/>
              </a:spcBef>
              <a:spcAft>
                <a:spcPts val="0"/>
              </a:spcAft>
              <a:buClr>
                <a:schemeClr val="dk1"/>
              </a:buClr>
              <a:buSzPts val="2000"/>
              <a:buNone/>
            </a:pPr>
            <a:r>
              <a:t/>
            </a:r>
            <a:endParaRPr>
              <a:solidFill>
                <a:schemeClr val="dk1"/>
              </a:solidFill>
              <a:latin typeface="Arial"/>
              <a:ea typeface="Arial"/>
              <a:cs typeface="Arial"/>
              <a:sym typeface="Arial"/>
            </a:endParaRPr>
          </a:p>
        </p:txBody>
      </p:sp>
      <p:sp>
        <p:nvSpPr>
          <p:cNvPr id="699" name="Google Shape;699;p78"/>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Évaluation des risques liés aux sous-traitants</a:t>
            </a:r>
            <a:endParaRPr/>
          </a:p>
        </p:txBody>
      </p:sp>
      <p:pic>
        <p:nvPicPr>
          <p:cNvPr id="700" name="Google Shape;700;p78"/>
          <p:cNvPicPr preferRelativeResize="0"/>
          <p:nvPr/>
        </p:nvPicPr>
        <p:blipFill rotWithShape="1">
          <a:blip r:embed="rId3">
            <a:alphaModFix/>
          </a:blip>
          <a:srcRect b="0" l="0" r="0" t="0"/>
          <a:stretch/>
        </p:blipFill>
        <p:spPr>
          <a:xfrm>
            <a:off x="7431461" y="1555195"/>
            <a:ext cx="3290328" cy="3290328"/>
          </a:xfrm>
          <a:prstGeom prst="rect">
            <a:avLst/>
          </a:prstGeom>
          <a:noFill/>
          <a:ln>
            <a:noFill/>
          </a:ln>
        </p:spPr>
      </p:pic>
      <p:sp>
        <p:nvSpPr>
          <p:cNvPr id="701" name="Google Shape;701;p78"/>
          <p:cNvSpPr txBox="1"/>
          <p:nvPr/>
        </p:nvSpPr>
        <p:spPr>
          <a:xfrm>
            <a:off x="264458" y="1555195"/>
            <a:ext cx="6185648" cy="5743072"/>
          </a:xfrm>
          <a:prstGeom prst="rect">
            <a:avLst/>
          </a:prstGeom>
          <a:noFill/>
          <a:ln>
            <a:noFill/>
          </a:ln>
        </p:spPr>
        <p:txBody>
          <a:bodyPr anchorCtr="0" anchor="t" bIns="45700" lIns="91425" spcFirstLastPara="1" rIns="91425" wrap="square" tIns="45700">
            <a:noAutofit/>
          </a:bodyPr>
          <a:lstStyle/>
          <a:p>
            <a:pPr indent="-85090" lvl="0" marL="91440" marR="0" rtl="0" algn="l">
              <a:lnSpc>
                <a:spcPct val="110000"/>
              </a:lnSpc>
              <a:spcBef>
                <a:spcPts val="0"/>
              </a:spcBef>
              <a:spcAft>
                <a:spcPts val="0"/>
              </a:spcAft>
              <a:buClr>
                <a:schemeClr val="accent1"/>
              </a:buClr>
              <a:buSzPts val="100"/>
              <a:buFont typeface="Calibri"/>
              <a:buNone/>
            </a:pPr>
            <a:r>
              <a:t/>
            </a:r>
            <a:endParaRPr sz="100">
              <a:solidFill>
                <a:srgbClr val="3F3F3F"/>
              </a:solidFill>
              <a:latin typeface="Avenir"/>
              <a:ea typeface="Avenir"/>
              <a:cs typeface="Avenir"/>
              <a:sym typeface="Avenir"/>
            </a:endParaRPr>
          </a:p>
          <a:p>
            <a:pPr indent="0" lvl="0" marL="0" marR="0" rtl="0" algn="l">
              <a:lnSpc>
                <a:spcPct val="110000"/>
              </a:lnSpc>
              <a:spcBef>
                <a:spcPts val="1200"/>
              </a:spcBef>
              <a:spcAft>
                <a:spcPts val="0"/>
              </a:spcAft>
              <a:buClr>
                <a:schemeClr val="accent1"/>
              </a:buClr>
              <a:buSzPts val="1600"/>
              <a:buFont typeface="Calibri"/>
              <a:buNone/>
            </a:pPr>
            <a:r>
              <a:rPr lang="fr" sz="1600">
                <a:solidFill>
                  <a:srgbClr val="3F3F3F"/>
                </a:solidFill>
                <a:latin typeface="Avenir"/>
                <a:ea typeface="Avenir"/>
                <a:cs typeface="Avenir"/>
                <a:sym typeface="Avenir"/>
              </a:rPr>
              <a:t>Les facteurs de risque comprennent :</a:t>
            </a:r>
            <a:endParaRPr/>
          </a:p>
          <a:p>
            <a:pPr indent="-101600" lvl="0" marL="91440" marR="0" rtl="0" algn="l">
              <a:lnSpc>
                <a:spcPct val="110000"/>
              </a:lnSpc>
              <a:spcBef>
                <a:spcPts val="1200"/>
              </a:spcBef>
              <a:spcAft>
                <a:spcPts val="0"/>
              </a:spcAft>
              <a:buClr>
                <a:schemeClr val="dk1"/>
              </a:buClr>
              <a:buSzPts val="1600"/>
              <a:buFont typeface="Noto Sans Symbols"/>
              <a:buChar char="▪"/>
            </a:pPr>
            <a:r>
              <a:rPr lang="fr" sz="1600">
                <a:solidFill>
                  <a:schemeClr val="dk1"/>
                </a:solidFill>
                <a:latin typeface="Avenir"/>
                <a:ea typeface="Avenir"/>
                <a:cs typeface="Avenir"/>
                <a:sym typeface="Avenir"/>
              </a:rPr>
              <a:t> Taille du sous-traitant et années d’expérience</a:t>
            </a:r>
            <a:endParaRPr/>
          </a:p>
          <a:p>
            <a:pPr indent="-101600" lvl="0" marL="91440" marR="0" rtl="0" algn="l">
              <a:lnSpc>
                <a:spcPct val="110000"/>
              </a:lnSpc>
              <a:spcBef>
                <a:spcPts val="1200"/>
              </a:spcBef>
              <a:spcAft>
                <a:spcPts val="0"/>
              </a:spcAft>
              <a:buClr>
                <a:schemeClr val="dk1"/>
              </a:buClr>
              <a:buSzPts val="1600"/>
              <a:buFont typeface="Noto Sans Symbols"/>
              <a:buChar char="▪"/>
            </a:pPr>
            <a:r>
              <a:rPr lang="fr" sz="1600">
                <a:solidFill>
                  <a:schemeClr val="dk1"/>
                </a:solidFill>
                <a:latin typeface="Avenir"/>
                <a:ea typeface="Avenir"/>
                <a:cs typeface="Avenir"/>
                <a:sym typeface="Avenir"/>
              </a:rPr>
              <a:t>Expérience de mise en œuvre passée</a:t>
            </a:r>
            <a:endParaRPr/>
          </a:p>
          <a:p>
            <a:pPr indent="-101600" lvl="0" marL="91440" marR="0" rtl="0" algn="l">
              <a:lnSpc>
                <a:spcPct val="110000"/>
              </a:lnSpc>
              <a:spcBef>
                <a:spcPts val="1200"/>
              </a:spcBef>
              <a:spcAft>
                <a:spcPts val="0"/>
              </a:spcAft>
              <a:buClr>
                <a:schemeClr val="dk1"/>
              </a:buClr>
              <a:buSzPts val="1600"/>
              <a:buFont typeface="Noto Sans Symbols"/>
              <a:buChar char="▪"/>
            </a:pPr>
            <a:r>
              <a:rPr lang="fr" sz="1600">
                <a:solidFill>
                  <a:schemeClr val="dk1"/>
                </a:solidFill>
                <a:latin typeface="Avenir"/>
                <a:ea typeface="Avenir"/>
                <a:cs typeface="Avenir"/>
                <a:sym typeface="Avenir"/>
              </a:rPr>
              <a:t>Présence et connaissance des spécificités géographiques</a:t>
            </a:r>
            <a:endParaRPr/>
          </a:p>
          <a:p>
            <a:pPr indent="-101600" lvl="0" marL="91440" marR="0" rtl="0" algn="l">
              <a:lnSpc>
                <a:spcPct val="110000"/>
              </a:lnSpc>
              <a:spcBef>
                <a:spcPts val="1200"/>
              </a:spcBef>
              <a:spcAft>
                <a:spcPts val="0"/>
              </a:spcAft>
              <a:buClr>
                <a:schemeClr val="dk1"/>
              </a:buClr>
              <a:buSzPts val="1600"/>
              <a:buFont typeface="Noto Sans Symbols"/>
              <a:buChar char="▪"/>
            </a:pPr>
            <a:r>
              <a:rPr lang="fr" sz="1600">
                <a:solidFill>
                  <a:schemeClr val="dk1"/>
                </a:solidFill>
                <a:latin typeface="Avenir"/>
                <a:ea typeface="Avenir"/>
                <a:cs typeface="Avenir"/>
                <a:sym typeface="Avenir"/>
              </a:rPr>
              <a:t>Force des contrôles internes</a:t>
            </a:r>
            <a:endParaRPr/>
          </a:p>
          <a:p>
            <a:pPr indent="-101600" lvl="0" marL="91440" marR="0" rtl="0" algn="l">
              <a:lnSpc>
                <a:spcPct val="110000"/>
              </a:lnSpc>
              <a:spcBef>
                <a:spcPts val="1200"/>
              </a:spcBef>
              <a:spcAft>
                <a:spcPts val="0"/>
              </a:spcAft>
              <a:buClr>
                <a:schemeClr val="dk1"/>
              </a:buClr>
              <a:buSzPts val="1600"/>
              <a:buFont typeface="Noto Sans Symbols"/>
              <a:buChar char="▪"/>
            </a:pPr>
            <a:r>
              <a:rPr lang="fr" sz="1600">
                <a:solidFill>
                  <a:schemeClr val="dk1"/>
                </a:solidFill>
                <a:latin typeface="Avenir"/>
                <a:ea typeface="Avenir"/>
                <a:cs typeface="Avenir"/>
                <a:sym typeface="Avenir"/>
              </a:rPr>
              <a:t>Durée de la relation avec votre organisation</a:t>
            </a:r>
            <a:endParaRPr/>
          </a:p>
          <a:p>
            <a:pPr indent="-101600" lvl="0" marL="91440" marR="0" rtl="0" algn="l">
              <a:lnSpc>
                <a:spcPct val="110000"/>
              </a:lnSpc>
              <a:spcBef>
                <a:spcPts val="1200"/>
              </a:spcBef>
              <a:spcAft>
                <a:spcPts val="0"/>
              </a:spcAft>
              <a:buClr>
                <a:schemeClr val="dk1"/>
              </a:buClr>
              <a:buSzPts val="1600"/>
              <a:buFont typeface="Noto Sans Symbols"/>
              <a:buChar char="▪"/>
            </a:pPr>
            <a:r>
              <a:rPr lang="fr" sz="1600">
                <a:solidFill>
                  <a:schemeClr val="dk1"/>
                </a:solidFill>
                <a:latin typeface="Avenir"/>
                <a:ea typeface="Avenir"/>
                <a:cs typeface="Avenir"/>
                <a:sym typeface="Avenir"/>
              </a:rPr>
              <a:t>Montant de l'accord</a:t>
            </a:r>
            <a:endParaRPr/>
          </a:p>
          <a:p>
            <a:pPr indent="-101600" lvl="0" marL="91440" marR="0" rtl="0" algn="l">
              <a:lnSpc>
                <a:spcPct val="110000"/>
              </a:lnSpc>
              <a:spcBef>
                <a:spcPts val="1200"/>
              </a:spcBef>
              <a:spcAft>
                <a:spcPts val="0"/>
              </a:spcAft>
              <a:buClr>
                <a:schemeClr val="dk1"/>
              </a:buClr>
              <a:buSzPts val="1600"/>
              <a:buFont typeface="Noto Sans Symbols"/>
              <a:buChar char="▪"/>
            </a:pPr>
            <a:r>
              <a:rPr lang="fr" sz="1600">
                <a:solidFill>
                  <a:schemeClr val="dk1"/>
                </a:solidFill>
                <a:latin typeface="Avenir"/>
                <a:ea typeface="Avenir"/>
                <a:cs typeface="Avenir"/>
                <a:sym typeface="Avenir"/>
              </a:rPr>
              <a:t>Viabilité financière et flux de trésorerie</a:t>
            </a:r>
            <a:endParaRPr/>
          </a:p>
          <a:p>
            <a:pPr indent="-101600" lvl="0" marL="91440" marR="0" rtl="0" algn="l">
              <a:lnSpc>
                <a:spcPct val="110000"/>
              </a:lnSpc>
              <a:spcBef>
                <a:spcPts val="1200"/>
              </a:spcBef>
              <a:spcAft>
                <a:spcPts val="0"/>
              </a:spcAft>
              <a:buClr>
                <a:schemeClr val="dk1"/>
              </a:buClr>
              <a:buSzPts val="1600"/>
              <a:buFont typeface="Noto Sans Symbols"/>
              <a:buChar char="▪"/>
            </a:pPr>
            <a:r>
              <a:rPr lang="fr" sz="1600">
                <a:solidFill>
                  <a:schemeClr val="dk1"/>
                </a:solidFill>
                <a:latin typeface="Avenir"/>
                <a:ea typeface="Avenir"/>
                <a:cs typeface="Avenir"/>
                <a:sym typeface="Avenir"/>
              </a:rPr>
              <a:t>Connaissance des réglementations des bailleurs de fonds</a:t>
            </a:r>
            <a:endParaRPr/>
          </a:p>
          <a:p>
            <a:pPr indent="-101600" lvl="0" marL="91440" marR="0" rtl="0" algn="l">
              <a:lnSpc>
                <a:spcPct val="110000"/>
              </a:lnSpc>
              <a:spcBef>
                <a:spcPts val="1200"/>
              </a:spcBef>
              <a:spcAft>
                <a:spcPts val="0"/>
              </a:spcAft>
              <a:buClr>
                <a:schemeClr val="dk1"/>
              </a:buClr>
              <a:buSzPts val="1600"/>
              <a:buFont typeface="Noto Sans Symbols"/>
              <a:buChar char="▪"/>
            </a:pPr>
            <a:r>
              <a:rPr lang="fr" sz="1600">
                <a:solidFill>
                  <a:schemeClr val="dk1"/>
                </a:solidFill>
                <a:latin typeface="Avenir"/>
                <a:ea typeface="Avenir"/>
                <a:cs typeface="Avenir"/>
                <a:sym typeface="Avenir"/>
              </a:rPr>
              <a:t>Complexité du projet et rôle du sous-traitant</a:t>
            </a:r>
            <a:endParaRPr/>
          </a:p>
        </p:txBody>
      </p:sp>
      <p:sp>
        <p:nvSpPr>
          <p:cNvPr id="702" name="Google Shape;702;p78"/>
          <p:cNvSpPr txBox="1"/>
          <p:nvPr/>
        </p:nvSpPr>
        <p:spPr>
          <a:xfrm>
            <a:off x="5481919" y="4854394"/>
            <a:ext cx="6710081" cy="1631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 sz="1800">
                <a:solidFill>
                  <a:schemeClr val="dk1"/>
                </a:solidFill>
                <a:highlight>
                  <a:srgbClr val="FFFF00"/>
                </a:highlight>
                <a:latin typeface="Avenir"/>
                <a:ea typeface="Avenir"/>
                <a:cs typeface="Avenir"/>
                <a:sym typeface="Avenir"/>
              </a:rPr>
              <a:t>Rappels !</a:t>
            </a:r>
            <a:endParaRPr/>
          </a:p>
          <a:p>
            <a:pPr indent="-285750" lvl="0" marL="285750" marR="0" rtl="0" algn="l">
              <a:spcBef>
                <a:spcPts val="0"/>
              </a:spcBef>
              <a:spcAft>
                <a:spcPts val="0"/>
              </a:spcAft>
              <a:buClr>
                <a:schemeClr val="dk1"/>
              </a:buClr>
              <a:buSzPts val="1600"/>
              <a:buFont typeface="Noto Sans Symbols"/>
              <a:buChar char="✔"/>
            </a:pPr>
            <a:r>
              <a:rPr lang="fr" sz="1600">
                <a:solidFill>
                  <a:schemeClr val="dk1"/>
                </a:solidFill>
                <a:highlight>
                  <a:srgbClr val="FFFF00"/>
                </a:highlight>
                <a:latin typeface="Arial"/>
                <a:ea typeface="Arial"/>
                <a:cs typeface="Arial"/>
                <a:sym typeface="Arial"/>
              </a:rPr>
              <a:t>Les contrats de sous-traitance ne peuvent être accordés qu'à des organisations et non à des individus.</a:t>
            </a:r>
            <a:endParaRPr/>
          </a:p>
          <a:p>
            <a:pPr indent="-285750" lvl="0" marL="285750" marR="0" rtl="0" algn="l">
              <a:spcBef>
                <a:spcPts val="0"/>
              </a:spcBef>
              <a:spcAft>
                <a:spcPts val="0"/>
              </a:spcAft>
              <a:buClr>
                <a:schemeClr val="dk1"/>
              </a:buClr>
              <a:buSzPts val="1600"/>
              <a:buFont typeface="Noto Sans Symbols"/>
              <a:buChar char="✔"/>
            </a:pPr>
            <a:r>
              <a:rPr lang="fr" sz="1600">
                <a:solidFill>
                  <a:schemeClr val="dk1"/>
                </a:solidFill>
                <a:highlight>
                  <a:srgbClr val="FFFF00"/>
                </a:highlight>
                <a:latin typeface="Arial"/>
                <a:ea typeface="Arial"/>
                <a:cs typeface="Arial"/>
                <a:sym typeface="Arial"/>
              </a:rPr>
              <a:t>Aucun travail ne peut commencer avant qu'un contrat de sous-traitance approuvé et entièrement exécuté ne soit en place.</a:t>
            </a:r>
            <a:endParaRPr/>
          </a:p>
          <a:p>
            <a:pPr indent="0" lvl="0" marL="0" marR="0" rtl="0" algn="l">
              <a:spcBef>
                <a:spcPts val="0"/>
              </a:spcBef>
              <a:spcAft>
                <a:spcPts val="0"/>
              </a:spcAft>
              <a:buNone/>
            </a:pPr>
            <a:r>
              <a:t/>
            </a:r>
            <a:endParaRPr sz="1800">
              <a:solidFill>
                <a:schemeClr val="dk1"/>
              </a:solidFill>
              <a:highlight>
                <a:srgbClr val="FFFF00"/>
              </a:highlight>
              <a:latin typeface="Avenir"/>
              <a:ea typeface="Avenir"/>
              <a:cs typeface="Avenir"/>
              <a:sym typeface="Aveni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79"/>
          <p:cNvSpPr/>
          <p:nvPr/>
        </p:nvSpPr>
        <p:spPr>
          <a:xfrm>
            <a:off x="0" y="14939"/>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Planification du projet et plans de travail</a:t>
            </a:r>
            <a:endParaRPr/>
          </a:p>
        </p:txBody>
      </p:sp>
      <p:pic>
        <p:nvPicPr>
          <p:cNvPr id="709" name="Google Shape;709;p79"/>
          <p:cNvPicPr preferRelativeResize="0"/>
          <p:nvPr/>
        </p:nvPicPr>
        <p:blipFill rotWithShape="1">
          <a:blip r:embed="rId3">
            <a:alphaModFix/>
          </a:blip>
          <a:srcRect b="0" l="0" r="0" t="0"/>
          <a:stretch/>
        </p:blipFill>
        <p:spPr>
          <a:xfrm>
            <a:off x="7264026" y="1399988"/>
            <a:ext cx="3975100" cy="3403600"/>
          </a:xfrm>
          <a:prstGeom prst="rect">
            <a:avLst/>
          </a:prstGeom>
          <a:noFill/>
          <a:ln>
            <a:noFill/>
          </a:ln>
        </p:spPr>
      </p:pic>
      <p:sp>
        <p:nvSpPr>
          <p:cNvPr id="710" name="Google Shape;710;p79"/>
          <p:cNvSpPr txBox="1"/>
          <p:nvPr/>
        </p:nvSpPr>
        <p:spPr>
          <a:xfrm>
            <a:off x="240180" y="978645"/>
            <a:ext cx="6725396" cy="5697321"/>
          </a:xfrm>
          <a:prstGeom prst="rect">
            <a:avLst/>
          </a:prstGeom>
          <a:no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accent1"/>
              </a:buClr>
              <a:buSzPts val="2000"/>
              <a:buFont typeface="Noto Sans Symbols"/>
              <a:buChar char="❑"/>
            </a:pPr>
            <a:r>
              <a:rPr lang="fr" sz="2000">
                <a:solidFill>
                  <a:schemeClr val="dk2"/>
                </a:solidFill>
                <a:latin typeface="Avenir"/>
                <a:ea typeface="Avenir"/>
                <a:cs typeface="Avenir"/>
                <a:sym typeface="Avenir"/>
              </a:rPr>
              <a:t> </a:t>
            </a:r>
            <a:r>
              <a:rPr lang="fr" sz="1800">
                <a:solidFill>
                  <a:schemeClr val="dk2"/>
                </a:solidFill>
                <a:latin typeface="Avenir"/>
                <a:ea typeface="Avenir"/>
                <a:cs typeface="Avenir"/>
                <a:sym typeface="Avenir"/>
              </a:rPr>
              <a:t>Les plans de travail annuels doivent généralement être soumis </a:t>
            </a:r>
            <a:r>
              <a:rPr lang="fr" sz="1800" u="sng">
                <a:solidFill>
                  <a:schemeClr val="dk2"/>
                </a:solidFill>
                <a:latin typeface="Avenir"/>
                <a:ea typeface="Avenir"/>
                <a:cs typeface="Avenir"/>
                <a:sym typeface="Avenir"/>
              </a:rPr>
              <a:t>avant </a:t>
            </a:r>
            <a:r>
              <a:rPr lang="fr" sz="1800">
                <a:solidFill>
                  <a:schemeClr val="dk2"/>
                </a:solidFill>
                <a:latin typeface="Avenir"/>
                <a:ea typeface="Avenir"/>
                <a:cs typeface="Avenir"/>
                <a:sym typeface="Avenir"/>
              </a:rPr>
              <a:t>la </a:t>
            </a:r>
            <a:r>
              <a:rPr b="1" lang="fr" sz="1800">
                <a:solidFill>
                  <a:schemeClr val="dk2"/>
                </a:solidFill>
                <a:latin typeface="Avenir"/>
                <a:ea typeface="Avenir"/>
                <a:cs typeface="Avenir"/>
                <a:sym typeface="Avenir"/>
              </a:rPr>
              <a:t>fin de l'exercice financier </a:t>
            </a:r>
            <a:r>
              <a:rPr lang="fr" sz="1800">
                <a:solidFill>
                  <a:schemeClr val="dk2"/>
                </a:solidFill>
                <a:latin typeface="Avenir"/>
                <a:ea typeface="Avenir"/>
                <a:cs typeface="Avenir"/>
                <a:sym typeface="Avenir"/>
              </a:rPr>
              <a:t>et doivent être approuvés par écrit par l'USAID.</a:t>
            </a:r>
            <a:endParaRPr/>
          </a:p>
          <a:p>
            <a:pPr indent="-114300" lvl="0" marL="91440" marR="0" rtl="0" algn="l">
              <a:lnSpc>
                <a:spcPct val="110000"/>
              </a:lnSpc>
              <a:spcBef>
                <a:spcPts val="2400"/>
              </a:spcBef>
              <a:spcAft>
                <a:spcPts val="0"/>
              </a:spcAft>
              <a:buClr>
                <a:schemeClr val="accent1"/>
              </a:buClr>
              <a:buSzPts val="1800"/>
              <a:buFont typeface="Noto Sans Symbols"/>
              <a:buChar char="❑"/>
            </a:pPr>
            <a:r>
              <a:rPr lang="fr" sz="1800">
                <a:solidFill>
                  <a:schemeClr val="dk2"/>
                </a:solidFill>
                <a:latin typeface="Avenir"/>
                <a:ea typeface="Avenir"/>
                <a:cs typeface="Avenir"/>
                <a:sym typeface="Avenir"/>
              </a:rPr>
              <a:t> Le plan de travail de votre projet doit être lié et </a:t>
            </a:r>
            <a:r>
              <a:rPr b="1" lang="fr" sz="1800">
                <a:solidFill>
                  <a:schemeClr val="dk2"/>
                </a:solidFill>
                <a:latin typeface="Avenir"/>
                <a:ea typeface="Avenir"/>
                <a:cs typeface="Avenir"/>
                <a:sym typeface="Avenir"/>
              </a:rPr>
              <a:t>guider </a:t>
            </a:r>
            <a:r>
              <a:rPr lang="fr" sz="1800">
                <a:solidFill>
                  <a:schemeClr val="dk2"/>
                </a:solidFill>
                <a:latin typeface="Avenir"/>
                <a:ea typeface="Avenir"/>
                <a:cs typeface="Avenir"/>
                <a:sym typeface="Avenir"/>
              </a:rPr>
              <a:t>l'utilisation des ressources</a:t>
            </a:r>
            <a:r>
              <a:rPr b="1" lang="fr" sz="1800">
                <a:solidFill>
                  <a:schemeClr val="dk2"/>
                </a:solidFill>
                <a:latin typeface="Avenir"/>
                <a:ea typeface="Avenir"/>
                <a:cs typeface="Avenir"/>
                <a:sym typeface="Avenir"/>
              </a:rPr>
              <a:t> </a:t>
            </a:r>
            <a:r>
              <a:rPr lang="fr" sz="1800">
                <a:solidFill>
                  <a:schemeClr val="dk2"/>
                </a:solidFill>
                <a:latin typeface="Avenir"/>
                <a:ea typeface="Avenir"/>
                <a:cs typeface="Avenir"/>
                <a:sym typeface="Avenir"/>
              </a:rPr>
              <a:t>et les objectifs à atteindre</a:t>
            </a:r>
            <a:endParaRPr/>
          </a:p>
          <a:p>
            <a:pPr indent="-114300" lvl="0" marL="91440" marR="0" rtl="0" algn="l">
              <a:lnSpc>
                <a:spcPct val="110000"/>
              </a:lnSpc>
              <a:spcBef>
                <a:spcPts val="2400"/>
              </a:spcBef>
              <a:spcAft>
                <a:spcPts val="0"/>
              </a:spcAft>
              <a:buClr>
                <a:schemeClr val="dk1"/>
              </a:buClr>
              <a:buSzPts val="1800"/>
              <a:buFont typeface="Noto Sans Symbols"/>
              <a:buChar char="❑"/>
            </a:pPr>
            <a:r>
              <a:rPr lang="fr" sz="1800">
                <a:solidFill>
                  <a:schemeClr val="dk2"/>
                </a:solidFill>
                <a:latin typeface="Avenir"/>
                <a:ea typeface="Avenir"/>
                <a:cs typeface="Avenir"/>
                <a:sym typeface="Avenir"/>
              </a:rPr>
              <a:t> Vous devez utiliser les conseils et le modèle appropriés - vérifiez auprès de l'AOR/COR</a:t>
            </a:r>
            <a:endParaRPr/>
          </a:p>
          <a:p>
            <a:pPr indent="-114300" lvl="0" marL="91440" marR="0" rtl="0" algn="l">
              <a:lnSpc>
                <a:spcPct val="110000"/>
              </a:lnSpc>
              <a:spcBef>
                <a:spcPts val="2400"/>
              </a:spcBef>
              <a:spcAft>
                <a:spcPts val="0"/>
              </a:spcAft>
              <a:buClr>
                <a:schemeClr val="dk1"/>
              </a:buClr>
              <a:buSzPts val="1800"/>
              <a:buFont typeface="Noto Sans Symbols"/>
              <a:buChar char="❑"/>
            </a:pPr>
            <a:r>
              <a:rPr lang="fr" sz="1800">
                <a:solidFill>
                  <a:schemeClr val="dk2"/>
                </a:solidFill>
                <a:latin typeface="Avenir"/>
                <a:ea typeface="Avenir"/>
                <a:cs typeface="Avenir"/>
                <a:sym typeface="Avenir"/>
              </a:rPr>
              <a:t> Si le calendrier n'est pas écrit dans l'accord, vérifiez auprès de l'AOR/COR</a:t>
            </a:r>
            <a:endParaRPr/>
          </a:p>
          <a:p>
            <a:pPr indent="-114300" lvl="0" marL="91440" marR="0" rtl="0" algn="l">
              <a:lnSpc>
                <a:spcPct val="110000"/>
              </a:lnSpc>
              <a:spcBef>
                <a:spcPts val="2400"/>
              </a:spcBef>
              <a:spcAft>
                <a:spcPts val="0"/>
              </a:spcAft>
              <a:buClr>
                <a:schemeClr val="dk1"/>
              </a:buClr>
              <a:buSzPts val="1800"/>
              <a:buFont typeface="Noto Sans Symbols"/>
              <a:buChar char="❑"/>
            </a:pPr>
            <a:r>
              <a:rPr b="1" lang="fr" sz="1800">
                <a:solidFill>
                  <a:schemeClr val="dk2"/>
                </a:solidFill>
                <a:latin typeface="Avenir"/>
                <a:ea typeface="Avenir"/>
                <a:cs typeface="Avenir"/>
                <a:sym typeface="Avenir"/>
              </a:rPr>
              <a:t> Impliquer les partenaires </a:t>
            </a:r>
            <a:r>
              <a:rPr lang="fr" sz="1800">
                <a:solidFill>
                  <a:schemeClr val="dk2"/>
                </a:solidFill>
                <a:latin typeface="Avenir"/>
                <a:ea typeface="Avenir"/>
                <a:cs typeface="Avenir"/>
                <a:sym typeface="Avenir"/>
              </a:rPr>
              <a:t>dans le processus de planification pour garantir l’adhésion</a:t>
            </a:r>
            <a:endParaRPr/>
          </a:p>
          <a:p>
            <a:pPr indent="-114300" lvl="0" marL="91440" marR="0" rtl="0" algn="l">
              <a:lnSpc>
                <a:spcPct val="110000"/>
              </a:lnSpc>
              <a:spcBef>
                <a:spcPts val="2400"/>
              </a:spcBef>
              <a:spcAft>
                <a:spcPts val="0"/>
              </a:spcAft>
              <a:buClr>
                <a:schemeClr val="dk1"/>
              </a:buClr>
              <a:buSzPts val="1800"/>
              <a:buFont typeface="Noto Sans Symbols"/>
              <a:buChar char="❑"/>
            </a:pPr>
            <a:r>
              <a:rPr lang="fr" sz="1800">
                <a:solidFill>
                  <a:schemeClr val="dk2"/>
                </a:solidFill>
                <a:latin typeface="Avenir"/>
                <a:ea typeface="Avenir"/>
                <a:cs typeface="Avenir"/>
                <a:sym typeface="Avenir"/>
              </a:rPr>
              <a:t> Établir des délais et des objectifs clairs et </a:t>
            </a:r>
            <a:r>
              <a:rPr b="1" lang="fr" sz="1800">
                <a:solidFill>
                  <a:schemeClr val="dk2"/>
                </a:solidFill>
                <a:latin typeface="Avenir"/>
                <a:ea typeface="Avenir"/>
                <a:cs typeface="Avenir"/>
                <a:sym typeface="Avenir"/>
              </a:rPr>
              <a:t>réalistes</a:t>
            </a:r>
            <a:endParaRPr sz="1800">
              <a:solidFill>
                <a:schemeClr val="dk2"/>
              </a:solidFill>
              <a:latin typeface="Avenir"/>
              <a:ea typeface="Avenir"/>
              <a:cs typeface="Avenir"/>
              <a:sym typeface="Avenir"/>
            </a:endParaRPr>
          </a:p>
        </p:txBody>
      </p:sp>
      <p:sp>
        <p:nvSpPr>
          <p:cNvPr id="711" name="Google Shape;711;p79"/>
          <p:cNvSpPr txBox="1"/>
          <p:nvPr/>
        </p:nvSpPr>
        <p:spPr>
          <a:xfrm>
            <a:off x="8102600" y="4766733"/>
            <a:ext cx="2230967"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 sz="1050">
                <a:solidFill>
                  <a:schemeClr val="dk1"/>
                </a:solidFill>
                <a:latin typeface="Avenir"/>
                <a:ea typeface="Avenir"/>
                <a:cs typeface="Avenir"/>
                <a:sym typeface="Avenir"/>
              </a:rPr>
              <a:t>Source: www.mromagazine.com</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80"/>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Aperçu du plan de travail (Work Plan)</a:t>
            </a:r>
            <a:endParaRPr/>
          </a:p>
        </p:txBody>
      </p:sp>
      <p:graphicFrame>
        <p:nvGraphicFramePr>
          <p:cNvPr id="718" name="Google Shape;718;p80"/>
          <p:cNvGraphicFramePr/>
          <p:nvPr/>
        </p:nvGraphicFramePr>
        <p:xfrm>
          <a:off x="6481481" y="1367300"/>
          <a:ext cx="3000000" cy="3000000"/>
        </p:xfrm>
        <a:graphic>
          <a:graphicData uri="http://schemas.openxmlformats.org/drawingml/2006/table">
            <a:tbl>
              <a:tblPr bandRow="1" firstRow="1">
                <a:noFill/>
                <a:tableStyleId>{863EE14C-78FB-4FC6-992E-E163E346FD13}</a:tableStyleId>
              </a:tblPr>
              <a:tblGrid>
                <a:gridCol w="2674175"/>
                <a:gridCol w="2982550"/>
              </a:tblGrid>
              <a:tr h="297475">
                <a:tc>
                  <a:txBody>
                    <a:bodyPr/>
                    <a:lstStyle/>
                    <a:p>
                      <a:pPr indent="0" lvl="0" marL="0" marR="0" rtl="0" algn="l">
                        <a:spcBef>
                          <a:spcPts val="0"/>
                        </a:spcBef>
                        <a:spcAft>
                          <a:spcPts val="0"/>
                        </a:spcAft>
                        <a:buNone/>
                      </a:pPr>
                      <a:r>
                        <a:rPr lang="fr" sz="1400"/>
                        <a:t>Nom du programme</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297475">
                <a:tc>
                  <a:txBody>
                    <a:bodyPr/>
                    <a:lstStyle/>
                    <a:p>
                      <a:pPr indent="0" lvl="0" marL="0" marR="0" rtl="0" algn="l">
                        <a:spcBef>
                          <a:spcPts val="0"/>
                        </a:spcBef>
                        <a:spcAft>
                          <a:spcPts val="0"/>
                        </a:spcAft>
                        <a:buNone/>
                      </a:pPr>
                      <a:r>
                        <a:rPr lang="fr" sz="1400"/>
                        <a:t>Date de début et date de fin de l'activité :</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520600">
                <a:tc>
                  <a:txBody>
                    <a:bodyPr/>
                    <a:lstStyle/>
                    <a:p>
                      <a:pPr indent="0" lvl="0" marL="0" marR="0" rtl="0" algn="l">
                        <a:spcBef>
                          <a:spcPts val="0"/>
                        </a:spcBef>
                        <a:spcAft>
                          <a:spcPts val="0"/>
                        </a:spcAft>
                        <a:buNone/>
                      </a:pPr>
                      <a:r>
                        <a:rPr lang="fr" sz="1400">
                          <a:solidFill>
                            <a:schemeClr val="dk1"/>
                          </a:solidFill>
                          <a:latin typeface="Avenir"/>
                          <a:ea typeface="Avenir"/>
                          <a:cs typeface="Avenir"/>
                          <a:sym typeface="Avenir"/>
                        </a:rPr>
                        <a:t>Nom du partenaire de mise en œuvre principal :</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297475">
                <a:tc>
                  <a:txBody>
                    <a:bodyPr/>
                    <a:lstStyle/>
                    <a:p>
                      <a:pPr indent="0" lvl="0" marL="0" marR="0" rtl="0" algn="l">
                        <a:spcBef>
                          <a:spcPts val="0"/>
                        </a:spcBef>
                        <a:spcAft>
                          <a:spcPts val="0"/>
                        </a:spcAft>
                        <a:buNone/>
                      </a:pPr>
                      <a:r>
                        <a:rPr lang="fr" sz="1400">
                          <a:solidFill>
                            <a:schemeClr val="dk1"/>
                          </a:solidFill>
                          <a:latin typeface="Avenir"/>
                          <a:ea typeface="Avenir"/>
                          <a:cs typeface="Avenir"/>
                          <a:sym typeface="Avenir"/>
                        </a:rPr>
                        <a:t>[Contrat/Accord] Numéro :</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520600">
                <a:tc>
                  <a:txBody>
                    <a:bodyPr/>
                    <a:lstStyle/>
                    <a:p>
                      <a:pPr indent="0" lvl="0" marL="0" marR="0" rtl="0" algn="l">
                        <a:spcBef>
                          <a:spcPts val="0"/>
                        </a:spcBef>
                        <a:spcAft>
                          <a:spcPts val="0"/>
                        </a:spcAft>
                        <a:buNone/>
                      </a:pPr>
                      <a:r>
                        <a:rPr lang="fr" sz="1400">
                          <a:solidFill>
                            <a:schemeClr val="dk1"/>
                          </a:solidFill>
                          <a:latin typeface="Avenir"/>
                          <a:ea typeface="Avenir"/>
                          <a:cs typeface="Avenir"/>
                          <a:sym typeface="Avenir"/>
                        </a:rPr>
                        <a:t>Nom des sous-traitants/ sous-récipiendaires :</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520600">
                <a:tc>
                  <a:txBody>
                    <a:bodyPr/>
                    <a:lstStyle/>
                    <a:p>
                      <a:pPr indent="0" lvl="0" marL="0" marR="0" rtl="0" algn="l">
                        <a:spcBef>
                          <a:spcPts val="0"/>
                        </a:spcBef>
                        <a:spcAft>
                          <a:spcPts val="0"/>
                        </a:spcAft>
                        <a:buNone/>
                      </a:pPr>
                      <a:r>
                        <a:rPr lang="fr" sz="1400">
                          <a:solidFill>
                            <a:schemeClr val="dk1"/>
                          </a:solidFill>
                          <a:latin typeface="Avenir"/>
                          <a:ea typeface="Avenir"/>
                          <a:cs typeface="Avenir"/>
                          <a:sym typeface="Avenir"/>
                        </a:rPr>
                        <a:t>Principales organisations homologues</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524300">
                <a:tc>
                  <a:txBody>
                    <a:bodyPr/>
                    <a:lstStyle/>
                    <a:p>
                      <a:pPr indent="0" lvl="0" marL="0" marR="0" rtl="0" algn="l">
                        <a:spcBef>
                          <a:spcPts val="0"/>
                        </a:spcBef>
                        <a:spcAft>
                          <a:spcPts val="0"/>
                        </a:spcAft>
                        <a:buNone/>
                      </a:pPr>
                      <a:r>
                        <a:rPr lang="fr" sz="1400">
                          <a:solidFill>
                            <a:schemeClr val="dk1"/>
                          </a:solidFill>
                          <a:latin typeface="Avenir"/>
                          <a:ea typeface="Avenir"/>
                          <a:cs typeface="Avenir"/>
                          <a:sym typeface="Avenir"/>
                        </a:rPr>
                        <a:t>Couverture géographique</a:t>
                      </a:r>
                      <a:endParaRPr/>
                    </a:p>
                    <a:p>
                      <a:pPr indent="0" lvl="0" marL="0" marR="0" rtl="0" algn="l">
                        <a:spcBef>
                          <a:spcPts val="0"/>
                        </a:spcBef>
                        <a:spcAft>
                          <a:spcPts val="0"/>
                        </a:spcAft>
                        <a:buNone/>
                      </a:pPr>
                      <a:r>
                        <a:rPr lang="fr" sz="1400">
                          <a:solidFill>
                            <a:schemeClr val="dk1"/>
                          </a:solidFill>
                          <a:latin typeface="Avenir"/>
                          <a:ea typeface="Avenir"/>
                          <a:cs typeface="Avenir"/>
                          <a:sym typeface="Avenir"/>
                        </a:rPr>
                        <a:t>(villes et/ou pays)</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297475">
                <a:tc>
                  <a:txBody>
                    <a:bodyPr/>
                    <a:lstStyle/>
                    <a:p>
                      <a:pPr indent="0" lvl="0" marL="0" marR="0" rtl="0" algn="l">
                        <a:spcBef>
                          <a:spcPts val="0"/>
                        </a:spcBef>
                        <a:spcAft>
                          <a:spcPts val="0"/>
                        </a:spcAft>
                        <a:buNone/>
                      </a:pPr>
                      <a:r>
                        <a:rPr lang="fr" sz="1400">
                          <a:solidFill>
                            <a:schemeClr val="dk1"/>
                          </a:solidFill>
                          <a:latin typeface="Avenir"/>
                          <a:ea typeface="Avenir"/>
                          <a:cs typeface="Avenir"/>
                          <a:sym typeface="Avenir"/>
                        </a:rPr>
                        <a:t>Période de déclaration :</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r h="290325">
                <a:tc>
                  <a:txBody>
                    <a:bodyPr/>
                    <a:lstStyle/>
                    <a:p>
                      <a:pPr indent="0" lvl="0" marL="0" marR="0" rtl="0" algn="l">
                        <a:spcBef>
                          <a:spcPts val="0"/>
                        </a:spcBef>
                        <a:spcAft>
                          <a:spcPts val="0"/>
                        </a:spcAft>
                        <a:buNone/>
                      </a:pPr>
                      <a:r>
                        <a:rPr lang="fr" sz="1400">
                          <a:solidFill>
                            <a:schemeClr val="dk1"/>
                          </a:solidFill>
                          <a:latin typeface="Avenir"/>
                          <a:ea typeface="Avenir"/>
                          <a:cs typeface="Avenir"/>
                          <a:sym typeface="Avenir"/>
                        </a:rPr>
                        <a:t>Date de soumission:</a:t>
                      </a:r>
                      <a:endParaRPr/>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bl>
          </a:graphicData>
        </a:graphic>
      </p:graphicFrame>
      <p:sp>
        <p:nvSpPr>
          <p:cNvPr id="719" name="Google Shape;719;p80"/>
          <p:cNvSpPr txBox="1"/>
          <p:nvPr>
            <p:ph idx="4294967295" type="body"/>
          </p:nvPr>
        </p:nvSpPr>
        <p:spPr>
          <a:xfrm>
            <a:off x="159872" y="1367300"/>
            <a:ext cx="6357470" cy="4449020"/>
          </a:xfrm>
          <a:prstGeom prst="rect">
            <a:avLst/>
          </a:prstGeom>
          <a:noFill/>
          <a:ln>
            <a:noFill/>
          </a:ln>
        </p:spPr>
        <p:txBody>
          <a:bodyPr anchorCtr="0" anchor="t" bIns="45700" lIns="0" spcFirstLastPara="1" rIns="0" wrap="square" tIns="45700">
            <a:normAutofit fontScale="70000" lnSpcReduction="20000"/>
          </a:bodyPr>
          <a:lstStyle/>
          <a:p>
            <a:pPr indent="-91440" lvl="0" marL="91440" rtl="0" algn="l">
              <a:lnSpc>
                <a:spcPct val="110000"/>
              </a:lnSpc>
              <a:spcBef>
                <a:spcPts val="0"/>
              </a:spcBef>
              <a:spcAft>
                <a:spcPts val="0"/>
              </a:spcAft>
              <a:buSzPct val="100000"/>
              <a:buChar char=" "/>
            </a:pPr>
            <a:r>
              <a:rPr lang="fr" sz="2000"/>
              <a:t>Acronymes et abréviations</a:t>
            </a:r>
            <a:endParaRPr/>
          </a:p>
          <a:p>
            <a:pPr indent="-91440" lvl="0" marL="91440" rtl="0" algn="l">
              <a:lnSpc>
                <a:spcPct val="110000"/>
              </a:lnSpc>
              <a:spcBef>
                <a:spcPts val="1400"/>
              </a:spcBef>
              <a:spcAft>
                <a:spcPts val="0"/>
              </a:spcAft>
              <a:buSzPct val="100000"/>
              <a:buChar char=" "/>
            </a:pPr>
            <a:r>
              <a:rPr lang="fr" sz="2000"/>
              <a:t>Introduction</a:t>
            </a:r>
            <a:endParaRPr/>
          </a:p>
          <a:p>
            <a:pPr indent="-182880" lvl="1" marL="384048" rtl="0" algn="l">
              <a:lnSpc>
                <a:spcPct val="110000"/>
              </a:lnSpc>
              <a:spcBef>
                <a:spcPts val="400"/>
              </a:spcBef>
              <a:spcAft>
                <a:spcPts val="0"/>
              </a:spcAft>
              <a:buClr>
                <a:srgbClr val="3F3F3F"/>
              </a:buClr>
              <a:buSzPct val="100000"/>
              <a:buChar char="◦"/>
            </a:pPr>
            <a:r>
              <a:rPr lang="fr" sz="1600"/>
              <a:t>Résumé de l'objectif du projet, des réalisations, des opportunités et des défis, période couverte</a:t>
            </a:r>
            <a:endParaRPr/>
          </a:p>
          <a:p>
            <a:pPr indent="-91440" lvl="0" marL="91440" rtl="0" algn="l">
              <a:lnSpc>
                <a:spcPct val="110000"/>
              </a:lnSpc>
              <a:spcBef>
                <a:spcPts val="1600"/>
              </a:spcBef>
              <a:spcAft>
                <a:spcPts val="0"/>
              </a:spcAft>
              <a:buSzPct val="100000"/>
              <a:buChar char=" "/>
            </a:pPr>
            <a:r>
              <a:rPr lang="fr" sz="2000"/>
              <a:t>Contexte opérationnel</a:t>
            </a:r>
            <a:endParaRPr/>
          </a:p>
          <a:p>
            <a:pPr indent="-182880" lvl="1" marL="384048" rtl="0" algn="l">
              <a:lnSpc>
                <a:spcPct val="110000"/>
              </a:lnSpc>
              <a:spcBef>
                <a:spcPts val="400"/>
              </a:spcBef>
              <a:spcAft>
                <a:spcPts val="0"/>
              </a:spcAft>
              <a:buClr>
                <a:srgbClr val="3F3F3F"/>
              </a:buClr>
              <a:buSzPct val="100000"/>
              <a:buChar char="◦"/>
            </a:pPr>
            <a:r>
              <a:rPr lang="fr" sz="1600"/>
              <a:t>Problèmes et tendances dans l’environnement opérationnel qui ont des implications pour la mise en œuvre</a:t>
            </a:r>
            <a:endParaRPr/>
          </a:p>
          <a:p>
            <a:pPr indent="-91440" lvl="0" marL="91440" rtl="0" algn="l">
              <a:lnSpc>
                <a:spcPct val="110000"/>
              </a:lnSpc>
              <a:spcBef>
                <a:spcPts val="1600"/>
              </a:spcBef>
              <a:spcAft>
                <a:spcPts val="0"/>
              </a:spcAft>
              <a:buSzPct val="100000"/>
              <a:buChar char=" "/>
            </a:pPr>
            <a:r>
              <a:rPr lang="fr" sz="2000"/>
              <a:t>Réalisations/Impact</a:t>
            </a:r>
            <a:endParaRPr/>
          </a:p>
          <a:p>
            <a:pPr indent="-182880" lvl="1" marL="384048" rtl="0" algn="l">
              <a:lnSpc>
                <a:spcPct val="110000"/>
              </a:lnSpc>
              <a:spcBef>
                <a:spcPts val="400"/>
              </a:spcBef>
              <a:spcAft>
                <a:spcPts val="0"/>
              </a:spcAft>
              <a:buClr>
                <a:srgbClr val="3F3F3F"/>
              </a:buClr>
              <a:buSzPct val="100000"/>
              <a:buChar char="◦"/>
            </a:pPr>
            <a:r>
              <a:rPr lang="fr" sz="1600"/>
              <a:t>Discussion sur les progrès par rapport aux objectifs, les réalisations/impacts à ce jour et les enseignements tirés</a:t>
            </a:r>
            <a:endParaRPr/>
          </a:p>
          <a:p>
            <a:pPr indent="-91440" lvl="0" marL="91440" rtl="0" algn="l">
              <a:lnSpc>
                <a:spcPct val="110000"/>
              </a:lnSpc>
              <a:spcBef>
                <a:spcPts val="1600"/>
              </a:spcBef>
              <a:spcAft>
                <a:spcPts val="0"/>
              </a:spcAft>
              <a:buSzPct val="100000"/>
              <a:buChar char=" "/>
            </a:pPr>
            <a:r>
              <a:rPr lang="fr" sz="2000"/>
              <a:t>Objectifs et résultats prévus pour l'année</a:t>
            </a:r>
            <a:endParaRPr/>
          </a:p>
          <a:p>
            <a:pPr indent="-182880" lvl="1" marL="384048" rtl="0" algn="l">
              <a:lnSpc>
                <a:spcPct val="110000"/>
              </a:lnSpc>
              <a:spcBef>
                <a:spcPts val="400"/>
              </a:spcBef>
              <a:spcAft>
                <a:spcPts val="0"/>
              </a:spcAft>
              <a:buClr>
                <a:srgbClr val="3F3F3F"/>
              </a:buClr>
              <a:buSzPct val="100000"/>
              <a:buChar char="◦"/>
            </a:pPr>
            <a:r>
              <a:rPr lang="fr" sz="1600"/>
              <a:t>Cela comprend la discussion des hypothèses en place pour obtenir des résultats.</a:t>
            </a:r>
            <a:endParaRPr/>
          </a:p>
          <a:p>
            <a:pPr indent="-91440" lvl="0" marL="91440" rtl="0" algn="l">
              <a:lnSpc>
                <a:spcPct val="110000"/>
              </a:lnSpc>
              <a:spcBef>
                <a:spcPts val="1600"/>
              </a:spcBef>
              <a:spcAft>
                <a:spcPts val="0"/>
              </a:spcAft>
              <a:buSzPct val="100000"/>
              <a:buChar char=" "/>
            </a:pPr>
            <a:r>
              <a:rPr lang="fr" sz="2000"/>
              <a:t>Activités planifiées</a:t>
            </a:r>
            <a:endParaRPr sz="1600"/>
          </a:p>
          <a:p>
            <a:pPr indent="-91440" lvl="0" marL="91440" rtl="0" algn="l">
              <a:lnSpc>
                <a:spcPct val="110000"/>
              </a:lnSpc>
              <a:spcBef>
                <a:spcPts val="1400"/>
              </a:spcBef>
              <a:spcAft>
                <a:spcPts val="0"/>
              </a:spcAft>
              <a:buSzPct val="100000"/>
              <a:buChar char=" "/>
            </a:pPr>
            <a:r>
              <a:rPr lang="fr" sz="2000"/>
              <a:t>Calendrier et ressources</a:t>
            </a:r>
            <a:endParaRPr/>
          </a:p>
          <a:p>
            <a:pPr indent="-91440" lvl="0" marL="91440" rtl="0" algn="ctr">
              <a:lnSpc>
                <a:spcPct val="110000"/>
              </a:lnSpc>
              <a:spcBef>
                <a:spcPts val="1400"/>
              </a:spcBef>
              <a:spcAft>
                <a:spcPts val="0"/>
              </a:spcAft>
              <a:buSzPct val="100000"/>
              <a:buChar char=" "/>
            </a:pPr>
            <a:r>
              <a:rPr b="1" lang="fr" sz="2000">
                <a:solidFill>
                  <a:srgbClr val="FF0000"/>
                </a:solidFill>
              </a:rPr>
              <a:t>Vérifiez votre Accord ou les directives publiées par l'USAID sur son site internet !</a:t>
            </a:r>
            <a:endParaRPr b="1" sz="1600">
              <a:solidFill>
                <a:srgbClr val="FF0000"/>
              </a:solidFill>
            </a:endParaRPr>
          </a:p>
        </p:txBody>
      </p:sp>
      <p:sp>
        <p:nvSpPr>
          <p:cNvPr id="720" name="Google Shape;720;p80"/>
          <p:cNvSpPr txBox="1"/>
          <p:nvPr/>
        </p:nvSpPr>
        <p:spPr>
          <a:xfrm>
            <a:off x="7987553" y="1053353"/>
            <a:ext cx="2716306" cy="369332"/>
          </a:xfrm>
          <a:prstGeom prst="rect">
            <a:avLst/>
          </a:prstGeom>
          <a:solidFill>
            <a:srgbClr val="7DCAF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 sz="1800">
                <a:solidFill>
                  <a:schemeClr val="dk1"/>
                </a:solidFill>
                <a:latin typeface="Avenir"/>
                <a:ea typeface="Avenir"/>
                <a:cs typeface="Avenir"/>
                <a:sym typeface="Avenir"/>
              </a:rPr>
              <a:t>Page de Couverture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81"/>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2400">
                <a:solidFill>
                  <a:srgbClr val="FFFFFF"/>
                </a:solidFill>
                <a:latin typeface="Arial"/>
                <a:ea typeface="Arial"/>
                <a:cs typeface="Arial"/>
                <a:sym typeface="Arial"/>
              </a:rPr>
              <a:t>Mesurer l’impact – Plans de gestion des performances (PMP)</a:t>
            </a:r>
            <a:endParaRPr/>
          </a:p>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p:txBody>
      </p:sp>
      <p:sp>
        <p:nvSpPr>
          <p:cNvPr id="727" name="Google Shape;727;p81"/>
          <p:cNvSpPr txBox="1"/>
          <p:nvPr/>
        </p:nvSpPr>
        <p:spPr>
          <a:xfrm>
            <a:off x="312296" y="1262443"/>
            <a:ext cx="5774657" cy="4797697"/>
          </a:xfrm>
          <a:prstGeom prst="rect">
            <a:avLst/>
          </a:prstGeom>
          <a:noFill/>
          <a:ln>
            <a:noFill/>
          </a:ln>
        </p:spPr>
        <p:txBody>
          <a:bodyPr anchorCtr="0" anchor="t" bIns="45700" lIns="91425" spcFirstLastPara="1" rIns="91425" wrap="square" tIns="45700">
            <a:noAutofit/>
          </a:bodyPr>
          <a:lstStyle/>
          <a:p>
            <a:pPr indent="-127000" lvl="0" marL="91440" marR="0" rtl="0" algn="l">
              <a:lnSpc>
                <a:spcPct val="110000"/>
              </a:lnSpc>
              <a:spcBef>
                <a:spcPts val="0"/>
              </a:spcBef>
              <a:spcAft>
                <a:spcPts val="0"/>
              </a:spcAft>
              <a:buClr>
                <a:schemeClr val="accent1"/>
              </a:buClr>
              <a:buSzPts val="2000"/>
              <a:buFont typeface="Calibri"/>
              <a:buChar char=" "/>
            </a:pPr>
            <a:r>
              <a:rPr lang="fr" sz="2000">
                <a:solidFill>
                  <a:schemeClr val="dk2"/>
                </a:solidFill>
                <a:latin typeface="Avenir"/>
                <a:ea typeface="Avenir"/>
                <a:cs typeface="Avenir"/>
                <a:sym typeface="Avenir"/>
              </a:rPr>
              <a:t>Les PMP sont parfois appelés </a:t>
            </a:r>
            <a:r>
              <a:rPr b="1" lang="fr" sz="2000">
                <a:solidFill>
                  <a:schemeClr val="dk2"/>
                </a:solidFill>
                <a:latin typeface="Avenir"/>
                <a:ea typeface="Avenir"/>
                <a:cs typeface="Avenir"/>
                <a:sym typeface="Avenir"/>
              </a:rPr>
              <a:t>plans de suivi, d'évaluation et d'apprentissage (MEL).</a:t>
            </a:r>
            <a:endParaRPr/>
          </a:p>
          <a:p>
            <a:pPr indent="0" lvl="0" marL="0" marR="0" rtl="0" algn="l">
              <a:lnSpc>
                <a:spcPct val="110000"/>
              </a:lnSpc>
              <a:spcBef>
                <a:spcPts val="1400"/>
              </a:spcBef>
              <a:spcAft>
                <a:spcPts val="0"/>
              </a:spcAft>
              <a:buClr>
                <a:schemeClr val="accent1"/>
              </a:buClr>
              <a:buSzPts val="100"/>
              <a:buFont typeface="Calibri"/>
              <a:buNone/>
            </a:pPr>
            <a:r>
              <a:t/>
            </a:r>
            <a:endParaRPr sz="100">
              <a:solidFill>
                <a:schemeClr val="dk2"/>
              </a:solidFill>
              <a:latin typeface="Avenir"/>
              <a:ea typeface="Avenir"/>
              <a:cs typeface="Avenir"/>
              <a:sym typeface="Avenir"/>
            </a:endParaRPr>
          </a:p>
          <a:p>
            <a:pPr indent="-127000" lvl="0" marL="91440" marR="0" rtl="0" algn="l">
              <a:lnSpc>
                <a:spcPct val="110000"/>
              </a:lnSpc>
              <a:spcBef>
                <a:spcPts val="1400"/>
              </a:spcBef>
              <a:spcAft>
                <a:spcPts val="0"/>
              </a:spcAft>
              <a:buClr>
                <a:schemeClr val="accent1"/>
              </a:buClr>
              <a:buSzPts val="2000"/>
              <a:buFont typeface="Calibri"/>
              <a:buChar char=" "/>
            </a:pPr>
            <a:r>
              <a:rPr lang="fr" sz="2000">
                <a:solidFill>
                  <a:schemeClr val="dk2"/>
                </a:solidFill>
                <a:latin typeface="Avenir"/>
                <a:ea typeface="Avenir"/>
                <a:cs typeface="Avenir"/>
                <a:sym typeface="Avenir"/>
              </a:rPr>
              <a:t>Les PMP ou MEL sont </a:t>
            </a:r>
            <a:r>
              <a:rPr b="1" lang="fr" sz="2000">
                <a:solidFill>
                  <a:schemeClr val="dk2"/>
                </a:solidFill>
                <a:latin typeface="Avenir"/>
                <a:ea typeface="Avenir"/>
                <a:cs typeface="Avenir"/>
                <a:sym typeface="Avenir"/>
              </a:rPr>
              <a:t>des outils de gestion </a:t>
            </a:r>
            <a:r>
              <a:rPr lang="fr" sz="2000">
                <a:solidFill>
                  <a:schemeClr val="dk2"/>
                </a:solidFill>
                <a:latin typeface="Avenir"/>
                <a:ea typeface="Avenir"/>
                <a:cs typeface="Avenir"/>
                <a:sym typeface="Avenir"/>
              </a:rPr>
              <a:t>qui décrivent les indicateurs, les objectifs et les données que vous collecterez et comment vous les collecterez pour mesurer et présenter votre impact.</a:t>
            </a:r>
            <a:endParaRPr/>
          </a:p>
          <a:p>
            <a:pPr indent="-85090" lvl="0" marL="91440" marR="0" rtl="0" algn="l">
              <a:lnSpc>
                <a:spcPct val="110000"/>
              </a:lnSpc>
              <a:spcBef>
                <a:spcPts val="1400"/>
              </a:spcBef>
              <a:spcAft>
                <a:spcPts val="0"/>
              </a:spcAft>
              <a:buClr>
                <a:schemeClr val="accent1"/>
              </a:buClr>
              <a:buSzPts val="100"/>
              <a:buFont typeface="Calibri"/>
              <a:buNone/>
            </a:pPr>
            <a:r>
              <a:t/>
            </a:r>
            <a:endParaRPr sz="100">
              <a:solidFill>
                <a:schemeClr val="dk2"/>
              </a:solidFill>
              <a:latin typeface="Avenir"/>
              <a:ea typeface="Avenir"/>
              <a:cs typeface="Avenir"/>
              <a:sym typeface="Avenir"/>
            </a:endParaRPr>
          </a:p>
          <a:p>
            <a:pPr indent="-127000" lvl="0" marL="91440" marR="0" rtl="0" algn="l">
              <a:lnSpc>
                <a:spcPct val="110000"/>
              </a:lnSpc>
              <a:spcBef>
                <a:spcPts val="1400"/>
              </a:spcBef>
              <a:spcAft>
                <a:spcPts val="0"/>
              </a:spcAft>
              <a:buClr>
                <a:schemeClr val="accent1"/>
              </a:buClr>
              <a:buSzPts val="2000"/>
              <a:buFont typeface="Calibri"/>
              <a:buChar char=" "/>
            </a:pPr>
            <a:r>
              <a:rPr lang="fr" sz="2000">
                <a:solidFill>
                  <a:schemeClr val="dk2"/>
                </a:solidFill>
                <a:latin typeface="Avenir"/>
                <a:ea typeface="Avenir"/>
                <a:cs typeface="Avenir"/>
                <a:sym typeface="Avenir"/>
              </a:rPr>
              <a:t>Les PMP ou MEL </a:t>
            </a:r>
            <a:r>
              <a:rPr b="1" lang="fr" sz="2000">
                <a:solidFill>
                  <a:schemeClr val="dk2"/>
                </a:solidFill>
                <a:latin typeface="Avenir"/>
                <a:ea typeface="Avenir"/>
                <a:cs typeface="Avenir"/>
                <a:sym typeface="Avenir"/>
              </a:rPr>
              <a:t>couvrent la durée de vie du projet </a:t>
            </a:r>
            <a:r>
              <a:rPr lang="fr" sz="2000">
                <a:solidFill>
                  <a:schemeClr val="dk2"/>
                </a:solidFill>
                <a:latin typeface="Avenir"/>
                <a:ea typeface="Avenir"/>
                <a:cs typeface="Avenir"/>
                <a:sym typeface="Avenir"/>
              </a:rPr>
              <a:t>--- </a:t>
            </a:r>
            <a:r>
              <a:rPr b="1" lang="fr" sz="2000">
                <a:solidFill>
                  <a:srgbClr val="C00000"/>
                </a:solidFill>
                <a:latin typeface="Avenir"/>
                <a:ea typeface="Avenir"/>
                <a:cs typeface="Avenir"/>
                <a:sym typeface="Avenir"/>
              </a:rPr>
              <a:t>ils ne peuvent être révisés que si l'USAID a approuvé les changements dans les cibles ou les indicateurs.</a:t>
            </a:r>
            <a:endParaRPr/>
          </a:p>
        </p:txBody>
      </p:sp>
      <p:sp>
        <p:nvSpPr>
          <p:cNvPr id="728" name="Google Shape;728;p81"/>
          <p:cNvSpPr/>
          <p:nvPr/>
        </p:nvSpPr>
        <p:spPr>
          <a:xfrm>
            <a:off x="7526867" y="1187450"/>
            <a:ext cx="2743200" cy="3451860"/>
          </a:xfrm>
          <a:prstGeom prst="rect">
            <a:avLst/>
          </a:prstGeom>
          <a:solidFill>
            <a:srgbClr val="FFFFFF"/>
          </a:solidFill>
          <a:ln>
            <a:noFill/>
          </a:ln>
        </p:spPr>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82"/>
          <p:cNvSpPr txBox="1"/>
          <p:nvPr>
            <p:ph idx="1" type="body"/>
          </p:nvPr>
        </p:nvSpPr>
        <p:spPr>
          <a:xfrm>
            <a:off x="117580" y="1119885"/>
            <a:ext cx="8435247" cy="4814252"/>
          </a:xfrm>
          <a:prstGeom prst="rect">
            <a:avLst/>
          </a:prstGeom>
          <a:noFill/>
          <a:ln>
            <a:noFill/>
          </a:ln>
        </p:spPr>
        <p:txBody>
          <a:bodyPr anchorCtr="0" anchor="t" bIns="45700" lIns="0" spcFirstLastPara="1" rIns="0" wrap="square" tIns="45700">
            <a:normAutofit fontScale="92500" lnSpcReduction="20000"/>
          </a:bodyPr>
          <a:lstStyle/>
          <a:p>
            <a:pPr indent="0" lvl="0" marL="0" rtl="0" algn="l">
              <a:lnSpc>
                <a:spcPct val="110000"/>
              </a:lnSpc>
              <a:spcBef>
                <a:spcPts val="0"/>
              </a:spcBef>
              <a:spcAft>
                <a:spcPts val="0"/>
              </a:spcAft>
              <a:buSzPct val="100000"/>
              <a:buNone/>
            </a:pPr>
            <a:r>
              <a:rPr b="1" lang="fr" sz="2400"/>
              <a:t>Un MEL fort facilite une mise en œuvre efficace pour:</a:t>
            </a:r>
            <a:endParaRPr/>
          </a:p>
          <a:p>
            <a:pPr indent="0" lvl="0" marL="0" rtl="0" algn="l">
              <a:lnSpc>
                <a:spcPct val="110000"/>
              </a:lnSpc>
              <a:spcBef>
                <a:spcPts val="1400"/>
              </a:spcBef>
              <a:spcAft>
                <a:spcPts val="0"/>
              </a:spcAft>
              <a:buSzPct val="100000"/>
              <a:buNone/>
            </a:pPr>
            <a:r>
              <a:rPr lang="fr" sz="2400"/>
              <a:t>● Collecter et analyser systématiquement les informations pour soutenir une prise de décision fondée sur des données factuelles ; et</a:t>
            </a:r>
            <a:endParaRPr/>
          </a:p>
          <a:p>
            <a:pPr indent="0" lvl="0" marL="0" rtl="0" algn="l">
              <a:lnSpc>
                <a:spcPct val="110000"/>
              </a:lnSpc>
              <a:spcBef>
                <a:spcPts val="1400"/>
              </a:spcBef>
              <a:spcAft>
                <a:spcPts val="0"/>
              </a:spcAft>
              <a:buSzPct val="100000"/>
              <a:buNone/>
            </a:pPr>
            <a:r>
              <a:rPr lang="fr" sz="2400"/>
              <a:t>● Générer un apprentissage pour éclairer l'adaptation d'une activité sur la base de preuves.</a:t>
            </a:r>
            <a:endParaRPr/>
          </a:p>
          <a:p>
            <a:pPr indent="0" lvl="0" marL="0" rtl="0" algn="l">
              <a:lnSpc>
                <a:spcPct val="110000"/>
              </a:lnSpc>
              <a:spcBef>
                <a:spcPts val="1400"/>
              </a:spcBef>
              <a:spcAft>
                <a:spcPts val="0"/>
              </a:spcAft>
              <a:buSzPct val="100000"/>
              <a:buNone/>
            </a:pPr>
            <a:r>
              <a:rPr b="1" lang="fr" sz="2400"/>
              <a:t>Cela vous aide également à maintenir la responsabilité pour :</a:t>
            </a:r>
            <a:endParaRPr/>
          </a:p>
          <a:p>
            <a:pPr indent="0" lvl="0" marL="0" rtl="0" algn="l">
              <a:lnSpc>
                <a:spcPct val="110000"/>
              </a:lnSpc>
              <a:spcBef>
                <a:spcPts val="1400"/>
              </a:spcBef>
              <a:spcAft>
                <a:spcPts val="0"/>
              </a:spcAft>
              <a:buSzPct val="100000"/>
              <a:buNone/>
            </a:pPr>
            <a:r>
              <a:rPr lang="fr" sz="2400"/>
              <a:t>● Assurer le respect des politiques de l'USAID et des réglementations fédérales ;</a:t>
            </a:r>
            <a:endParaRPr/>
          </a:p>
          <a:p>
            <a:pPr indent="0" lvl="0" marL="0" rtl="0" algn="l">
              <a:lnSpc>
                <a:spcPct val="110000"/>
              </a:lnSpc>
              <a:spcBef>
                <a:spcPts val="1400"/>
              </a:spcBef>
              <a:spcAft>
                <a:spcPts val="0"/>
              </a:spcAft>
              <a:buSzPct val="100000"/>
              <a:buNone/>
            </a:pPr>
            <a:r>
              <a:rPr lang="fr" sz="2400"/>
              <a:t>● Promouvoir la transparence et la responsabilité ; et</a:t>
            </a:r>
            <a:endParaRPr/>
          </a:p>
          <a:p>
            <a:pPr indent="0" lvl="0" marL="0" rtl="0" algn="l">
              <a:lnSpc>
                <a:spcPct val="110000"/>
              </a:lnSpc>
              <a:spcBef>
                <a:spcPts val="1400"/>
              </a:spcBef>
              <a:spcAft>
                <a:spcPts val="0"/>
              </a:spcAft>
              <a:buSzPct val="100000"/>
              <a:buNone/>
            </a:pPr>
            <a:r>
              <a:rPr lang="fr" sz="2400"/>
              <a:t>● Fournir une base pour une documentation et des rapports solides.</a:t>
            </a:r>
            <a:endParaRPr sz="2800"/>
          </a:p>
        </p:txBody>
      </p:sp>
      <p:sp>
        <p:nvSpPr>
          <p:cNvPr id="735" name="Google Shape;735;p82"/>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POURQUOI MEL EST IMPORTANT</a:t>
            </a:r>
            <a:endParaRPr b="1" sz="3200">
              <a:solidFill>
                <a:srgbClr val="FFFFFF"/>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83"/>
          <p:cNvSpPr txBox="1"/>
          <p:nvPr>
            <p:ph idx="1" type="body"/>
          </p:nvPr>
        </p:nvSpPr>
        <p:spPr>
          <a:xfrm>
            <a:off x="165891" y="1477792"/>
            <a:ext cx="7175705" cy="4814252"/>
          </a:xfrm>
          <a:prstGeom prst="rect">
            <a:avLst/>
          </a:prstGeom>
          <a:noFill/>
          <a:ln>
            <a:noFill/>
          </a:ln>
        </p:spPr>
        <p:txBody>
          <a:bodyPr anchorCtr="0" anchor="t" bIns="45700" lIns="0" spcFirstLastPara="1" rIns="0" wrap="square" tIns="45700">
            <a:normAutofit/>
          </a:bodyPr>
          <a:lstStyle/>
          <a:p>
            <a:pPr indent="-114300" lvl="0" marL="91440" rtl="0" algn="l">
              <a:lnSpc>
                <a:spcPct val="110000"/>
              </a:lnSpc>
              <a:spcBef>
                <a:spcPts val="0"/>
              </a:spcBef>
              <a:spcAft>
                <a:spcPts val="0"/>
              </a:spcAft>
              <a:buSzPts val="1800"/>
              <a:buChar char=" "/>
            </a:pPr>
            <a:r>
              <a:rPr b="0" i="0" lang="fr" sz="1800" u="none" strike="noStrike">
                <a:solidFill>
                  <a:srgbClr val="00437A"/>
                </a:solidFill>
                <a:latin typeface="Arial"/>
                <a:ea typeface="Arial"/>
                <a:cs typeface="Arial"/>
                <a:sym typeface="Arial"/>
              </a:rPr>
              <a:t>Une fois qu'une activité est attribuée, le partenaire élabore un plan MEL pour évaluer les progrès vers les objectifs du programme.</a:t>
            </a:r>
            <a:endParaRPr/>
          </a:p>
          <a:p>
            <a:pPr indent="-114300" lvl="0" marL="91440" rtl="0" algn="l">
              <a:lnSpc>
                <a:spcPct val="110000"/>
              </a:lnSpc>
              <a:spcBef>
                <a:spcPts val="1400"/>
              </a:spcBef>
              <a:spcAft>
                <a:spcPts val="0"/>
              </a:spcAft>
              <a:buSzPts val="1800"/>
              <a:buChar char=" "/>
            </a:pPr>
            <a:r>
              <a:rPr b="0" i="0" lang="fr" sz="1800" u="none" strike="noStrike">
                <a:solidFill>
                  <a:srgbClr val="00437A"/>
                </a:solidFill>
                <a:latin typeface="Arial"/>
                <a:ea typeface="Arial"/>
                <a:cs typeface="Arial"/>
                <a:sym typeface="Arial"/>
              </a:rPr>
              <a:t>● Les données </a:t>
            </a:r>
            <a:r>
              <a:rPr b="1" i="0" lang="fr" sz="1800" u="none" strike="noStrike">
                <a:solidFill>
                  <a:srgbClr val="00437A"/>
                </a:solidFill>
                <a:latin typeface="Arial"/>
                <a:ea typeface="Arial"/>
                <a:cs typeface="Arial"/>
                <a:sym typeface="Arial"/>
              </a:rPr>
              <a:t>de suivi </a:t>
            </a:r>
            <a:r>
              <a:rPr b="0" i="0" lang="fr" sz="1800" u="none" strike="noStrike">
                <a:solidFill>
                  <a:srgbClr val="00437A"/>
                </a:solidFill>
                <a:latin typeface="Arial"/>
                <a:ea typeface="Arial"/>
                <a:cs typeface="Arial"/>
                <a:sym typeface="Arial"/>
              </a:rPr>
              <a:t>aident l'USAID et ses partenaires à comprendre si l'activité est sur la bonne voie ou si des ajustements sont nécessaires.</a:t>
            </a:r>
            <a:endParaRPr/>
          </a:p>
          <a:p>
            <a:pPr indent="-114300" lvl="0" marL="91440" rtl="0" algn="l">
              <a:lnSpc>
                <a:spcPct val="110000"/>
              </a:lnSpc>
              <a:spcBef>
                <a:spcPts val="1400"/>
              </a:spcBef>
              <a:spcAft>
                <a:spcPts val="0"/>
              </a:spcAft>
              <a:buSzPts val="1800"/>
              <a:buChar char=" "/>
            </a:pPr>
            <a:r>
              <a:rPr b="0" i="0" lang="fr" sz="1800" u="none" strike="noStrike">
                <a:solidFill>
                  <a:srgbClr val="00437A"/>
                </a:solidFill>
                <a:latin typeface="Arial"/>
                <a:ea typeface="Arial"/>
                <a:cs typeface="Arial"/>
                <a:sym typeface="Arial"/>
              </a:rPr>
              <a:t>● </a:t>
            </a:r>
            <a:r>
              <a:rPr b="1" i="0" lang="fr" sz="1800" u="none" strike="noStrike">
                <a:solidFill>
                  <a:srgbClr val="00437A"/>
                </a:solidFill>
                <a:latin typeface="Arial"/>
                <a:ea typeface="Arial"/>
                <a:cs typeface="Arial"/>
                <a:sym typeface="Arial"/>
              </a:rPr>
              <a:t>Les évaluations </a:t>
            </a:r>
            <a:r>
              <a:rPr b="0" i="0" lang="fr" sz="1800" u="none" strike="noStrike">
                <a:solidFill>
                  <a:srgbClr val="00437A"/>
                </a:solidFill>
                <a:latin typeface="Arial"/>
                <a:ea typeface="Arial"/>
                <a:cs typeface="Arial"/>
                <a:sym typeface="Arial"/>
              </a:rPr>
              <a:t>répondent à des questions critiques liées à la mise en œuvre ou aux résultats de l'activité.</a:t>
            </a:r>
            <a:endParaRPr/>
          </a:p>
          <a:p>
            <a:pPr indent="-114300" lvl="0" marL="91440" rtl="0" algn="l">
              <a:lnSpc>
                <a:spcPct val="110000"/>
              </a:lnSpc>
              <a:spcBef>
                <a:spcPts val="1400"/>
              </a:spcBef>
              <a:spcAft>
                <a:spcPts val="0"/>
              </a:spcAft>
              <a:buSzPts val="1800"/>
              <a:buChar char=" "/>
            </a:pPr>
            <a:r>
              <a:rPr b="0" i="0" lang="fr" sz="1800" u="none" strike="noStrike">
                <a:solidFill>
                  <a:srgbClr val="00437A"/>
                </a:solidFill>
                <a:latin typeface="Arial"/>
                <a:ea typeface="Arial"/>
                <a:cs typeface="Arial"/>
                <a:sym typeface="Arial"/>
              </a:rPr>
              <a:t>● </a:t>
            </a:r>
            <a:r>
              <a:rPr b="1" i="0" lang="fr" sz="1800" u="none" strike="noStrike">
                <a:solidFill>
                  <a:srgbClr val="00437A"/>
                </a:solidFill>
                <a:latin typeface="Arial"/>
                <a:ea typeface="Arial"/>
                <a:cs typeface="Arial"/>
                <a:sym typeface="Arial"/>
              </a:rPr>
              <a:t>Apprendre </a:t>
            </a:r>
            <a:r>
              <a:rPr b="0" i="0" lang="fr" sz="1800" u="none" strike="noStrike">
                <a:solidFill>
                  <a:srgbClr val="00437A"/>
                </a:solidFill>
                <a:latin typeface="Arial"/>
                <a:ea typeface="Arial"/>
                <a:cs typeface="Arial"/>
                <a:sym typeface="Arial"/>
              </a:rPr>
              <a:t>signifie analyser diverses informations pour éclairer les éventuelles adaptations nécessaires pour atteindre les objectifs du programme.</a:t>
            </a:r>
            <a:endParaRPr/>
          </a:p>
          <a:p>
            <a:pPr indent="0" lvl="0" marL="0" rtl="0" algn="l">
              <a:lnSpc>
                <a:spcPct val="110000"/>
              </a:lnSpc>
              <a:spcBef>
                <a:spcPts val="1400"/>
              </a:spcBef>
              <a:spcAft>
                <a:spcPts val="0"/>
              </a:spcAft>
              <a:buSzPts val="2400"/>
              <a:buNone/>
            </a:pPr>
            <a:r>
              <a:rPr lang="fr" sz="2400"/>
              <a:t>.</a:t>
            </a:r>
            <a:endParaRPr sz="2800"/>
          </a:p>
        </p:txBody>
      </p:sp>
      <p:sp>
        <p:nvSpPr>
          <p:cNvPr id="742" name="Google Shape;742;p83"/>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QUESTION ? : QUE SIGNIFIENT LE SUIVI, L’ÉVALUATION ET L’APPRENTISSAGE ?</a:t>
            </a:r>
            <a:endParaRPr b="1" sz="3200">
              <a:solidFill>
                <a:srgbClr val="FFFFFF"/>
              </a:solidFill>
              <a:latin typeface="Arial"/>
              <a:ea typeface="Arial"/>
              <a:cs typeface="Arial"/>
              <a:sym typeface="Arial"/>
            </a:endParaRPr>
          </a:p>
        </p:txBody>
      </p:sp>
      <p:sp>
        <p:nvSpPr>
          <p:cNvPr id="743" name="Google Shape;743;p83"/>
          <p:cNvSpPr txBox="1"/>
          <p:nvPr/>
        </p:nvSpPr>
        <p:spPr>
          <a:xfrm>
            <a:off x="85906" y="987643"/>
            <a:ext cx="651652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 sz="2000">
                <a:solidFill>
                  <a:srgbClr val="C00000"/>
                </a:solidFill>
                <a:latin typeface="Comic Sans MS"/>
                <a:ea typeface="Comic Sans MS"/>
                <a:cs typeface="Comic Sans MS"/>
                <a:sym typeface="Comic Sans MS"/>
              </a:rPr>
              <a:t>Importance pour </a:t>
            </a:r>
            <a:r>
              <a:rPr lang="fr" sz="2000" u="sng">
                <a:solidFill>
                  <a:srgbClr val="C00000"/>
                </a:solidFill>
                <a:latin typeface="Comic Sans MS"/>
                <a:ea typeface="Comic Sans MS"/>
                <a:cs typeface="Comic Sans MS"/>
                <a:sym typeface="Comic Sans MS"/>
              </a:rPr>
              <a:t>vous </a:t>
            </a:r>
            <a:r>
              <a:rPr lang="fr" sz="2000">
                <a:solidFill>
                  <a:srgbClr val="C00000"/>
                </a:solidFill>
                <a:latin typeface="Comic Sans MS"/>
                <a:ea typeface="Comic Sans MS"/>
                <a:cs typeface="Comic Sans MS"/>
                <a:sym typeface="Comic Sans MS"/>
              </a:rPr>
              <a:t>, votre organisation et l'USAID</a:t>
            </a:r>
            <a:endParaRPr/>
          </a:p>
        </p:txBody>
      </p:sp>
      <p:sp>
        <p:nvSpPr>
          <p:cNvPr id="744" name="Google Shape;744;p83"/>
          <p:cNvSpPr txBox="1"/>
          <p:nvPr/>
        </p:nvSpPr>
        <p:spPr>
          <a:xfrm>
            <a:off x="275167" y="4749692"/>
            <a:ext cx="8843683"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 sz="1800" u="none" strike="noStrike">
                <a:solidFill>
                  <a:srgbClr val="3F6475"/>
                </a:solidFill>
                <a:latin typeface="Arial"/>
                <a:ea typeface="Arial"/>
                <a:cs typeface="Arial"/>
                <a:sym typeface="Arial"/>
              </a:rPr>
              <a:t>Appliquer les leçons apprises pour :</a:t>
            </a:r>
            <a:endParaRPr/>
          </a:p>
          <a:p>
            <a:pPr indent="0" lvl="0" marL="0" marR="0" rtl="0" algn="l">
              <a:spcBef>
                <a:spcPts val="0"/>
              </a:spcBef>
              <a:spcAft>
                <a:spcPts val="0"/>
              </a:spcAft>
              <a:buNone/>
            </a:pPr>
            <a:r>
              <a:rPr b="0" i="0" lang="fr" sz="1800" u="none" strike="noStrike">
                <a:solidFill>
                  <a:srgbClr val="00437A"/>
                </a:solidFill>
                <a:latin typeface="Arial"/>
                <a:ea typeface="Arial"/>
                <a:cs typeface="Arial"/>
                <a:sym typeface="Arial"/>
              </a:rPr>
              <a:t>● Rationaliser les processus ● Collecter, analyser et utiliser plus efficacement les données et autres informations ● Engager les acteurs régionaux à comprendre les résultats d'un point de vue local ● Ajuster les processus de reporting ● Adaptez votre programmation pour améliorer son efficacité.</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745" name="Google Shape;745;p83"/>
          <p:cNvSpPr/>
          <p:nvPr/>
        </p:nvSpPr>
        <p:spPr>
          <a:xfrm>
            <a:off x="8539163" y="1153055"/>
            <a:ext cx="2962275" cy="3829050"/>
          </a:xfrm>
          <a:prstGeom prst="rect">
            <a:avLst/>
          </a:prstGeom>
          <a:solidFill>
            <a:srgbClr val="FFFFFF"/>
          </a:solidFill>
          <a:ln>
            <a:noFill/>
          </a:ln>
        </p:spPr>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84"/>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Complexité de la passation des marchés sous USG/USAID</a:t>
            </a:r>
            <a:endParaRPr/>
          </a:p>
        </p:txBody>
      </p:sp>
      <p:sp>
        <p:nvSpPr>
          <p:cNvPr id="752" name="Google Shape;752;p84"/>
          <p:cNvSpPr/>
          <p:nvPr/>
        </p:nvSpPr>
        <p:spPr>
          <a:xfrm>
            <a:off x="3536576" y="3975847"/>
            <a:ext cx="4751295" cy="1685365"/>
          </a:xfrm>
          <a:prstGeom prst="ellipse">
            <a:avLst/>
          </a:prstGeom>
          <a:gradFill>
            <a:gsLst>
              <a:gs pos="0">
                <a:srgbClr val="0BA5F0"/>
              </a:gs>
              <a:gs pos="34000">
                <a:srgbClr val="0FA4EE"/>
              </a:gs>
              <a:gs pos="70000">
                <a:srgbClr val="0BA9F7"/>
              </a:gs>
              <a:gs pos="100000">
                <a:srgbClr val="1FABF0"/>
              </a:gs>
            </a:gsLst>
            <a:path path="circle">
              <a:fillToRect b="50%" l="50%" r="50%" t="50%"/>
            </a:path>
            <a:tileRect/>
          </a:gradFill>
          <a:ln>
            <a:noFill/>
          </a:ln>
          <a:effectLst>
            <a:outerShdw blurRad="4445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fr" sz="2400">
                <a:solidFill>
                  <a:schemeClr val="lt1"/>
                </a:solidFill>
                <a:latin typeface="Avenir"/>
                <a:ea typeface="Avenir"/>
                <a:cs typeface="Avenir"/>
                <a:sym typeface="Avenir"/>
              </a:rPr>
              <a:t>Approvisionnement</a:t>
            </a:r>
            <a:endParaRPr/>
          </a:p>
        </p:txBody>
      </p:sp>
      <p:sp>
        <p:nvSpPr>
          <p:cNvPr id="753" name="Google Shape;753;p84"/>
          <p:cNvSpPr/>
          <p:nvPr/>
        </p:nvSpPr>
        <p:spPr>
          <a:xfrm>
            <a:off x="72765" y="4195482"/>
            <a:ext cx="2562860" cy="1324785"/>
          </a:xfrm>
          <a:prstGeom prst="roundRect">
            <a:avLst>
              <a:gd fmla="val 16667" name="adj"/>
            </a:avLst>
          </a:prstGeom>
          <a:gradFill>
            <a:gsLst>
              <a:gs pos="0">
                <a:srgbClr val="0F2F8E"/>
              </a:gs>
              <a:gs pos="48000">
                <a:srgbClr val="1748DB"/>
              </a:gs>
              <a:gs pos="100000">
                <a:srgbClr val="688AE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2 CFR 200</a:t>
            </a:r>
            <a:endParaRPr/>
          </a:p>
          <a:p>
            <a:pPr indent="0" lvl="0" marL="0" marR="0" rtl="0" algn="ctr">
              <a:spcBef>
                <a:spcPts val="0"/>
              </a:spcBef>
              <a:spcAft>
                <a:spcPts val="0"/>
              </a:spcAft>
              <a:buNone/>
            </a:pPr>
            <a:r>
              <a:rPr lang="fr" sz="1800">
                <a:solidFill>
                  <a:schemeClr val="lt1"/>
                </a:solidFill>
                <a:latin typeface="Avenir"/>
                <a:ea typeface="Avenir"/>
                <a:cs typeface="Avenir"/>
                <a:sym typeface="Avenir"/>
              </a:rPr>
              <a:t>Normes d'approvisionnement</a:t>
            </a:r>
            <a:endParaRPr/>
          </a:p>
        </p:txBody>
      </p:sp>
      <p:sp>
        <p:nvSpPr>
          <p:cNvPr id="754" name="Google Shape;754;p84"/>
          <p:cNvSpPr/>
          <p:nvPr/>
        </p:nvSpPr>
        <p:spPr>
          <a:xfrm>
            <a:off x="313765" y="2501153"/>
            <a:ext cx="2321859" cy="1228165"/>
          </a:xfrm>
          <a:prstGeom prst="roundRect">
            <a:avLst>
              <a:gd fmla="val 16667" name="adj"/>
            </a:avLst>
          </a:prstGeom>
          <a:solidFill>
            <a:srgbClr val="86746B">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Politique propre à l'entité</a:t>
            </a:r>
            <a:endParaRPr/>
          </a:p>
        </p:txBody>
      </p:sp>
      <p:sp>
        <p:nvSpPr>
          <p:cNvPr id="755" name="Google Shape;755;p84"/>
          <p:cNvSpPr/>
          <p:nvPr/>
        </p:nvSpPr>
        <p:spPr>
          <a:xfrm>
            <a:off x="1474694" y="1085296"/>
            <a:ext cx="2321859" cy="1228165"/>
          </a:xfrm>
          <a:prstGeom prst="roundRect">
            <a:avLst>
              <a:gd fmla="val 16667" name="adj"/>
            </a:avLst>
          </a:prstGeom>
          <a:gradFill>
            <a:gsLst>
              <a:gs pos="0">
                <a:srgbClr val="590F8E"/>
              </a:gs>
              <a:gs pos="48000">
                <a:srgbClr val="8917DB"/>
              </a:gs>
              <a:gs pos="100000">
                <a:srgbClr val="B668E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22 CFR 228 – Source et nationalité</a:t>
            </a:r>
            <a:endParaRPr/>
          </a:p>
        </p:txBody>
      </p:sp>
      <p:sp>
        <p:nvSpPr>
          <p:cNvPr id="756" name="Google Shape;756;p84"/>
          <p:cNvSpPr/>
          <p:nvPr/>
        </p:nvSpPr>
        <p:spPr>
          <a:xfrm>
            <a:off x="4182036" y="1085295"/>
            <a:ext cx="2321859" cy="1228165"/>
          </a:xfrm>
          <a:prstGeom prst="roundRect">
            <a:avLst>
              <a:gd fmla="val 16667" name="adj"/>
            </a:avLst>
          </a:prstGeom>
          <a:solidFill>
            <a:schemeClr val="accent2"/>
          </a:solidFill>
          <a:ln cap="flat" cmpd="sng" w="15875">
            <a:solidFill>
              <a:srgbClr val="091D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Dispositions standard de l'USAID</a:t>
            </a:r>
            <a:endParaRPr/>
          </a:p>
        </p:txBody>
      </p:sp>
      <p:sp>
        <p:nvSpPr>
          <p:cNvPr id="757" name="Google Shape;757;p84"/>
          <p:cNvSpPr/>
          <p:nvPr/>
        </p:nvSpPr>
        <p:spPr>
          <a:xfrm>
            <a:off x="7126941" y="1085294"/>
            <a:ext cx="2321859" cy="1228165"/>
          </a:xfrm>
          <a:prstGeom prst="roundRect">
            <a:avLst>
              <a:gd fmla="val 16667" name="adj"/>
            </a:avLst>
          </a:prstGeom>
          <a:gradFill>
            <a:gsLst>
              <a:gs pos="0">
                <a:srgbClr val="8E0F59"/>
              </a:gs>
              <a:gs pos="48000">
                <a:srgbClr val="DB1789"/>
              </a:gs>
              <a:gs pos="100000">
                <a:srgbClr val="EF68B7"/>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Règles antiterroristes</a:t>
            </a:r>
            <a:endParaRPr/>
          </a:p>
        </p:txBody>
      </p:sp>
      <p:sp>
        <p:nvSpPr>
          <p:cNvPr id="758" name="Google Shape;758;p84"/>
          <p:cNvSpPr/>
          <p:nvPr/>
        </p:nvSpPr>
        <p:spPr>
          <a:xfrm>
            <a:off x="8234082" y="2530570"/>
            <a:ext cx="2321859" cy="1228165"/>
          </a:xfrm>
          <a:prstGeom prst="roundRect">
            <a:avLst>
              <a:gd fmla="val 16667" name="adj"/>
            </a:avLst>
          </a:prstGeom>
          <a:gradFill>
            <a:gsLst>
              <a:gs pos="0">
                <a:srgbClr val="0F2F8E"/>
              </a:gs>
              <a:gs pos="48000">
                <a:srgbClr val="1748DB"/>
              </a:gs>
              <a:gs pos="100000">
                <a:srgbClr val="688AE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Principes de coûts</a:t>
            </a:r>
            <a:endParaRPr/>
          </a:p>
        </p:txBody>
      </p:sp>
      <p:sp>
        <p:nvSpPr>
          <p:cNvPr id="759" name="Google Shape;759;p84"/>
          <p:cNvSpPr/>
          <p:nvPr/>
        </p:nvSpPr>
        <p:spPr>
          <a:xfrm>
            <a:off x="8771965" y="4163536"/>
            <a:ext cx="2321859" cy="1228165"/>
          </a:xfrm>
          <a:prstGeom prst="roundRect">
            <a:avLst>
              <a:gd fmla="val 16667" name="adj"/>
            </a:avLst>
          </a:prstGeom>
          <a:solidFill>
            <a:schemeClr val="accent6"/>
          </a:solidFill>
          <a:ln cap="flat" cmpd="sng" w="15875">
            <a:solidFill>
              <a:srgbClr val="5909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 sz="1800">
                <a:solidFill>
                  <a:schemeClr val="lt1"/>
                </a:solidFill>
                <a:latin typeface="Avenir"/>
                <a:ea typeface="Avenir"/>
                <a:cs typeface="Avenir"/>
                <a:sym typeface="Avenir"/>
              </a:rPr>
              <a:t>Normes éthiques et conflits d’intérêts</a:t>
            </a:r>
            <a:endParaRPr/>
          </a:p>
        </p:txBody>
      </p:sp>
      <p:cxnSp>
        <p:nvCxnSpPr>
          <p:cNvPr id="760" name="Google Shape;760;p84"/>
          <p:cNvCxnSpPr>
            <a:stCxn id="753" idx="3"/>
            <a:endCxn id="752" idx="2"/>
          </p:cNvCxnSpPr>
          <p:nvPr/>
        </p:nvCxnSpPr>
        <p:spPr>
          <a:xfrm flipH="1" rot="10800000">
            <a:off x="2635625" y="4818575"/>
            <a:ext cx="900900" cy="39300"/>
          </a:xfrm>
          <a:prstGeom prst="straightConnector1">
            <a:avLst/>
          </a:prstGeom>
          <a:noFill/>
          <a:ln cap="flat" cmpd="sng" w="9525">
            <a:solidFill>
              <a:schemeClr val="accent1"/>
            </a:solidFill>
            <a:prstDash val="solid"/>
            <a:round/>
            <a:headEnd len="sm" w="sm" type="none"/>
            <a:tailEnd len="med" w="med" type="stealth"/>
          </a:ln>
        </p:spPr>
      </p:cxnSp>
      <p:cxnSp>
        <p:nvCxnSpPr>
          <p:cNvPr id="761" name="Google Shape;761;p84"/>
          <p:cNvCxnSpPr>
            <a:stCxn id="754" idx="3"/>
            <a:endCxn id="752" idx="1"/>
          </p:cNvCxnSpPr>
          <p:nvPr/>
        </p:nvCxnSpPr>
        <p:spPr>
          <a:xfrm>
            <a:off x="2635624" y="3115235"/>
            <a:ext cx="1596900" cy="1107300"/>
          </a:xfrm>
          <a:prstGeom prst="straightConnector1">
            <a:avLst/>
          </a:prstGeom>
          <a:noFill/>
          <a:ln cap="flat" cmpd="sng" w="9525">
            <a:solidFill>
              <a:schemeClr val="accent1"/>
            </a:solidFill>
            <a:prstDash val="solid"/>
            <a:round/>
            <a:headEnd len="sm" w="sm" type="none"/>
            <a:tailEnd len="med" w="med" type="stealth"/>
          </a:ln>
        </p:spPr>
      </p:cxnSp>
      <p:cxnSp>
        <p:nvCxnSpPr>
          <p:cNvPr id="762" name="Google Shape;762;p84"/>
          <p:cNvCxnSpPr>
            <a:stCxn id="755" idx="2"/>
          </p:cNvCxnSpPr>
          <p:nvPr/>
        </p:nvCxnSpPr>
        <p:spPr>
          <a:xfrm>
            <a:off x="2635624" y="2313461"/>
            <a:ext cx="2357700" cy="1685400"/>
          </a:xfrm>
          <a:prstGeom prst="straightConnector1">
            <a:avLst/>
          </a:prstGeom>
          <a:noFill/>
          <a:ln cap="flat" cmpd="sng" w="9525">
            <a:solidFill>
              <a:schemeClr val="accent1"/>
            </a:solidFill>
            <a:prstDash val="solid"/>
            <a:round/>
            <a:headEnd len="sm" w="sm" type="none"/>
            <a:tailEnd len="med" w="med" type="stealth"/>
          </a:ln>
        </p:spPr>
      </p:cxnSp>
      <p:cxnSp>
        <p:nvCxnSpPr>
          <p:cNvPr id="763" name="Google Shape;763;p84"/>
          <p:cNvCxnSpPr>
            <a:stCxn id="756" idx="2"/>
            <a:endCxn id="752" idx="0"/>
          </p:cNvCxnSpPr>
          <p:nvPr/>
        </p:nvCxnSpPr>
        <p:spPr>
          <a:xfrm>
            <a:off x="5342966" y="2313460"/>
            <a:ext cx="569400" cy="1662300"/>
          </a:xfrm>
          <a:prstGeom prst="straightConnector1">
            <a:avLst/>
          </a:prstGeom>
          <a:noFill/>
          <a:ln cap="flat" cmpd="sng" w="9525">
            <a:solidFill>
              <a:schemeClr val="accent1"/>
            </a:solidFill>
            <a:prstDash val="solid"/>
            <a:round/>
            <a:headEnd len="sm" w="sm" type="none"/>
            <a:tailEnd len="med" w="med" type="stealth"/>
          </a:ln>
        </p:spPr>
      </p:cxnSp>
      <p:cxnSp>
        <p:nvCxnSpPr>
          <p:cNvPr id="764" name="Google Shape;764;p84"/>
          <p:cNvCxnSpPr>
            <a:stCxn id="757" idx="2"/>
          </p:cNvCxnSpPr>
          <p:nvPr/>
        </p:nvCxnSpPr>
        <p:spPr>
          <a:xfrm flipH="1">
            <a:off x="6795371" y="2313459"/>
            <a:ext cx="1492500" cy="1685400"/>
          </a:xfrm>
          <a:prstGeom prst="straightConnector1">
            <a:avLst/>
          </a:prstGeom>
          <a:noFill/>
          <a:ln cap="flat" cmpd="sng" w="9525">
            <a:solidFill>
              <a:schemeClr val="accent1"/>
            </a:solidFill>
            <a:prstDash val="solid"/>
            <a:round/>
            <a:headEnd len="sm" w="sm" type="none"/>
            <a:tailEnd len="med" w="med" type="stealth"/>
          </a:ln>
        </p:spPr>
      </p:cxnSp>
      <p:cxnSp>
        <p:nvCxnSpPr>
          <p:cNvPr id="765" name="Google Shape;765;p84"/>
          <p:cNvCxnSpPr>
            <a:stCxn id="758" idx="2"/>
            <a:endCxn id="752" idx="7"/>
          </p:cNvCxnSpPr>
          <p:nvPr/>
        </p:nvCxnSpPr>
        <p:spPr>
          <a:xfrm flipH="1">
            <a:off x="7592012" y="3758735"/>
            <a:ext cx="1803000" cy="463800"/>
          </a:xfrm>
          <a:prstGeom prst="straightConnector1">
            <a:avLst/>
          </a:prstGeom>
          <a:noFill/>
          <a:ln cap="flat" cmpd="sng" w="9525">
            <a:solidFill>
              <a:schemeClr val="accent1"/>
            </a:solidFill>
            <a:prstDash val="solid"/>
            <a:round/>
            <a:headEnd len="sm" w="sm" type="none"/>
            <a:tailEnd len="med" w="med" type="stealth"/>
          </a:ln>
        </p:spPr>
      </p:cxnSp>
      <p:cxnSp>
        <p:nvCxnSpPr>
          <p:cNvPr id="766" name="Google Shape;766;p84"/>
          <p:cNvCxnSpPr>
            <a:stCxn id="759" idx="1"/>
            <a:endCxn id="752" idx="6"/>
          </p:cNvCxnSpPr>
          <p:nvPr/>
        </p:nvCxnSpPr>
        <p:spPr>
          <a:xfrm flipH="1">
            <a:off x="8287765" y="4777619"/>
            <a:ext cx="484200" cy="40800"/>
          </a:xfrm>
          <a:prstGeom prst="straightConnector1">
            <a:avLst/>
          </a:prstGeom>
          <a:noFill/>
          <a:ln cap="flat" cmpd="sng" w="9525">
            <a:solidFill>
              <a:schemeClr val="accent1"/>
            </a:solidFill>
            <a:prstDash val="solid"/>
            <a:round/>
            <a:headEnd len="sm" w="sm" type="none"/>
            <a:tailEnd len="med" w="med" type="stealth"/>
          </a:ln>
        </p:spPr>
      </p:cxn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pic>
        <p:nvPicPr>
          <p:cNvPr id="772" name="Google Shape;772;p85"/>
          <p:cNvPicPr preferRelativeResize="0"/>
          <p:nvPr/>
        </p:nvPicPr>
        <p:blipFill rotWithShape="1">
          <a:blip r:embed="rId3">
            <a:alphaModFix/>
          </a:blip>
          <a:srcRect b="0" l="0" r="0" t="0"/>
          <a:stretch/>
        </p:blipFill>
        <p:spPr>
          <a:xfrm>
            <a:off x="3988267" y="2255836"/>
            <a:ext cx="2346327" cy="2346327"/>
          </a:xfrm>
          <a:prstGeom prst="rect">
            <a:avLst/>
          </a:prstGeom>
          <a:noFill/>
          <a:ln>
            <a:noFill/>
          </a:ln>
        </p:spPr>
      </p:pic>
      <p:sp>
        <p:nvSpPr>
          <p:cNvPr id="773" name="Google Shape;773;p85"/>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Normes éthiques et conflits d’intérêts</a:t>
            </a:r>
            <a:endParaRPr/>
          </a:p>
        </p:txBody>
      </p:sp>
      <p:sp>
        <p:nvSpPr>
          <p:cNvPr id="774" name="Google Shape;774;p85"/>
          <p:cNvSpPr txBox="1"/>
          <p:nvPr/>
        </p:nvSpPr>
        <p:spPr>
          <a:xfrm>
            <a:off x="6096000" y="1201271"/>
            <a:ext cx="6019801" cy="5463988"/>
          </a:xfrm>
          <a:prstGeom prst="rect">
            <a:avLst/>
          </a:prstGeom>
          <a:noFill/>
          <a:ln>
            <a:noFill/>
          </a:ln>
        </p:spPr>
        <p:txBody>
          <a:bodyPr anchorCtr="0" anchor="t" bIns="45700" lIns="91425" spcFirstLastPara="1" rIns="91425" wrap="square" tIns="45700">
            <a:noAutofit/>
          </a:bodyPr>
          <a:lstStyle/>
          <a:p>
            <a:pPr indent="0" lvl="0" marL="0" marR="0" rtl="0" algn="just">
              <a:lnSpc>
                <a:spcPct val="110000"/>
              </a:lnSpc>
              <a:spcBef>
                <a:spcPts val="0"/>
              </a:spcBef>
              <a:spcAft>
                <a:spcPts val="0"/>
              </a:spcAft>
              <a:buClr>
                <a:schemeClr val="accent1"/>
              </a:buClr>
              <a:buSzPts val="1800"/>
              <a:buFont typeface="Calibri"/>
              <a:buNone/>
            </a:pPr>
            <a:r>
              <a:rPr lang="fr" sz="1800">
                <a:solidFill>
                  <a:schemeClr val="dk1"/>
                </a:solidFill>
                <a:latin typeface="Avenir"/>
                <a:ea typeface="Avenir"/>
                <a:cs typeface="Avenir"/>
                <a:sym typeface="Avenir"/>
              </a:rPr>
              <a:t>M. Robert est Coordonnateur de Zone au bureau de Karuzi (au Nord du Burindi ). Selon son DOA, il peut approuver les dépenses à hauteur de </a:t>
            </a:r>
            <a:r>
              <a:rPr b="1" lang="fr" sz="1800">
                <a:solidFill>
                  <a:schemeClr val="dk1"/>
                </a:solidFill>
                <a:latin typeface="Avenir"/>
                <a:ea typeface="Avenir"/>
                <a:cs typeface="Avenir"/>
                <a:sym typeface="Avenir"/>
              </a:rPr>
              <a:t>3,5 millions de francs burundais </a:t>
            </a:r>
            <a:r>
              <a:rPr lang="fr" sz="1800">
                <a:solidFill>
                  <a:schemeClr val="dk1"/>
                </a:solidFill>
                <a:latin typeface="Avenir"/>
                <a:ea typeface="Avenir"/>
                <a:cs typeface="Avenir"/>
                <a:sym typeface="Avenir"/>
              </a:rPr>
              <a:t>. Pour toute dépense au-delà de ce montant, le dossier d'achat doit être transmis à son supérieur hiérarchique au bureau de la coordination à Bujumbura.</a:t>
            </a:r>
            <a:endParaRPr/>
          </a:p>
          <a:p>
            <a:pPr indent="0" lvl="0" marL="0" marR="0" rtl="0" algn="just">
              <a:lnSpc>
                <a:spcPct val="110000"/>
              </a:lnSpc>
              <a:spcBef>
                <a:spcPts val="1400"/>
              </a:spcBef>
              <a:spcAft>
                <a:spcPts val="0"/>
              </a:spcAft>
              <a:buClr>
                <a:schemeClr val="accent1"/>
              </a:buClr>
              <a:buSzPts val="1800"/>
              <a:buFont typeface="Calibri"/>
              <a:buNone/>
            </a:pPr>
            <a:r>
              <a:rPr lang="fr" sz="1800">
                <a:solidFill>
                  <a:schemeClr val="dk1"/>
                </a:solidFill>
                <a:latin typeface="Avenir"/>
                <a:ea typeface="Avenir"/>
                <a:cs typeface="Avenir"/>
                <a:sym typeface="Avenir"/>
              </a:rPr>
              <a:t>Pour le démarrage d'une activité </a:t>
            </a:r>
            <a:r>
              <a:rPr b="1" lang="fr" sz="1800" u="sng">
                <a:solidFill>
                  <a:schemeClr val="dk1"/>
                </a:solidFill>
                <a:latin typeface="Avenir"/>
                <a:ea typeface="Avenir"/>
                <a:cs typeface="Avenir"/>
                <a:sym typeface="Avenir"/>
              </a:rPr>
              <a:t>urgente </a:t>
            </a:r>
            <a:r>
              <a:rPr lang="fr" sz="1800">
                <a:solidFill>
                  <a:schemeClr val="dk1"/>
                </a:solidFill>
                <a:latin typeface="Avenir"/>
                <a:ea typeface="Avenir"/>
                <a:cs typeface="Avenir"/>
                <a:sym typeface="Avenir"/>
              </a:rPr>
              <a:t>sur la prévention du paludisme, le projet doit être approfondi des moustiquaires dans les plus brefs délais. Le coût des kits s'élève à </a:t>
            </a:r>
            <a:r>
              <a:rPr b="1" lang="fr" sz="1800">
                <a:solidFill>
                  <a:schemeClr val="dk1"/>
                </a:solidFill>
                <a:latin typeface="Avenir"/>
                <a:ea typeface="Avenir"/>
                <a:cs typeface="Avenir"/>
                <a:sym typeface="Avenir"/>
              </a:rPr>
              <a:t>9 200 000 Francs Burundi </a:t>
            </a:r>
            <a:r>
              <a:rPr lang="fr" sz="1800">
                <a:solidFill>
                  <a:schemeClr val="dk1"/>
                </a:solidFill>
                <a:latin typeface="Avenir"/>
                <a:ea typeface="Avenir"/>
                <a:cs typeface="Avenir"/>
                <a:sym typeface="Avenir"/>
              </a:rPr>
              <a:t>et nécessite donc l'approbation de son supérieur. Considérant l'urgence, le délai de livraison et de l' éloignement du bureau, Sous la pression du Directeur, il divise l'achat en </a:t>
            </a:r>
            <a:r>
              <a:rPr b="1" lang="fr" sz="1800" u="sng">
                <a:solidFill>
                  <a:schemeClr val="dk1"/>
                </a:solidFill>
                <a:latin typeface="Avenir"/>
                <a:ea typeface="Avenir"/>
                <a:cs typeface="Avenir"/>
                <a:sym typeface="Avenir"/>
              </a:rPr>
              <a:t>trois lots </a:t>
            </a:r>
            <a:r>
              <a:rPr lang="fr" sz="1800">
                <a:solidFill>
                  <a:schemeClr val="dk1"/>
                </a:solidFill>
                <a:latin typeface="Avenir"/>
                <a:ea typeface="Avenir"/>
                <a:cs typeface="Avenir"/>
                <a:sym typeface="Avenir"/>
              </a:rPr>
              <a:t>, chacun inférieur à 3,5 millions de Francs Burundi et qu'il puisse les valider lui-même.</a:t>
            </a:r>
            <a:endParaRPr/>
          </a:p>
        </p:txBody>
      </p:sp>
      <p:sp>
        <p:nvSpPr>
          <p:cNvPr id="775" name="Google Shape;775;p85"/>
          <p:cNvSpPr txBox="1"/>
          <p:nvPr/>
        </p:nvSpPr>
        <p:spPr>
          <a:xfrm>
            <a:off x="421341" y="936812"/>
            <a:ext cx="29135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highlight>
                  <a:srgbClr val="FFFF00"/>
                </a:highlight>
                <a:latin typeface="Avenir"/>
                <a:ea typeface="Avenir"/>
                <a:cs typeface="Avenir"/>
                <a:sym typeface="Avenir"/>
              </a:rPr>
              <a:t>Question en Plénière 1</a:t>
            </a:r>
            <a:endParaRPr/>
          </a:p>
        </p:txBody>
      </p:sp>
      <p:sp>
        <p:nvSpPr>
          <p:cNvPr id="776" name="Google Shape;776;p85"/>
          <p:cNvSpPr txBox="1"/>
          <p:nvPr/>
        </p:nvSpPr>
        <p:spPr>
          <a:xfrm>
            <a:off x="5997388" y="831939"/>
            <a:ext cx="28104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highlight>
                  <a:srgbClr val="FFFF00"/>
                </a:highlight>
                <a:latin typeface="Avenir"/>
                <a:ea typeface="Avenir"/>
                <a:cs typeface="Avenir"/>
                <a:sym typeface="Avenir"/>
              </a:rPr>
              <a:t>Question en  Plénière 2</a:t>
            </a:r>
            <a:endParaRPr/>
          </a:p>
        </p:txBody>
      </p:sp>
      <p:sp>
        <p:nvSpPr>
          <p:cNvPr id="777" name="Google Shape;777;p85"/>
          <p:cNvSpPr txBox="1"/>
          <p:nvPr/>
        </p:nvSpPr>
        <p:spPr>
          <a:xfrm>
            <a:off x="0" y="1631576"/>
            <a:ext cx="4728882" cy="481853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accent1"/>
              </a:buClr>
              <a:buSzPts val="1800"/>
              <a:buFont typeface="Calibri"/>
              <a:buNone/>
            </a:pPr>
            <a:r>
              <a:rPr lang="fr" sz="1800">
                <a:solidFill>
                  <a:schemeClr val="dk1"/>
                </a:solidFill>
                <a:latin typeface="Avenir"/>
                <a:ea typeface="Avenir"/>
                <a:cs typeface="Avenir"/>
                <a:sym typeface="Avenir"/>
              </a:rPr>
              <a:t>Le caissier du bureau de Rutana (Est Burundi) demande l'approvisionnement de la caisse mensuellement pour un montant de 4 millions de Franc Burundi. Au cours du mois Décembre 2023, une dépense urgente s'est présentée au caissier M. Samuel.</a:t>
            </a:r>
            <a:endParaRPr/>
          </a:p>
          <a:p>
            <a:pPr indent="0" lvl="0" marL="0" marR="0" rtl="0" algn="l">
              <a:lnSpc>
                <a:spcPct val="110000"/>
              </a:lnSpc>
              <a:spcBef>
                <a:spcPts val="1400"/>
              </a:spcBef>
              <a:spcAft>
                <a:spcPts val="0"/>
              </a:spcAft>
              <a:buClr>
                <a:schemeClr val="accent1"/>
              </a:buClr>
              <a:buSzPts val="1800"/>
              <a:buFont typeface="Calibri"/>
              <a:buNone/>
            </a:pPr>
            <a:r>
              <a:rPr lang="fr" sz="1800">
                <a:solidFill>
                  <a:schemeClr val="dk1"/>
                </a:solidFill>
                <a:latin typeface="Avenir"/>
                <a:ea typeface="Avenir"/>
                <a:cs typeface="Avenir"/>
                <a:sym typeface="Avenir"/>
              </a:rPr>
              <a:t>En l'absence de son supérieur hiérarchique, Samuel décide de prendre 230 000 Francs Burundi de la caisse afin de payer une ordonnance et des soins pour sa mère. Il a pu rembourser les fonds une semaine avant de soumettre la demande de réapprovisionnement de la caisse.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500"/>
                                        <p:tgtEl>
                                          <p:spTgt spid="7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1000"/>
                                        <p:tgtEl>
                                          <p:spTgt spid="7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86"/>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Qu’est ce Fraude et corruption ?</a:t>
            </a:r>
            <a:endParaRPr/>
          </a:p>
        </p:txBody>
      </p:sp>
      <p:sp>
        <p:nvSpPr>
          <p:cNvPr id="784" name="Google Shape;784;p86"/>
          <p:cNvSpPr txBox="1"/>
          <p:nvPr/>
        </p:nvSpPr>
        <p:spPr>
          <a:xfrm>
            <a:off x="672353" y="1371670"/>
            <a:ext cx="6096000"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 sz="1800">
                <a:solidFill>
                  <a:srgbClr val="C00000"/>
                </a:solidFill>
                <a:latin typeface="Avenir"/>
                <a:ea typeface="Avenir"/>
                <a:cs typeface="Avenir"/>
                <a:sym typeface="Avenir"/>
              </a:rPr>
              <a:t>Selon l'USAID , la corruption peut prendre de nombreuses formes , notamment les </a:t>
            </a:r>
            <a:r>
              <a:rPr b="1" lang="fr" sz="1800" u="sng">
                <a:solidFill>
                  <a:srgbClr val="C00000"/>
                </a:solidFill>
                <a:latin typeface="Avenir"/>
                <a:ea typeface="Avenir"/>
                <a:cs typeface="Avenir"/>
                <a:sym typeface="Avenir"/>
              </a:rPr>
              <a:t>délits financiers </a:t>
            </a:r>
            <a:r>
              <a:rPr b="1" lang="fr" sz="1800">
                <a:solidFill>
                  <a:srgbClr val="C00000"/>
                </a:solidFill>
                <a:latin typeface="Avenir"/>
                <a:ea typeface="Avenir"/>
                <a:cs typeface="Avenir"/>
                <a:sym typeface="Avenir"/>
              </a:rPr>
              <a:t>et </a:t>
            </a:r>
            <a:r>
              <a:rPr b="1" lang="fr" sz="1800" u="sng">
                <a:solidFill>
                  <a:srgbClr val="C00000"/>
                </a:solidFill>
                <a:latin typeface="Avenir"/>
                <a:ea typeface="Avenir"/>
                <a:cs typeface="Avenir"/>
                <a:sym typeface="Avenir"/>
              </a:rPr>
              <a:t>non financiers </a:t>
            </a:r>
            <a:r>
              <a:rPr b="1" lang="fr" sz="1800">
                <a:solidFill>
                  <a:srgbClr val="C00000"/>
                </a:solidFill>
                <a:latin typeface="Avenir"/>
                <a:ea typeface="Avenir"/>
                <a:cs typeface="Avenir"/>
                <a:sym typeface="Avenir"/>
              </a:rPr>
              <a:t>.</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lang="fr" sz="1800">
                <a:solidFill>
                  <a:schemeClr val="dk1"/>
                </a:solidFill>
                <a:latin typeface="Avenir"/>
                <a:ea typeface="Avenir"/>
                <a:cs typeface="Avenir"/>
                <a:sym typeface="Avenir"/>
              </a:rPr>
              <a:t>Voici quelques exemples de corruption :</a:t>
            </a:r>
            <a:endParaRPr/>
          </a:p>
          <a:p>
            <a:pPr indent="-285750" lvl="0" marL="285750" marR="0" rtl="0" algn="l">
              <a:spcBef>
                <a:spcPts val="0"/>
              </a:spcBef>
              <a:spcAft>
                <a:spcPts val="0"/>
              </a:spcAft>
              <a:buClr>
                <a:schemeClr val="dk1"/>
              </a:buClr>
              <a:buSzPts val="1800"/>
              <a:buFont typeface="Noto Sans Symbols"/>
              <a:buChar char="❑"/>
            </a:pPr>
            <a:r>
              <a:rPr lang="fr" sz="1800">
                <a:solidFill>
                  <a:schemeClr val="dk1"/>
                </a:solidFill>
                <a:latin typeface="Avenir"/>
                <a:ea typeface="Avenir"/>
                <a:cs typeface="Avenir"/>
                <a:sym typeface="Avenir"/>
              </a:rPr>
              <a:t>Fraude en matière de passation des marchés publics : cela peut inclure </a:t>
            </a:r>
            <a:endParaRPr/>
          </a:p>
          <a:p>
            <a:pPr indent="-285750" lvl="1" marL="742950" marR="0" rtl="0" algn="l">
              <a:spcBef>
                <a:spcPts val="0"/>
              </a:spcBef>
              <a:spcAft>
                <a:spcPts val="0"/>
              </a:spcAft>
              <a:buClr>
                <a:schemeClr val="dk1"/>
              </a:buClr>
              <a:buSzPts val="1800"/>
              <a:buFont typeface="Noto Sans Symbols"/>
              <a:buChar char="▪"/>
            </a:pPr>
            <a:r>
              <a:rPr b="0" i="0" lang="fr" sz="1800" u="none" cap="none" strike="noStrike">
                <a:solidFill>
                  <a:schemeClr val="dk1"/>
                </a:solidFill>
                <a:latin typeface="Avenir"/>
                <a:ea typeface="Avenir"/>
                <a:cs typeface="Avenir"/>
                <a:sym typeface="Avenir"/>
              </a:rPr>
              <a:t>l'acceptation inappropriée d'offres tardifs ,</a:t>
            </a:r>
            <a:endParaRPr/>
          </a:p>
          <a:p>
            <a:pPr indent="-285750" lvl="1" marL="742950" marR="0" rtl="0" algn="l">
              <a:spcBef>
                <a:spcPts val="0"/>
              </a:spcBef>
              <a:spcAft>
                <a:spcPts val="0"/>
              </a:spcAft>
              <a:buClr>
                <a:schemeClr val="dk1"/>
              </a:buClr>
              <a:buSzPts val="1800"/>
              <a:buFont typeface="Noto Sans Symbols"/>
              <a:buChar char="▪"/>
            </a:pPr>
            <a:r>
              <a:rPr b="0" i="0" lang="fr" sz="1800" u="none" cap="none" strike="noStrike">
                <a:solidFill>
                  <a:schemeClr val="dk1"/>
                </a:solidFill>
                <a:latin typeface="Avenir"/>
                <a:ea typeface="Avenir"/>
                <a:cs typeface="Avenir"/>
                <a:sym typeface="Avenir"/>
              </a:rPr>
              <a:t>la falsification de documents ou la modification des offres une fois que les prix des autres soumissionnaires sont connus .</a:t>
            </a:r>
            <a:endParaRPr/>
          </a:p>
          <a:p>
            <a:pPr indent="-285750" lvl="1" marL="742950" marR="0" rtl="0" algn="l">
              <a:spcBef>
                <a:spcPts val="0"/>
              </a:spcBef>
              <a:spcAft>
                <a:spcPts val="0"/>
              </a:spcAft>
              <a:buClr>
                <a:schemeClr val="dk1"/>
              </a:buClr>
              <a:buSzPts val="1800"/>
              <a:buFont typeface="Noto Sans Symbols"/>
              <a:buChar char="▪"/>
            </a:pPr>
            <a:r>
              <a:rPr b="0" i="0" lang="fr" sz="1800" u="none" cap="none" strike="noStrike">
                <a:solidFill>
                  <a:schemeClr val="dk1"/>
                </a:solidFill>
                <a:latin typeface="Avenir"/>
                <a:ea typeface="Avenir"/>
                <a:cs typeface="Avenir"/>
                <a:sym typeface="Avenir"/>
              </a:rPr>
              <a:t>Pots-de-vin et gratifications,</a:t>
            </a:r>
            <a:endParaRPr/>
          </a:p>
          <a:p>
            <a:pPr indent="-285750" lvl="0" marL="285750" marR="0" rtl="0" algn="l">
              <a:spcBef>
                <a:spcPts val="0"/>
              </a:spcBef>
              <a:spcAft>
                <a:spcPts val="0"/>
              </a:spcAft>
              <a:buClr>
                <a:schemeClr val="dk1"/>
              </a:buClr>
              <a:buSzPts val="1800"/>
              <a:buFont typeface="Noto Sans Symbols"/>
              <a:buChar char="❑"/>
            </a:pPr>
            <a:r>
              <a:rPr lang="fr" sz="1800">
                <a:solidFill>
                  <a:schemeClr val="dk1"/>
                </a:solidFill>
                <a:latin typeface="Avenir"/>
                <a:ea typeface="Avenir"/>
                <a:cs typeface="Avenir"/>
                <a:sym typeface="Avenir"/>
              </a:rPr>
              <a:t>Népotisme</a:t>
            </a:r>
            <a:endParaRPr/>
          </a:p>
          <a:p>
            <a:pPr indent="-285750" lvl="0" marL="285750" marR="0" rtl="0" algn="l">
              <a:spcBef>
                <a:spcPts val="0"/>
              </a:spcBef>
              <a:spcAft>
                <a:spcPts val="0"/>
              </a:spcAft>
              <a:buClr>
                <a:schemeClr val="dk1"/>
              </a:buClr>
              <a:buSzPts val="1800"/>
              <a:buFont typeface="Noto Sans Symbols"/>
              <a:buChar char="❑"/>
            </a:pPr>
            <a:r>
              <a:rPr lang="fr" sz="1800">
                <a:solidFill>
                  <a:schemeClr val="dk1"/>
                </a:solidFill>
                <a:latin typeface="Avenir"/>
                <a:ea typeface="Avenir"/>
                <a:cs typeface="Avenir"/>
                <a:sym typeface="Avenir"/>
              </a:rPr>
              <a:t>la corruption</a:t>
            </a:r>
            <a:endParaRPr/>
          </a:p>
          <a:p>
            <a:pPr indent="-285750" lvl="0" marL="285750" marR="0" rtl="0" algn="l">
              <a:spcBef>
                <a:spcPts val="0"/>
              </a:spcBef>
              <a:spcAft>
                <a:spcPts val="0"/>
              </a:spcAft>
              <a:buClr>
                <a:schemeClr val="dk1"/>
              </a:buClr>
              <a:buSzPts val="1800"/>
              <a:buFont typeface="Noto Sans Symbols"/>
              <a:buChar char="❑"/>
            </a:pPr>
            <a:r>
              <a:rPr lang="fr" sz="1800">
                <a:solidFill>
                  <a:schemeClr val="dk1"/>
                </a:solidFill>
                <a:latin typeface="Avenir"/>
                <a:ea typeface="Avenir"/>
                <a:cs typeface="Avenir"/>
                <a:sym typeface="Avenir"/>
              </a:rPr>
              <a:t>Détournement de fonds</a:t>
            </a:r>
            <a:endParaRPr/>
          </a:p>
          <a:p>
            <a:pPr indent="-285750" lvl="0" marL="285750" marR="0" rtl="0" algn="l">
              <a:spcBef>
                <a:spcPts val="0"/>
              </a:spcBef>
              <a:spcAft>
                <a:spcPts val="0"/>
              </a:spcAft>
              <a:buClr>
                <a:schemeClr val="dk1"/>
              </a:buClr>
              <a:buSzPts val="1800"/>
              <a:buFont typeface="Noto Sans Symbols"/>
              <a:buChar char="❑"/>
            </a:pPr>
            <a:r>
              <a:rPr lang="fr" sz="1800">
                <a:solidFill>
                  <a:schemeClr val="dk1"/>
                </a:solidFill>
                <a:latin typeface="Avenir"/>
                <a:ea typeface="Avenir"/>
                <a:cs typeface="Avenir"/>
                <a:sym typeface="Avenir"/>
              </a:rPr>
              <a:t>Vol</a:t>
            </a:r>
            <a:endParaRPr/>
          </a:p>
          <a:p>
            <a:pPr indent="-285750" lvl="0" marL="285750" marR="0" rtl="0" algn="l">
              <a:spcBef>
                <a:spcPts val="0"/>
              </a:spcBef>
              <a:spcAft>
                <a:spcPts val="0"/>
              </a:spcAft>
              <a:buClr>
                <a:schemeClr val="dk1"/>
              </a:buClr>
              <a:buSzPts val="1800"/>
              <a:buFont typeface="Noto Sans Symbols"/>
              <a:buChar char="❑"/>
            </a:pPr>
            <a:r>
              <a:rPr lang="fr" sz="1800">
                <a:solidFill>
                  <a:schemeClr val="dk1"/>
                </a:solidFill>
                <a:latin typeface="Avenir"/>
                <a:ea typeface="Avenir"/>
                <a:cs typeface="Avenir"/>
                <a:sym typeface="Avenir"/>
              </a:rPr>
              <a:t>Substitution de produits</a:t>
            </a:r>
            <a:endParaRPr/>
          </a:p>
        </p:txBody>
      </p:sp>
      <p:pic>
        <p:nvPicPr>
          <p:cNvPr id="785" name="Google Shape;785;p86"/>
          <p:cNvPicPr preferRelativeResize="0"/>
          <p:nvPr/>
        </p:nvPicPr>
        <p:blipFill rotWithShape="1">
          <a:blip r:embed="rId3">
            <a:alphaModFix/>
          </a:blip>
          <a:srcRect b="0" l="0" r="0" t="0"/>
          <a:stretch/>
        </p:blipFill>
        <p:spPr>
          <a:xfrm>
            <a:off x="6853518" y="1340224"/>
            <a:ext cx="4932579" cy="45159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3"/>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a:p>
            <a:pPr indent="0" lvl="0" marL="0" marR="0" rtl="0" algn="ctr">
              <a:spcBef>
                <a:spcPts val="0"/>
              </a:spcBef>
              <a:spcAft>
                <a:spcPts val="0"/>
              </a:spcAft>
              <a:buNone/>
            </a:pPr>
            <a:r>
              <a:rPr b="1" lang="fr" sz="2400">
                <a:solidFill>
                  <a:srgbClr val="FFFFFF"/>
                </a:solidFill>
                <a:latin typeface="Arial"/>
                <a:ea typeface="Arial"/>
                <a:cs typeface="Arial"/>
                <a:sym typeface="Arial"/>
              </a:rPr>
              <a:t>DIFFÉRENCE ENTRE LES TYPES DE FINANCEMENT </a:t>
            </a:r>
            <a:endParaRPr/>
          </a:p>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p:txBody>
      </p:sp>
      <p:sp>
        <p:nvSpPr>
          <p:cNvPr id="271" name="Google Shape;271;p33"/>
          <p:cNvSpPr txBox="1"/>
          <p:nvPr>
            <p:ph type="title"/>
          </p:nvPr>
        </p:nvSpPr>
        <p:spPr>
          <a:xfrm>
            <a:off x="1097280" y="28660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700"/>
              <a:buFont typeface="Arial"/>
              <a:buNone/>
            </a:pPr>
            <a:r>
              <a:rPr lang="fr">
                <a:latin typeface="Arial"/>
                <a:ea typeface="Arial"/>
                <a:cs typeface="Arial"/>
                <a:sym typeface="Arial"/>
              </a:rPr>
              <a:t>Implication de l'USAID par type de Financement</a:t>
            </a:r>
            <a:endParaRPr/>
          </a:p>
        </p:txBody>
      </p:sp>
      <p:pic>
        <p:nvPicPr>
          <p:cNvPr id="272" name="Google Shape;272;p33"/>
          <p:cNvPicPr preferRelativeResize="0"/>
          <p:nvPr/>
        </p:nvPicPr>
        <p:blipFill rotWithShape="1">
          <a:blip r:embed="rId3">
            <a:alphaModFix/>
          </a:blip>
          <a:srcRect b="0" l="0" r="0" t="0"/>
          <a:stretch/>
        </p:blipFill>
        <p:spPr>
          <a:xfrm>
            <a:off x="8055331" y="2426443"/>
            <a:ext cx="4158343" cy="3749489"/>
          </a:xfrm>
          <a:prstGeom prst="rect">
            <a:avLst/>
          </a:prstGeom>
          <a:noFill/>
          <a:ln>
            <a:noFill/>
          </a:ln>
        </p:spPr>
      </p:pic>
      <p:sp>
        <p:nvSpPr>
          <p:cNvPr id="273" name="Google Shape;273;p33"/>
          <p:cNvSpPr txBox="1"/>
          <p:nvPr>
            <p:ph idx="1" type="body"/>
          </p:nvPr>
        </p:nvSpPr>
        <p:spPr>
          <a:xfrm>
            <a:off x="76200" y="2116418"/>
            <a:ext cx="8556812" cy="4226112"/>
          </a:xfrm>
          <a:prstGeom prst="rect">
            <a:avLst/>
          </a:prstGeom>
          <a:noFill/>
          <a:ln>
            <a:noFill/>
          </a:ln>
        </p:spPr>
        <p:txBody>
          <a:bodyPr anchorCtr="0" anchor="t" bIns="45700" lIns="0" spcFirstLastPara="1" rIns="0" wrap="square" tIns="45700">
            <a:normAutofit fontScale="92500" lnSpcReduction="10000"/>
          </a:bodyPr>
          <a:lstStyle/>
          <a:p>
            <a:pPr indent="-117475" lvl="0" marL="91440" rtl="0" algn="l">
              <a:lnSpc>
                <a:spcPct val="110000"/>
              </a:lnSpc>
              <a:spcBef>
                <a:spcPts val="0"/>
              </a:spcBef>
              <a:spcAft>
                <a:spcPts val="0"/>
              </a:spcAft>
              <a:buSzPct val="100000"/>
              <a:buChar char=" "/>
            </a:pPr>
            <a:r>
              <a:rPr lang="fr"/>
              <a:t>Chaque type de subvention nécessite une implication et une relation spécifiques de l'USAID avec le contractant ou le bénéficiaire pendant la mise en œuvre de l'activité.</a:t>
            </a:r>
            <a:endParaRPr/>
          </a:p>
          <a:p>
            <a:pPr indent="0" lvl="0" marL="0" rtl="0" algn="l">
              <a:lnSpc>
                <a:spcPct val="110000"/>
              </a:lnSpc>
              <a:spcBef>
                <a:spcPts val="1400"/>
              </a:spcBef>
              <a:spcAft>
                <a:spcPts val="0"/>
              </a:spcAft>
              <a:buSzPct val="100000"/>
              <a:buNone/>
            </a:pPr>
            <a:r>
              <a:rPr b="1" lang="fr"/>
              <a:t>Contrats</a:t>
            </a:r>
            <a:endParaRPr/>
          </a:p>
          <a:p>
            <a:pPr indent="-182879" lvl="1" marL="384048" rtl="0" algn="l">
              <a:lnSpc>
                <a:spcPct val="110000"/>
              </a:lnSpc>
              <a:spcBef>
                <a:spcPts val="400"/>
              </a:spcBef>
              <a:spcAft>
                <a:spcPts val="0"/>
              </a:spcAft>
              <a:buClr>
                <a:srgbClr val="3F3F3F"/>
              </a:buClr>
              <a:buSzPct val="100000"/>
              <a:buFont typeface="Courier New"/>
              <a:buChar char="o"/>
            </a:pPr>
            <a:r>
              <a:rPr lang="fr"/>
              <a:t>L'USAID exerce régulièrement un niveau plus élevé de surveillance du partenaire à travers une direction technique.</a:t>
            </a:r>
            <a:endParaRPr/>
          </a:p>
          <a:p>
            <a:pPr indent="0" lvl="0" marL="0" rtl="0" algn="l">
              <a:lnSpc>
                <a:spcPct val="110000"/>
              </a:lnSpc>
              <a:spcBef>
                <a:spcPts val="1600"/>
              </a:spcBef>
              <a:spcAft>
                <a:spcPts val="0"/>
              </a:spcAft>
              <a:buSzPct val="100000"/>
              <a:buNone/>
            </a:pPr>
            <a:r>
              <a:rPr b="1" lang="fr"/>
              <a:t>Subventions</a:t>
            </a:r>
            <a:r>
              <a:rPr lang="fr"/>
              <a:t> </a:t>
            </a:r>
            <a:endParaRPr/>
          </a:p>
          <a:p>
            <a:pPr indent="-182879" lvl="1" marL="384048" rtl="0" algn="l">
              <a:lnSpc>
                <a:spcPct val="110000"/>
              </a:lnSpc>
              <a:spcBef>
                <a:spcPts val="400"/>
              </a:spcBef>
              <a:spcAft>
                <a:spcPts val="0"/>
              </a:spcAft>
              <a:buClr>
                <a:srgbClr val="3F3F3F"/>
              </a:buClr>
              <a:buSzPct val="100000"/>
              <a:buFont typeface="Courier New"/>
              <a:buChar char="o"/>
            </a:pPr>
            <a:r>
              <a:rPr lang="fr"/>
              <a:t>L'USAID a une surveillance limitée, principalement sur le suivi des activités de subvention.</a:t>
            </a:r>
            <a:endParaRPr/>
          </a:p>
          <a:p>
            <a:pPr indent="0" lvl="0" marL="0" rtl="0" algn="l">
              <a:lnSpc>
                <a:spcPct val="110000"/>
              </a:lnSpc>
              <a:spcBef>
                <a:spcPts val="1600"/>
              </a:spcBef>
              <a:spcAft>
                <a:spcPts val="0"/>
              </a:spcAft>
              <a:buSzPct val="100000"/>
              <a:buNone/>
            </a:pPr>
            <a:r>
              <a:rPr b="1" lang="fr" sz="2100"/>
              <a:t>Accords de coopération</a:t>
            </a:r>
            <a:endParaRPr/>
          </a:p>
          <a:p>
            <a:pPr indent="-182879" lvl="1" marL="384048" rtl="0" algn="l">
              <a:lnSpc>
                <a:spcPct val="110000"/>
              </a:lnSpc>
              <a:spcBef>
                <a:spcPts val="400"/>
              </a:spcBef>
              <a:spcAft>
                <a:spcPts val="0"/>
              </a:spcAft>
              <a:buClr>
                <a:srgbClr val="3F3F3F"/>
              </a:buClr>
              <a:buSzPct val="100000"/>
              <a:buFont typeface="Courier New"/>
              <a:buChar char="o"/>
            </a:pPr>
            <a:r>
              <a:rPr lang="fr"/>
              <a:t>L’USAID a des éléments d’implication limités et prédéfinis, comme indiqué dans l’accord sous la section « implication substantielle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87"/>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Causes et Présurceurs</a:t>
            </a:r>
            <a:endParaRPr b="1" sz="3200">
              <a:solidFill>
                <a:srgbClr val="FFFFFF"/>
              </a:solidFill>
              <a:latin typeface="Arial"/>
              <a:ea typeface="Arial"/>
              <a:cs typeface="Arial"/>
              <a:sym typeface="Arial"/>
            </a:endParaRPr>
          </a:p>
        </p:txBody>
      </p:sp>
      <p:pic>
        <p:nvPicPr>
          <p:cNvPr id="792" name="Google Shape;792;p87"/>
          <p:cNvPicPr preferRelativeResize="0"/>
          <p:nvPr/>
        </p:nvPicPr>
        <p:blipFill rotWithShape="1">
          <a:blip r:embed="rId3">
            <a:alphaModFix/>
          </a:blip>
          <a:srcRect b="0" l="0" r="0" t="0"/>
          <a:stretch/>
        </p:blipFill>
        <p:spPr>
          <a:xfrm>
            <a:off x="1347787" y="1343025"/>
            <a:ext cx="10339445" cy="454230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88"/>
          <p:cNvSpPr/>
          <p:nvPr/>
        </p:nvSpPr>
        <p:spPr>
          <a:xfrm>
            <a:off x="0"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Mesures Préventives et Gestion</a:t>
            </a:r>
            <a:endParaRPr/>
          </a:p>
        </p:txBody>
      </p:sp>
      <p:sp>
        <p:nvSpPr>
          <p:cNvPr id="799" name="Google Shape;799;p88"/>
          <p:cNvSpPr txBox="1"/>
          <p:nvPr>
            <p:ph idx="1" type="body"/>
          </p:nvPr>
        </p:nvSpPr>
        <p:spPr>
          <a:xfrm>
            <a:off x="312867" y="1122085"/>
            <a:ext cx="11031968" cy="5117349"/>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SzPts val="2000"/>
              <a:buFont typeface="Noto Sans Symbols"/>
              <a:buChar char="❑"/>
            </a:pPr>
            <a:r>
              <a:rPr lang="fr"/>
              <a:t>Mettre en place d'un système d'alerte (Hotline)</a:t>
            </a:r>
            <a:endParaRPr/>
          </a:p>
          <a:p>
            <a:pPr indent="-127000" lvl="0" marL="91440" rtl="0" algn="l">
              <a:lnSpc>
                <a:spcPct val="110000"/>
              </a:lnSpc>
              <a:spcBef>
                <a:spcPts val="1400"/>
              </a:spcBef>
              <a:spcAft>
                <a:spcPts val="0"/>
              </a:spcAft>
              <a:buSzPts val="2000"/>
              <a:buFont typeface="Noto Sans Symbols"/>
              <a:buChar char="❑"/>
            </a:pPr>
            <a:r>
              <a:rPr lang="fr"/>
              <a:t>Mettre en place des règles claires sur l'éthique, la fraude et la corruption</a:t>
            </a:r>
            <a:endParaRPr/>
          </a:p>
          <a:p>
            <a:pPr indent="-127000" lvl="0" marL="91440" rtl="0" algn="l">
              <a:lnSpc>
                <a:spcPct val="110000"/>
              </a:lnSpc>
              <a:spcBef>
                <a:spcPts val="1400"/>
              </a:spcBef>
              <a:spcAft>
                <a:spcPts val="0"/>
              </a:spcAft>
              <a:buSzPts val="2000"/>
              <a:buFont typeface="Noto Sans Symbols"/>
              <a:buChar char="❑"/>
            </a:pPr>
            <a:r>
              <a:rPr lang="fr"/>
              <a:t>Clarifier dans le manuel de Procédures les mesures idoines pour chaque mauvais comportement</a:t>
            </a:r>
            <a:endParaRPr/>
          </a:p>
          <a:p>
            <a:pPr indent="-127000" lvl="0" marL="91440" rtl="0" algn="l">
              <a:lnSpc>
                <a:spcPct val="110000"/>
              </a:lnSpc>
              <a:spcBef>
                <a:spcPts val="1400"/>
              </a:spcBef>
              <a:spcAft>
                <a:spcPts val="0"/>
              </a:spcAft>
              <a:buSzPts val="2000"/>
              <a:buFont typeface="Noto Sans Symbols"/>
              <a:buChar char="❑"/>
            </a:pPr>
            <a:r>
              <a:rPr lang="fr"/>
              <a:t>Informer er Former le Personnel et les Partenaires sur les règles et procédures organisationnelles y affèrent</a:t>
            </a:r>
            <a:endParaRPr/>
          </a:p>
          <a:p>
            <a:pPr indent="-127000" lvl="0" marL="91440" rtl="0" algn="l">
              <a:lnSpc>
                <a:spcPct val="110000"/>
              </a:lnSpc>
              <a:spcBef>
                <a:spcPts val="1400"/>
              </a:spcBef>
              <a:spcAft>
                <a:spcPts val="0"/>
              </a:spcAft>
              <a:buSzPts val="2000"/>
              <a:buFont typeface="Noto Sans Symbols"/>
              <a:buChar char="❑"/>
            </a:pPr>
            <a:r>
              <a:rPr lang="fr"/>
              <a:t>Assurer un engagement individuel : Signature de la réglementation en place</a:t>
            </a:r>
            <a:endParaRPr/>
          </a:p>
          <a:p>
            <a:pPr indent="-127000" lvl="0" marL="91440" rtl="0" algn="l">
              <a:lnSpc>
                <a:spcPct val="110000"/>
              </a:lnSpc>
              <a:spcBef>
                <a:spcPts val="1400"/>
              </a:spcBef>
              <a:spcAft>
                <a:spcPts val="0"/>
              </a:spcAft>
              <a:buSzPts val="2000"/>
              <a:buFont typeface="Noto Sans Symbols"/>
              <a:buChar char="❑"/>
            </a:pPr>
            <a:r>
              <a:rPr lang="fr"/>
              <a:t>Faire des sessions de rafraichissement régulières sur la réglementation en vigueur</a:t>
            </a:r>
            <a:endParaRPr/>
          </a:p>
          <a:p>
            <a:pPr indent="-127000" lvl="0" marL="91440" rtl="0" algn="l">
              <a:lnSpc>
                <a:spcPct val="110000"/>
              </a:lnSpc>
              <a:spcBef>
                <a:spcPts val="1400"/>
              </a:spcBef>
              <a:spcAft>
                <a:spcPts val="0"/>
              </a:spcAft>
              <a:buSzPts val="2000"/>
              <a:buFont typeface="Noto Sans Symbols"/>
              <a:buChar char="❑"/>
            </a:pPr>
            <a:r>
              <a:rPr lang="fr"/>
              <a:t>Informer immédiatement l'USAID de toute fraude, ou situation potentielle</a:t>
            </a:r>
            <a:endParaRPr/>
          </a:p>
          <a:p>
            <a:pPr indent="-127000" lvl="0" marL="91440" rtl="0" algn="l">
              <a:lnSpc>
                <a:spcPct val="110000"/>
              </a:lnSpc>
              <a:spcBef>
                <a:spcPts val="1400"/>
              </a:spcBef>
              <a:spcAft>
                <a:spcPts val="0"/>
              </a:spcAft>
              <a:buSzPts val="2000"/>
              <a:buFont typeface="Noto Sans Symbols"/>
              <a:buChar char="❑"/>
            </a:pPr>
            <a:r>
              <a:rPr lang="fr"/>
              <a:t>Rassurer le Personnel, Partenaires et tout associé d'une dénonciation sera professionnellement traité et sans réprimande</a:t>
            </a:r>
            <a:endParaRPr/>
          </a:p>
          <a:p>
            <a:pPr indent="0" lvl="0" marL="91440" rtl="0" algn="l">
              <a:lnSpc>
                <a:spcPct val="110000"/>
              </a:lnSpc>
              <a:spcBef>
                <a:spcPts val="1400"/>
              </a:spcBef>
              <a:spcAft>
                <a:spcPts val="0"/>
              </a:spcAft>
              <a:buSzPts val="2000"/>
              <a:buNone/>
            </a:pPr>
            <a:r>
              <a:t/>
            </a:r>
            <a:endParaRPr/>
          </a:p>
          <a:p>
            <a:pPr indent="0" lvl="0" marL="91440" rtl="0" algn="l">
              <a:lnSpc>
                <a:spcPct val="110000"/>
              </a:lnSpc>
              <a:spcBef>
                <a:spcPts val="1400"/>
              </a:spcBef>
              <a:spcAft>
                <a:spcPts val="0"/>
              </a:spcAft>
              <a:buSzPts val="2000"/>
              <a:buNone/>
            </a:pPr>
            <a:r>
              <a:t/>
            </a:r>
            <a:endParaRPr/>
          </a:p>
          <a:p>
            <a:pPr indent="0" lvl="0" marL="91440" rtl="0" algn="l">
              <a:lnSpc>
                <a:spcPct val="110000"/>
              </a:lnSpc>
              <a:spcBef>
                <a:spcPts val="1400"/>
              </a:spcBef>
              <a:spcAft>
                <a:spcPts val="0"/>
              </a:spcAft>
              <a:buSzPts val="2000"/>
              <a:buNone/>
            </a:pPr>
            <a:r>
              <a:t/>
            </a:r>
            <a:endParaRPr/>
          </a:p>
          <a:p>
            <a:pPr indent="0" lvl="0" marL="91440" rtl="0" algn="l">
              <a:lnSpc>
                <a:spcPct val="110000"/>
              </a:lnSpc>
              <a:spcBef>
                <a:spcPts val="1400"/>
              </a:spcBef>
              <a:spcAft>
                <a:spcPts val="0"/>
              </a:spcAft>
              <a:buSzPts val="2000"/>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89"/>
          <p:cNvSpPr/>
          <p:nvPr/>
        </p:nvSpPr>
        <p:spPr>
          <a:xfrm>
            <a:off x="4482" y="1"/>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a:p>
            <a:pPr indent="0" lvl="0" marL="0" marR="0" rtl="0" algn="ctr">
              <a:spcBef>
                <a:spcPts val="0"/>
              </a:spcBef>
              <a:spcAft>
                <a:spcPts val="0"/>
              </a:spcAft>
              <a:buNone/>
            </a:pPr>
            <a:r>
              <a:rPr b="1" lang="fr" sz="2400">
                <a:solidFill>
                  <a:srgbClr val="FFFFFF"/>
                </a:solidFill>
                <a:latin typeface="Arial"/>
                <a:ea typeface="Arial"/>
                <a:cs typeface="Arial"/>
                <a:sym typeface="Arial"/>
              </a:rPr>
              <a:t>Exercice 1 : COMPRENDRE LES TERMES DANS LA GESTION DES PROJETS USAID</a:t>
            </a:r>
            <a:endParaRPr/>
          </a:p>
        </p:txBody>
      </p:sp>
      <p:sp>
        <p:nvSpPr>
          <p:cNvPr id="806" name="Google Shape;806;p89"/>
          <p:cNvSpPr txBox="1"/>
          <p:nvPr/>
        </p:nvSpPr>
        <p:spPr>
          <a:xfrm>
            <a:off x="10818744" y="2182840"/>
            <a:ext cx="10533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AOR ?</a:t>
            </a:r>
            <a:endParaRPr/>
          </a:p>
        </p:txBody>
      </p:sp>
      <p:sp>
        <p:nvSpPr>
          <p:cNvPr id="807" name="Google Shape;807;p89"/>
          <p:cNvSpPr txBox="1"/>
          <p:nvPr/>
        </p:nvSpPr>
        <p:spPr>
          <a:xfrm>
            <a:off x="9767047" y="4784001"/>
            <a:ext cx="25370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Cout Admissible ?</a:t>
            </a:r>
            <a:endParaRPr/>
          </a:p>
        </p:txBody>
      </p:sp>
      <p:sp>
        <p:nvSpPr>
          <p:cNvPr id="808" name="Google Shape;808;p89"/>
          <p:cNvSpPr txBox="1"/>
          <p:nvPr/>
        </p:nvSpPr>
        <p:spPr>
          <a:xfrm>
            <a:off x="5201770" y="4968667"/>
            <a:ext cx="17884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ACQUISITION?</a:t>
            </a:r>
            <a:endParaRPr/>
          </a:p>
        </p:txBody>
      </p:sp>
      <p:sp>
        <p:nvSpPr>
          <p:cNvPr id="809" name="Google Shape;809;p89"/>
          <p:cNvSpPr txBox="1"/>
          <p:nvPr/>
        </p:nvSpPr>
        <p:spPr>
          <a:xfrm>
            <a:off x="10674958" y="3017962"/>
            <a:ext cx="10533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Audit?</a:t>
            </a:r>
            <a:endParaRPr/>
          </a:p>
        </p:txBody>
      </p:sp>
      <p:sp>
        <p:nvSpPr>
          <p:cNvPr id="810" name="Google Shape;810;p89"/>
          <p:cNvSpPr txBox="1"/>
          <p:nvPr/>
        </p:nvSpPr>
        <p:spPr>
          <a:xfrm>
            <a:off x="7042553" y="4986229"/>
            <a:ext cx="17884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ASSISTANCE?</a:t>
            </a:r>
            <a:endParaRPr/>
          </a:p>
        </p:txBody>
      </p:sp>
      <p:sp>
        <p:nvSpPr>
          <p:cNvPr id="811" name="Google Shape;811;p89"/>
          <p:cNvSpPr txBox="1"/>
          <p:nvPr/>
        </p:nvSpPr>
        <p:spPr>
          <a:xfrm rot="2477957">
            <a:off x="1528446" y="4020283"/>
            <a:ext cx="32878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Code de Réglementation Fédérale ?</a:t>
            </a:r>
            <a:endParaRPr/>
          </a:p>
        </p:txBody>
      </p:sp>
      <p:sp>
        <p:nvSpPr>
          <p:cNvPr id="812" name="Google Shape;812;p89"/>
          <p:cNvSpPr txBox="1"/>
          <p:nvPr/>
        </p:nvSpPr>
        <p:spPr>
          <a:xfrm>
            <a:off x="7588623" y="4419636"/>
            <a:ext cx="17884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FERMETURE ?</a:t>
            </a:r>
            <a:endParaRPr/>
          </a:p>
        </p:txBody>
      </p:sp>
      <p:sp>
        <p:nvSpPr>
          <p:cNvPr id="813" name="Google Shape;813;p89"/>
          <p:cNvSpPr txBox="1"/>
          <p:nvPr/>
        </p:nvSpPr>
        <p:spPr>
          <a:xfrm>
            <a:off x="1192305" y="6059704"/>
            <a:ext cx="34424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TAUX DE CONSOMMATION ?</a:t>
            </a:r>
            <a:endParaRPr/>
          </a:p>
        </p:txBody>
      </p:sp>
      <p:sp>
        <p:nvSpPr>
          <p:cNvPr id="814" name="Google Shape;814;p89"/>
          <p:cNvSpPr txBox="1"/>
          <p:nvPr/>
        </p:nvSpPr>
        <p:spPr>
          <a:xfrm rot="3053700">
            <a:off x="8237822" y="1848659"/>
            <a:ext cx="25766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200">
                <a:solidFill>
                  <a:schemeClr val="dk1"/>
                </a:solidFill>
                <a:latin typeface="Avenir"/>
                <a:ea typeface="Avenir"/>
                <a:cs typeface="Avenir"/>
                <a:sym typeface="Avenir"/>
              </a:rPr>
              <a:t>DEC : </a:t>
            </a:r>
            <a:r>
              <a:rPr lang="fr" sz="1200">
                <a:solidFill>
                  <a:schemeClr val="dk1"/>
                </a:solidFill>
                <a:latin typeface="Arial"/>
                <a:ea typeface="Arial"/>
                <a:cs typeface="Arial"/>
                <a:sym typeface="Arial"/>
              </a:rPr>
              <a:t>Centre d'Echange d'Expériences de Développement</a:t>
            </a:r>
            <a:endParaRPr sz="1200">
              <a:solidFill>
                <a:schemeClr val="dk1"/>
              </a:solidFill>
              <a:latin typeface="Avenir"/>
              <a:ea typeface="Avenir"/>
              <a:cs typeface="Avenir"/>
              <a:sym typeface="Avenir"/>
            </a:endParaRPr>
          </a:p>
        </p:txBody>
      </p:sp>
      <p:sp>
        <p:nvSpPr>
          <p:cNvPr id="815" name="Google Shape;815;p89"/>
          <p:cNvSpPr txBox="1"/>
          <p:nvPr/>
        </p:nvSpPr>
        <p:spPr>
          <a:xfrm>
            <a:off x="7588623" y="5543163"/>
            <a:ext cx="463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Vérifications nécessaires (Due Diligence) ?</a:t>
            </a:r>
            <a:endParaRPr/>
          </a:p>
        </p:txBody>
      </p:sp>
      <p:sp>
        <p:nvSpPr>
          <p:cNvPr id="816" name="Google Shape;816;p89"/>
          <p:cNvSpPr txBox="1"/>
          <p:nvPr/>
        </p:nvSpPr>
        <p:spPr>
          <a:xfrm>
            <a:off x="2232211" y="4527209"/>
            <a:ext cx="17884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EXERCICE FISCAL ?</a:t>
            </a:r>
            <a:endParaRPr/>
          </a:p>
        </p:txBody>
      </p:sp>
      <p:sp>
        <p:nvSpPr>
          <p:cNvPr id="817" name="Google Shape;817;p89"/>
          <p:cNvSpPr txBox="1"/>
          <p:nvPr/>
        </p:nvSpPr>
        <p:spPr>
          <a:xfrm>
            <a:off x="1519518" y="5158299"/>
            <a:ext cx="27790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CODE GÉOGRAPHIQUE ?</a:t>
            </a:r>
            <a:endParaRPr/>
          </a:p>
        </p:txBody>
      </p:sp>
      <p:sp>
        <p:nvSpPr>
          <p:cNvPr id="818" name="Google Shape;818;p89"/>
          <p:cNvSpPr txBox="1"/>
          <p:nvPr/>
        </p:nvSpPr>
        <p:spPr>
          <a:xfrm rot="-2934598">
            <a:off x="322451" y="2375876"/>
            <a:ext cx="30031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LISTE DES PARTIES EXCLUES ?</a:t>
            </a:r>
            <a:endParaRPr/>
          </a:p>
        </p:txBody>
      </p:sp>
      <p:sp>
        <p:nvSpPr>
          <p:cNvPr id="819" name="Google Shape;819;p89"/>
          <p:cNvSpPr txBox="1"/>
          <p:nvPr/>
        </p:nvSpPr>
        <p:spPr>
          <a:xfrm>
            <a:off x="4588618" y="5883839"/>
            <a:ext cx="38189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DÉCLARATION D'IMPÔT ÉTRANGER ?</a:t>
            </a:r>
            <a:endParaRPr/>
          </a:p>
        </p:txBody>
      </p:sp>
      <p:sp>
        <p:nvSpPr>
          <p:cNvPr id="820" name="Google Shape;820;p89"/>
          <p:cNvSpPr txBox="1"/>
          <p:nvPr/>
        </p:nvSpPr>
        <p:spPr>
          <a:xfrm rot="947703">
            <a:off x="2677316" y="1293965"/>
            <a:ext cx="27343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LOI SUR FLY AMERICA ?</a:t>
            </a:r>
            <a:endParaRPr/>
          </a:p>
        </p:txBody>
      </p:sp>
      <p:sp>
        <p:nvSpPr>
          <p:cNvPr id="821" name="Google Shape;821;p89"/>
          <p:cNvSpPr txBox="1"/>
          <p:nvPr/>
        </p:nvSpPr>
        <p:spPr>
          <a:xfrm>
            <a:off x="10222592" y="1510838"/>
            <a:ext cx="22456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Source interdite ?</a:t>
            </a:r>
            <a:endParaRPr/>
          </a:p>
        </p:txBody>
      </p:sp>
      <p:sp>
        <p:nvSpPr>
          <p:cNvPr id="822" name="Google Shape;822;p89"/>
          <p:cNvSpPr txBox="1"/>
          <p:nvPr/>
        </p:nvSpPr>
        <p:spPr>
          <a:xfrm rot="2149834">
            <a:off x="6093757" y="1724770"/>
            <a:ext cx="29897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Contribution en Nature ?</a:t>
            </a:r>
            <a:endParaRPr/>
          </a:p>
        </p:txBody>
      </p:sp>
      <p:sp>
        <p:nvSpPr>
          <p:cNvPr id="823" name="Google Shape;823;p89"/>
          <p:cNvSpPr txBox="1"/>
          <p:nvPr/>
        </p:nvSpPr>
        <p:spPr>
          <a:xfrm>
            <a:off x="3283323" y="6458335"/>
            <a:ext cx="22456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PERSONNEL CLÉ?</a:t>
            </a:r>
            <a:endParaRPr/>
          </a:p>
        </p:txBody>
      </p:sp>
      <p:sp>
        <p:nvSpPr>
          <p:cNvPr id="824" name="Google Shape;824;p89"/>
          <p:cNvSpPr txBox="1"/>
          <p:nvPr/>
        </p:nvSpPr>
        <p:spPr>
          <a:xfrm>
            <a:off x="10222592" y="3504162"/>
            <a:ext cx="22456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Subventions ?</a:t>
            </a:r>
            <a:endParaRPr/>
          </a:p>
        </p:txBody>
      </p:sp>
      <p:sp>
        <p:nvSpPr>
          <p:cNvPr id="825" name="Google Shape;825;p89"/>
          <p:cNvSpPr txBox="1"/>
          <p:nvPr/>
        </p:nvSpPr>
        <p:spPr>
          <a:xfrm>
            <a:off x="7404658" y="6377428"/>
            <a:ext cx="8919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M&amp;IE ?</a:t>
            </a:r>
            <a:endParaRPr/>
          </a:p>
        </p:txBody>
      </p:sp>
      <p:sp>
        <p:nvSpPr>
          <p:cNvPr id="826" name="Google Shape;826;p89"/>
          <p:cNvSpPr txBox="1"/>
          <p:nvPr/>
        </p:nvSpPr>
        <p:spPr>
          <a:xfrm>
            <a:off x="8705723" y="5976711"/>
            <a:ext cx="18591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MARQUAGE ?</a:t>
            </a:r>
            <a:endParaRPr/>
          </a:p>
        </p:txBody>
      </p:sp>
      <p:sp>
        <p:nvSpPr>
          <p:cNvPr id="827" name="Google Shape;827;p89"/>
          <p:cNvSpPr txBox="1"/>
          <p:nvPr/>
        </p:nvSpPr>
        <p:spPr>
          <a:xfrm>
            <a:off x="10042673" y="4272696"/>
            <a:ext cx="19991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Modification?</a:t>
            </a:r>
            <a:endParaRPr/>
          </a:p>
        </p:txBody>
      </p:sp>
      <p:sp>
        <p:nvSpPr>
          <p:cNvPr id="828" name="Google Shape;828;p89"/>
          <p:cNvSpPr txBox="1"/>
          <p:nvPr/>
        </p:nvSpPr>
        <p:spPr>
          <a:xfrm rot="3814406">
            <a:off x="-566679" y="3914696"/>
            <a:ext cx="28552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PRIME (DESTINATAIRE) ?</a:t>
            </a:r>
            <a:endParaRPr/>
          </a:p>
        </p:txBody>
      </p:sp>
      <p:sp>
        <p:nvSpPr>
          <p:cNvPr id="829" name="Google Shape;829;p89"/>
          <p:cNvSpPr txBox="1"/>
          <p:nvPr/>
        </p:nvSpPr>
        <p:spPr>
          <a:xfrm rot="-3287362">
            <a:off x="15768" y="2065792"/>
            <a:ext cx="10578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NICRA ?</a:t>
            </a:r>
            <a:endParaRPr/>
          </a:p>
        </p:txBody>
      </p:sp>
      <p:sp>
        <p:nvSpPr>
          <p:cNvPr id="830" name="Google Shape;830;p89"/>
          <p:cNvSpPr txBox="1"/>
          <p:nvPr/>
        </p:nvSpPr>
        <p:spPr>
          <a:xfrm>
            <a:off x="-26069" y="6464208"/>
            <a:ext cx="35231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FRAIS D'EXTENSION SANS FRAIS ?</a:t>
            </a:r>
            <a:endParaRPr/>
          </a:p>
        </p:txBody>
      </p:sp>
      <p:sp>
        <p:nvSpPr>
          <p:cNvPr id="831" name="Google Shape;831;p89"/>
          <p:cNvSpPr txBox="1"/>
          <p:nvPr/>
        </p:nvSpPr>
        <p:spPr>
          <a:xfrm>
            <a:off x="8361449" y="6376521"/>
            <a:ext cx="31735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REVENU DU PROGRAMME ?</a:t>
            </a:r>
            <a:endParaRPr/>
          </a:p>
        </p:txBody>
      </p:sp>
      <p:sp>
        <p:nvSpPr>
          <p:cNvPr id="832" name="Google Shape;832;p89"/>
          <p:cNvSpPr txBox="1"/>
          <p:nvPr/>
        </p:nvSpPr>
        <p:spPr>
          <a:xfrm>
            <a:off x="91410" y="1509647"/>
            <a:ext cx="23353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Des couts interdits ?</a:t>
            </a:r>
            <a:endParaRPr/>
          </a:p>
        </p:txBody>
      </p:sp>
      <p:sp>
        <p:nvSpPr>
          <p:cNvPr id="833" name="Google Shape;833;p89"/>
          <p:cNvSpPr txBox="1"/>
          <p:nvPr/>
        </p:nvSpPr>
        <p:spPr>
          <a:xfrm>
            <a:off x="391391" y="946577"/>
            <a:ext cx="23353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Couts indirects ?</a:t>
            </a:r>
            <a:endParaRPr/>
          </a:p>
        </p:txBody>
      </p:sp>
      <p:sp>
        <p:nvSpPr>
          <p:cNvPr id="834" name="Google Shape;834;p89"/>
          <p:cNvSpPr txBox="1"/>
          <p:nvPr/>
        </p:nvSpPr>
        <p:spPr>
          <a:xfrm>
            <a:off x="75721" y="5586582"/>
            <a:ext cx="22456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Articles restreints ?</a:t>
            </a:r>
            <a:endParaRPr/>
          </a:p>
        </p:txBody>
      </p:sp>
      <p:sp>
        <p:nvSpPr>
          <p:cNvPr id="835" name="Google Shape;835;p89"/>
          <p:cNvSpPr txBox="1"/>
          <p:nvPr/>
        </p:nvSpPr>
        <p:spPr>
          <a:xfrm>
            <a:off x="4993523" y="5543163"/>
            <a:ext cx="22456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Formulaire 1420 ?</a:t>
            </a:r>
            <a:endParaRPr/>
          </a:p>
        </p:txBody>
      </p:sp>
      <p:sp>
        <p:nvSpPr>
          <p:cNvPr id="836" name="Google Shape;836;p89"/>
          <p:cNvSpPr txBox="1"/>
          <p:nvPr/>
        </p:nvSpPr>
        <p:spPr>
          <a:xfrm>
            <a:off x="5094196" y="6415316"/>
            <a:ext cx="22456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Des couts partages ?</a:t>
            </a:r>
            <a:endParaRPr/>
          </a:p>
        </p:txBody>
      </p:sp>
      <p:sp>
        <p:nvSpPr>
          <p:cNvPr id="837" name="Google Shape;837;p89"/>
          <p:cNvSpPr txBox="1"/>
          <p:nvPr/>
        </p:nvSpPr>
        <p:spPr>
          <a:xfrm rot="4471460">
            <a:off x="7202726" y="2462773"/>
            <a:ext cx="325439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Demande d'Application : RFA?</a:t>
            </a:r>
            <a:endParaRPr/>
          </a:p>
        </p:txBody>
      </p:sp>
      <p:sp>
        <p:nvSpPr>
          <p:cNvPr id="838" name="Google Shape;838;p89"/>
          <p:cNvSpPr txBox="1"/>
          <p:nvPr/>
        </p:nvSpPr>
        <p:spPr>
          <a:xfrm rot="2009760">
            <a:off x="5266989" y="2186713"/>
            <a:ext cx="25926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Appel d'Offres : RFP?</a:t>
            </a:r>
            <a:endParaRPr/>
          </a:p>
        </p:txBody>
      </p:sp>
      <p:sp>
        <p:nvSpPr>
          <p:cNvPr id="839" name="Google Shape;839;p89"/>
          <p:cNvSpPr txBox="1"/>
          <p:nvPr/>
        </p:nvSpPr>
        <p:spPr>
          <a:xfrm>
            <a:off x="171983" y="6054450"/>
            <a:ext cx="11194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SF-425 ?</a:t>
            </a:r>
            <a:endParaRPr/>
          </a:p>
        </p:txBody>
      </p:sp>
      <p:sp>
        <p:nvSpPr>
          <p:cNvPr id="840" name="Google Shape;840;p89"/>
          <p:cNvSpPr txBox="1"/>
          <p:nvPr/>
        </p:nvSpPr>
        <p:spPr>
          <a:xfrm rot="2180332">
            <a:off x="6544607" y="2784565"/>
            <a:ext cx="29269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Cout inacceptable ?</a:t>
            </a:r>
            <a:endParaRPr/>
          </a:p>
        </p:txBody>
      </p:sp>
      <p:sp>
        <p:nvSpPr>
          <p:cNvPr id="841" name="Google Shape;841;p89"/>
          <p:cNvSpPr txBox="1"/>
          <p:nvPr/>
        </p:nvSpPr>
        <p:spPr>
          <a:xfrm>
            <a:off x="9860939" y="999533"/>
            <a:ext cx="26896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Fonds de contrepartie</a:t>
            </a:r>
            <a:endParaRPr/>
          </a:p>
        </p:txBody>
      </p:sp>
      <p:sp>
        <p:nvSpPr>
          <p:cNvPr id="842" name="Google Shape;842;p89"/>
          <p:cNvSpPr/>
          <p:nvPr/>
        </p:nvSpPr>
        <p:spPr>
          <a:xfrm>
            <a:off x="3587720" y="1110674"/>
            <a:ext cx="3435350" cy="3829050"/>
          </a:xfrm>
          <a:prstGeom prst="rect">
            <a:avLst/>
          </a:prstGeom>
          <a:solidFill>
            <a:srgbClr val="FFFFFF"/>
          </a:solidFill>
          <a:ln>
            <a:noFill/>
          </a:ln>
        </p:spPr>
      </p:sp>
      <p:sp>
        <p:nvSpPr>
          <p:cNvPr id="843" name="Google Shape;843;p89"/>
          <p:cNvSpPr txBox="1"/>
          <p:nvPr/>
        </p:nvSpPr>
        <p:spPr>
          <a:xfrm rot="2180332">
            <a:off x="2537003" y="2050975"/>
            <a:ext cx="29269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800">
                <a:solidFill>
                  <a:schemeClr val="dk1"/>
                </a:solidFill>
                <a:latin typeface="Avenir"/>
                <a:ea typeface="Avenir"/>
                <a:cs typeface="Avenir"/>
                <a:sym typeface="Avenir"/>
              </a:rPr>
              <a:t>Cout Refusé?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1500"/>
                                        <p:tgtEl>
                                          <p:spTgt spid="833"/>
                                        </p:tgtEl>
                                      </p:cBhvr>
                                    </p:animEffect>
                                  </p:childTnLst>
                                </p:cTn>
                              </p:par>
                              <p:par>
                                <p:cTn fill="hold" nodeType="with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1500"/>
                                        <p:tgtEl>
                                          <p:spTgt spid="843"/>
                                        </p:tgtEl>
                                      </p:cBhvr>
                                    </p:animEffect>
                                  </p:childTnLst>
                                </p:cTn>
                              </p:par>
                              <p:par>
                                <p:cTn fill="hold" nodeType="with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1500"/>
                                        <p:tgtEl>
                                          <p:spTgt spid="820"/>
                                        </p:tgtEl>
                                      </p:cBhvr>
                                    </p:animEffect>
                                  </p:childTnLst>
                                </p:cTn>
                              </p:par>
                              <p:par>
                                <p:cTn fill="hold" nodeType="with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1500"/>
                                        <p:tgtEl>
                                          <p:spTgt spid="822"/>
                                        </p:tgtEl>
                                      </p:cBhvr>
                                    </p:animEffect>
                                  </p:childTnLst>
                                </p:cTn>
                              </p:par>
                              <p:par>
                                <p:cTn fill="hold" nodeType="with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1500"/>
                                        <p:tgtEl>
                                          <p:spTgt spid="837"/>
                                        </p:tgtEl>
                                      </p:cBhvr>
                                    </p:animEffect>
                                  </p:childTnLst>
                                </p:cTn>
                              </p:par>
                              <p:par>
                                <p:cTn fill="hold" nodeType="with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1500"/>
                                        <p:tgtEl>
                                          <p:spTgt spid="832"/>
                                        </p:tgtEl>
                                      </p:cBhvr>
                                    </p:animEffect>
                                  </p:childTnLst>
                                </p:cTn>
                              </p:par>
                              <p:par>
                                <p:cTn fill="hold" nodeType="with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500"/>
                                        <p:tgtEl>
                                          <p:spTgt spid="829"/>
                                        </p:tgtEl>
                                      </p:cBhvr>
                                    </p:animEffect>
                                  </p:childTnLst>
                                </p:cTn>
                              </p:par>
                              <p:par>
                                <p:cTn fill="hold" nodeType="with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1500"/>
                                        <p:tgtEl>
                                          <p:spTgt spid="818"/>
                                        </p:tgtEl>
                                      </p:cBhvr>
                                    </p:animEffect>
                                  </p:childTnLst>
                                </p:cTn>
                              </p:par>
                              <p:par>
                                <p:cTn fill="hold" nodeType="with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1500"/>
                                        <p:tgtEl>
                                          <p:spTgt spid="828"/>
                                        </p:tgtEl>
                                      </p:cBhvr>
                                    </p:animEffect>
                                  </p:childTnLst>
                                </p:cTn>
                              </p:par>
                              <p:par>
                                <p:cTn fill="hold" nodeType="with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1500"/>
                                        <p:tgtEl>
                                          <p:spTgt spid="811"/>
                                        </p:tgtEl>
                                      </p:cBhvr>
                                    </p:animEffect>
                                  </p:childTnLst>
                                </p:cTn>
                              </p:par>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15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1500"/>
                                        <p:tgtEl>
                                          <p:spTgt spid="817"/>
                                        </p:tgtEl>
                                      </p:cBhvr>
                                    </p:animEffect>
                                  </p:childTnLst>
                                </p:cTn>
                              </p:par>
                              <p:par>
                                <p:cTn fill="hold" nodeType="with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1500"/>
                                        <p:tgtEl>
                                          <p:spTgt spid="834"/>
                                        </p:tgtEl>
                                      </p:cBhvr>
                                    </p:animEffect>
                                  </p:childTnLst>
                                </p:cTn>
                              </p:par>
                              <p:par>
                                <p:cTn fill="hold" nodeType="with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1500"/>
                                        <p:tgtEl>
                                          <p:spTgt spid="839"/>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1500"/>
                                        <p:tgtEl>
                                          <p:spTgt spid="813"/>
                                        </p:tgtEl>
                                      </p:cBhvr>
                                    </p:animEffect>
                                  </p:childTnLst>
                                </p:cTn>
                              </p:par>
                              <p:par>
                                <p:cTn fill="hold" nodeType="with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5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1500"/>
                                        <p:tgtEl>
                                          <p:spTgt spid="835"/>
                                        </p:tgtEl>
                                      </p:cBhvr>
                                    </p:animEffect>
                                  </p:childTnLst>
                                </p:cTn>
                              </p:par>
                              <p:par>
                                <p:cTn fill="hold" nodeType="with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1500"/>
                                        <p:tgtEl>
                                          <p:spTgt spid="808"/>
                                        </p:tgtEl>
                                      </p:cBhvr>
                                    </p:animEffect>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15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1500"/>
                                        <p:tgtEl>
                                          <p:spTgt spid="815"/>
                                        </p:tgtEl>
                                      </p:cBhvr>
                                    </p:animEffect>
                                  </p:childTnLst>
                                </p:cTn>
                              </p:par>
                              <p:par>
                                <p:cTn fill="hold" nodeType="with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15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1500"/>
                                        <p:tgtEl>
                                          <p:spTgt spid="807"/>
                                        </p:tgtEl>
                                      </p:cBhvr>
                                    </p:animEffect>
                                  </p:childTnLst>
                                </p:cTn>
                              </p:par>
                              <p:par>
                                <p:cTn fill="hold" nodeType="with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1500"/>
                                        <p:tgtEl>
                                          <p:spTgt spid="812"/>
                                        </p:tgtEl>
                                      </p:cBhvr>
                                    </p:animEffect>
                                  </p:childTnLst>
                                </p:cTn>
                              </p:par>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1500"/>
                                        <p:tgtEl>
                                          <p:spTgt spid="827"/>
                                        </p:tgtEl>
                                      </p:cBhvr>
                                    </p:animEffect>
                                  </p:childTnLst>
                                </p:cTn>
                              </p:par>
                              <p:par>
                                <p:cTn fill="hold" nodeType="with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1500"/>
                                        <p:tgtEl>
                                          <p:spTgt spid="824"/>
                                        </p:tgtEl>
                                      </p:cBhvr>
                                    </p:animEffect>
                                  </p:childTnLst>
                                </p:cTn>
                              </p:par>
                              <p:par>
                                <p:cTn fill="hold" nodeType="with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1500"/>
                                        <p:tgtEl>
                                          <p:spTgt spid="809"/>
                                        </p:tgtEl>
                                      </p:cBhvr>
                                    </p:animEffect>
                                  </p:childTnLst>
                                </p:cTn>
                              </p:par>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1500"/>
                                        <p:tgtEl>
                                          <p:spTgt spid="806"/>
                                        </p:tgtEl>
                                      </p:cBhvr>
                                    </p:animEffect>
                                  </p:childTnLst>
                                </p:cTn>
                              </p:par>
                              <p:par>
                                <p:cTn fill="hold" nodeType="with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1500"/>
                                        <p:tgtEl>
                                          <p:spTgt spid="821"/>
                                        </p:tgtEl>
                                      </p:cBhvr>
                                    </p:animEffect>
                                  </p:childTnLst>
                                </p:cTn>
                              </p:par>
                              <p:par>
                                <p:cTn fill="hold" nodeType="with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1500"/>
                                        <p:tgtEl>
                                          <p:spTgt spid="841"/>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1500"/>
                                        <p:tgtEl>
                                          <p:spTgt spid="814"/>
                                        </p:tgtEl>
                                      </p:cBhvr>
                                    </p:animEffect>
                                  </p:childTnLst>
                                </p:cTn>
                              </p:par>
                              <p:par>
                                <p:cTn fill="hold" nodeType="with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1500"/>
                                        <p:tgtEl>
                                          <p:spTgt spid="840"/>
                                        </p:tgtEl>
                                      </p:cBhvr>
                                    </p:animEffect>
                                  </p:childTnLst>
                                </p:cTn>
                              </p:par>
                              <p:par>
                                <p:cTn fill="hold" nodeType="with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1500"/>
                                        <p:tgtEl>
                                          <p:spTgt spid="8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90"/>
          <p:cNvSpPr txBox="1"/>
          <p:nvPr>
            <p:ph type="title"/>
          </p:nvPr>
        </p:nvSpPr>
        <p:spPr>
          <a:xfrm>
            <a:off x="1406079" y="1224454"/>
            <a:ext cx="8435009" cy="4019368"/>
          </a:xfrm>
          <a:prstGeom prst="rect">
            <a:avLst/>
          </a:prstGeom>
          <a:noFill/>
          <a:ln>
            <a:noFill/>
          </a:ln>
        </p:spPr>
        <p:txBody>
          <a:bodyPr anchorCtr="0" anchor="t" bIns="121550" lIns="121550" spcFirstLastPara="1" rIns="121550" wrap="square" tIns="121550">
            <a:noAutofit/>
          </a:bodyPr>
          <a:lstStyle/>
          <a:p>
            <a:pPr indent="0" lvl="0" marL="0" rtl="0" algn="ctr">
              <a:lnSpc>
                <a:spcPct val="90000"/>
              </a:lnSpc>
              <a:spcBef>
                <a:spcPts val="0"/>
              </a:spcBef>
              <a:spcAft>
                <a:spcPts val="0"/>
              </a:spcAft>
              <a:buSzPts val="1400"/>
              <a:buFont typeface="Arial"/>
              <a:buNone/>
            </a:pPr>
            <a:br>
              <a:rPr b="1" lang="fr" sz="6000">
                <a:latin typeface="Arial"/>
                <a:ea typeface="Arial"/>
                <a:cs typeface="Arial"/>
                <a:sym typeface="Arial"/>
              </a:rPr>
            </a:br>
            <a:r>
              <a:rPr b="1" lang="fr" sz="6000">
                <a:latin typeface="Arial"/>
                <a:ea typeface="Arial"/>
                <a:cs typeface="Arial"/>
                <a:sym typeface="Arial"/>
              </a:rPr>
              <a:t>MERCI POUR VOTRE ATTENTION!</a:t>
            </a:r>
            <a:endParaRPr/>
          </a:p>
        </p:txBody>
      </p:sp>
      <p:sp>
        <p:nvSpPr>
          <p:cNvPr id="849" name="Google Shape;849;p90"/>
          <p:cNvSpPr txBox="1"/>
          <p:nvPr>
            <p:ph idx="4294967295" type="sldNum"/>
          </p:nvPr>
        </p:nvSpPr>
        <p:spPr>
          <a:xfrm>
            <a:off x="9144000" y="6408096"/>
            <a:ext cx="2844800" cy="246400"/>
          </a:xfrm>
          <a:prstGeom prst="rect">
            <a:avLst/>
          </a:prstGeom>
          <a:noFill/>
          <a:ln>
            <a:noFill/>
          </a:ln>
        </p:spPr>
        <p:txBody>
          <a:bodyPr anchorCtr="0" anchor="ctr" bIns="60750" lIns="121550" spcFirstLastPara="1" rIns="121550" wrap="square" tIns="60750">
            <a:noAutofit/>
          </a:bodyPr>
          <a:lstStyle/>
          <a:p>
            <a:pPr indent="0" lvl="0" marL="0" rtl="0" algn="r">
              <a:spcBef>
                <a:spcPts val="0"/>
              </a:spcBef>
              <a:spcAft>
                <a:spcPts val="0"/>
              </a:spcAft>
              <a:buNone/>
            </a:pPr>
            <a:fld id="{00000000-1234-1234-1234-123412341234}" type="slidenum">
              <a:rPr lang="fr">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
        <p:nvSpPr>
          <p:cNvPr id="850" name="Google Shape;850;p90"/>
          <p:cNvSpPr txBox="1"/>
          <p:nvPr/>
        </p:nvSpPr>
        <p:spPr>
          <a:xfrm>
            <a:off x="2310547" y="5312012"/>
            <a:ext cx="6924261" cy="1723508"/>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i="1" lang="fr" sz="1600">
                <a:solidFill>
                  <a:schemeClr val="dk1"/>
                </a:solidFill>
                <a:latin typeface="Arial"/>
                <a:ea typeface="Arial"/>
                <a:cs typeface="Arial"/>
                <a:sym typeface="Arial"/>
              </a:rPr>
              <a:t>Cette publication a été rendue possible grâce au soutien du peuple américain par l'intermédiaire de l'Agence des États-Unis pour le développement international (USAID) et du Plan présidentiel d'aide d'urgence à la lutte contre le sida (PEPFAR). . Son contenu relève de la seule responsabilité d' IntraHealth International et ne reflète pas essentiellement les opinions de l'USAID ou du gouvernement des États-Unis.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4"/>
          <p:cNvSpPr txBox="1"/>
          <p:nvPr>
            <p:ph idx="1" type="body"/>
          </p:nvPr>
        </p:nvSpPr>
        <p:spPr>
          <a:xfrm>
            <a:off x="583006" y="926352"/>
            <a:ext cx="10481847" cy="4560048"/>
          </a:xfrm>
          <a:prstGeom prst="rect">
            <a:avLst/>
          </a:prstGeom>
          <a:noFill/>
          <a:ln>
            <a:noFill/>
          </a:ln>
        </p:spPr>
        <p:txBody>
          <a:bodyPr anchorCtr="0" anchor="t" bIns="91175" lIns="91175" spcFirstLastPara="1" rIns="91175" wrap="square" tIns="91175">
            <a:noAutofit/>
          </a:bodyPr>
          <a:lstStyle/>
          <a:p>
            <a:pPr indent="0" lvl="1" marL="778914" rtl="0" algn="l">
              <a:lnSpc>
                <a:spcPct val="100000"/>
              </a:lnSpc>
              <a:spcBef>
                <a:spcPts val="600"/>
              </a:spcBef>
              <a:spcAft>
                <a:spcPts val="600"/>
              </a:spcAft>
              <a:buSzPts val="1600"/>
              <a:buNone/>
            </a:pPr>
            <a:r>
              <a:t/>
            </a:r>
            <a:endParaRPr sz="2000">
              <a:solidFill>
                <a:srgbClr val="0C0C0C"/>
              </a:solidFill>
              <a:latin typeface="Arial"/>
              <a:ea typeface="Arial"/>
              <a:cs typeface="Arial"/>
              <a:sym typeface="Arial"/>
            </a:endParaRPr>
          </a:p>
        </p:txBody>
      </p:sp>
      <p:sp>
        <p:nvSpPr>
          <p:cNvPr id="279" name="Google Shape;279;p34"/>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p>
            <a:pPr indent="0" lvl="0" marL="0" marR="0" rtl="0" algn="r">
              <a:spcBef>
                <a:spcPts val="0"/>
              </a:spcBef>
              <a:spcAft>
                <a:spcPts val="0"/>
              </a:spcAft>
              <a:buClr>
                <a:srgbClr val="6C6463"/>
              </a:buClr>
              <a:buSzPts val="800"/>
              <a:buFont typeface="Cabin"/>
              <a:buNone/>
            </a:pPr>
            <a:fld id="{00000000-1234-1234-1234-123412341234}" type="slidenum">
              <a:rPr lang="fr"/>
              <a:t>‹#›</a:t>
            </a:fld>
            <a:endParaRPr/>
          </a:p>
        </p:txBody>
      </p:sp>
      <p:sp>
        <p:nvSpPr>
          <p:cNvPr id="280" name="Google Shape;280;p34"/>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Question : Lequel est Assistance ou Acquisition ?</a:t>
            </a:r>
            <a:endParaRPr/>
          </a:p>
          <a:p>
            <a:pPr indent="0" lvl="0" marL="0" marR="0" rtl="0" algn="ctr">
              <a:spcBef>
                <a:spcPts val="0"/>
              </a:spcBef>
              <a:spcAft>
                <a:spcPts val="0"/>
              </a:spcAft>
              <a:buNone/>
            </a:pPr>
            <a:r>
              <a:rPr b="1" lang="fr" sz="3200">
                <a:solidFill>
                  <a:srgbClr val="FFFFFF"/>
                </a:solidFill>
                <a:latin typeface="Arial"/>
                <a:ea typeface="Arial"/>
                <a:cs typeface="Arial"/>
                <a:sym typeface="Arial"/>
              </a:rPr>
              <a:t>Pourquoi?</a:t>
            </a:r>
            <a:r>
              <a:rPr b="1" lang="fr" sz="2400">
                <a:solidFill>
                  <a:schemeClr val="lt1"/>
                </a:solidFill>
                <a:latin typeface="Arial"/>
                <a:ea typeface="Arial"/>
                <a:cs typeface="Arial"/>
                <a:sym typeface="Arial"/>
              </a:rPr>
              <a:t>  </a:t>
            </a:r>
            <a:endParaRPr/>
          </a:p>
        </p:txBody>
      </p:sp>
      <p:sp>
        <p:nvSpPr>
          <p:cNvPr id="281" name="Google Shape;281;p34"/>
          <p:cNvSpPr txBox="1"/>
          <p:nvPr/>
        </p:nvSpPr>
        <p:spPr>
          <a:xfrm>
            <a:off x="1127147" y="1111265"/>
            <a:ext cx="4538547" cy="5293757"/>
          </a:xfrm>
          <a:prstGeom prst="rect">
            <a:avLst/>
          </a:prstGeom>
          <a:solidFill>
            <a:srgbClr val="86746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 sz="2200" u="sng">
                <a:solidFill>
                  <a:schemeClr val="lt1"/>
                </a:solidFill>
                <a:latin typeface="Avenir"/>
                <a:ea typeface="Avenir"/>
                <a:cs typeface="Avenir"/>
                <a:sym typeface="Avenir"/>
              </a:rPr>
              <a:t>ASSISTANCE</a:t>
            </a:r>
            <a:endParaRPr/>
          </a:p>
          <a:p>
            <a:pPr indent="0" lvl="0" marL="0" marR="0" rtl="0" algn="ctr">
              <a:spcBef>
                <a:spcPts val="0"/>
              </a:spcBef>
              <a:spcAft>
                <a:spcPts val="0"/>
              </a:spcAft>
              <a:buNone/>
            </a:pPr>
            <a:r>
              <a:t/>
            </a:r>
            <a:endParaRPr sz="2200">
              <a:solidFill>
                <a:schemeClr val="lt1"/>
              </a:solidFill>
              <a:latin typeface="Avenir"/>
              <a:ea typeface="Avenir"/>
              <a:cs typeface="Avenir"/>
              <a:sym typeface="Avenir"/>
            </a:endParaRPr>
          </a:p>
          <a:p>
            <a:pPr indent="-231775" lvl="0" marL="231775" marR="0" rtl="0" algn="l">
              <a:spcBef>
                <a:spcPts val="0"/>
              </a:spcBef>
              <a:spcAft>
                <a:spcPts val="0"/>
              </a:spcAft>
              <a:buClr>
                <a:schemeClr val="lt1"/>
              </a:buClr>
              <a:buSzPts val="2200"/>
              <a:buFont typeface="Arial"/>
              <a:buChar char="•"/>
            </a:pPr>
            <a:r>
              <a:rPr lang="fr" sz="2200">
                <a:solidFill>
                  <a:schemeClr val="lt1"/>
                </a:solidFill>
                <a:latin typeface="Avenir"/>
                <a:ea typeface="Avenir"/>
                <a:cs typeface="Avenir"/>
                <a:sym typeface="Avenir"/>
              </a:rPr>
              <a:t>Le but est de </a:t>
            </a:r>
            <a:r>
              <a:rPr b="1" lang="fr" sz="2200" u="sng">
                <a:solidFill>
                  <a:schemeClr val="lt1"/>
                </a:solidFill>
                <a:latin typeface="Avenir"/>
                <a:ea typeface="Avenir"/>
                <a:cs typeface="Avenir"/>
                <a:sym typeface="Avenir"/>
              </a:rPr>
              <a:t>soutenir</a:t>
            </a:r>
            <a:endParaRPr/>
          </a:p>
          <a:p>
            <a:pPr indent="0" lvl="0" marL="0" marR="0" rtl="0" algn="l">
              <a:spcBef>
                <a:spcPts val="0"/>
              </a:spcBef>
              <a:spcAft>
                <a:spcPts val="0"/>
              </a:spcAft>
              <a:buNone/>
            </a:pPr>
            <a:r>
              <a:t/>
            </a:r>
            <a:endParaRPr b="1" sz="2200">
              <a:solidFill>
                <a:schemeClr val="lt1"/>
              </a:solidFill>
              <a:latin typeface="Avenir"/>
              <a:ea typeface="Avenir"/>
              <a:cs typeface="Avenir"/>
              <a:sym typeface="Avenir"/>
            </a:endParaRPr>
          </a:p>
          <a:p>
            <a:pPr indent="-231775" lvl="0" marL="231775" marR="0" rtl="0" algn="l">
              <a:spcBef>
                <a:spcPts val="0"/>
              </a:spcBef>
              <a:spcAft>
                <a:spcPts val="0"/>
              </a:spcAft>
              <a:buClr>
                <a:schemeClr val="lt1"/>
              </a:buClr>
              <a:buSzPts val="2200"/>
              <a:buFont typeface="Arial"/>
              <a:buChar char="•"/>
            </a:pPr>
            <a:r>
              <a:rPr lang="fr" sz="2200">
                <a:solidFill>
                  <a:schemeClr val="lt1"/>
                </a:solidFill>
                <a:latin typeface="Avenir"/>
                <a:ea typeface="Avenir"/>
                <a:cs typeface="Avenir"/>
                <a:sym typeface="Avenir"/>
              </a:rPr>
              <a:t>Le gouvernement américain est un </a:t>
            </a:r>
            <a:r>
              <a:rPr b="1" lang="fr" sz="2200" u="sng">
                <a:solidFill>
                  <a:schemeClr val="lt1"/>
                </a:solidFill>
                <a:latin typeface="Avenir"/>
                <a:ea typeface="Avenir"/>
                <a:cs typeface="Avenir"/>
                <a:sym typeface="Avenir"/>
              </a:rPr>
              <a:t>sponsor </a:t>
            </a:r>
            <a:r>
              <a:rPr lang="fr" sz="2200">
                <a:solidFill>
                  <a:schemeClr val="lt1"/>
                </a:solidFill>
                <a:latin typeface="Avenir"/>
                <a:ea typeface="Avenir"/>
                <a:cs typeface="Avenir"/>
                <a:sym typeface="Avenir"/>
              </a:rPr>
              <a:t>avec un niveau </a:t>
            </a:r>
            <a:r>
              <a:rPr b="1" lang="fr" sz="2200" u="sng">
                <a:solidFill>
                  <a:schemeClr val="lt1"/>
                </a:solidFill>
                <a:latin typeface="Avenir"/>
                <a:ea typeface="Avenir"/>
                <a:cs typeface="Avenir"/>
                <a:sym typeface="Avenir"/>
              </a:rPr>
              <a:t>modéré </a:t>
            </a:r>
            <a:r>
              <a:rPr lang="fr" sz="2200">
                <a:solidFill>
                  <a:schemeClr val="lt1"/>
                </a:solidFill>
                <a:latin typeface="Avenir"/>
                <a:ea typeface="Avenir"/>
                <a:cs typeface="Avenir"/>
                <a:sym typeface="Avenir"/>
              </a:rPr>
              <a:t>d'implication quotidienne</a:t>
            </a:r>
            <a:endParaRPr/>
          </a:p>
          <a:p>
            <a:pPr indent="0" lvl="0" marL="0" marR="0" rtl="0" algn="l">
              <a:spcBef>
                <a:spcPts val="0"/>
              </a:spcBef>
              <a:spcAft>
                <a:spcPts val="0"/>
              </a:spcAft>
              <a:buNone/>
            </a:pPr>
            <a:r>
              <a:t/>
            </a:r>
            <a:endParaRPr sz="2200">
              <a:solidFill>
                <a:schemeClr val="lt1"/>
              </a:solidFill>
              <a:latin typeface="Avenir"/>
              <a:ea typeface="Avenir"/>
              <a:cs typeface="Avenir"/>
              <a:sym typeface="Avenir"/>
            </a:endParaRPr>
          </a:p>
          <a:p>
            <a:pPr indent="-231775" lvl="0" marL="231775" marR="0" rtl="0" algn="l">
              <a:spcBef>
                <a:spcPts val="0"/>
              </a:spcBef>
              <a:spcAft>
                <a:spcPts val="0"/>
              </a:spcAft>
              <a:buClr>
                <a:schemeClr val="lt1"/>
              </a:buClr>
              <a:buSzPts val="2200"/>
              <a:buFont typeface="Arial"/>
              <a:buChar char="•"/>
            </a:pPr>
            <a:r>
              <a:rPr b="1" lang="fr" sz="2200" u="sng">
                <a:solidFill>
                  <a:schemeClr val="lt1"/>
                </a:solidFill>
                <a:latin typeface="Avenir"/>
                <a:ea typeface="Avenir"/>
                <a:cs typeface="Avenir"/>
                <a:sym typeface="Avenir"/>
              </a:rPr>
              <a:t>Pas </a:t>
            </a:r>
            <a:r>
              <a:rPr lang="fr" sz="2200">
                <a:solidFill>
                  <a:schemeClr val="lt1"/>
                </a:solidFill>
                <a:latin typeface="Avenir"/>
                <a:ea typeface="Avenir"/>
                <a:cs typeface="Avenir"/>
                <a:sym typeface="Avenir"/>
              </a:rPr>
              <a:t>de frais</a:t>
            </a:r>
            <a:endParaRPr/>
          </a:p>
          <a:p>
            <a:pPr indent="-92075" lvl="0" marL="231775" marR="0" rtl="0" algn="l">
              <a:spcBef>
                <a:spcPts val="0"/>
              </a:spcBef>
              <a:spcAft>
                <a:spcPts val="0"/>
              </a:spcAft>
              <a:buClr>
                <a:schemeClr val="dk1"/>
              </a:buClr>
              <a:buSzPts val="2200"/>
              <a:buFont typeface="Arial"/>
              <a:buNone/>
            </a:pPr>
            <a:r>
              <a:t/>
            </a:r>
            <a:endParaRPr b="1" sz="2200">
              <a:solidFill>
                <a:schemeClr val="lt1"/>
              </a:solidFill>
              <a:latin typeface="Avenir"/>
              <a:ea typeface="Avenir"/>
              <a:cs typeface="Avenir"/>
              <a:sym typeface="Avenir"/>
            </a:endParaRPr>
          </a:p>
          <a:p>
            <a:pPr indent="-231775" lvl="0" marL="231775" marR="0" rtl="0" algn="l">
              <a:spcBef>
                <a:spcPts val="0"/>
              </a:spcBef>
              <a:spcAft>
                <a:spcPts val="0"/>
              </a:spcAft>
              <a:buClr>
                <a:schemeClr val="lt1"/>
              </a:buClr>
              <a:buSzPts val="2200"/>
              <a:buFont typeface="Arial"/>
              <a:buChar char="•"/>
            </a:pPr>
            <a:r>
              <a:rPr lang="fr" sz="2200">
                <a:solidFill>
                  <a:schemeClr val="lt1"/>
                </a:solidFill>
                <a:latin typeface="Avenir"/>
                <a:ea typeface="Avenir"/>
                <a:cs typeface="Avenir"/>
                <a:sym typeface="Avenir"/>
              </a:rPr>
              <a:t>Sollicité via une demande d’assistance (RFA) ou une déclaration annuelle de programme (APS)</a:t>
            </a:r>
            <a:endParaRPr sz="800">
              <a:solidFill>
                <a:schemeClr val="dk1"/>
              </a:solidFill>
              <a:latin typeface="Avenir"/>
              <a:ea typeface="Avenir"/>
              <a:cs typeface="Avenir"/>
              <a:sym typeface="Avenir"/>
            </a:endParaRPr>
          </a:p>
        </p:txBody>
      </p:sp>
      <p:sp>
        <p:nvSpPr>
          <p:cNvPr id="282" name="Google Shape;282;p34"/>
          <p:cNvSpPr txBox="1"/>
          <p:nvPr/>
        </p:nvSpPr>
        <p:spPr>
          <a:xfrm>
            <a:off x="6096000" y="1129008"/>
            <a:ext cx="4648200" cy="4985980"/>
          </a:xfrm>
          <a:prstGeom prst="rect">
            <a:avLst/>
          </a:prstGeom>
          <a:solidFill>
            <a:srgbClr val="3F647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 sz="2200" u="sng">
                <a:solidFill>
                  <a:srgbClr val="FFFFFF"/>
                </a:solidFill>
                <a:latin typeface="Avenir"/>
                <a:ea typeface="Avenir"/>
                <a:cs typeface="Avenir"/>
                <a:sym typeface="Avenir"/>
              </a:rPr>
              <a:t>ACQUISITION</a:t>
            </a:r>
            <a:endParaRPr/>
          </a:p>
          <a:p>
            <a:pPr indent="0" lvl="0" marL="0" marR="0" rtl="0" algn="ctr">
              <a:spcBef>
                <a:spcPts val="0"/>
              </a:spcBef>
              <a:spcAft>
                <a:spcPts val="0"/>
              </a:spcAft>
              <a:buNone/>
            </a:pPr>
            <a:r>
              <a:t/>
            </a:r>
            <a:endParaRPr b="1" sz="2200">
              <a:solidFill>
                <a:srgbClr val="FFFFFF"/>
              </a:solidFill>
              <a:latin typeface="Avenir"/>
              <a:ea typeface="Avenir"/>
              <a:cs typeface="Avenir"/>
              <a:sym typeface="Avenir"/>
            </a:endParaRPr>
          </a:p>
          <a:p>
            <a:pPr indent="-231775" lvl="0" marL="231775" marR="0" rtl="0" algn="l">
              <a:spcBef>
                <a:spcPts val="0"/>
              </a:spcBef>
              <a:spcAft>
                <a:spcPts val="0"/>
              </a:spcAft>
              <a:buClr>
                <a:srgbClr val="FFFFFF"/>
              </a:buClr>
              <a:buSzPts val="2200"/>
              <a:buFont typeface="Arial"/>
              <a:buChar char="•"/>
            </a:pPr>
            <a:r>
              <a:rPr lang="fr" sz="2200">
                <a:solidFill>
                  <a:srgbClr val="FFFFFF"/>
                </a:solidFill>
                <a:latin typeface="Avenir"/>
                <a:ea typeface="Avenir"/>
                <a:cs typeface="Avenir"/>
                <a:sym typeface="Avenir"/>
              </a:rPr>
              <a:t>Le but est d' </a:t>
            </a:r>
            <a:r>
              <a:rPr b="1" lang="fr" sz="2200">
                <a:solidFill>
                  <a:srgbClr val="FFFFFF"/>
                </a:solidFill>
                <a:latin typeface="Avenir"/>
                <a:ea typeface="Avenir"/>
                <a:cs typeface="Avenir"/>
                <a:sym typeface="Avenir"/>
              </a:rPr>
              <a:t>acheter </a:t>
            </a:r>
            <a:r>
              <a:rPr lang="fr" sz="2200">
                <a:solidFill>
                  <a:srgbClr val="FFFFFF"/>
                </a:solidFill>
                <a:latin typeface="Avenir"/>
                <a:ea typeface="Avenir"/>
                <a:cs typeface="Avenir"/>
                <a:sym typeface="Avenir"/>
              </a:rPr>
              <a:t>ou </a:t>
            </a:r>
            <a:r>
              <a:rPr b="1" lang="fr" sz="2200" u="sng">
                <a:solidFill>
                  <a:srgbClr val="FFFFFF"/>
                </a:solidFill>
                <a:latin typeface="Avenir"/>
                <a:ea typeface="Avenir"/>
                <a:cs typeface="Avenir"/>
                <a:sym typeface="Avenir"/>
              </a:rPr>
              <a:t>de se procurer</a:t>
            </a:r>
            <a:endParaRPr/>
          </a:p>
          <a:p>
            <a:pPr indent="-92075" lvl="0" marL="231775" marR="0" rtl="0" algn="l">
              <a:spcBef>
                <a:spcPts val="0"/>
              </a:spcBef>
              <a:spcAft>
                <a:spcPts val="0"/>
              </a:spcAft>
              <a:buClr>
                <a:schemeClr val="dk1"/>
              </a:buClr>
              <a:buSzPts val="2200"/>
              <a:buFont typeface="Arial"/>
              <a:buNone/>
            </a:pPr>
            <a:r>
              <a:t/>
            </a:r>
            <a:endParaRPr b="1" sz="2200">
              <a:solidFill>
                <a:srgbClr val="FFFFFF"/>
              </a:solidFill>
              <a:latin typeface="Avenir"/>
              <a:ea typeface="Avenir"/>
              <a:cs typeface="Avenir"/>
              <a:sym typeface="Avenir"/>
            </a:endParaRPr>
          </a:p>
          <a:p>
            <a:pPr indent="-231775" lvl="0" marL="231775" marR="0" rtl="0" algn="l">
              <a:spcBef>
                <a:spcPts val="0"/>
              </a:spcBef>
              <a:spcAft>
                <a:spcPts val="0"/>
              </a:spcAft>
              <a:buClr>
                <a:srgbClr val="FFFFFF"/>
              </a:buClr>
              <a:buSzPts val="2200"/>
              <a:buFont typeface="Arial"/>
              <a:buChar char="•"/>
            </a:pPr>
            <a:r>
              <a:rPr lang="fr" sz="2200">
                <a:solidFill>
                  <a:srgbClr val="FFFFFF"/>
                </a:solidFill>
                <a:latin typeface="Avenir"/>
                <a:ea typeface="Avenir"/>
                <a:cs typeface="Avenir"/>
                <a:sym typeface="Avenir"/>
              </a:rPr>
              <a:t>Le gouvernement américain est un </a:t>
            </a:r>
            <a:r>
              <a:rPr b="1" lang="fr" sz="2200" u="sng">
                <a:solidFill>
                  <a:srgbClr val="FFFFFF"/>
                </a:solidFill>
                <a:latin typeface="Avenir"/>
                <a:ea typeface="Avenir"/>
                <a:cs typeface="Avenir"/>
                <a:sym typeface="Avenir"/>
              </a:rPr>
              <a:t>acheteur </a:t>
            </a:r>
            <a:r>
              <a:rPr lang="fr" sz="2200">
                <a:solidFill>
                  <a:srgbClr val="FFFFFF"/>
                </a:solidFill>
                <a:latin typeface="Avenir"/>
                <a:ea typeface="Avenir"/>
                <a:cs typeface="Avenir"/>
                <a:sym typeface="Avenir"/>
              </a:rPr>
              <a:t>avec un niveau d'implication </a:t>
            </a:r>
            <a:endParaRPr b="1" sz="2200" u="sng">
              <a:solidFill>
                <a:srgbClr val="FFFFFF"/>
              </a:solidFill>
              <a:latin typeface="Avenir"/>
              <a:ea typeface="Avenir"/>
              <a:cs typeface="Avenir"/>
              <a:sym typeface="Avenir"/>
            </a:endParaRPr>
          </a:p>
          <a:p>
            <a:pPr indent="-92075" lvl="0" marL="231775" marR="0" rtl="0" algn="l">
              <a:spcBef>
                <a:spcPts val="0"/>
              </a:spcBef>
              <a:spcAft>
                <a:spcPts val="0"/>
              </a:spcAft>
              <a:buClr>
                <a:schemeClr val="dk1"/>
              </a:buClr>
              <a:buSzPts val="2200"/>
              <a:buFont typeface="Arial"/>
              <a:buNone/>
            </a:pPr>
            <a:r>
              <a:t/>
            </a:r>
            <a:endParaRPr sz="2200">
              <a:solidFill>
                <a:srgbClr val="FFFFFF"/>
              </a:solidFill>
              <a:latin typeface="Avenir"/>
              <a:ea typeface="Avenir"/>
              <a:cs typeface="Avenir"/>
              <a:sym typeface="Avenir"/>
            </a:endParaRPr>
          </a:p>
          <a:p>
            <a:pPr indent="-231775" lvl="0" marL="231775" marR="0" rtl="0" algn="l">
              <a:spcBef>
                <a:spcPts val="0"/>
              </a:spcBef>
              <a:spcAft>
                <a:spcPts val="0"/>
              </a:spcAft>
              <a:buClr>
                <a:srgbClr val="FFFFFF"/>
              </a:buClr>
              <a:buSzPts val="2200"/>
              <a:buFont typeface="Arial"/>
              <a:buChar char="•"/>
            </a:pPr>
            <a:r>
              <a:rPr lang="fr" sz="2200">
                <a:solidFill>
                  <a:srgbClr val="FFFFFF"/>
                </a:solidFill>
                <a:latin typeface="Avenir"/>
                <a:ea typeface="Avenir"/>
                <a:cs typeface="Avenir"/>
                <a:sym typeface="Avenir"/>
              </a:rPr>
              <a:t>Permet de facturer </a:t>
            </a:r>
            <a:r>
              <a:rPr b="1" lang="fr" sz="2200" u="sng">
                <a:solidFill>
                  <a:srgbClr val="FFFFFF"/>
                </a:solidFill>
                <a:latin typeface="Avenir"/>
                <a:ea typeface="Avenir"/>
                <a:cs typeface="Avenir"/>
                <a:sym typeface="Avenir"/>
              </a:rPr>
              <a:t>des frais</a:t>
            </a:r>
            <a:endParaRPr/>
          </a:p>
          <a:p>
            <a:pPr indent="-92075" lvl="0" marL="231775" marR="0" rtl="0" algn="l">
              <a:spcBef>
                <a:spcPts val="0"/>
              </a:spcBef>
              <a:spcAft>
                <a:spcPts val="0"/>
              </a:spcAft>
              <a:buClr>
                <a:schemeClr val="dk1"/>
              </a:buClr>
              <a:buSzPts val="2200"/>
              <a:buFont typeface="Arial"/>
              <a:buNone/>
            </a:pPr>
            <a:r>
              <a:t/>
            </a:r>
            <a:endParaRPr sz="2200">
              <a:solidFill>
                <a:srgbClr val="FFFFFF"/>
              </a:solidFill>
              <a:latin typeface="Avenir"/>
              <a:ea typeface="Avenir"/>
              <a:cs typeface="Avenir"/>
              <a:sym typeface="Avenir"/>
            </a:endParaRPr>
          </a:p>
          <a:p>
            <a:pPr indent="-231775" lvl="0" marL="231775" marR="0" rtl="0" algn="l">
              <a:spcBef>
                <a:spcPts val="0"/>
              </a:spcBef>
              <a:spcAft>
                <a:spcPts val="0"/>
              </a:spcAft>
              <a:buClr>
                <a:srgbClr val="FFFFFF"/>
              </a:buClr>
              <a:buSzPts val="2200"/>
              <a:buFont typeface="Arial"/>
              <a:buChar char="•"/>
            </a:pPr>
            <a:r>
              <a:rPr lang="fr" sz="2200">
                <a:solidFill>
                  <a:srgbClr val="FFFFFF"/>
                </a:solidFill>
                <a:latin typeface="Avenir"/>
                <a:ea typeface="Avenir"/>
                <a:cs typeface="Avenir"/>
                <a:sym typeface="Avenir"/>
              </a:rPr>
              <a:t>Sollicité via une demande de propositions (RFP) ou de devis (RFQ)</a:t>
            </a:r>
            <a:endParaRPr/>
          </a:p>
          <a:p>
            <a:pPr indent="-92075" lvl="0" marL="231775" marR="0" rtl="0" algn="l">
              <a:spcBef>
                <a:spcPts val="0"/>
              </a:spcBef>
              <a:spcAft>
                <a:spcPts val="0"/>
              </a:spcAft>
              <a:buClr>
                <a:schemeClr val="dk1"/>
              </a:buClr>
              <a:buSzPts val="2200"/>
              <a:buFont typeface="Arial"/>
              <a:buNone/>
            </a:pPr>
            <a:r>
              <a:t/>
            </a:r>
            <a:endParaRPr sz="2200">
              <a:solidFill>
                <a:srgbClr val="FFFFFF"/>
              </a:solidFill>
              <a:latin typeface="Avenir"/>
              <a:ea typeface="Avenir"/>
              <a:cs typeface="Avenir"/>
              <a:sym typeface="Avenir"/>
            </a:endParaRPr>
          </a:p>
          <a:p>
            <a:pPr indent="0" lvl="0" marL="0" marR="0" rtl="0" algn="l">
              <a:spcBef>
                <a:spcPts val="0"/>
              </a:spcBef>
              <a:spcAft>
                <a:spcPts val="0"/>
              </a:spcAft>
              <a:buNone/>
            </a:pPr>
            <a:r>
              <a:t/>
            </a:r>
            <a:endParaRPr sz="1200">
              <a:solidFill>
                <a:srgbClr val="FFFFFF"/>
              </a:solidFill>
              <a:latin typeface="Avenir"/>
              <a:ea typeface="Avenir"/>
              <a:cs typeface="Avenir"/>
              <a:sym typeface="Avenir"/>
            </a:endParaRPr>
          </a:p>
          <a:p>
            <a:pPr indent="-182563" lvl="0" marL="214313" marR="0" rtl="0" algn="l">
              <a:spcBef>
                <a:spcPts val="0"/>
              </a:spcBef>
              <a:spcAft>
                <a:spcPts val="0"/>
              </a:spcAft>
              <a:buClr>
                <a:schemeClr val="dk1"/>
              </a:buClr>
              <a:buSzPts val="500"/>
              <a:buFont typeface="Arial"/>
              <a:buNone/>
            </a:pPr>
            <a:r>
              <a:t/>
            </a:r>
            <a:endParaRPr sz="500">
              <a:solidFill>
                <a:srgbClr val="FFFFFF"/>
              </a:solidFill>
              <a:latin typeface="Avenir"/>
              <a:ea typeface="Avenir"/>
              <a:cs typeface="Avenir"/>
              <a:sym typeface="Avenir"/>
            </a:endParaRPr>
          </a:p>
          <a:p>
            <a:pPr indent="-182563" lvl="0" marL="214313" marR="0" rtl="0" algn="l">
              <a:spcBef>
                <a:spcPts val="0"/>
              </a:spcBef>
              <a:spcAft>
                <a:spcPts val="0"/>
              </a:spcAft>
              <a:buClr>
                <a:schemeClr val="dk1"/>
              </a:buClr>
              <a:buSzPts val="500"/>
              <a:buFont typeface="Arial"/>
              <a:buNone/>
            </a:pPr>
            <a:r>
              <a:t/>
            </a:r>
            <a:endParaRPr sz="500">
              <a:solidFill>
                <a:srgbClr val="FFFFFF"/>
              </a:solidFill>
              <a:latin typeface="Avenir"/>
              <a:ea typeface="Avenir"/>
              <a:cs typeface="Avenir"/>
              <a:sym typeface="Avenir"/>
            </a:endParaRPr>
          </a:p>
          <a:p>
            <a:pPr indent="-182563" lvl="0" marL="214313" marR="0" rtl="0" algn="l">
              <a:spcBef>
                <a:spcPts val="0"/>
              </a:spcBef>
              <a:spcAft>
                <a:spcPts val="0"/>
              </a:spcAft>
              <a:buClr>
                <a:schemeClr val="dk1"/>
              </a:buClr>
              <a:buSzPts val="500"/>
              <a:buFont typeface="Arial"/>
              <a:buNone/>
            </a:pPr>
            <a:r>
              <a:t/>
            </a:r>
            <a:endParaRPr sz="500">
              <a:solidFill>
                <a:srgbClr val="FFFFFF"/>
              </a:solidFill>
              <a:latin typeface="Avenir"/>
              <a:ea typeface="Avenir"/>
              <a:cs typeface="Avenir"/>
              <a:sym typeface="Avenir"/>
            </a:endParaRPr>
          </a:p>
          <a:p>
            <a:pPr indent="0" lvl="0" marL="0" marR="0" rtl="0" algn="l">
              <a:spcBef>
                <a:spcPts val="0"/>
              </a:spcBef>
              <a:spcAft>
                <a:spcPts val="0"/>
              </a:spcAft>
              <a:buNone/>
            </a:pPr>
            <a:r>
              <a:t/>
            </a:r>
            <a:endParaRPr sz="500">
              <a:solidFill>
                <a:srgbClr val="FFFFFF"/>
              </a:solidFill>
              <a:latin typeface="Avenir"/>
              <a:ea typeface="Avenir"/>
              <a:cs typeface="Avenir"/>
              <a:sym typeface="Aveni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5"/>
          <p:cNvSpPr txBox="1"/>
          <p:nvPr>
            <p:ph idx="1" type="body"/>
          </p:nvPr>
        </p:nvSpPr>
        <p:spPr>
          <a:xfrm>
            <a:off x="493677" y="910435"/>
            <a:ext cx="5103249" cy="6354844"/>
          </a:xfrm>
          <a:prstGeom prst="rect">
            <a:avLst/>
          </a:prstGeom>
          <a:noFill/>
          <a:ln>
            <a:noFill/>
          </a:ln>
        </p:spPr>
        <p:txBody>
          <a:bodyPr anchorCtr="0" anchor="t" bIns="91175" lIns="91175" spcFirstLastPara="1" rIns="91175" wrap="square" tIns="91175">
            <a:noAutofit/>
          </a:bodyPr>
          <a:lstStyle/>
          <a:p>
            <a:pPr indent="-440255" lvl="0" marL="609585" rtl="0" algn="l">
              <a:lnSpc>
                <a:spcPct val="100000"/>
              </a:lnSpc>
              <a:spcBef>
                <a:spcPts val="0"/>
              </a:spcBef>
              <a:spcAft>
                <a:spcPts val="0"/>
              </a:spcAft>
              <a:buSzPts val="1600"/>
              <a:buFont typeface="Arial"/>
              <a:buChar char="•"/>
            </a:pPr>
            <a:r>
              <a:rPr b="1" lang="fr" sz="1400"/>
              <a:t>Section A- </a:t>
            </a:r>
            <a:r>
              <a:rPr lang="fr" sz="1400"/>
              <a:t>Contrat</a:t>
            </a:r>
            <a:endParaRPr/>
          </a:p>
          <a:p>
            <a:pPr indent="0" lvl="0" marL="169329" rtl="0" algn="l">
              <a:lnSpc>
                <a:spcPct val="100000"/>
              </a:lnSpc>
              <a:spcBef>
                <a:spcPts val="0"/>
              </a:spcBef>
              <a:spcAft>
                <a:spcPts val="0"/>
              </a:spcAft>
              <a:buSzPts val="1600"/>
              <a:buNone/>
            </a:pPr>
            <a:r>
              <a:t/>
            </a:r>
            <a:endParaRPr sz="1400"/>
          </a:p>
          <a:p>
            <a:pPr indent="-440255" lvl="0" marL="609585" rtl="0" algn="l">
              <a:lnSpc>
                <a:spcPct val="100000"/>
              </a:lnSpc>
              <a:spcBef>
                <a:spcPts val="0"/>
              </a:spcBef>
              <a:spcAft>
                <a:spcPts val="0"/>
              </a:spcAft>
              <a:buSzPts val="1600"/>
              <a:buFont typeface="Arial"/>
              <a:buChar char="•"/>
            </a:pPr>
            <a:r>
              <a:rPr b="1" lang="fr" sz="1400"/>
              <a:t>Partie I - </a:t>
            </a:r>
            <a:r>
              <a:rPr lang="fr" sz="1400"/>
              <a:t>Plan Previsionnel </a:t>
            </a:r>
            <a:endParaRPr/>
          </a:p>
          <a:p>
            <a:pPr indent="-440255" lvl="0" marL="609585" rtl="0" algn="l">
              <a:lnSpc>
                <a:spcPct val="100000"/>
              </a:lnSpc>
              <a:spcBef>
                <a:spcPts val="0"/>
              </a:spcBef>
              <a:spcAft>
                <a:spcPts val="0"/>
              </a:spcAft>
              <a:buSzPts val="1600"/>
              <a:buFont typeface="Courier New"/>
              <a:buChar char="o"/>
            </a:pPr>
            <a:r>
              <a:rPr lang="fr" sz="1400"/>
              <a:t>But; Type de contrat - Coût estimé, frais fixes et montant engagé - Postes budgétaires - Coûts indirects - Frais fixes</a:t>
            </a:r>
            <a:endParaRPr/>
          </a:p>
          <a:p>
            <a:pPr indent="-440255" lvl="1" marL="1219170" rtl="0" algn="l">
              <a:lnSpc>
                <a:spcPct val="100000"/>
              </a:lnSpc>
              <a:spcBef>
                <a:spcPts val="1067"/>
              </a:spcBef>
              <a:spcAft>
                <a:spcPts val="0"/>
              </a:spcAft>
              <a:buSzPts val="1600"/>
              <a:buFont typeface="Arial"/>
              <a:buChar char="•"/>
            </a:pPr>
            <a:r>
              <a:rPr b="1" lang="fr" sz="1400"/>
              <a:t>Section B- </a:t>
            </a:r>
            <a:r>
              <a:rPr lang="fr" sz="1400"/>
              <a:t>Fournitures ou services et prix/coûts</a:t>
            </a:r>
            <a:endParaRPr/>
          </a:p>
          <a:p>
            <a:pPr indent="-440255" lvl="1" marL="1219170" rtl="0" algn="l">
              <a:lnSpc>
                <a:spcPct val="100000"/>
              </a:lnSpc>
              <a:spcBef>
                <a:spcPts val="1067"/>
              </a:spcBef>
              <a:spcAft>
                <a:spcPts val="0"/>
              </a:spcAft>
              <a:buSzPts val="1600"/>
              <a:buFont typeface="Arial"/>
              <a:buChar char="•"/>
            </a:pPr>
            <a:r>
              <a:rPr b="1" lang="fr" sz="1400"/>
              <a:t>Section C – </a:t>
            </a:r>
            <a:r>
              <a:rPr lang="fr" sz="1400"/>
              <a:t>Énoncé des travaux de performance</a:t>
            </a:r>
            <a:endParaRPr/>
          </a:p>
          <a:p>
            <a:pPr indent="-440255" lvl="1" marL="1219170" rtl="0" algn="l">
              <a:lnSpc>
                <a:spcPct val="100000"/>
              </a:lnSpc>
              <a:spcBef>
                <a:spcPts val="1067"/>
              </a:spcBef>
              <a:spcAft>
                <a:spcPts val="0"/>
              </a:spcAft>
              <a:buSzPts val="1600"/>
              <a:buFont typeface="Arial"/>
              <a:buChar char="•"/>
            </a:pPr>
            <a:r>
              <a:rPr b="1" lang="fr" sz="1400"/>
              <a:t>Section D</a:t>
            </a:r>
            <a:r>
              <a:rPr lang="fr" sz="1400"/>
              <a:t>- Publicite  et marquage</a:t>
            </a:r>
            <a:endParaRPr/>
          </a:p>
          <a:p>
            <a:pPr indent="-440255" lvl="1" marL="1219170" rtl="0" algn="l">
              <a:lnSpc>
                <a:spcPct val="100000"/>
              </a:lnSpc>
              <a:spcBef>
                <a:spcPts val="1067"/>
              </a:spcBef>
              <a:spcAft>
                <a:spcPts val="0"/>
              </a:spcAft>
              <a:buSzPts val="1600"/>
              <a:buFont typeface="Arial"/>
              <a:buChar char="•"/>
            </a:pPr>
            <a:r>
              <a:rPr b="1" lang="fr" sz="1400"/>
              <a:t>Section E- </a:t>
            </a:r>
            <a:r>
              <a:rPr lang="fr" sz="1400"/>
              <a:t>Inspection et acceptation</a:t>
            </a:r>
            <a:endParaRPr/>
          </a:p>
          <a:p>
            <a:pPr indent="-440255" lvl="1" marL="1219170" rtl="0" algn="l">
              <a:lnSpc>
                <a:spcPct val="100000"/>
              </a:lnSpc>
              <a:spcBef>
                <a:spcPts val="1067"/>
              </a:spcBef>
              <a:spcAft>
                <a:spcPts val="0"/>
              </a:spcAft>
              <a:buSzPts val="1600"/>
              <a:buFont typeface="Arial"/>
              <a:buChar char="•"/>
            </a:pPr>
            <a:r>
              <a:rPr b="1" lang="fr" sz="1400"/>
              <a:t>Section F- </a:t>
            </a:r>
            <a:r>
              <a:rPr lang="fr" sz="1400"/>
              <a:t>Livrables  ou performances</a:t>
            </a:r>
            <a:endParaRPr/>
          </a:p>
          <a:p>
            <a:pPr indent="-440255" lvl="1" marL="1219170" rtl="0" algn="l">
              <a:lnSpc>
                <a:spcPct val="100000"/>
              </a:lnSpc>
              <a:spcBef>
                <a:spcPts val="1067"/>
              </a:spcBef>
              <a:spcAft>
                <a:spcPts val="0"/>
              </a:spcAft>
              <a:buSzPts val="1600"/>
              <a:buFont typeface="Arial"/>
              <a:buChar char="•"/>
            </a:pPr>
            <a:r>
              <a:rPr b="1" lang="fr" sz="1400"/>
              <a:t>Section G - </a:t>
            </a:r>
            <a:r>
              <a:rPr lang="fr" sz="1400"/>
              <a:t>Données sur l'administration du contrat</a:t>
            </a:r>
            <a:endParaRPr/>
          </a:p>
          <a:p>
            <a:pPr indent="-440255" lvl="1" marL="1219170" rtl="0" algn="l">
              <a:lnSpc>
                <a:spcPct val="100000"/>
              </a:lnSpc>
              <a:spcBef>
                <a:spcPts val="1067"/>
              </a:spcBef>
              <a:spcAft>
                <a:spcPts val="0"/>
              </a:spcAft>
              <a:buSzPts val="1600"/>
              <a:buFont typeface="Arial"/>
              <a:buChar char="•"/>
            </a:pPr>
            <a:r>
              <a:rPr b="1" lang="fr" sz="1400"/>
              <a:t>Section H – </a:t>
            </a:r>
            <a:r>
              <a:rPr lang="fr" sz="1400"/>
              <a:t>Exigences particulières du contrat</a:t>
            </a:r>
            <a:endParaRPr/>
          </a:p>
          <a:p>
            <a:pPr indent="-440255" lvl="1" marL="1219170" rtl="0" algn="l">
              <a:lnSpc>
                <a:spcPct val="100000"/>
              </a:lnSpc>
              <a:spcBef>
                <a:spcPts val="1067"/>
              </a:spcBef>
              <a:spcAft>
                <a:spcPts val="0"/>
              </a:spcAft>
              <a:buSzPts val="1600"/>
              <a:buFont typeface="Arial"/>
              <a:buChar char="•"/>
            </a:pPr>
            <a:r>
              <a:rPr b="1" lang="fr" sz="1400"/>
              <a:t>Section I – </a:t>
            </a:r>
            <a:r>
              <a:rPr lang="fr" sz="1400"/>
              <a:t>Clauses du contrat</a:t>
            </a:r>
            <a:endParaRPr/>
          </a:p>
          <a:p>
            <a:pPr indent="-440255" lvl="1" marL="1219170" rtl="0" algn="l">
              <a:lnSpc>
                <a:spcPct val="100000"/>
              </a:lnSpc>
              <a:spcBef>
                <a:spcPts val="1067"/>
              </a:spcBef>
              <a:spcAft>
                <a:spcPts val="0"/>
              </a:spcAft>
              <a:buSzPts val="1600"/>
              <a:buFont typeface="Arial"/>
              <a:buChar char="•"/>
            </a:pPr>
            <a:r>
              <a:rPr b="1" lang="fr" sz="1400"/>
              <a:t>Section J- </a:t>
            </a:r>
            <a:r>
              <a:rPr lang="fr" sz="1400"/>
              <a:t>Liste des pièces jointes</a:t>
            </a:r>
            <a:endParaRPr/>
          </a:p>
        </p:txBody>
      </p:sp>
      <p:sp>
        <p:nvSpPr>
          <p:cNvPr id="288" name="Google Shape;288;p35"/>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p>
            <a:pPr indent="0" lvl="0" marL="0" marR="0" rtl="0" algn="r">
              <a:spcBef>
                <a:spcPts val="0"/>
              </a:spcBef>
              <a:spcAft>
                <a:spcPts val="0"/>
              </a:spcAft>
              <a:buClr>
                <a:srgbClr val="6C6463"/>
              </a:buClr>
              <a:buSzPts val="800"/>
              <a:buFont typeface="Cabin"/>
              <a:buNone/>
            </a:pPr>
            <a:fld id="{00000000-1234-1234-1234-123412341234}" type="slidenum">
              <a:rPr lang="fr"/>
              <a:t>‹#›</a:t>
            </a:fld>
            <a:endParaRPr/>
          </a:p>
        </p:txBody>
      </p:sp>
      <p:sp>
        <p:nvSpPr>
          <p:cNvPr id="289" name="Google Shape;289;p35"/>
          <p:cNvSpPr txBox="1"/>
          <p:nvPr>
            <p:ph idx="4294967295" type="body"/>
          </p:nvPr>
        </p:nvSpPr>
        <p:spPr>
          <a:xfrm>
            <a:off x="5684744" y="1010490"/>
            <a:ext cx="5162550" cy="4632325"/>
          </a:xfrm>
          <a:prstGeom prst="rect">
            <a:avLst/>
          </a:prstGeom>
          <a:noFill/>
          <a:ln>
            <a:noFill/>
          </a:ln>
        </p:spPr>
        <p:txBody>
          <a:bodyPr anchorCtr="0" anchor="t" bIns="45700" lIns="0" spcFirstLastPara="1" rIns="0" wrap="square" tIns="45700">
            <a:normAutofit fontScale="47500" lnSpcReduction="20000"/>
          </a:bodyPr>
          <a:lstStyle/>
          <a:p>
            <a:pPr indent="-102552" lvl="0" marL="91440" rtl="0" algn="l">
              <a:lnSpc>
                <a:spcPct val="110000"/>
              </a:lnSpc>
              <a:spcBef>
                <a:spcPts val="0"/>
              </a:spcBef>
              <a:spcAft>
                <a:spcPts val="0"/>
              </a:spcAft>
              <a:buSzPct val="100000"/>
              <a:buChar char=" "/>
            </a:pPr>
            <a:r>
              <a:rPr b="1" lang="fr" sz="3400"/>
              <a:t>Pièce jointe 1 </a:t>
            </a:r>
            <a:r>
              <a:rPr lang="fr" sz="3400"/>
              <a:t>– Plan Previsionnel </a:t>
            </a:r>
            <a:endParaRPr/>
          </a:p>
          <a:p>
            <a:pPr indent="-182880" lvl="2" marL="566928" rtl="0" algn="l">
              <a:lnSpc>
                <a:spcPct val="110000"/>
              </a:lnSpc>
              <a:spcBef>
                <a:spcPts val="400"/>
              </a:spcBef>
              <a:spcAft>
                <a:spcPts val="0"/>
              </a:spcAft>
              <a:buClr>
                <a:srgbClr val="3F3F3F"/>
              </a:buClr>
              <a:buSzPct val="100000"/>
              <a:buFont typeface="Courier New"/>
              <a:buChar char="o"/>
            </a:pPr>
            <a:r>
              <a:rPr lang="fr" sz="3400"/>
              <a:t>Objet de l'accord - Durée de l'accord - Montant de l'accord et paiement - Budget de l'accord - Rapports, suivi et évaluation - Passation des marchés et contrats - Titre et utilisation de la propriété - Revenus du programme - Partage des coûts (correspondance) - Coûts indirects - Résolution des conflits - Administration de l'accord après l'attribution - Dispositions spéciales - Dispositions standard - Compréhension d'une implication substantielle</a:t>
            </a:r>
            <a:endParaRPr/>
          </a:p>
          <a:p>
            <a:pPr indent="0" lvl="0" marL="0" rtl="0" algn="l">
              <a:lnSpc>
                <a:spcPct val="110000"/>
              </a:lnSpc>
              <a:spcBef>
                <a:spcPts val="1600"/>
              </a:spcBef>
              <a:spcAft>
                <a:spcPts val="0"/>
              </a:spcAft>
              <a:buSzPct val="100000"/>
              <a:buNone/>
            </a:pPr>
            <a:r>
              <a:rPr b="1" lang="fr" sz="3400"/>
              <a:t>  Pièce jointe 2- </a:t>
            </a:r>
            <a:r>
              <a:rPr lang="fr" sz="3400"/>
              <a:t>Description du programme</a:t>
            </a:r>
            <a:endParaRPr/>
          </a:p>
          <a:p>
            <a:pPr indent="-102552" lvl="0" marL="91440" rtl="0" algn="l">
              <a:lnSpc>
                <a:spcPct val="110000"/>
              </a:lnSpc>
              <a:spcBef>
                <a:spcPts val="1400"/>
              </a:spcBef>
              <a:spcAft>
                <a:spcPts val="0"/>
              </a:spcAft>
              <a:buSzPct val="100000"/>
              <a:buChar char=" "/>
            </a:pPr>
            <a:r>
              <a:rPr b="1" lang="fr" sz="3400"/>
              <a:t>Pièce jointe 3- </a:t>
            </a:r>
            <a:r>
              <a:rPr lang="fr" sz="3400"/>
              <a:t>Dispositions standard</a:t>
            </a:r>
            <a:endParaRPr/>
          </a:p>
          <a:p>
            <a:pPr indent="-102552" lvl="0" marL="91440" rtl="0" algn="l">
              <a:lnSpc>
                <a:spcPct val="110000"/>
              </a:lnSpc>
              <a:spcBef>
                <a:spcPts val="1400"/>
              </a:spcBef>
              <a:spcAft>
                <a:spcPts val="0"/>
              </a:spcAft>
              <a:buSzPct val="100000"/>
              <a:buChar char=" "/>
            </a:pPr>
            <a:r>
              <a:rPr b="1" lang="fr" sz="3400"/>
              <a:t>Pièce jointe 4 </a:t>
            </a:r>
            <a:r>
              <a:rPr lang="fr" sz="3400"/>
              <a:t>– Stratégie de Publicite et et plan de marquage</a:t>
            </a:r>
            <a:endParaRPr/>
          </a:p>
          <a:p>
            <a:pPr indent="-102552" lvl="0" marL="91440" rtl="0" algn="l">
              <a:lnSpc>
                <a:spcPct val="110000"/>
              </a:lnSpc>
              <a:spcBef>
                <a:spcPts val="1400"/>
              </a:spcBef>
              <a:spcAft>
                <a:spcPts val="0"/>
              </a:spcAft>
              <a:buSzPct val="100000"/>
              <a:buChar char=" "/>
            </a:pPr>
            <a:r>
              <a:rPr b="1" lang="fr" sz="3400"/>
              <a:t>Pièce jointe</a:t>
            </a:r>
            <a:r>
              <a:rPr lang="fr" sz="3400"/>
              <a:t> </a:t>
            </a:r>
            <a:r>
              <a:rPr b="1" lang="fr" sz="3400"/>
              <a:t>5 </a:t>
            </a:r>
            <a:r>
              <a:rPr lang="fr" sz="3400"/>
              <a:t>- Marchandises et transports</a:t>
            </a:r>
            <a:endParaRPr/>
          </a:p>
          <a:p>
            <a:pPr indent="-31114" lvl="0" marL="91440" rtl="0" algn="l">
              <a:lnSpc>
                <a:spcPct val="110000"/>
              </a:lnSpc>
              <a:spcBef>
                <a:spcPts val="1400"/>
              </a:spcBef>
              <a:spcAft>
                <a:spcPts val="0"/>
              </a:spcAft>
              <a:buSzPct val="100000"/>
              <a:buNone/>
            </a:pPr>
            <a:r>
              <a:t/>
            </a:r>
            <a:endParaRPr/>
          </a:p>
          <a:p>
            <a:pPr indent="-31114" lvl="0" marL="91440" rtl="0" algn="l">
              <a:lnSpc>
                <a:spcPct val="110000"/>
              </a:lnSpc>
              <a:spcBef>
                <a:spcPts val="1400"/>
              </a:spcBef>
              <a:spcAft>
                <a:spcPts val="0"/>
              </a:spcAft>
              <a:buSzPct val="100000"/>
              <a:buNone/>
            </a:pPr>
            <a:r>
              <a:t/>
            </a:r>
            <a:endParaRPr/>
          </a:p>
          <a:p>
            <a:pPr indent="-31114" lvl="0" marL="91440" rtl="0" algn="l">
              <a:lnSpc>
                <a:spcPct val="110000"/>
              </a:lnSpc>
              <a:spcBef>
                <a:spcPts val="1400"/>
              </a:spcBef>
              <a:spcAft>
                <a:spcPts val="0"/>
              </a:spcAft>
              <a:buSzPct val="100000"/>
              <a:buNone/>
            </a:pPr>
            <a:r>
              <a:t/>
            </a:r>
            <a:endParaRPr/>
          </a:p>
        </p:txBody>
      </p:sp>
      <p:sp>
        <p:nvSpPr>
          <p:cNvPr id="290" name="Google Shape;290;p35"/>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 </a:t>
            </a:r>
            <a:r>
              <a:rPr b="1" lang="fr" sz="2400">
                <a:solidFill>
                  <a:srgbClr val="FFFFFF"/>
                </a:solidFill>
                <a:latin typeface="Arial"/>
                <a:ea typeface="Arial"/>
                <a:cs typeface="Arial"/>
                <a:sym typeface="Arial"/>
              </a:rPr>
              <a:t>STRUCTURE DE L'ACCORD</a:t>
            </a:r>
            <a:r>
              <a:rPr b="1" lang="fr" sz="2400">
                <a:solidFill>
                  <a:schemeClr val="lt1"/>
                </a:solidFill>
                <a:latin typeface="Arial"/>
                <a:ea typeface="Arial"/>
                <a:cs typeface="Arial"/>
                <a:sym typeface="Arial"/>
              </a:rPr>
              <a:t>  </a:t>
            </a:r>
            <a:endParaRPr/>
          </a:p>
        </p:txBody>
      </p:sp>
      <p:sp>
        <p:nvSpPr>
          <p:cNvPr id="291" name="Google Shape;291;p35"/>
          <p:cNvSpPr/>
          <p:nvPr/>
        </p:nvSpPr>
        <p:spPr>
          <a:xfrm rot="-5400000">
            <a:off x="-1669768" y="3360482"/>
            <a:ext cx="4175402" cy="646741"/>
          </a:xfrm>
          <a:prstGeom prst="ellipse">
            <a:avLst/>
          </a:prstGeom>
          <a:solidFill>
            <a:schemeClr val="accent1"/>
          </a:solidFill>
          <a:ln cap="flat" cmpd="sng" w="15875">
            <a:solidFill>
              <a:srgbClr val="1146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1800">
                <a:solidFill>
                  <a:schemeClr val="lt1"/>
                </a:solidFill>
                <a:latin typeface="Avenir"/>
                <a:ea typeface="Avenir"/>
                <a:cs typeface="Avenir"/>
                <a:sym typeface="Avenir"/>
              </a:rPr>
              <a:t>Acquisition (Contrats) :</a:t>
            </a:r>
            <a:endParaRPr/>
          </a:p>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92" name="Google Shape;292;p35"/>
          <p:cNvSpPr/>
          <p:nvPr/>
        </p:nvSpPr>
        <p:spPr>
          <a:xfrm rot="5400000">
            <a:off x="9096546" y="3226652"/>
            <a:ext cx="4723224" cy="914400"/>
          </a:xfrm>
          <a:prstGeom prst="ellipse">
            <a:avLst/>
          </a:prstGeom>
          <a:solidFill>
            <a:schemeClr val="accent1"/>
          </a:solidFill>
          <a:ln cap="flat" cmpd="sng" w="15875">
            <a:solidFill>
              <a:srgbClr val="1146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1800">
                <a:solidFill>
                  <a:schemeClr val="lt1"/>
                </a:solidFill>
                <a:latin typeface="Avenir"/>
                <a:ea typeface="Avenir"/>
                <a:cs typeface="Avenir"/>
                <a:sym typeface="Avenir"/>
              </a:rPr>
              <a:t>Assistance (accord de coopération) :</a:t>
            </a:r>
            <a:endParaRPr/>
          </a:p>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6"/>
          <p:cNvSpPr txBox="1"/>
          <p:nvPr>
            <p:ph idx="12" type="sldNum"/>
          </p:nvPr>
        </p:nvSpPr>
        <p:spPr>
          <a:xfrm>
            <a:off x="9144000" y="6408096"/>
            <a:ext cx="2844800" cy="246400"/>
          </a:xfrm>
          <a:prstGeom prst="rect">
            <a:avLst/>
          </a:prstGeom>
          <a:noFill/>
          <a:ln>
            <a:noFill/>
          </a:ln>
        </p:spPr>
        <p:txBody>
          <a:bodyPr anchorCtr="0" anchor="ctr" bIns="45575" lIns="91175" spcFirstLastPara="1" rIns="91175" wrap="square" tIns="45575">
            <a:noAutofit/>
          </a:bodyPr>
          <a:lstStyle/>
          <a:p>
            <a:pPr indent="0" lvl="0" marL="0" marR="0" rtl="0" algn="r">
              <a:spcBef>
                <a:spcPts val="0"/>
              </a:spcBef>
              <a:spcAft>
                <a:spcPts val="0"/>
              </a:spcAft>
              <a:buClr>
                <a:srgbClr val="6C6463"/>
              </a:buClr>
              <a:buSzPts val="800"/>
              <a:buFont typeface="Cabin"/>
              <a:buNone/>
            </a:pPr>
            <a:fld id="{00000000-1234-1234-1234-123412341234}" type="slidenum">
              <a:rPr lang="fr"/>
              <a:t>‹#›</a:t>
            </a:fld>
            <a:endParaRPr/>
          </a:p>
        </p:txBody>
      </p:sp>
      <p:sp>
        <p:nvSpPr>
          <p:cNvPr id="298" name="Google Shape;298;p36"/>
          <p:cNvSpPr/>
          <p:nvPr/>
        </p:nvSpPr>
        <p:spPr>
          <a:xfrm>
            <a:off x="0" y="0"/>
            <a:ext cx="12192000" cy="897603"/>
          </a:xfrm>
          <a:prstGeom prst="rect">
            <a:avLst/>
          </a:prstGeom>
          <a:solidFill>
            <a:srgbClr val="BA0C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 sz="3200">
                <a:solidFill>
                  <a:srgbClr val="FFFFFF"/>
                </a:solidFill>
                <a:latin typeface="Arial"/>
                <a:ea typeface="Arial"/>
                <a:cs typeface="Arial"/>
                <a:sym typeface="Arial"/>
              </a:rPr>
              <a:t>Revue de l’Accord </a:t>
            </a:r>
            <a:r>
              <a:rPr b="1" lang="fr" sz="2400">
                <a:solidFill>
                  <a:srgbClr val="FFFFFF"/>
                </a:solidFill>
                <a:latin typeface="Arial"/>
                <a:ea typeface="Arial"/>
                <a:cs typeface="Arial"/>
                <a:sym typeface="Arial"/>
              </a:rPr>
              <a:t> </a:t>
            </a:r>
            <a:r>
              <a:rPr b="1" lang="fr" sz="2400">
                <a:solidFill>
                  <a:schemeClr val="lt1"/>
                </a:solidFill>
                <a:latin typeface="Arial"/>
                <a:ea typeface="Arial"/>
                <a:cs typeface="Arial"/>
                <a:sym typeface="Arial"/>
              </a:rPr>
              <a:t>  </a:t>
            </a:r>
            <a:endParaRPr/>
          </a:p>
        </p:txBody>
      </p:sp>
      <p:sp>
        <p:nvSpPr>
          <p:cNvPr id="299" name="Google Shape;299;p36"/>
          <p:cNvSpPr txBox="1"/>
          <p:nvPr>
            <p:ph type="title"/>
          </p:nvPr>
        </p:nvSpPr>
        <p:spPr>
          <a:xfrm>
            <a:off x="726141" y="981636"/>
            <a:ext cx="10363200" cy="4926106"/>
          </a:xfrm>
          <a:prstGeom prst="rect">
            <a:avLst/>
          </a:prstGeom>
          <a:noFill/>
          <a:ln>
            <a:noFill/>
          </a:ln>
        </p:spPr>
        <p:txBody>
          <a:bodyPr anchorCtr="0" anchor="b" bIns="91175" lIns="91175" spcFirstLastPara="1" rIns="91175" wrap="square" tIns="91175">
            <a:noAutofit/>
          </a:bodyPr>
          <a:lstStyle/>
          <a:p>
            <a:pPr indent="0" lvl="0" marL="0" rtl="0" algn="l">
              <a:lnSpc>
                <a:spcPct val="90000"/>
              </a:lnSpc>
              <a:spcBef>
                <a:spcPts val="0"/>
              </a:spcBef>
              <a:spcAft>
                <a:spcPts val="0"/>
              </a:spcAft>
              <a:buClr>
                <a:schemeClr val="dk1"/>
              </a:buClr>
              <a:buSzPts val="1400"/>
              <a:buFont typeface="Avenir"/>
              <a:buNone/>
            </a:pPr>
            <a:r>
              <a:rPr b="1" lang="fr" sz="2800">
                <a:solidFill>
                  <a:schemeClr val="dk2"/>
                </a:solidFill>
              </a:rPr>
              <a:t>Il est essentiel que vous examiniez attentivement l'accord d'attribution avant de le signer, car il s'agit d'une étape importante du processus. Portez </a:t>
            </a:r>
            <a:r>
              <a:rPr lang="fr" sz="2800"/>
              <a:t>une attention particulière à :</a:t>
            </a:r>
            <a:br>
              <a:rPr lang="fr"/>
            </a:br>
            <a:endParaRPr/>
          </a:p>
          <a:p>
            <a:pPr indent="0" lvl="0" marL="0" marR="0" rtl="0" algn="l">
              <a:lnSpc>
                <a:spcPct val="90000"/>
              </a:lnSpc>
              <a:spcBef>
                <a:spcPts val="0"/>
              </a:spcBef>
              <a:spcAft>
                <a:spcPts val="0"/>
              </a:spcAft>
              <a:buClr>
                <a:srgbClr val="3F3F3F"/>
              </a:buClr>
              <a:buSzPts val="1400"/>
              <a:buFont typeface="Avenir"/>
              <a:buNone/>
            </a:pPr>
            <a:r>
              <a:rPr lang="fr" sz="2400"/>
              <a:t>- Type d’Accord  </a:t>
            </a:r>
            <a:br>
              <a:rPr lang="fr" sz="2400"/>
            </a:br>
            <a:r>
              <a:rPr lang="fr" sz="2400"/>
              <a:t>- Période de performance </a:t>
            </a:r>
            <a:br>
              <a:rPr lang="fr" sz="2400"/>
            </a:br>
            <a:r>
              <a:rPr lang="fr" sz="2400"/>
              <a:t>- Approbations accordées et requises </a:t>
            </a:r>
            <a:br>
              <a:rPr lang="fr" sz="2400"/>
            </a:br>
            <a:r>
              <a:rPr lang="fr" sz="2400"/>
              <a:t>- Termes de référence des travaux</a:t>
            </a:r>
            <a:endParaRPr/>
          </a:p>
          <a:p>
            <a:pPr indent="0" lvl="0" marL="0" marR="0" rtl="0" algn="l">
              <a:lnSpc>
                <a:spcPct val="90000"/>
              </a:lnSpc>
              <a:spcBef>
                <a:spcPts val="0"/>
              </a:spcBef>
              <a:spcAft>
                <a:spcPts val="0"/>
              </a:spcAft>
              <a:buClr>
                <a:srgbClr val="3F3F3F"/>
              </a:buClr>
              <a:buSzPts val="1400"/>
              <a:buFont typeface="Avenir"/>
              <a:buNone/>
            </a:pPr>
            <a:r>
              <a:rPr lang="fr" sz="2400"/>
              <a:t>- Budget et montants engagés </a:t>
            </a:r>
            <a:br>
              <a:rPr lang="fr" sz="2400"/>
            </a:br>
            <a:r>
              <a:rPr lang="fr" sz="2400"/>
              <a:t>- Implication substantielle </a:t>
            </a:r>
            <a:br>
              <a:rPr lang="fr" sz="2400"/>
            </a:br>
            <a:r>
              <a:rPr lang="fr" sz="2400"/>
              <a:t>- Code géographique</a:t>
            </a:r>
            <a:endParaRPr/>
          </a:p>
          <a:p>
            <a:pPr indent="0" lvl="0" marL="0" marR="0" rtl="0" algn="l">
              <a:lnSpc>
                <a:spcPct val="90000"/>
              </a:lnSpc>
              <a:spcBef>
                <a:spcPts val="0"/>
              </a:spcBef>
              <a:spcAft>
                <a:spcPts val="0"/>
              </a:spcAft>
              <a:buClr>
                <a:srgbClr val="3F3F3F"/>
              </a:buClr>
              <a:buSzPts val="1400"/>
              <a:buFont typeface="Avenir"/>
              <a:buNone/>
            </a:pPr>
            <a:r>
              <a:rPr lang="fr" sz="2400"/>
              <a:t>- Personnel clé, si applicable</a:t>
            </a:r>
            <a:endParaRPr/>
          </a:p>
          <a:p>
            <a:pPr indent="0" lvl="0" marL="0" marR="0" rtl="0" algn="l">
              <a:lnSpc>
                <a:spcPct val="90000"/>
              </a:lnSpc>
              <a:spcBef>
                <a:spcPts val="0"/>
              </a:spcBef>
              <a:spcAft>
                <a:spcPts val="0"/>
              </a:spcAft>
              <a:buClr>
                <a:srgbClr val="3F3F3F"/>
              </a:buClr>
              <a:buSzPts val="1400"/>
              <a:buFont typeface="Avenir"/>
              <a:buNone/>
            </a:pPr>
            <a:r>
              <a:rPr lang="fr" sz="2400"/>
              <a:t>- Partage des coûts, si applicable </a:t>
            </a:r>
            <a:br>
              <a:rPr lang="fr" sz="2400"/>
            </a:br>
            <a:r>
              <a:rPr lang="fr" sz="2400"/>
              <a:t>- </a:t>
            </a:r>
            <a:r>
              <a:rPr b="1" lang="fr" sz="2400">
                <a:solidFill>
                  <a:srgbClr val="1481B7"/>
                </a:solidFill>
              </a:rPr>
              <a:t>Vos AO/CO et AOR/COR désignés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VTI">
  <a:themeElements>
    <a:clrScheme name="AnalogousFromRegularSeedRightStep">
      <a:dk1>
        <a:srgbClr val="000000"/>
      </a:dk1>
      <a:lt1>
        <a:srgbClr val="FFFFFF"/>
      </a:lt1>
      <a:dk2>
        <a:srgbClr val="1A282F"/>
      </a:dk2>
      <a:lt2>
        <a:srgbClr val="F3F1F0"/>
      </a:lt2>
      <a:accent1>
        <a:srgbClr val="29A8E7"/>
      </a:accent1>
      <a:accent2>
        <a:srgbClr val="1747D5"/>
      </a:accent2>
      <a:accent3>
        <a:srgbClr val="4A2BE7"/>
      </a:accent3>
      <a:accent4>
        <a:srgbClr val="8517D5"/>
      </a:accent4>
      <a:accent5>
        <a:srgbClr val="E629E7"/>
      </a:accent5>
      <a:accent6>
        <a:srgbClr val="D51786"/>
      </a:accent6>
      <a:hlink>
        <a:srgbClr val="BF693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