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84775" cx="9144000"/>
  <p:notesSz cx="6858000" cy="9144000"/>
  <p:embeddedFontLst>
    <p:embeddedFont>
      <p:font typeface="Cabin"/>
      <p:regular r:id="rId30"/>
      <p:bold r:id="rId31"/>
      <p:italic r:id="rId32"/>
      <p:boldItalic r:id="rId33"/>
    </p:embeddedFont>
    <p:embeddedFont>
      <p:font typeface="Gill Sans"/>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bin-bold.fntdata"/><Relationship Id="rId30" Type="http://schemas.openxmlformats.org/officeDocument/2006/relationships/font" Target="fonts/Cabin-regular.fntdata"/><Relationship Id="rId11" Type="http://schemas.openxmlformats.org/officeDocument/2006/relationships/slide" Target="slides/slide7.xml"/><Relationship Id="rId33" Type="http://schemas.openxmlformats.org/officeDocument/2006/relationships/font" Target="fonts/Cabin-boldItalic.fntdata"/><Relationship Id="rId10" Type="http://schemas.openxmlformats.org/officeDocument/2006/relationships/slide" Target="slides/slide6.xml"/><Relationship Id="rId32" Type="http://schemas.openxmlformats.org/officeDocument/2006/relationships/font" Target="fonts/Cabin-italic.fntdata"/><Relationship Id="rId13" Type="http://schemas.openxmlformats.org/officeDocument/2006/relationships/slide" Target="slides/slide9.xml"/><Relationship Id="rId35" Type="http://schemas.openxmlformats.org/officeDocument/2006/relationships/font" Target="fonts/GillSans-bold.fntdata"/><Relationship Id="rId12" Type="http://schemas.openxmlformats.org/officeDocument/2006/relationships/slide" Target="slides/slide8.xml"/><Relationship Id="rId34" Type="http://schemas.openxmlformats.org/officeDocument/2006/relationships/font" Target="fonts/GillSans-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orkwithusaid.gov/funding-essentials" TargetMode="External"/><Relationship Id="rId3" Type="http://schemas.openxmlformats.org/officeDocument/2006/relationships/hyperlink" Target="https://www.workwithusaid.gov/funding-opportunities" TargetMode="External"/><Relationship Id="rId4" Type="http://schemas.openxmlformats.org/officeDocument/2006/relationships/hyperlink" Target="https://www.workwithusaid.gov/sub-opportunitie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orkwithusaid.gov/funding-essentials" TargetMode="External"/><Relationship Id="rId3" Type="http://schemas.openxmlformats.org/officeDocument/2006/relationships/hyperlink" Target="https://www.workwithusaid.gov/funding-opportunities" TargetMode="External"/><Relationship Id="rId4" Type="http://schemas.openxmlformats.org/officeDocument/2006/relationships/hyperlink" Target="https://www.workwithusaid.gov/sub-opportuniti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nks.gd/l/eyJhbGciOiJIUzI1NiJ9.eyJidWxsZXRpbl9saW5rX2lkIjoxMzMsInVyaSI6ImJwMjpjbGljayIsInVybCI6Imh0dHBzOi8vd3d3Lndvcmt3aXRodXNhaWQuZ292L2VuL2Jsb2cvaG93LXRvLWJlY29tZS1hLXVzYWlkLXByaW1lLXBhcnRuZXI_dXRtX21lZGl1bT1lbWFpbCZ1dG1fc291cmNlPWdvdmRlbGl2ZXJ5IiwiYnVsbGV0aW5faWQiOiIyMDI0MDUwOS45NDU2MTM2MSJ9.jy-AXRZAMeiSgguR3ru2_VpmB3is5UDWOSCQC3vmCyE/s/2140847876/br/242178526458-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6" name="Google Shape;12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3" name="Google Shape;213;p10: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1400"/>
              <a:buNone/>
            </a:pPr>
            <a:r>
              <a:rPr lang="en-US" sz="1200">
                <a:latin typeface="Arial"/>
                <a:ea typeface="Arial"/>
                <a:cs typeface="Arial"/>
                <a:sym typeface="Arial"/>
              </a:rPr>
              <a:t>Bianca:</a:t>
            </a:r>
            <a:endParaRPr sz="1200">
              <a:latin typeface="Arial"/>
              <a:ea typeface="Arial"/>
              <a:cs typeface="Arial"/>
              <a:sym typeface="Arial"/>
            </a:endParaRPr>
          </a:p>
        </p:txBody>
      </p:sp>
      <p:sp>
        <p:nvSpPr>
          <p:cNvPr id="222" name="Google Shape;22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majority of the Agency’s funds are awarded through competitive process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a:t>
            </a:r>
            <a:r>
              <a:rPr b="0" i="0" lang="en-US">
                <a:solidFill>
                  <a:srgbClr val="212721"/>
                </a:solidFill>
                <a:highlight>
                  <a:srgbClr val="FFFFFF"/>
                </a:highlight>
                <a:latin typeface="Arial"/>
                <a:ea typeface="Arial"/>
                <a:cs typeface="Arial"/>
                <a:sym typeface="Arial"/>
              </a:rPr>
              <a:t>M/OAA launched a </a:t>
            </a:r>
            <a:r>
              <a:rPr b="0" i="0" lang="en-US" u="sng">
                <a:solidFill>
                  <a:srgbClr val="205493"/>
                </a:solidFill>
                <a:highlight>
                  <a:srgbClr val="FFFFFF"/>
                </a:highlight>
                <a:latin typeface="Arial"/>
                <a:ea typeface="Arial"/>
                <a:cs typeface="Arial"/>
                <a:sym typeface="Arial"/>
                <a:hlinkClick r:id="rId2">
                  <a:extLst>
                    <a:ext uri="{A12FA001-AC4F-418D-AE19-62706E023703}">
                      <ahyp:hlinkClr val="tx"/>
                    </a:ext>
                  </a:extLst>
                </a:hlinkClick>
              </a:rPr>
              <a:t>Funding Essentials</a:t>
            </a:r>
            <a:r>
              <a:rPr b="0" i="0" lang="en-US">
                <a:solidFill>
                  <a:srgbClr val="212721"/>
                </a:solidFill>
                <a:highlight>
                  <a:srgbClr val="FFFFFF"/>
                </a:highlight>
                <a:latin typeface="Arial"/>
                <a:ea typeface="Arial"/>
                <a:cs typeface="Arial"/>
                <a:sym typeface="Arial"/>
              </a:rPr>
              <a:t> page on WorkwithUSAID.gov that provides baseline information to partners, such as understanding Acquisition and Assistance, exploring the Agency Business Forecast, reviewing Country Development Cooperation Strategies (CDCS), and </a:t>
            </a:r>
            <a:r>
              <a:rPr b="0" i="0" lang="en-US" u="sng">
                <a:solidFill>
                  <a:srgbClr val="205493"/>
                </a:solidFill>
                <a:highlight>
                  <a:srgbClr val="FFFFFF"/>
                </a:highlight>
                <a:latin typeface="Arial"/>
                <a:ea typeface="Arial"/>
                <a:cs typeface="Arial"/>
                <a:sym typeface="Arial"/>
                <a:hlinkClick r:id="rId3">
                  <a:extLst>
                    <a:ext uri="{A12FA001-AC4F-418D-AE19-62706E023703}">
                      <ahyp:hlinkClr val="tx"/>
                    </a:ext>
                  </a:extLst>
                </a:hlinkClick>
              </a:rPr>
              <a:t>existing funding opportunities</a:t>
            </a:r>
            <a:r>
              <a:rPr b="0" i="0" lang="en-US">
                <a:solidFill>
                  <a:srgbClr val="212721"/>
                </a:solidFill>
                <a:highlight>
                  <a:srgbClr val="FFFFFF"/>
                </a:highlight>
                <a:latin typeface="Arial"/>
                <a:ea typeface="Arial"/>
                <a:cs typeface="Arial"/>
                <a:sym typeface="Arial"/>
              </a:rPr>
              <a:t> through SAM.gov, Grants.gov, and the </a:t>
            </a:r>
            <a:r>
              <a:rPr b="0" i="0" lang="en-US" u="sng">
                <a:solidFill>
                  <a:srgbClr val="205493"/>
                </a:solidFill>
                <a:highlight>
                  <a:srgbClr val="FFFFFF"/>
                </a:highlight>
                <a:latin typeface="Arial"/>
                <a:ea typeface="Arial"/>
                <a:cs typeface="Arial"/>
                <a:sym typeface="Arial"/>
                <a:hlinkClick r:id="rId4">
                  <a:extLst>
                    <a:ext uri="{A12FA001-AC4F-418D-AE19-62706E023703}">
                      <ahyp:hlinkClr val="tx"/>
                    </a:ext>
                  </a:extLst>
                </a:hlinkClick>
              </a:rPr>
              <a:t>Sub-Opportunities portal</a:t>
            </a:r>
            <a:r>
              <a:rPr b="0" i="0" lang="en-US">
                <a:solidFill>
                  <a:srgbClr val="212721"/>
                </a:solidFill>
                <a:highlight>
                  <a:srgbClr val="FFFFFF"/>
                </a:highlight>
                <a:latin typeface="Arial"/>
                <a:ea typeface="Arial"/>
                <a:cs typeface="Arial"/>
                <a:sym typeface="Arial"/>
              </a:rPr>
              <a:t>.</a:t>
            </a:r>
            <a:endParaRPr/>
          </a:p>
          <a:p>
            <a:pPr indent="-228600" lvl="0" marL="457200" marR="0" rtl="0" algn="l">
              <a:lnSpc>
                <a:spcPct val="100000"/>
              </a:lnSpc>
              <a:spcBef>
                <a:spcPts val="0"/>
              </a:spcBef>
              <a:spcAft>
                <a:spcPts val="0"/>
              </a:spcAft>
              <a:buSzPts val="1400"/>
              <a:buNone/>
            </a:pPr>
            <a:r>
              <a:t/>
            </a:r>
            <a:endParaRPr/>
          </a:p>
        </p:txBody>
      </p:sp>
      <p:sp>
        <p:nvSpPr>
          <p:cNvPr id="238" name="Google Shape;23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-The majority of the Agency’s funds are awarded through competitive process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a:t>
            </a:r>
            <a:r>
              <a:rPr b="0" i="0" lang="en-US">
                <a:solidFill>
                  <a:srgbClr val="212721"/>
                </a:solidFill>
                <a:highlight>
                  <a:srgbClr val="FFFFFF"/>
                </a:highlight>
                <a:latin typeface="Arial"/>
                <a:ea typeface="Arial"/>
                <a:cs typeface="Arial"/>
                <a:sym typeface="Arial"/>
              </a:rPr>
              <a:t>M/OAA launched a </a:t>
            </a:r>
            <a:r>
              <a:rPr b="0" i="0" lang="en-US" u="sng">
                <a:solidFill>
                  <a:srgbClr val="205493"/>
                </a:solidFill>
                <a:highlight>
                  <a:srgbClr val="FFFFFF"/>
                </a:highlight>
                <a:latin typeface="Arial"/>
                <a:ea typeface="Arial"/>
                <a:cs typeface="Arial"/>
                <a:sym typeface="Arial"/>
                <a:hlinkClick r:id="rId2">
                  <a:extLst>
                    <a:ext uri="{A12FA001-AC4F-418D-AE19-62706E023703}">
                      <ahyp:hlinkClr val="tx"/>
                    </a:ext>
                  </a:extLst>
                </a:hlinkClick>
              </a:rPr>
              <a:t>Funding Essentials</a:t>
            </a:r>
            <a:r>
              <a:rPr b="0" i="0" lang="en-US">
                <a:solidFill>
                  <a:srgbClr val="212721"/>
                </a:solidFill>
                <a:highlight>
                  <a:srgbClr val="FFFFFF"/>
                </a:highlight>
                <a:latin typeface="Arial"/>
                <a:ea typeface="Arial"/>
                <a:cs typeface="Arial"/>
                <a:sym typeface="Arial"/>
              </a:rPr>
              <a:t> page on WorkwithUSAID.gov that provides baseline information to partners, such as understanding Acquisition and Assistance, exploring the Agency Business Forecast, reviewing Country Development Cooperation Strategies (CDCS), and </a:t>
            </a:r>
            <a:r>
              <a:rPr b="0" i="0" lang="en-US" u="sng">
                <a:solidFill>
                  <a:srgbClr val="205493"/>
                </a:solidFill>
                <a:highlight>
                  <a:srgbClr val="FFFFFF"/>
                </a:highlight>
                <a:latin typeface="Arial"/>
                <a:ea typeface="Arial"/>
                <a:cs typeface="Arial"/>
                <a:sym typeface="Arial"/>
                <a:hlinkClick r:id="rId3">
                  <a:extLst>
                    <a:ext uri="{A12FA001-AC4F-418D-AE19-62706E023703}">
                      <ahyp:hlinkClr val="tx"/>
                    </a:ext>
                  </a:extLst>
                </a:hlinkClick>
              </a:rPr>
              <a:t>existing funding opportunities</a:t>
            </a:r>
            <a:r>
              <a:rPr b="0" i="0" lang="en-US">
                <a:solidFill>
                  <a:srgbClr val="212721"/>
                </a:solidFill>
                <a:highlight>
                  <a:srgbClr val="FFFFFF"/>
                </a:highlight>
                <a:latin typeface="Arial"/>
                <a:ea typeface="Arial"/>
                <a:cs typeface="Arial"/>
                <a:sym typeface="Arial"/>
              </a:rPr>
              <a:t> through SAM.gov, Grants.gov, and the </a:t>
            </a:r>
            <a:r>
              <a:rPr b="0" i="0" lang="en-US" u="sng">
                <a:solidFill>
                  <a:srgbClr val="205493"/>
                </a:solidFill>
                <a:highlight>
                  <a:srgbClr val="FFFFFF"/>
                </a:highlight>
                <a:latin typeface="Arial"/>
                <a:ea typeface="Arial"/>
                <a:cs typeface="Arial"/>
                <a:sym typeface="Arial"/>
                <a:hlinkClick r:id="rId4">
                  <a:extLst>
                    <a:ext uri="{A12FA001-AC4F-418D-AE19-62706E023703}">
                      <ahyp:hlinkClr val="tx"/>
                    </a:ext>
                  </a:extLst>
                </a:hlinkClick>
              </a:rPr>
              <a:t>Sub-Opportunities portal</a:t>
            </a:r>
            <a:r>
              <a:rPr b="0" i="0" lang="en-US">
                <a:solidFill>
                  <a:srgbClr val="212721"/>
                </a:solidFill>
                <a:highlight>
                  <a:srgbClr val="FFFFFF"/>
                </a:highlight>
                <a:latin typeface="Arial"/>
                <a:ea typeface="Arial"/>
                <a:cs typeface="Arial"/>
                <a:sym typeface="Arial"/>
              </a:rPr>
              <a:t>.</a:t>
            </a:r>
            <a:endParaRPr/>
          </a:p>
          <a:p>
            <a:pPr indent="-228600" lvl="0" marL="457200" marR="0" rtl="0" algn="l">
              <a:lnSpc>
                <a:spcPct val="100000"/>
              </a:lnSpc>
              <a:spcBef>
                <a:spcPts val="0"/>
              </a:spcBef>
              <a:spcAft>
                <a:spcPts val="0"/>
              </a:spcAft>
              <a:buSzPts val="1400"/>
              <a:buNone/>
            </a:pPr>
            <a:r>
              <a:t/>
            </a:r>
            <a:endParaRPr/>
          </a:p>
        </p:txBody>
      </p:sp>
      <p:sp>
        <p:nvSpPr>
          <p:cNvPr id="249" name="Google Shape;24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rPr lang="en-US"/>
              <a:t>-USAID Translation Program - SAM UEI Documents [M/OAA At a Glance - May 30, 2024]</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-When pursuing their SAM UEI registration, local partners must undergo an entity validation process that requires them to submit certain legal documents. A challenge for many local entities is that these documents must have an English language translation attached when submitted in SAM.gov. USAID’s Translation Program now offers a translation service for these documents. This service is available only to apparently successful applicants. The Translation Program’s Frequently Asked Questions contain additional information. Agreement Officers may make a request for translation support here.  I hope that this will significantly reduce the burdens on our local partners and reduce delays.</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-Stress that obtaining SAM.gov and UEI takes time to complete. Start the process early. </a:t>
            </a:r>
            <a:endParaRPr/>
          </a:p>
          <a:p>
            <a:pPr indent="-228600" lvl="0" marL="457200" marR="0" rtl="0" algn="l">
              <a:lnSpc>
                <a:spcPct val="100000"/>
              </a:lnSpc>
              <a:spcBef>
                <a:spcPts val="0"/>
              </a:spcBef>
              <a:spcAft>
                <a:spcPts val="0"/>
              </a:spcAft>
              <a:buSzPts val="1400"/>
              <a:buNone/>
            </a:pPr>
            <a:r>
              <a:t/>
            </a:r>
            <a:endParaRPr/>
          </a:p>
        </p:txBody>
      </p:sp>
      <p:sp>
        <p:nvSpPr>
          <p:cNvPr id="260" name="Google Shape;26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p:txBody>
      </p:sp>
      <p:sp>
        <p:nvSpPr>
          <p:cNvPr id="268" name="Google Shape;26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rPr lang="en-US"/>
              <a:t>-USAID Translation Program - SAM UEI Documents [M/OAA At a Glance - May 30, 2024]</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-When pursuing their SAM UEI registration, local partners must undergo an entity validation process that requires them to submit certain legal documents. A challenge for many local entities is that these documents must have an English language translation attached when submitted in SAM.gov. USAID’s Translation Program now offers a translation service for these documents. This service is available only to apparently successful applicants. The Translation Program’s Frequently Asked Questions contain additional information. Agreement Officers may make a request for translation support here.  I hope that this will significantly reduce the burdens on our local partners and reduce delays.</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-Stress that obtaining SAM.gov and UEI takes time to complete. Start the process early. </a:t>
            </a:r>
            <a:endParaRPr/>
          </a:p>
          <a:p>
            <a:pPr indent="-228600" lvl="0" marL="457200" marR="0" rtl="0" algn="l">
              <a:lnSpc>
                <a:spcPct val="100000"/>
              </a:lnSpc>
              <a:spcBef>
                <a:spcPts val="0"/>
              </a:spcBef>
              <a:spcAft>
                <a:spcPts val="0"/>
              </a:spcAft>
              <a:buSzPts val="1400"/>
              <a:buNone/>
            </a:pPr>
            <a:r>
              <a:t/>
            </a:r>
            <a:endParaRPr/>
          </a:p>
        </p:txBody>
      </p:sp>
      <p:sp>
        <p:nvSpPr>
          <p:cNvPr id="276" name="Google Shape;27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7: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rPr lang="en-US"/>
              <a:t>Go Briefly through tabs and the Resources available </a:t>
            </a:r>
            <a:endParaRPr/>
          </a:p>
          <a:p>
            <a:pPr indent="-228600" lvl="0" marL="457200" marR="0" rtl="0" algn="l">
              <a:lnSpc>
                <a:spcPct val="100000"/>
              </a:lnSpc>
              <a:spcBef>
                <a:spcPts val="0"/>
              </a:spcBef>
              <a:spcAft>
                <a:spcPts val="0"/>
              </a:spcAft>
              <a:buSzPts val="1400"/>
              <a:buNone/>
            </a:pPr>
            <a:r>
              <a:rPr lang="en-US"/>
              <a:t>-Prepare</a:t>
            </a:r>
            <a:endParaRPr/>
          </a:p>
          <a:p>
            <a:pPr indent="-228600" lvl="0" marL="457200" marR="0" rtl="0" algn="l">
              <a:lnSpc>
                <a:spcPct val="100000"/>
              </a:lnSpc>
              <a:spcBef>
                <a:spcPts val="0"/>
              </a:spcBef>
              <a:spcAft>
                <a:spcPts val="0"/>
              </a:spcAft>
              <a:buSzPts val="1400"/>
              <a:buNone/>
            </a:pPr>
            <a:r>
              <a:rPr lang="en-US"/>
              <a:t>-Learn</a:t>
            </a:r>
            <a:endParaRPr/>
          </a:p>
          <a:p>
            <a:pPr indent="-228600" lvl="0" marL="457200" marR="0" rtl="0" algn="l">
              <a:lnSpc>
                <a:spcPct val="100000"/>
              </a:lnSpc>
              <a:spcBef>
                <a:spcPts val="0"/>
              </a:spcBef>
              <a:spcAft>
                <a:spcPts val="0"/>
              </a:spcAft>
              <a:buSzPts val="1400"/>
              <a:buNone/>
            </a:pPr>
            <a:r>
              <a:rPr lang="en-US"/>
              <a:t>-Connect</a:t>
            </a:r>
            <a:endParaRPr/>
          </a:p>
          <a:p>
            <a:pPr indent="-228600" lvl="0" marL="457200" marR="0" rtl="0" algn="l">
              <a:lnSpc>
                <a:spcPct val="100000"/>
              </a:lnSpc>
              <a:spcBef>
                <a:spcPts val="0"/>
              </a:spcBef>
              <a:spcAft>
                <a:spcPts val="0"/>
              </a:spcAft>
              <a:buSzPts val="1400"/>
              <a:buNone/>
            </a:pPr>
            <a:r>
              <a:rPr lang="en-US"/>
              <a:t>-Find Funding</a:t>
            </a:r>
            <a:endParaRPr/>
          </a:p>
        </p:txBody>
      </p:sp>
      <p:sp>
        <p:nvSpPr>
          <p:cNvPr id="284" name="Google Shape;284;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8: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1. </a:t>
            </a:r>
            <a:endParaRPr/>
          </a:p>
          <a:p>
            <a:pPr indent="-228600" lvl="0" marL="457200" marR="0" rtl="0" algn="l">
              <a:lnSpc>
                <a:spcPct val="100000"/>
              </a:lnSpc>
              <a:spcBef>
                <a:spcPts val="0"/>
              </a:spcBef>
              <a:spcAft>
                <a:spcPts val="0"/>
              </a:spcAft>
              <a:buSzPts val="1400"/>
              <a:buNone/>
            </a:pPr>
            <a:r>
              <a:rPr lang="en-US"/>
              <a:t>2.</a:t>
            </a:r>
            <a:endParaRPr/>
          </a:p>
          <a:p>
            <a:pPr indent="-228600" lvl="0" marL="457200" marR="0" rtl="0" algn="l">
              <a:lnSpc>
                <a:spcPct val="100000"/>
              </a:lnSpc>
              <a:spcBef>
                <a:spcPts val="0"/>
              </a:spcBef>
              <a:spcAft>
                <a:spcPts val="0"/>
              </a:spcAft>
              <a:buSzPts val="1400"/>
              <a:buNone/>
            </a:pPr>
            <a:r>
              <a:rPr lang="en-US"/>
              <a:t>3.</a:t>
            </a:r>
            <a:endParaRPr/>
          </a:p>
          <a:p>
            <a:pPr indent="-228600" lvl="0" marL="457200" marR="0" rtl="0" algn="l">
              <a:lnSpc>
                <a:spcPct val="100000"/>
              </a:lnSpc>
              <a:spcBef>
                <a:spcPts val="0"/>
              </a:spcBef>
              <a:spcAft>
                <a:spcPts val="0"/>
              </a:spcAft>
              <a:buSzPts val="1400"/>
              <a:buNone/>
            </a:pPr>
            <a:r>
              <a:rPr lang="en-US"/>
              <a:t>4.</a:t>
            </a:r>
            <a:endParaRPr/>
          </a:p>
          <a:p>
            <a:pPr indent="-228600" lvl="0" marL="457200" marR="0" rtl="0" algn="l">
              <a:lnSpc>
                <a:spcPct val="100000"/>
              </a:lnSpc>
              <a:spcBef>
                <a:spcPts val="0"/>
              </a:spcBef>
              <a:spcAft>
                <a:spcPts val="0"/>
              </a:spcAft>
              <a:buSzPts val="1400"/>
              <a:buNone/>
            </a:pPr>
            <a:r>
              <a:rPr lang="en-US"/>
              <a:t>5.</a:t>
            </a:r>
            <a:endParaRPr/>
          </a:p>
          <a:p>
            <a:pPr indent="-228600" lvl="0" marL="457200" marR="0" rtl="0" algn="l">
              <a:lnSpc>
                <a:spcPct val="100000"/>
              </a:lnSpc>
              <a:spcBef>
                <a:spcPts val="0"/>
              </a:spcBef>
              <a:spcAft>
                <a:spcPts val="0"/>
              </a:spcAft>
              <a:buSzPts val="1400"/>
              <a:buNone/>
            </a:pPr>
            <a:r>
              <a:rPr lang="en-US"/>
              <a:t>6.</a:t>
            </a:r>
            <a:endParaRPr/>
          </a:p>
          <a:p>
            <a:pPr indent="-228600" lvl="0" marL="457200" marR="0" rtl="0" algn="l">
              <a:lnSpc>
                <a:spcPct val="100000"/>
              </a:lnSpc>
              <a:spcBef>
                <a:spcPts val="0"/>
              </a:spcBef>
              <a:spcAft>
                <a:spcPts val="0"/>
              </a:spcAft>
              <a:buClr>
                <a:srgbClr val="000000"/>
              </a:buClr>
              <a:buSzPts val="1400"/>
              <a:buFont typeface="Arial"/>
              <a:buNone/>
            </a:pPr>
            <a:r>
              <a:rPr lang="en-US"/>
              <a:t>7. </a:t>
            </a:r>
            <a:r>
              <a:rPr b="0" i="0" lang="en-US">
                <a:solidFill>
                  <a:srgbClr val="000000"/>
                </a:solidFill>
                <a:highlight>
                  <a:srgbClr val="FFFFFF"/>
                </a:highlight>
                <a:latin typeface="arial"/>
                <a:ea typeface="arial"/>
                <a:cs typeface="arial"/>
                <a:sym typeface="arial"/>
              </a:rPr>
              <a:t>Send our blog to your network to help them familiarize their organization with these six steps to understand how to become a USAID prime partner. This blog is full of engaging resources to start organizations' path to partnership and to take the first steps toward becoming a prime. </a:t>
            </a:r>
            <a:r>
              <a:rPr b="0" i="0" lang="en-US" u="sng">
                <a:solidFill>
                  <a:srgbClr val="205493"/>
                </a:solidFill>
                <a:highlight>
                  <a:srgbClr val="FFFFFF"/>
                </a:highlight>
                <a:latin typeface="arial"/>
                <a:ea typeface="arial"/>
                <a:cs typeface="arial"/>
                <a:sym typeface="arial"/>
                <a:hlinkClick r:id="rId2">
                  <a:extLst>
                    <a:ext uri="{A12FA001-AC4F-418D-AE19-62706E023703}">
                      <ahyp:hlinkClr val="tx"/>
                    </a:ext>
                  </a:extLst>
                </a:hlinkClick>
              </a:rPr>
              <a:t>Read this blog here</a:t>
            </a:r>
            <a:endParaRPr/>
          </a:p>
          <a:p>
            <a:pPr indent="-228600" lvl="0" marL="457200" marR="0" rtl="0" algn="l">
              <a:lnSpc>
                <a:spcPct val="100000"/>
              </a:lnSpc>
              <a:spcBef>
                <a:spcPts val="0"/>
              </a:spcBef>
              <a:spcAft>
                <a:spcPts val="0"/>
              </a:spcAft>
              <a:buSzPts val="1400"/>
              <a:buNone/>
            </a:pPr>
            <a:r>
              <a:rPr lang="en-US"/>
              <a:t>8.  This is a great resource to help you navigate partnering with USAID. The YouTube channel contains playlists where you can find videos specific to your needs. “Resources on WorkwithUSAID.gov” holds demo videos to help you explore the WorkwithUSAID.gov platform. You can also view recordings of webinars like the Business Forecast and Partner Updates webinars to better understand the Agency’s priorities and the How to Work with USAID 101 webinars to learn how USAID approaches funding. Also, check out our video resources in French, Arabic, and Spanish!</a:t>
            </a:r>
            <a:endParaRPr/>
          </a:p>
          <a:p>
            <a:pPr indent="-228600" lvl="0" marL="457200" marR="0" rtl="0" algn="l">
              <a:lnSpc>
                <a:spcPct val="100000"/>
              </a:lnSpc>
              <a:spcBef>
                <a:spcPts val="0"/>
              </a:spcBef>
              <a:spcAft>
                <a:spcPts val="0"/>
              </a:spcAft>
              <a:buSzPts val="1400"/>
              <a:buNone/>
            </a:pPr>
            <a:r>
              <a:rPr lang="en-US"/>
              <a:t>9.</a:t>
            </a:r>
            <a:endParaRPr/>
          </a:p>
          <a:p>
            <a:pPr indent="-228600" lvl="0" marL="457200" marR="0" rtl="0" algn="l">
              <a:lnSpc>
                <a:spcPct val="100000"/>
              </a:lnSpc>
              <a:spcBef>
                <a:spcPts val="0"/>
              </a:spcBef>
              <a:spcAft>
                <a:spcPts val="0"/>
              </a:spcAft>
              <a:buSzPts val="1400"/>
              <a:buNone/>
            </a:pPr>
            <a:r>
              <a:rPr lang="en-US"/>
              <a:t>10.</a:t>
            </a:r>
            <a:endParaRPr/>
          </a:p>
          <a:p>
            <a:pPr indent="-228600" lvl="0" marL="457200" marR="0" rtl="0" algn="l">
              <a:lnSpc>
                <a:spcPct val="100000"/>
              </a:lnSpc>
              <a:spcBef>
                <a:spcPts val="0"/>
              </a:spcBef>
              <a:spcAft>
                <a:spcPts val="0"/>
              </a:spcAft>
              <a:buSzPts val="1400"/>
              <a:buNone/>
            </a:pPr>
            <a:r>
              <a:t/>
            </a:r>
            <a:endParaRPr/>
          </a:p>
        </p:txBody>
      </p:sp>
      <p:sp>
        <p:nvSpPr>
          <p:cNvPr id="291" name="Google Shape;291;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9: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300" name="Google Shape;30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rPr lang="en-US"/>
              <a:t>-About USAID’s work in Burundi</a:t>
            </a:r>
            <a:endParaRPr/>
          </a:p>
          <a:p>
            <a:pPr indent="-228600" lvl="0" marL="457200" marR="0" rtl="0" algn="l">
              <a:lnSpc>
                <a:spcPct val="100000"/>
              </a:lnSpc>
              <a:spcBef>
                <a:spcPts val="0"/>
              </a:spcBef>
              <a:spcAft>
                <a:spcPts val="0"/>
              </a:spcAft>
              <a:buSzPts val="1400"/>
              <a:buNone/>
            </a:pPr>
            <a:r>
              <a:rPr lang="en-US"/>
              <a:t>	-Dos and Irs Overview</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-Partnering with USAID</a:t>
            </a:r>
            <a:endParaRPr/>
          </a:p>
          <a:p>
            <a:pPr indent="-228600" lvl="0" marL="457200" marR="0" rtl="0" algn="l">
              <a:lnSpc>
                <a:spcPct val="100000"/>
              </a:lnSpc>
              <a:spcBef>
                <a:spcPts val="0"/>
              </a:spcBef>
              <a:spcAft>
                <a:spcPts val="0"/>
              </a:spcAft>
              <a:buSzPts val="1400"/>
              <a:buNone/>
            </a:pPr>
            <a:r>
              <a:rPr lang="en-US"/>
              <a:t>	-How we Fund</a:t>
            </a:r>
            <a:endParaRPr/>
          </a:p>
          <a:p>
            <a:pPr indent="-228600" lvl="0" marL="457200" marR="0" rtl="0" algn="l">
              <a:lnSpc>
                <a:spcPct val="100000"/>
              </a:lnSpc>
              <a:spcBef>
                <a:spcPts val="0"/>
              </a:spcBef>
              <a:spcAft>
                <a:spcPts val="0"/>
              </a:spcAft>
              <a:buSzPts val="1400"/>
              <a:buNone/>
            </a:pPr>
            <a:r>
              <a:rPr lang="en-US"/>
              <a:t>	-Where to find opportunities</a:t>
            </a:r>
            <a:endParaRPr/>
          </a:p>
          <a:p>
            <a:pPr indent="-228600" lvl="0" marL="457200" marR="0" rtl="0" algn="l">
              <a:lnSpc>
                <a:spcPct val="100000"/>
              </a:lnSpc>
              <a:spcBef>
                <a:spcPts val="0"/>
              </a:spcBef>
              <a:spcAft>
                <a:spcPts val="0"/>
              </a:spcAft>
              <a:buSzPts val="1400"/>
              <a:buNone/>
            </a:pPr>
            <a:r>
              <a:rPr lang="en-US"/>
              <a:t>	-When you are applying Tips/Advice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-WorkwithUSAID</a:t>
            </a:r>
            <a:endParaRPr/>
          </a:p>
          <a:p>
            <a:pPr indent="-228600" lvl="0" marL="457200" marR="0" rtl="0" algn="l">
              <a:lnSpc>
                <a:spcPct val="100000"/>
              </a:lnSpc>
              <a:spcBef>
                <a:spcPts val="0"/>
              </a:spcBef>
              <a:spcAft>
                <a:spcPts val="0"/>
              </a:spcAft>
              <a:buSzPts val="1400"/>
              <a:buNone/>
            </a:pPr>
            <a:r>
              <a:rPr lang="en-US"/>
              <a:t>	-Go through main tabs and explain what the resources are and top lines about why its helpful</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-Staying Connected</a:t>
            </a:r>
            <a:endParaRPr/>
          </a:p>
          <a:p>
            <a:pPr indent="-228600" lvl="0" marL="457200" marR="0" rtl="0" algn="l">
              <a:lnSpc>
                <a:spcPct val="100000"/>
              </a:lnSpc>
              <a:spcBef>
                <a:spcPts val="0"/>
              </a:spcBef>
              <a:spcAft>
                <a:spcPts val="0"/>
              </a:spcAft>
              <a:buSzPts val="1400"/>
              <a:buNone/>
            </a:pPr>
            <a:r>
              <a:rPr lang="en-US"/>
              <a:t>	-What they can do now to keep learning and staying in touch with USAID</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-Q&amp;A</a:t>
            </a:r>
            <a:endParaRPr/>
          </a:p>
          <a:p>
            <a:pPr indent="-228600" lvl="0" marL="457200" marR="0" rtl="0" algn="l">
              <a:lnSpc>
                <a:spcPct val="100000"/>
              </a:lnSpc>
              <a:spcBef>
                <a:spcPts val="0"/>
              </a:spcBef>
              <a:spcAft>
                <a:spcPts val="0"/>
              </a:spcAft>
              <a:buSzPts val="1400"/>
              <a:buNone/>
            </a:pPr>
            <a:r>
              <a:rPr lang="en-US"/>
              <a:t>	-Open discussion</a:t>
            </a:r>
            <a:endParaRPr/>
          </a:p>
        </p:txBody>
      </p:sp>
      <p:sp>
        <p:nvSpPr>
          <p:cNvPr id="135" name="Google Shape;13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7" name="Google Shape;307;p20: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1: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313" name="Google Shape;31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2: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321" name="Google Shape;32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3: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328" name="Google Shape;328;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4: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336" name="Google Shape;33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5: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343" name="Google Shape;34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USAID, like any organization, has its unique history, culture, and ways of doing business. This is important information for you to understand as you think about becoming a partner of USAID.</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The United States is the world’s largest donor of foreign assistance. </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Development takes its place alongside defense and diplomacy as the three essential pillars of American foreign policy.</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We are extending help from the American people to the most vulnerable people in the world. </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The Agency carries out U.S. foreign policy by improving the lives and well-being of people living in poverty and, at the same time, expanding democracy and promoting free markets.</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Although our work is separate from political and military assistance, USAID programs address both security and development objectives.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304800" lvl="0" marL="4572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To do this, we have a Global USAID Team that works in more than 100 countries around the world. </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We have around 9,000 staff who are organized in three major categories: </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Approximately 1,800 Foreign Service Officers, who are U.S. citizens that work at overseas posts worldwide</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Approximately 1,200 Civil Service employees, who are U.S. citizens who work for the Federal Government in Washington D.C. and throughout the U.S.</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Our largest group of employees are our 6,000 Foreign Service Nationals, who work at USAID in our global offices, but who are citizens of their respective countries. </a:t>
            </a:r>
            <a:endParaRPr>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en-US">
                <a:latin typeface="Arial"/>
                <a:ea typeface="Arial"/>
                <a:cs typeface="Arial"/>
                <a:sym typeface="Arial"/>
              </a:rPr>
              <a:t>Finally, we also have US citizens who are contractors who work overseas as well as Third Country Nationals who are non-U.S. citizens that work in a country other than their home country. </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US">
                <a:latin typeface="Arial"/>
                <a:ea typeface="Arial"/>
                <a:cs typeface="Arial"/>
                <a:sym typeface="Arial"/>
              </a:rPr>
              <a:t>In Burundi, we have a Team of 20 - including 3(+1 Kigali) Foreign Service Officers, 2 US Contractors, and 15 Foreign Service Nationals, </a:t>
            </a:r>
            <a:endParaRPr>
              <a:latin typeface="Arial"/>
              <a:ea typeface="Arial"/>
              <a:cs typeface="Arial"/>
              <a:sym typeface="Arial"/>
            </a:endParaRPr>
          </a:p>
          <a:p>
            <a:pPr indent="0" lvl="0" marL="457200" rtl="0" algn="l">
              <a:lnSpc>
                <a:spcPct val="115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So what does our Team of 20 do in Burundi?</a:t>
            </a:r>
            <a:endParaRPr>
              <a:latin typeface="Arial"/>
              <a:ea typeface="Arial"/>
              <a:cs typeface="Arial"/>
              <a:sym typeface="Arial"/>
            </a:endParaRPr>
          </a:p>
        </p:txBody>
      </p:sp>
      <p:sp>
        <p:nvSpPr>
          <p:cNvPr id="141" name="Google Shape;141;p3: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a:latin typeface="Arial"/>
                <a:ea typeface="Arial"/>
                <a:cs typeface="Arial"/>
                <a:sym typeface="Arial"/>
              </a:rPr>
              <a:t>Here in Burundi, our work improves lives in a variety of ways, such as: </a:t>
            </a:r>
            <a:endParaRPr>
              <a:latin typeface="Arial"/>
              <a:ea typeface="Arial"/>
              <a:cs typeface="Arial"/>
              <a:sym typeface="Arial"/>
            </a:endParaRPr>
          </a:p>
          <a:p>
            <a:pPr indent="0" lvl="0" marL="0" rtl="0" algn="l">
              <a:lnSpc>
                <a:spcPct val="115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DO 1: USAID activities under DO 1 support the foundations for sustainable development in conjunction</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with Burundi’s National Development Plan and its focus on Strengthening Food Self-Sufficiency and</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Diversifying Exports; Protecting the Environment, Adapting to Climate Change and Improving Land</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Use Planning; and Developing Regional and International Partnerships.</a:t>
            </a:r>
            <a:endParaRPr>
              <a:latin typeface="Arial"/>
              <a:ea typeface="Arial"/>
              <a:cs typeface="Arial"/>
              <a:sym typeface="Arial"/>
            </a:endParaRPr>
          </a:p>
          <a:p>
            <a:pPr indent="0" lvl="0" marL="0" rtl="0" algn="l">
              <a:lnSpc>
                <a:spcPct val="115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DO2: USAID prioritizes work to counter human rights violations, including trafficking in persons;</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enhance conflict mitigation and stabilization interventions; and mobilize citizen engagement. USAID</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will works to enhance the environment of stability and build on current activities that seek to</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promote peace and reconciliation, i.e., bridging social divisions; expand civil space, strengthen the</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capacity of the private sector and civic society so that they are better equipped for advocacy; and</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reopen the channels of dialogue between the citizens and an accountable governance that respects</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the protection of human rights.</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0"/>
              </a:spcBef>
              <a:spcAft>
                <a:spcPts val="0"/>
              </a:spcAft>
              <a:buSzPts val="1400"/>
              <a:buNone/>
            </a:pPr>
            <a:r>
              <a:t/>
            </a:r>
            <a:endParaRPr>
              <a:latin typeface="Arial"/>
              <a:ea typeface="Arial"/>
              <a:cs typeface="Arial"/>
              <a:sym typeface="Arial"/>
            </a:endParaRPr>
          </a:p>
        </p:txBody>
      </p:sp>
      <p:sp>
        <p:nvSpPr>
          <p:cNvPr id="149" name="Google Shape;149;p4: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SzPts val="1400"/>
              <a:buNone/>
            </a:pPr>
            <a:r>
              <a:rPr lang="en-US">
                <a:latin typeface="Arial"/>
                <a:ea typeface="Arial"/>
                <a:cs typeface="Arial"/>
                <a:sym typeface="Arial"/>
              </a:rPr>
              <a:t>As the office that obligates USAID funding to our partners, its important to have a general understanding of where our funding comes from to do our work.</a:t>
            </a:r>
            <a:endParaRPr>
              <a:latin typeface="Arial"/>
              <a:ea typeface="Arial"/>
              <a:cs typeface="Arial"/>
              <a:sym typeface="Arial"/>
            </a:endParaRPr>
          </a:p>
        </p:txBody>
      </p:sp>
      <p:sp>
        <p:nvSpPr>
          <p:cNvPr id="162" name="Google Shape;162;p5: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Next, let’s have a quick overview of the USAID budgeting process, showing how we fund our work around the world.</a:t>
            </a:r>
            <a:endParaRPr sz="1200">
              <a:solidFill>
                <a:schemeClr val="dk1"/>
              </a:solidFill>
              <a:latin typeface="Arial"/>
              <a:ea typeface="Arial"/>
              <a:cs typeface="Arial"/>
              <a:sym typeface="Arial"/>
            </a:endParaRPr>
          </a:p>
          <a:p>
            <a:pPr indent="0" lvl="0" marL="0" rtl="0" algn="l">
              <a:lnSpc>
                <a:spcPct val="8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lnSpc>
                <a:spcPct val="80000"/>
              </a:lnSpc>
              <a:spcBef>
                <a:spcPts val="0"/>
              </a:spcBef>
              <a:spcAft>
                <a:spcPts val="0"/>
              </a:spcAft>
              <a:buSzPts val="1400"/>
              <a:buNone/>
            </a:pPr>
            <a:r>
              <a:rPr lang="en-US" sz="1200">
                <a:solidFill>
                  <a:schemeClr val="dk1"/>
                </a:solidFill>
                <a:latin typeface="Arial"/>
                <a:ea typeface="Arial"/>
                <a:cs typeface="Arial"/>
                <a:sym typeface="Arial"/>
              </a:rPr>
              <a:t>USAID is funded by the American people. In the U.S. government system, while the President proposes a budget, the Congress decides the final budget for the federal government. USAID staff work with both Congress and the Executive Office of the President to determine the Agency’s budget priorities. </a:t>
            </a:r>
            <a:endParaRPr sz="1200">
              <a:solidFill>
                <a:schemeClr val="dk1"/>
              </a:solidFill>
              <a:latin typeface="Arial"/>
              <a:ea typeface="Arial"/>
              <a:cs typeface="Arial"/>
              <a:sym typeface="Arial"/>
            </a:endParaRPr>
          </a:p>
          <a:p>
            <a:pPr indent="0" lvl="0" marL="0" rtl="0" algn="l">
              <a:lnSpc>
                <a:spcPct val="80000"/>
              </a:lnSpc>
              <a:spcBef>
                <a:spcPts val="0"/>
              </a:spcBef>
              <a:spcAft>
                <a:spcPts val="0"/>
              </a:spcAft>
              <a:buSzPts val="1400"/>
              <a:buNone/>
            </a:pPr>
            <a:r>
              <a:t/>
            </a:r>
            <a:endParaRPr sz="1200">
              <a:solidFill>
                <a:schemeClr val="dk1"/>
              </a:solidFill>
              <a:latin typeface="Arial"/>
              <a:ea typeface="Arial"/>
              <a:cs typeface="Arial"/>
              <a:sym typeface="Arial"/>
            </a:endParaRPr>
          </a:p>
          <a:p>
            <a:pPr indent="0" lvl="0" marL="0" rtl="0" algn="l">
              <a:lnSpc>
                <a:spcPct val="80000"/>
              </a:lnSpc>
              <a:spcBef>
                <a:spcPts val="0"/>
              </a:spcBef>
              <a:spcAft>
                <a:spcPts val="0"/>
              </a:spcAft>
              <a:buSzPts val="1400"/>
              <a:buNone/>
            </a:pPr>
            <a:r>
              <a:rPr lang="en-US" sz="1200">
                <a:solidFill>
                  <a:schemeClr val="dk1"/>
                </a:solidFill>
                <a:latin typeface="Arial"/>
                <a:ea typeface="Arial"/>
                <a:cs typeface="Arial"/>
                <a:sym typeface="Arial"/>
              </a:rPr>
              <a:t>At the same time, USAID missions and offices develop country strategies to identify specific programs and activities. In Burundi, the Strategic Framework guides USAID Burundi’s priorities.</a:t>
            </a:r>
            <a:endParaRPr sz="1200">
              <a:solidFill>
                <a:schemeClr val="dk1"/>
              </a:solidFill>
              <a:latin typeface="Arial"/>
              <a:ea typeface="Arial"/>
              <a:cs typeface="Arial"/>
              <a:sym typeface="Arial"/>
            </a:endParaRPr>
          </a:p>
          <a:p>
            <a:pPr indent="0" lvl="0" marL="0" rtl="0" algn="l">
              <a:lnSpc>
                <a:spcPct val="8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lnSpc>
                <a:spcPct val="80000"/>
              </a:lnSpc>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It’s also important to know that USAID awards the majority of its funds through a competitive process, which is part of what my colleague Szidonia will get into later in our session as well as some tips and advice for applying to opportunities.</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p:txBody>
      </p:sp>
      <p:sp>
        <p:nvSpPr>
          <p:cNvPr id="171" name="Google Shape;17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t/>
            </a:r>
            <a:endParaRPr sz="1200">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US" sz="1200">
                <a:latin typeface="Arial"/>
                <a:ea typeface="Arial"/>
                <a:cs typeface="Arial"/>
                <a:sym typeface="Arial"/>
              </a:rPr>
              <a:t>Before we do that, though, it’s good to know about USAID’s operating framework.</a:t>
            </a:r>
            <a:endParaRPr sz="1200">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US" sz="1200">
                <a:latin typeface="Arial"/>
                <a:ea typeface="Arial"/>
                <a:cs typeface="Arial"/>
                <a:sym typeface="Arial"/>
              </a:rPr>
              <a:t>The Agency has a tool called the Program Cycle that links everything we do -- from policies to strategic planning to project design to implementation to monitoring and evaluation to how we incorporate lessons learned back into our policies. </a:t>
            </a:r>
            <a:endParaRPr sz="1200">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US" sz="1200">
                <a:latin typeface="Arial"/>
                <a:ea typeface="Arial"/>
                <a:cs typeface="Arial"/>
                <a:sym typeface="Arial"/>
              </a:rPr>
              <a:t>In addition, in Washington, we develop a series of policies, strategies, frameworks, and visions that guide how we work. </a:t>
            </a:r>
            <a:endParaRPr sz="1200">
              <a:latin typeface="Arial"/>
              <a:ea typeface="Arial"/>
              <a:cs typeface="Arial"/>
              <a:sym typeface="Arial"/>
            </a:endParaRPr>
          </a:p>
          <a:p>
            <a:pPr indent="-304800" lvl="1" marL="914400" rtl="0" algn="l">
              <a:lnSpc>
                <a:spcPct val="115000"/>
              </a:lnSpc>
              <a:spcBef>
                <a:spcPts val="0"/>
              </a:spcBef>
              <a:spcAft>
                <a:spcPts val="0"/>
              </a:spcAft>
              <a:buClr>
                <a:srgbClr val="000000"/>
              </a:buClr>
              <a:buSzPts val="1200"/>
              <a:buFont typeface="Arial"/>
              <a:buChar char="○"/>
            </a:pPr>
            <a:r>
              <a:rPr lang="en-US" sz="1200">
                <a:latin typeface="Arial"/>
                <a:ea typeface="Arial"/>
                <a:cs typeface="Arial"/>
                <a:sym typeface="Arial"/>
              </a:rPr>
              <a:t>For example, we have a “Global Water Strategy” that outlines how we will implement water programs around the world. </a:t>
            </a:r>
            <a:endParaRPr sz="1200">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US" sz="1200">
                <a:latin typeface="Arial"/>
                <a:ea typeface="Arial"/>
                <a:cs typeface="Arial"/>
                <a:sym typeface="Arial"/>
              </a:rPr>
              <a:t>Each Mission at USAID, as  mentioned earlier,  has its own Country Development Cooperation Strategy, known as the CDCS. </a:t>
            </a:r>
            <a:endParaRPr sz="1200">
              <a:latin typeface="Arial"/>
              <a:ea typeface="Arial"/>
              <a:cs typeface="Arial"/>
              <a:sym typeface="Arial"/>
            </a:endParaRPr>
          </a:p>
          <a:p>
            <a:pPr indent="-304800" lvl="1" marL="914400" rtl="0" algn="l">
              <a:lnSpc>
                <a:spcPct val="115000"/>
              </a:lnSpc>
              <a:spcBef>
                <a:spcPts val="0"/>
              </a:spcBef>
              <a:spcAft>
                <a:spcPts val="0"/>
              </a:spcAft>
              <a:buClr>
                <a:srgbClr val="000000"/>
              </a:buClr>
              <a:buSzPts val="1200"/>
              <a:buFont typeface="Arial"/>
              <a:buChar char="○"/>
            </a:pPr>
            <a:r>
              <a:rPr lang="en-US" sz="1200">
                <a:latin typeface="Arial"/>
                <a:ea typeface="Arial"/>
                <a:cs typeface="Arial"/>
                <a:sym typeface="Arial"/>
              </a:rPr>
              <a:t>The CDCS governs USAID’s work locally in that particular country and is typically a 5-year strategy that outlines all of their goals in the different technical areas.</a:t>
            </a:r>
            <a:endParaRPr sz="1200">
              <a:latin typeface="Arial"/>
              <a:ea typeface="Arial"/>
              <a:cs typeface="Arial"/>
              <a:sym typeface="Arial"/>
            </a:endParaRPr>
          </a:p>
          <a:p>
            <a:pPr indent="-304800" lvl="1" marL="914400" rtl="0" algn="l">
              <a:lnSpc>
                <a:spcPct val="115000"/>
              </a:lnSpc>
              <a:spcBef>
                <a:spcPts val="0"/>
              </a:spcBef>
              <a:spcAft>
                <a:spcPts val="0"/>
              </a:spcAft>
              <a:buClr>
                <a:schemeClr val="lt1"/>
              </a:buClr>
              <a:buSzPts val="1200"/>
              <a:buFont typeface="Arial"/>
              <a:buChar char="○"/>
            </a:pPr>
            <a:r>
              <a:rPr lang="en-US" sz="1200">
                <a:latin typeface="Arial"/>
                <a:ea typeface="Arial"/>
                <a:cs typeface="Arial"/>
                <a:sym typeface="Arial"/>
              </a:rPr>
              <a:t>The Burundi Mission is a regional office within the USAID Rwanda Mission, therefore, USAID Burundi development priorities are defined in the Strategic Framework (as covered this morning).</a:t>
            </a:r>
            <a:endParaRPr sz="1200">
              <a:latin typeface="Arial"/>
              <a:ea typeface="Arial"/>
              <a:cs typeface="Arial"/>
              <a:sym typeface="Arial"/>
            </a:endParaRPr>
          </a:p>
          <a:p>
            <a:pPr indent="-228600" lvl="1" marL="914400" rtl="0" algn="l">
              <a:lnSpc>
                <a:spcPct val="115000"/>
              </a:lnSpc>
              <a:spcBef>
                <a:spcPts val="0"/>
              </a:spcBef>
              <a:spcAft>
                <a:spcPts val="0"/>
              </a:spcAft>
              <a:buClr>
                <a:schemeClr val="lt1"/>
              </a:buClr>
              <a:buSzPts val="1200"/>
              <a:buFont typeface="Arial"/>
              <a:buNone/>
            </a:pPr>
            <a:r>
              <a:t/>
            </a:r>
            <a:endParaRPr sz="1200">
              <a:latin typeface="Arial"/>
              <a:ea typeface="Arial"/>
              <a:cs typeface="Arial"/>
              <a:sym typeface="Arial"/>
            </a:endParaRPr>
          </a:p>
          <a:p>
            <a:pPr indent="-304800" lvl="1" marL="914400" rtl="0" algn="l">
              <a:lnSpc>
                <a:spcPct val="115000"/>
              </a:lnSpc>
              <a:spcBef>
                <a:spcPts val="0"/>
              </a:spcBef>
              <a:spcAft>
                <a:spcPts val="0"/>
              </a:spcAft>
              <a:buClr>
                <a:schemeClr val="lt1"/>
              </a:buClr>
              <a:buSzPts val="1200"/>
              <a:buFont typeface="Arial"/>
              <a:buChar char="○"/>
            </a:pPr>
            <a:r>
              <a:rPr lang="en-US" sz="1200">
                <a:latin typeface="Arial"/>
                <a:ea typeface="Arial"/>
                <a:cs typeface="Arial"/>
                <a:sym typeface="Arial"/>
              </a:rPr>
              <a:t>The Strategic Framework is a really great resource for new partners to understand.</a:t>
            </a:r>
            <a:endParaRPr sz="1200">
              <a:latin typeface="Arial"/>
              <a:ea typeface="Arial"/>
              <a:cs typeface="Arial"/>
              <a:sym typeface="Arial"/>
            </a:endParaRPr>
          </a:p>
          <a:p>
            <a:pPr indent="-228600" lvl="1" marL="914400" rtl="0" algn="l">
              <a:lnSpc>
                <a:spcPct val="115000"/>
              </a:lnSpc>
              <a:spcBef>
                <a:spcPts val="0"/>
              </a:spcBef>
              <a:spcAft>
                <a:spcPts val="0"/>
              </a:spcAft>
              <a:buClr>
                <a:schemeClr val="lt1"/>
              </a:buClr>
              <a:buSzPts val="1200"/>
              <a:buFont typeface="Arial"/>
              <a:buNone/>
            </a:pPr>
            <a:r>
              <a:t/>
            </a:r>
            <a:endParaRPr sz="1200">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US" sz="1200">
                <a:latin typeface="Arial"/>
                <a:ea typeface="Arial"/>
                <a:cs typeface="Arial"/>
                <a:sym typeface="Arial"/>
              </a:rPr>
              <a:t>Finally, the Automated Directives System, or better known as the ADS,  contains and documents the Agency’s operational policies and procedures. </a:t>
            </a:r>
            <a:endParaRPr sz="1200">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US" sz="1200">
                <a:latin typeface="Arial"/>
                <a:ea typeface="Arial"/>
                <a:cs typeface="Arial"/>
                <a:sym typeface="Arial"/>
              </a:rPr>
              <a:t>As you’ll learn later, when responding to a request for proposals or a request for applications, incorporating all these documents into your approach and into your plans will help increase the likelihood of receiving funding from the Agency.</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200">
              <a:highlight>
                <a:schemeClr val="lt1"/>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p:txBody>
      </p:sp>
      <p:sp>
        <p:nvSpPr>
          <p:cNvPr id="178" name="Google Shape;17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None/>
            </a:pPr>
            <a:r>
              <a:rPr lang="en-US"/>
              <a:t>I won’t go into depth on the regulatory framework for what governs acquisitions (contracts) versus assistance (coags or grants). But I do want to point out that while USAID ADS operating policies and procedures applies to both, </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100"/>
              <a:buNone/>
            </a:pPr>
            <a:r>
              <a:rPr lang="en-US"/>
              <a:t>The FAR governs a federal government process called acquisition and is supplemented by USAID acquisition regulations in the AIDAR.</a:t>
            </a:r>
            <a:endParaRPr/>
          </a:p>
          <a:p>
            <a:pPr indent="0" lvl="0" marL="0" rtl="0" algn="l">
              <a:lnSpc>
                <a:spcPct val="100000"/>
              </a:lnSpc>
              <a:spcBef>
                <a:spcPts val="0"/>
              </a:spcBef>
              <a:spcAft>
                <a:spcPts val="0"/>
              </a:spcAft>
              <a:buSzPts val="1100"/>
              <a:buNone/>
            </a:pPr>
            <a:r>
              <a:rPr lang="en-US"/>
              <a:t>The FAR is a rule book that most agencies of the federal government have to follow when acquiring goods and services through the use of procurement contracts. For example, the FAR generally requires agencies to obtain “full and open competition” when soliciting offers and awarding contracts.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Code of Federal Regulations is what we follow when we issue grant or cooperative agreements to help support a project.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Now, I will hand it over to my colleague Szidonia, who will go over the key phases of the award process - regardless whether its a contract or grant.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SzPts val="1400"/>
              <a:buNone/>
            </a:pPr>
            <a:r>
              <a:t/>
            </a:r>
            <a:endParaRPr/>
          </a:p>
        </p:txBody>
      </p:sp>
      <p:sp>
        <p:nvSpPr>
          <p:cNvPr id="196" name="Google Shape;19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p:nvPr>
            <p:ph idx="2" type="sldImg"/>
          </p:nvPr>
        </p:nvSpPr>
        <p:spPr>
          <a:xfrm>
            <a:off x="404813" y="685800"/>
            <a:ext cx="60483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6" name="Google Shape;20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13" name="Shape 13"/>
        <p:cNvGrpSpPr/>
        <p:nvPr/>
      </p:nvGrpSpPr>
      <p:grpSpPr>
        <a:xfrm>
          <a:off x="0" y="0"/>
          <a:ext cx="0" cy="0"/>
          <a:chOff x="0" y="0"/>
          <a:chExt cx="0" cy="0"/>
        </a:xfrm>
      </p:grpSpPr>
      <p:sp>
        <p:nvSpPr>
          <p:cNvPr id="14" name="Google Shape;14;p2"/>
          <p:cNvSpPr/>
          <p:nvPr/>
        </p:nvSpPr>
        <p:spPr>
          <a:xfrm>
            <a:off x="149650" y="1353225"/>
            <a:ext cx="8841900" cy="36714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txBox="1"/>
          <p:nvPr>
            <p:ph type="ctrTitle"/>
          </p:nvPr>
        </p:nvSpPr>
        <p:spPr>
          <a:xfrm>
            <a:off x="685800" y="1601787"/>
            <a:ext cx="3886200" cy="1209900"/>
          </a:xfrm>
          <a:prstGeom prst="rect">
            <a:avLst/>
          </a:prstGeom>
          <a:noFill/>
          <a:ln>
            <a:noFill/>
          </a:ln>
          <a:effectLst>
            <a:outerShdw blurRad="254000" rotWithShape="0" algn="tl">
              <a:srgbClr val="000000">
                <a:alpha val="2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2pPr>
            <a:lvl3pPr lvl="2"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3pPr>
            <a:lvl4pPr lvl="3"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4pPr>
            <a:lvl5pPr lvl="4"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5pPr>
            <a:lvl6pPr lvl="5"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6pPr>
            <a:lvl7pPr lvl="6"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7pPr>
            <a:lvl8pPr lvl="7"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8pPr>
            <a:lvl9pPr lvl="8" algn="l">
              <a:lnSpc>
                <a:spcPct val="100000"/>
              </a:lnSpc>
              <a:spcBef>
                <a:spcPts val="0"/>
              </a:spcBef>
              <a:spcAft>
                <a:spcPts val="0"/>
              </a:spcAft>
              <a:buClr>
                <a:schemeClr val="lt1"/>
              </a:buClr>
              <a:buSzPts val="1400"/>
              <a:buFont typeface="Gill Sans"/>
              <a:buNone/>
              <a:defRPr sz="1800">
                <a:solidFill>
                  <a:schemeClr val="lt1"/>
                </a:solidFill>
                <a:latin typeface="Gill Sans"/>
                <a:ea typeface="Gill Sans"/>
                <a:cs typeface="Gill Sans"/>
                <a:sym typeface="Gill Sans"/>
              </a:defRPr>
            </a:lvl9pPr>
          </a:lstStyle>
          <a:p/>
        </p:txBody>
      </p:sp>
      <p:sp>
        <p:nvSpPr>
          <p:cNvPr id="16" name="Google Shape;16;p2"/>
          <p:cNvSpPr txBox="1"/>
          <p:nvPr>
            <p:ph idx="1" type="subTitle"/>
          </p:nvPr>
        </p:nvSpPr>
        <p:spPr>
          <a:xfrm>
            <a:off x="685800" y="3135206"/>
            <a:ext cx="3429000" cy="1209900"/>
          </a:xfrm>
          <a:prstGeom prst="rect">
            <a:avLst/>
          </a:prstGeom>
          <a:noFill/>
          <a:ln>
            <a:noFill/>
          </a:ln>
          <a:effectLst>
            <a:outerShdw blurRad="254000" rotWithShape="0" algn="tl">
              <a:srgbClr val="000000">
                <a:alpha val="40000"/>
              </a:srgbClr>
            </a:outerShdw>
          </a:effectLst>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2pPr>
            <a:lvl3pPr lvl="2" marR="0" algn="ctr">
              <a:lnSpc>
                <a:spcPct val="100000"/>
              </a:lnSpc>
              <a:spcBef>
                <a:spcPts val="800"/>
              </a:spcBef>
              <a:spcAft>
                <a:spcPts val="0"/>
              </a:spcAft>
              <a:buClr>
                <a:schemeClr val="lt1"/>
              </a:buClr>
              <a:buSzPts val="1800"/>
              <a:buFont typeface="Gill Sans"/>
              <a:buNone/>
              <a:defRPr i="0" sz="1800" u="none" cap="none" strike="noStrike">
                <a:solidFill>
                  <a:schemeClr val="lt1"/>
                </a:solidFill>
                <a:latin typeface="Gill Sans"/>
                <a:ea typeface="Gill Sans"/>
                <a:cs typeface="Gill Sans"/>
                <a:sym typeface="Gill Sans"/>
              </a:defRPr>
            </a:lvl3pPr>
            <a:lvl4pPr lvl="3" marR="0" algn="ctr">
              <a:lnSpc>
                <a:spcPct val="100000"/>
              </a:lnSpc>
              <a:spcBef>
                <a:spcPts val="32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4pPr>
            <a:lvl5pPr lvl="4" marR="0" algn="ctr">
              <a:lnSpc>
                <a:spcPct val="100000"/>
              </a:lnSpc>
              <a:spcBef>
                <a:spcPts val="280"/>
              </a:spcBef>
              <a:spcAft>
                <a:spcPts val="0"/>
              </a:spcAft>
              <a:buClr>
                <a:schemeClr val="lt1"/>
              </a:buClr>
              <a:buSzPts val="1400"/>
              <a:buFont typeface="Gill Sans"/>
              <a:buNone/>
              <a:defRPr i="0" sz="1400" u="none" cap="none" strike="noStrike">
                <a:solidFill>
                  <a:schemeClr val="lt1"/>
                </a:solidFill>
                <a:latin typeface="Gill Sans"/>
                <a:ea typeface="Gill Sans"/>
                <a:cs typeface="Gill Sans"/>
                <a:sym typeface="Gill Sans"/>
              </a:defRPr>
            </a:lvl5pPr>
            <a:lvl6pPr lvl="5" marR="0" algn="ctr">
              <a:lnSpc>
                <a:spcPct val="100000"/>
              </a:lnSpc>
              <a:spcBef>
                <a:spcPts val="400"/>
              </a:spcBef>
              <a:spcAft>
                <a:spcPts val="0"/>
              </a:spcAft>
              <a:buClr>
                <a:schemeClr val="lt1"/>
              </a:buClr>
              <a:buSzPts val="2000"/>
              <a:buFont typeface="Gill Sans"/>
              <a:buNone/>
              <a:defRPr i="0" sz="2000" u="none" cap="none" strike="noStrike">
                <a:solidFill>
                  <a:schemeClr val="lt1"/>
                </a:solidFill>
                <a:latin typeface="Gill Sans"/>
                <a:ea typeface="Gill Sans"/>
                <a:cs typeface="Gill Sans"/>
                <a:sym typeface="Gill Sans"/>
              </a:defRPr>
            </a:lvl6pPr>
            <a:lvl7pPr lvl="6" marR="0" algn="ctr">
              <a:lnSpc>
                <a:spcPct val="100000"/>
              </a:lnSpc>
              <a:spcBef>
                <a:spcPts val="400"/>
              </a:spcBef>
              <a:spcAft>
                <a:spcPts val="0"/>
              </a:spcAft>
              <a:buClr>
                <a:schemeClr val="lt1"/>
              </a:buClr>
              <a:buSzPts val="2000"/>
              <a:buFont typeface="Gill Sans"/>
              <a:buNone/>
              <a:defRPr i="0" sz="2000" u="none" cap="none" strike="noStrike">
                <a:solidFill>
                  <a:schemeClr val="lt1"/>
                </a:solidFill>
                <a:latin typeface="Gill Sans"/>
                <a:ea typeface="Gill Sans"/>
                <a:cs typeface="Gill Sans"/>
                <a:sym typeface="Gill Sans"/>
              </a:defRPr>
            </a:lvl7pPr>
            <a:lvl8pPr lvl="7" marR="0" algn="ctr">
              <a:lnSpc>
                <a:spcPct val="100000"/>
              </a:lnSpc>
              <a:spcBef>
                <a:spcPts val="400"/>
              </a:spcBef>
              <a:spcAft>
                <a:spcPts val="0"/>
              </a:spcAft>
              <a:buClr>
                <a:schemeClr val="lt1"/>
              </a:buClr>
              <a:buSzPts val="2000"/>
              <a:buFont typeface="Gill Sans"/>
              <a:buNone/>
              <a:defRPr i="0" sz="2000" u="none" cap="none" strike="noStrike">
                <a:solidFill>
                  <a:schemeClr val="lt1"/>
                </a:solidFill>
                <a:latin typeface="Gill Sans"/>
                <a:ea typeface="Gill Sans"/>
                <a:cs typeface="Gill Sans"/>
                <a:sym typeface="Gill Sans"/>
              </a:defRPr>
            </a:lvl8pPr>
            <a:lvl9pPr lvl="8" marR="0" algn="ctr">
              <a:lnSpc>
                <a:spcPct val="100000"/>
              </a:lnSpc>
              <a:spcBef>
                <a:spcPts val="400"/>
              </a:spcBef>
              <a:spcAft>
                <a:spcPts val="0"/>
              </a:spcAft>
              <a:buClr>
                <a:schemeClr val="lt1"/>
              </a:buClr>
              <a:buSzPts val="2000"/>
              <a:buFont typeface="Gill Sans"/>
              <a:buNone/>
              <a:defRPr i="0" sz="2000" u="none" cap="none" strike="noStrike">
                <a:solidFill>
                  <a:schemeClr val="lt1"/>
                </a:solidFill>
                <a:latin typeface="Gill Sans"/>
                <a:ea typeface="Gill Sans"/>
                <a:cs typeface="Gill Sans"/>
                <a:sym typeface="Gill Sans"/>
              </a:defRPr>
            </a:lvl9pPr>
          </a:lstStyle>
          <a:p/>
        </p:txBody>
      </p:sp>
      <p:pic>
        <p:nvPicPr>
          <p:cNvPr id="17" name="Google Shape;17;p2"/>
          <p:cNvPicPr preferRelativeResize="0"/>
          <p:nvPr/>
        </p:nvPicPr>
        <p:blipFill rotWithShape="1">
          <a:blip r:embed="rId2">
            <a:alphaModFix/>
          </a:blip>
          <a:srcRect b="0" l="0" r="0" t="0"/>
          <a:stretch/>
        </p:blipFill>
        <p:spPr>
          <a:xfrm>
            <a:off x="472552" y="426463"/>
            <a:ext cx="1794100" cy="6979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3 Content">
  <p:cSld name="1_Red/Gray 3 Content">
    <p:bg>
      <p:bgPr>
        <a:solidFill>
          <a:schemeClr val="lt1"/>
        </a:solidFill>
      </p:bgPr>
    </p:bg>
    <p:spTree>
      <p:nvGrpSpPr>
        <p:cNvPr id="56" name="Shape 56"/>
        <p:cNvGrpSpPr/>
        <p:nvPr/>
      </p:nvGrpSpPr>
      <p:grpSpPr>
        <a:xfrm>
          <a:off x="0" y="0"/>
          <a:ext cx="0" cy="0"/>
          <a:chOff x="0" y="0"/>
          <a:chExt cx="0" cy="0"/>
        </a:xfrm>
      </p:grpSpPr>
      <p:sp>
        <p:nvSpPr>
          <p:cNvPr id="57" name="Google Shape;57;p11"/>
          <p:cNvSpPr txBox="1"/>
          <p:nvPr>
            <p:ph idx="1" type="body"/>
          </p:nvPr>
        </p:nvSpPr>
        <p:spPr>
          <a:xfrm>
            <a:off x="686104" y="1296987"/>
            <a:ext cx="25142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58" name="Google Shape;58;p11"/>
          <p:cNvSpPr txBox="1"/>
          <p:nvPr>
            <p:ph idx="2" type="body"/>
          </p:nvPr>
        </p:nvSpPr>
        <p:spPr>
          <a:xfrm>
            <a:off x="5943600"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59" name="Google Shape;59;p11"/>
          <p:cNvSpPr txBox="1"/>
          <p:nvPr>
            <p:ph idx="3" type="body"/>
          </p:nvPr>
        </p:nvSpPr>
        <p:spPr>
          <a:xfrm>
            <a:off x="3314548"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60" name="Google Shape;60;p11"/>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Bottom Photo">
  <p:cSld name="1_Red/Gray 1 Content + Bottom Photo">
    <p:bg>
      <p:bgPr>
        <a:solidFill>
          <a:schemeClr val="lt1"/>
        </a:solidFill>
      </p:bgPr>
    </p:bg>
    <p:spTree>
      <p:nvGrpSpPr>
        <p:cNvPr id="61" name="Shape 61"/>
        <p:cNvGrpSpPr/>
        <p:nvPr/>
      </p:nvGrpSpPr>
      <p:grpSpPr>
        <a:xfrm>
          <a:off x="0" y="0"/>
          <a:ext cx="0" cy="0"/>
          <a:chOff x="0" y="0"/>
          <a:chExt cx="0" cy="0"/>
        </a:xfrm>
      </p:grpSpPr>
      <p:sp>
        <p:nvSpPr>
          <p:cNvPr id="62" name="Google Shape;62;p12"/>
          <p:cNvSpPr txBox="1"/>
          <p:nvPr>
            <p:ph idx="1" type="body"/>
          </p:nvPr>
        </p:nvSpPr>
        <p:spPr>
          <a:xfrm>
            <a:off x="685800" y="1296987"/>
            <a:ext cx="7772400" cy="1143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63" name="Google Shape;63;p12"/>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64" name="Google Shape;64;p12"/>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Right Photo">
  <p:cSld name="1_Red/Gray 1 Content + Right Photo">
    <p:bg>
      <p:bgPr>
        <a:solidFill>
          <a:schemeClr val="lt1"/>
        </a:solidFill>
      </p:bgPr>
    </p:bg>
    <p:spTree>
      <p:nvGrpSpPr>
        <p:cNvPr id="65" name="Shape 65"/>
        <p:cNvGrpSpPr/>
        <p:nvPr/>
      </p:nvGrpSpPr>
      <p:grpSpPr>
        <a:xfrm>
          <a:off x="0" y="0"/>
          <a:ext cx="0" cy="0"/>
          <a:chOff x="0" y="0"/>
          <a:chExt cx="0" cy="0"/>
        </a:xfrm>
      </p:grpSpPr>
      <p:sp>
        <p:nvSpPr>
          <p:cNvPr id="66" name="Google Shape;66;p13"/>
          <p:cNvSpPr txBox="1"/>
          <p:nvPr>
            <p:ph idx="1" type="body"/>
          </p:nvPr>
        </p:nvSpPr>
        <p:spPr>
          <a:xfrm>
            <a:off x="685800" y="1677987"/>
            <a:ext cx="3657600" cy="2819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67" name="Google Shape;67;p13"/>
          <p:cNvSpPr txBox="1"/>
          <p:nvPr>
            <p:ph idx="2" type="body"/>
          </p:nvPr>
        </p:nvSpPr>
        <p:spPr>
          <a:xfrm rot="-5400000">
            <a:off x="7862312"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68" name="Google Shape;68;p13"/>
          <p:cNvSpPr txBox="1"/>
          <p:nvPr>
            <p:ph type="title"/>
          </p:nvPr>
        </p:nvSpPr>
        <p:spPr>
          <a:xfrm>
            <a:off x="685800" y="678715"/>
            <a:ext cx="3657600" cy="830997"/>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rgbClr val="E7E7E5"/>
        </a:solidFill>
      </p:bgPr>
    </p:bg>
    <p:spTree>
      <p:nvGrpSpPr>
        <p:cNvPr id="69" name="Shape 69"/>
        <p:cNvGrpSpPr/>
        <p:nvPr/>
      </p:nvGrpSpPr>
      <p:grpSpPr>
        <a:xfrm>
          <a:off x="0" y="0"/>
          <a:ext cx="0" cy="0"/>
          <a:chOff x="0" y="0"/>
          <a:chExt cx="0" cy="0"/>
        </a:xfrm>
      </p:grpSpPr>
      <p:sp>
        <p:nvSpPr>
          <p:cNvPr id="70" name="Google Shape;70;p14"/>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71" name="Google Shape;71;p14"/>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p:cSld name="2_Red/Gray 3 Content">
    <p:bg>
      <p:bgPr>
        <a:solidFill>
          <a:srgbClr val="E7E7E5"/>
        </a:solidFill>
      </p:bgPr>
    </p:bg>
    <p:spTree>
      <p:nvGrpSpPr>
        <p:cNvPr id="72" name="Shape 72"/>
        <p:cNvGrpSpPr/>
        <p:nvPr/>
      </p:nvGrpSpPr>
      <p:grpSpPr>
        <a:xfrm>
          <a:off x="0" y="0"/>
          <a:ext cx="0" cy="0"/>
          <a:chOff x="0" y="0"/>
          <a:chExt cx="0" cy="0"/>
        </a:xfrm>
      </p:grpSpPr>
      <p:sp>
        <p:nvSpPr>
          <p:cNvPr id="73" name="Google Shape;73;p15"/>
          <p:cNvSpPr txBox="1"/>
          <p:nvPr>
            <p:ph idx="1" type="body"/>
          </p:nvPr>
        </p:nvSpPr>
        <p:spPr>
          <a:xfrm>
            <a:off x="686104" y="1296987"/>
            <a:ext cx="25142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74" name="Google Shape;74;p15"/>
          <p:cNvSpPr txBox="1"/>
          <p:nvPr>
            <p:ph idx="2" type="body"/>
          </p:nvPr>
        </p:nvSpPr>
        <p:spPr>
          <a:xfrm>
            <a:off x="5943600"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75" name="Google Shape;75;p15"/>
          <p:cNvSpPr txBox="1"/>
          <p:nvPr>
            <p:ph idx="3" type="body"/>
          </p:nvPr>
        </p:nvSpPr>
        <p:spPr>
          <a:xfrm>
            <a:off x="3314548"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76" name="Google Shape;76;p15"/>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Right Photo">
  <p:cSld name="2_Red/Gray 1 Content + Right Photo">
    <p:bg>
      <p:bgPr>
        <a:solidFill>
          <a:srgbClr val="E7E7E5"/>
        </a:solidFill>
      </p:bgPr>
    </p:bg>
    <p:spTree>
      <p:nvGrpSpPr>
        <p:cNvPr id="77" name="Shape 77"/>
        <p:cNvGrpSpPr/>
        <p:nvPr/>
      </p:nvGrpSpPr>
      <p:grpSpPr>
        <a:xfrm>
          <a:off x="0" y="0"/>
          <a:ext cx="0" cy="0"/>
          <a:chOff x="0" y="0"/>
          <a:chExt cx="0" cy="0"/>
        </a:xfrm>
      </p:grpSpPr>
      <p:sp>
        <p:nvSpPr>
          <p:cNvPr id="78" name="Google Shape;78;p16"/>
          <p:cNvSpPr/>
          <p:nvPr>
            <p:ph idx="2" type="pic"/>
          </p:nvPr>
        </p:nvSpPr>
        <p:spPr>
          <a:xfrm>
            <a:off x="4572000" y="153988"/>
            <a:ext cx="4419600" cy="4876800"/>
          </a:xfrm>
          <a:prstGeom prst="rect">
            <a:avLst/>
          </a:prstGeom>
          <a:solidFill>
            <a:srgbClr val="FFFFFF"/>
          </a:solidFill>
          <a:ln>
            <a:noFill/>
          </a:ln>
        </p:spPr>
      </p:sp>
      <p:sp>
        <p:nvSpPr>
          <p:cNvPr id="79" name="Google Shape;79;p16"/>
          <p:cNvSpPr txBox="1"/>
          <p:nvPr>
            <p:ph idx="1" type="body"/>
          </p:nvPr>
        </p:nvSpPr>
        <p:spPr>
          <a:xfrm>
            <a:off x="685800" y="1677987"/>
            <a:ext cx="3657600" cy="2819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80" name="Google Shape;80;p16"/>
          <p:cNvSpPr txBox="1"/>
          <p:nvPr>
            <p:ph idx="3" type="body"/>
          </p:nvPr>
        </p:nvSpPr>
        <p:spPr>
          <a:xfrm rot="-5400000">
            <a:off x="7862312"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81" name="Google Shape;81;p16"/>
          <p:cNvSpPr txBox="1"/>
          <p:nvPr>
            <p:ph type="title"/>
          </p:nvPr>
        </p:nvSpPr>
        <p:spPr>
          <a:xfrm>
            <a:off x="685800" y="678715"/>
            <a:ext cx="3657600" cy="830997"/>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Title Only">
  <p:cSld name="2_Red/Gray Title Only">
    <p:bg>
      <p:bgPr>
        <a:solidFill>
          <a:srgbClr val="E7E7E5"/>
        </a:solidFill>
      </p:bgPr>
    </p:bg>
    <p:spTree>
      <p:nvGrpSpPr>
        <p:cNvPr id="82" name="Shape 82"/>
        <p:cNvGrpSpPr/>
        <p:nvPr/>
      </p:nvGrpSpPr>
      <p:grpSpPr>
        <a:xfrm>
          <a:off x="0" y="0"/>
          <a:ext cx="0" cy="0"/>
          <a:chOff x="0" y="0"/>
          <a:chExt cx="0" cy="0"/>
        </a:xfrm>
      </p:grpSpPr>
      <p:sp>
        <p:nvSpPr>
          <p:cNvPr id="83" name="Google Shape;83;p17"/>
          <p:cNvSpPr txBox="1"/>
          <p:nvPr>
            <p:ph idx="1" type="body"/>
          </p:nvPr>
        </p:nvSpPr>
        <p:spPr>
          <a:xfrm rot="-5400000">
            <a:off x="3442713"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84" name="Google Shape;84;p17"/>
          <p:cNvSpPr txBox="1"/>
          <p:nvPr>
            <p:ph type="title"/>
          </p:nvPr>
        </p:nvSpPr>
        <p:spPr>
          <a:xfrm>
            <a:off x="4877104" y="2188567"/>
            <a:ext cx="3885896" cy="83766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p:cSld name="3_Red/Gray 1 Content">
    <p:bg>
      <p:bgPr>
        <a:solidFill>
          <a:schemeClr val="lt1"/>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87" name="Google Shape;87;p18"/>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2 Content">
  <p:cSld name="3_Red/Gray 2 Content">
    <p:bg>
      <p:bgPr>
        <a:solidFill>
          <a:schemeClr val="lt1"/>
        </a:solidFill>
      </p:bgPr>
    </p:bg>
    <p:spTree>
      <p:nvGrpSpPr>
        <p:cNvPr id="88" name="Shape 88"/>
        <p:cNvGrpSpPr/>
        <p:nvPr/>
      </p:nvGrpSpPr>
      <p:grpSpPr>
        <a:xfrm>
          <a:off x="0" y="0"/>
          <a:ext cx="0" cy="0"/>
          <a:chOff x="0" y="0"/>
          <a:chExt cx="0" cy="0"/>
        </a:xfrm>
      </p:grpSpPr>
      <p:sp>
        <p:nvSpPr>
          <p:cNvPr id="89" name="Google Shape;89;p19"/>
          <p:cNvSpPr txBox="1"/>
          <p:nvPr>
            <p:ph idx="1" type="body"/>
          </p:nvPr>
        </p:nvSpPr>
        <p:spPr>
          <a:xfrm>
            <a:off x="686104" y="1296987"/>
            <a:ext cx="38096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90" name="Google Shape;90;p19"/>
          <p:cNvSpPr txBox="1"/>
          <p:nvPr>
            <p:ph idx="2" type="body"/>
          </p:nvPr>
        </p:nvSpPr>
        <p:spPr>
          <a:xfrm>
            <a:off x="4648200" y="1296987"/>
            <a:ext cx="38103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91" name="Google Shape;91;p19"/>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3 Content">
  <p:cSld name="3_Red/Gray 3 Content">
    <p:bg>
      <p:bgPr>
        <a:solidFill>
          <a:schemeClr val="lt1"/>
        </a:solidFill>
      </p:bgPr>
    </p:bg>
    <p:spTree>
      <p:nvGrpSpPr>
        <p:cNvPr id="92" name="Shape 92"/>
        <p:cNvGrpSpPr/>
        <p:nvPr/>
      </p:nvGrpSpPr>
      <p:grpSpPr>
        <a:xfrm>
          <a:off x="0" y="0"/>
          <a:ext cx="0" cy="0"/>
          <a:chOff x="0" y="0"/>
          <a:chExt cx="0" cy="0"/>
        </a:xfrm>
      </p:grpSpPr>
      <p:sp>
        <p:nvSpPr>
          <p:cNvPr id="93" name="Google Shape;93;p20"/>
          <p:cNvSpPr txBox="1"/>
          <p:nvPr>
            <p:ph idx="1" type="body"/>
          </p:nvPr>
        </p:nvSpPr>
        <p:spPr>
          <a:xfrm>
            <a:off x="686104" y="1296987"/>
            <a:ext cx="25142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94" name="Google Shape;94;p20"/>
          <p:cNvSpPr txBox="1"/>
          <p:nvPr>
            <p:ph idx="2" type="body"/>
          </p:nvPr>
        </p:nvSpPr>
        <p:spPr>
          <a:xfrm>
            <a:off x="5943600"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95" name="Google Shape;95;p20"/>
          <p:cNvSpPr txBox="1"/>
          <p:nvPr>
            <p:ph idx="3" type="body"/>
          </p:nvPr>
        </p:nvSpPr>
        <p:spPr>
          <a:xfrm>
            <a:off x="3314548" y="1296987"/>
            <a:ext cx="25149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FFFFFF"/>
              </a:buClr>
              <a:buSzPts val="1600"/>
              <a:buFont typeface="Gill Sans"/>
              <a:buChar char="»"/>
              <a:defRPr i="0" sz="1600" u="none" cap="none" strike="noStrike">
                <a:solidFill>
                  <a:srgbClr val="FFFFFF"/>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96" name="Google Shape;96;p20"/>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rgbClr val="E7E7E5"/>
        </a:solidFill>
      </p:bgPr>
    </p:bg>
    <p:spTree>
      <p:nvGrpSpPr>
        <p:cNvPr id="18" name="Shape 18"/>
        <p:cNvGrpSpPr/>
        <p:nvPr/>
      </p:nvGrpSpPr>
      <p:grpSpPr>
        <a:xfrm>
          <a:off x="0" y="0"/>
          <a:ext cx="0" cy="0"/>
          <a:chOff x="0" y="0"/>
          <a:chExt cx="0" cy="0"/>
        </a:xfrm>
      </p:grpSpPr>
      <p:sp>
        <p:nvSpPr>
          <p:cNvPr id="19" name="Google Shape;19;p3"/>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20" name="Google Shape;20;p3"/>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Bottom Photo">
  <p:cSld name="3_Red/Gray 1 Content + Bottom Photo">
    <p:bg>
      <p:bgPr>
        <a:solidFill>
          <a:schemeClr val="lt1"/>
        </a:solidFill>
      </p:bgPr>
    </p:bg>
    <p:spTree>
      <p:nvGrpSpPr>
        <p:cNvPr id="97" name="Shape 97"/>
        <p:cNvGrpSpPr/>
        <p:nvPr/>
      </p:nvGrpSpPr>
      <p:grpSpPr>
        <a:xfrm>
          <a:off x="0" y="0"/>
          <a:ext cx="0" cy="0"/>
          <a:chOff x="0" y="0"/>
          <a:chExt cx="0" cy="0"/>
        </a:xfrm>
      </p:grpSpPr>
      <p:sp>
        <p:nvSpPr>
          <p:cNvPr id="98" name="Google Shape;98;p21"/>
          <p:cNvSpPr txBox="1"/>
          <p:nvPr>
            <p:ph idx="1" type="body"/>
          </p:nvPr>
        </p:nvSpPr>
        <p:spPr>
          <a:xfrm>
            <a:off x="685800" y="1296987"/>
            <a:ext cx="7772400" cy="1143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1pPr>
            <a:lvl2pPr indent="-330200" lvl="1" marL="914400" marR="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2pPr>
            <a:lvl3pPr indent="-342900" lvl="2" marL="1371600" marR="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algn="l">
              <a:lnSpc>
                <a:spcPct val="100000"/>
              </a:lnSpc>
              <a:spcBef>
                <a:spcPts val="280"/>
              </a:spcBef>
              <a:spcAft>
                <a:spcPts val="0"/>
              </a:spcAft>
              <a:buClr>
                <a:srgbClr val="FFFFFF"/>
              </a:buClr>
              <a:buSzPts val="1400"/>
              <a:buFont typeface="Arial"/>
              <a:buChar char="»"/>
              <a:defRPr b="0" i="0" sz="1400" u="none" cap="none" strike="noStrike">
                <a:solidFill>
                  <a:srgbClr val="FFFFFF"/>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99" name="Google Shape;99;p21"/>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00" name="Google Shape;100;p21"/>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Right Photo">
  <p:cSld name="3_Red/Gray 1 Content + Right Photo">
    <p:bg>
      <p:bgPr>
        <a:solidFill>
          <a:schemeClr val="lt1"/>
        </a:solidFill>
      </p:bgPr>
    </p:bg>
    <p:spTree>
      <p:nvGrpSpPr>
        <p:cNvPr id="101" name="Shape 101"/>
        <p:cNvGrpSpPr/>
        <p:nvPr/>
      </p:nvGrpSpPr>
      <p:grpSpPr>
        <a:xfrm>
          <a:off x="0" y="0"/>
          <a:ext cx="0" cy="0"/>
          <a:chOff x="0" y="0"/>
          <a:chExt cx="0" cy="0"/>
        </a:xfrm>
      </p:grpSpPr>
      <p:sp>
        <p:nvSpPr>
          <p:cNvPr id="102" name="Google Shape;102;p22"/>
          <p:cNvSpPr txBox="1"/>
          <p:nvPr>
            <p:ph idx="10" type="dt"/>
          </p:nvPr>
        </p:nvSpPr>
        <p:spPr>
          <a:xfrm>
            <a:off x="152400" y="4844639"/>
            <a:ext cx="2133600" cy="186148"/>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03" name="Google Shape;103;p22"/>
          <p:cNvSpPr txBox="1"/>
          <p:nvPr>
            <p:ph idx="12" type="sldNum"/>
          </p:nvPr>
        </p:nvSpPr>
        <p:spPr>
          <a:xfrm>
            <a:off x="6858000" y="4844639"/>
            <a:ext cx="2133600" cy="18614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22"/>
          <p:cNvSpPr txBox="1"/>
          <p:nvPr>
            <p:ph idx="1" type="body"/>
          </p:nvPr>
        </p:nvSpPr>
        <p:spPr>
          <a:xfrm>
            <a:off x="685800" y="1677987"/>
            <a:ext cx="3657600" cy="2819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105" name="Google Shape;105;p22"/>
          <p:cNvSpPr txBox="1"/>
          <p:nvPr>
            <p:ph idx="2" type="body"/>
          </p:nvPr>
        </p:nvSpPr>
        <p:spPr>
          <a:xfrm rot="-5400000">
            <a:off x="7862312"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06" name="Google Shape;106;p22"/>
          <p:cNvSpPr txBox="1"/>
          <p:nvPr>
            <p:ph type="title"/>
          </p:nvPr>
        </p:nvSpPr>
        <p:spPr>
          <a:xfrm>
            <a:off x="685800" y="678715"/>
            <a:ext cx="3657600" cy="8310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107" name="Shape 107"/>
        <p:cNvGrpSpPr/>
        <p:nvPr/>
      </p:nvGrpSpPr>
      <p:grpSpPr>
        <a:xfrm>
          <a:off x="0" y="0"/>
          <a:ext cx="0" cy="0"/>
          <a:chOff x="0" y="0"/>
          <a:chExt cx="0" cy="0"/>
        </a:xfrm>
      </p:grpSpPr>
      <p:sp>
        <p:nvSpPr>
          <p:cNvPr id="108" name="Google Shape;108;p23"/>
          <p:cNvSpPr/>
          <p:nvPr>
            <p:ph idx="2" type="pic"/>
          </p:nvPr>
        </p:nvSpPr>
        <p:spPr>
          <a:xfrm>
            <a:off x="152400" y="2592388"/>
            <a:ext cx="8839200" cy="2477100"/>
          </a:xfrm>
          <a:prstGeom prst="rect">
            <a:avLst/>
          </a:prstGeom>
          <a:solidFill>
            <a:schemeClr val="lt1"/>
          </a:solidFill>
          <a:ln>
            <a:noFill/>
          </a:ln>
        </p:spPr>
      </p:sp>
      <p:sp>
        <p:nvSpPr>
          <p:cNvPr id="109" name="Google Shape;109;p23"/>
          <p:cNvSpPr txBox="1"/>
          <p:nvPr>
            <p:ph idx="1" type="body"/>
          </p:nvPr>
        </p:nvSpPr>
        <p:spPr>
          <a:xfrm>
            <a:off x="685800" y="1209781"/>
            <a:ext cx="7772400" cy="12099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a:solidFill>
                  <a:srgbClr val="6C6463"/>
                </a:solidFill>
              </a:defRPr>
            </a:lvl1pPr>
            <a:lvl2pPr indent="-355600" lvl="1" marL="914400" algn="l">
              <a:lnSpc>
                <a:spcPct val="100000"/>
              </a:lnSpc>
              <a:spcBef>
                <a:spcPts val="1200"/>
              </a:spcBef>
              <a:spcAft>
                <a:spcPts val="0"/>
              </a:spcAft>
              <a:buClr>
                <a:srgbClr val="6C6463"/>
              </a:buClr>
              <a:buSzPts val="2000"/>
              <a:buChar char="–"/>
              <a:defRPr>
                <a:solidFill>
                  <a:srgbClr val="6C6463"/>
                </a:solidFill>
              </a:defRPr>
            </a:lvl2pPr>
            <a:lvl3pPr indent="-342900" lvl="2" marL="1371600" algn="l">
              <a:lnSpc>
                <a:spcPct val="100000"/>
              </a:lnSpc>
              <a:spcBef>
                <a:spcPts val="1200"/>
              </a:spcBef>
              <a:spcAft>
                <a:spcPts val="0"/>
              </a:spcAft>
              <a:buClr>
                <a:srgbClr val="6C6463"/>
              </a:buClr>
              <a:buSzPts val="1800"/>
              <a:buChar char="•"/>
              <a:defRPr>
                <a:solidFill>
                  <a:srgbClr val="6C6463"/>
                </a:solidFill>
              </a:defRPr>
            </a:lvl3pPr>
            <a:lvl4pPr indent="-330200" lvl="3" marL="1828800" algn="l">
              <a:lnSpc>
                <a:spcPct val="100000"/>
              </a:lnSpc>
              <a:spcBef>
                <a:spcPts val="320"/>
              </a:spcBef>
              <a:spcAft>
                <a:spcPts val="0"/>
              </a:spcAft>
              <a:buClr>
                <a:srgbClr val="6C6463"/>
              </a:buClr>
              <a:buSzPts val="1600"/>
              <a:buChar char="–"/>
              <a:defRPr>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0" name="Google Shape;110;p23"/>
          <p:cNvSpPr txBox="1"/>
          <p:nvPr>
            <p:ph idx="10" type="dt"/>
          </p:nvPr>
        </p:nvSpPr>
        <p:spPr>
          <a:xfrm>
            <a:off x="152400" y="4929947"/>
            <a:ext cx="2133600" cy="1398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 name="Google Shape;111;p23"/>
          <p:cNvSpPr txBox="1"/>
          <p:nvPr>
            <p:ph idx="11" type="ftr"/>
          </p:nvPr>
        </p:nvSpPr>
        <p:spPr>
          <a:xfrm>
            <a:off x="3124200" y="4929947"/>
            <a:ext cx="2895600" cy="139800"/>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3"/>
          <p:cNvSpPr txBox="1"/>
          <p:nvPr>
            <p:ph idx="12" type="sldNum"/>
          </p:nvPr>
        </p:nvSpPr>
        <p:spPr>
          <a:xfrm>
            <a:off x="6858000" y="4929947"/>
            <a:ext cx="2133600" cy="184800"/>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23"/>
          <p:cNvSpPr txBox="1"/>
          <p:nvPr>
            <p:ph type="title"/>
          </p:nvPr>
        </p:nvSpPr>
        <p:spPr>
          <a:xfrm>
            <a:off x="686104" y="345652"/>
            <a:ext cx="7772400" cy="6912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3"/>
          <p:cNvSpPr txBox="1"/>
          <p:nvPr>
            <p:ph idx="3" type="body"/>
          </p:nvPr>
        </p:nvSpPr>
        <p:spPr>
          <a:xfrm rot="-5400000">
            <a:off x="7862384" y="3536947"/>
            <a:ext cx="2073900" cy="1848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115" name="Shape 115"/>
        <p:cNvGrpSpPr/>
        <p:nvPr/>
      </p:nvGrpSpPr>
      <p:grpSpPr>
        <a:xfrm>
          <a:off x="0" y="0"/>
          <a:ext cx="0" cy="0"/>
          <a:chOff x="0" y="0"/>
          <a:chExt cx="0" cy="0"/>
        </a:xfrm>
      </p:grpSpPr>
      <p:sp>
        <p:nvSpPr>
          <p:cNvPr id="116" name="Google Shape;116;p24"/>
          <p:cNvSpPr/>
          <p:nvPr>
            <p:ph idx="2" type="pic"/>
          </p:nvPr>
        </p:nvSpPr>
        <p:spPr>
          <a:xfrm>
            <a:off x="4572000" y="115217"/>
            <a:ext cx="4419600" cy="4954200"/>
          </a:xfrm>
          <a:prstGeom prst="rect">
            <a:avLst/>
          </a:prstGeom>
          <a:solidFill>
            <a:srgbClr val="FFFFFF"/>
          </a:solidFill>
          <a:ln>
            <a:noFill/>
          </a:ln>
        </p:spPr>
      </p:sp>
      <p:sp>
        <p:nvSpPr>
          <p:cNvPr id="117" name="Google Shape;117;p24"/>
          <p:cNvSpPr txBox="1"/>
          <p:nvPr>
            <p:ph idx="10" type="dt"/>
          </p:nvPr>
        </p:nvSpPr>
        <p:spPr>
          <a:xfrm>
            <a:off x="152400" y="4929947"/>
            <a:ext cx="2133600" cy="1398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4"/>
          <p:cNvSpPr txBox="1"/>
          <p:nvPr>
            <p:ph idx="12" type="sldNum"/>
          </p:nvPr>
        </p:nvSpPr>
        <p:spPr>
          <a:xfrm>
            <a:off x="6858000" y="4929947"/>
            <a:ext cx="2133600" cy="184800"/>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24"/>
          <p:cNvSpPr txBox="1"/>
          <p:nvPr>
            <p:ph idx="1" type="body"/>
          </p:nvPr>
        </p:nvSpPr>
        <p:spPr>
          <a:xfrm>
            <a:off x="685800" y="1555433"/>
            <a:ext cx="3657600" cy="31110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rgbClr val="6C6463"/>
              </a:buClr>
              <a:buSzPts val="2000"/>
              <a:buChar char="•"/>
              <a:defRPr sz="2000">
                <a:solidFill>
                  <a:srgbClr val="6C6463"/>
                </a:solidFill>
              </a:defRPr>
            </a:lvl1pPr>
            <a:lvl2pPr indent="-342900" lvl="1" marL="914400" algn="l">
              <a:lnSpc>
                <a:spcPct val="100000"/>
              </a:lnSpc>
              <a:spcBef>
                <a:spcPts val="1200"/>
              </a:spcBef>
              <a:spcAft>
                <a:spcPts val="0"/>
              </a:spcAft>
              <a:buClr>
                <a:srgbClr val="6C6463"/>
              </a:buClr>
              <a:buSzPts val="1800"/>
              <a:buChar char="–"/>
              <a:defRPr sz="1800">
                <a:solidFill>
                  <a:srgbClr val="6C6463"/>
                </a:solidFill>
              </a:defRPr>
            </a:lvl2pPr>
            <a:lvl3pPr indent="-330200" lvl="2" marL="1371600" algn="l">
              <a:lnSpc>
                <a:spcPct val="100000"/>
              </a:lnSpc>
              <a:spcBef>
                <a:spcPts val="1200"/>
              </a:spcBef>
              <a:spcAft>
                <a:spcPts val="0"/>
              </a:spcAft>
              <a:buClr>
                <a:srgbClr val="6C6463"/>
              </a:buClr>
              <a:buSzPts val="1600"/>
              <a:buChar char="•"/>
              <a:defRPr sz="1600">
                <a:solidFill>
                  <a:srgbClr val="6C6463"/>
                </a:solidFill>
              </a:defRPr>
            </a:lvl3pPr>
            <a:lvl4pPr indent="-317500" lvl="3" marL="1828800" algn="l">
              <a:lnSpc>
                <a:spcPct val="100000"/>
              </a:lnSpc>
              <a:spcBef>
                <a:spcPts val="280"/>
              </a:spcBef>
              <a:spcAft>
                <a:spcPts val="0"/>
              </a:spcAft>
              <a:buClr>
                <a:srgbClr val="6C6463"/>
              </a:buClr>
              <a:buSzPts val="1400"/>
              <a:buChar char="–"/>
              <a:defRPr sz="1400">
                <a:solidFill>
                  <a:srgbClr val="6C6463"/>
                </a:solidFill>
              </a:defRPr>
            </a:lvl4pPr>
            <a:lvl5pPr indent="-317500" lvl="4" marL="2286000" algn="l">
              <a:lnSpc>
                <a:spcPct val="100000"/>
              </a:lnSpc>
              <a:spcBef>
                <a:spcPts val="280"/>
              </a:spcBef>
              <a:spcAft>
                <a:spcPts val="0"/>
              </a:spcAft>
              <a:buClr>
                <a:srgbClr val="FFFFFF"/>
              </a:buClr>
              <a:buSzPts val="1400"/>
              <a:buChar char="»"/>
              <a:defRPr>
                <a:solidFill>
                  <a:srgbClr val="FFFFFF"/>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0" name="Google Shape;120;p24"/>
          <p:cNvSpPr txBox="1"/>
          <p:nvPr>
            <p:ph type="title"/>
          </p:nvPr>
        </p:nvSpPr>
        <p:spPr>
          <a:xfrm>
            <a:off x="685800" y="308610"/>
            <a:ext cx="3657300" cy="1050900"/>
          </a:xfrm>
          <a:prstGeom prst="rect">
            <a:avLst/>
          </a:prstGeom>
          <a:noFill/>
          <a:ln>
            <a:noFill/>
          </a:ln>
        </p:spPr>
        <p:txBody>
          <a:bodyPr anchorCtr="0" anchor="b" bIns="45700" lIns="91425" spcFirstLastPara="1" rIns="91425" wrap="square" tIns="4570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4"/>
          <p:cNvSpPr txBox="1"/>
          <p:nvPr>
            <p:ph idx="3" type="body"/>
          </p:nvPr>
        </p:nvSpPr>
        <p:spPr>
          <a:xfrm rot="-5400000">
            <a:off x="7862384" y="1059776"/>
            <a:ext cx="2073900" cy="1848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0"/>
              </a:spcBef>
              <a:spcAft>
                <a:spcPts val="0"/>
              </a:spcAft>
              <a:buClr>
                <a:srgbClr val="FFFFFF"/>
              </a:buClr>
              <a:buSzPts val="600"/>
              <a:buNone/>
              <a:defRPr sz="600">
                <a:solidFill>
                  <a:srgbClr val="FFFFFF"/>
                </a:solidFill>
              </a:defRPr>
            </a:lvl1pPr>
            <a:lvl2pPr indent="-228600" lvl="1" marL="914400" algn="l">
              <a:lnSpc>
                <a:spcPct val="100000"/>
              </a:lnSpc>
              <a:spcBef>
                <a:spcPts val="1200"/>
              </a:spcBef>
              <a:spcAft>
                <a:spcPts val="0"/>
              </a:spcAft>
              <a:buClr>
                <a:schemeClr val="lt1"/>
              </a:buClr>
              <a:buSzPts val="1800"/>
              <a:buNone/>
              <a:defRPr sz="1800">
                <a:solidFill>
                  <a:schemeClr val="lt1"/>
                </a:solidFill>
              </a:defRPr>
            </a:lvl2pPr>
            <a:lvl3pPr indent="-228600" lvl="2" marL="1371600" algn="l">
              <a:lnSpc>
                <a:spcPct val="100000"/>
              </a:lnSpc>
              <a:spcBef>
                <a:spcPts val="120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40"/>
              </a:spcBef>
              <a:spcAft>
                <a:spcPts val="0"/>
              </a:spcAft>
              <a:buClr>
                <a:schemeClr val="lt1"/>
              </a:buClr>
              <a:buSzPts val="1200"/>
              <a:buNone/>
              <a:defRPr sz="1200">
                <a:solidFill>
                  <a:schemeClr val="lt1"/>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122" name="Shape 1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rgbClr val="E7E7E5"/>
        </a:solidFill>
      </p:bgPr>
    </p:bg>
    <p:spTree>
      <p:nvGrpSpPr>
        <p:cNvPr id="21" name="Shape 21"/>
        <p:cNvGrpSpPr/>
        <p:nvPr/>
      </p:nvGrpSpPr>
      <p:grpSpPr>
        <a:xfrm>
          <a:off x="0" y="0"/>
          <a:ext cx="0" cy="0"/>
          <a:chOff x="0" y="0"/>
          <a:chExt cx="0" cy="0"/>
        </a:xfrm>
      </p:grpSpPr>
      <p:sp>
        <p:nvSpPr>
          <p:cNvPr id="22" name="Google Shape;22;p4"/>
          <p:cNvSpPr txBox="1"/>
          <p:nvPr>
            <p:ph idx="1" type="body"/>
          </p:nvPr>
        </p:nvSpPr>
        <p:spPr>
          <a:xfrm>
            <a:off x="686104"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23" name="Google Shape;23;p4"/>
          <p:cNvSpPr txBox="1"/>
          <p:nvPr>
            <p:ph idx="10" type="dt"/>
          </p:nvPr>
        </p:nvSpPr>
        <p:spPr>
          <a:xfrm>
            <a:off x="152400" y="4844639"/>
            <a:ext cx="2133600" cy="186148"/>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4" name="Google Shape;24;p4"/>
          <p:cNvSpPr txBox="1"/>
          <p:nvPr>
            <p:ph idx="11" type="ftr"/>
          </p:nvPr>
        </p:nvSpPr>
        <p:spPr>
          <a:xfrm>
            <a:off x="3124200" y="4844639"/>
            <a:ext cx="2895600" cy="186148"/>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25" name="Google Shape;25;p4"/>
          <p:cNvSpPr txBox="1"/>
          <p:nvPr>
            <p:ph idx="12" type="sldNum"/>
          </p:nvPr>
        </p:nvSpPr>
        <p:spPr>
          <a:xfrm>
            <a:off x="6858000" y="4844639"/>
            <a:ext cx="2133600" cy="18614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4"/>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2 Content">
  <p:cSld name="2_Red/Gray 2 Content">
    <p:bg>
      <p:bgPr>
        <a:solidFill>
          <a:srgbClr val="E7E7E5"/>
        </a:solidFill>
      </p:bgPr>
    </p:bg>
    <p:spTree>
      <p:nvGrpSpPr>
        <p:cNvPr id="27" name="Shape 27"/>
        <p:cNvGrpSpPr/>
        <p:nvPr/>
      </p:nvGrpSpPr>
      <p:grpSpPr>
        <a:xfrm>
          <a:off x="0" y="0"/>
          <a:ext cx="0" cy="0"/>
          <a:chOff x="0" y="0"/>
          <a:chExt cx="0" cy="0"/>
        </a:xfrm>
      </p:grpSpPr>
      <p:sp>
        <p:nvSpPr>
          <p:cNvPr id="28" name="Google Shape;28;p5"/>
          <p:cNvSpPr txBox="1"/>
          <p:nvPr>
            <p:ph idx="1" type="body"/>
          </p:nvPr>
        </p:nvSpPr>
        <p:spPr>
          <a:xfrm>
            <a:off x="686104" y="1296987"/>
            <a:ext cx="38096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29" name="Google Shape;29;p5"/>
          <p:cNvSpPr txBox="1"/>
          <p:nvPr>
            <p:ph idx="2" type="body"/>
          </p:nvPr>
        </p:nvSpPr>
        <p:spPr>
          <a:xfrm>
            <a:off x="4648200" y="1296987"/>
            <a:ext cx="38103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30" name="Google Shape;30;p5"/>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ovator photo">
  <p:cSld name="innovator photo">
    <p:spTree>
      <p:nvGrpSpPr>
        <p:cNvPr id="31" name="Shape 31"/>
        <p:cNvGrpSpPr/>
        <p:nvPr/>
      </p:nvGrpSpPr>
      <p:grpSpPr>
        <a:xfrm>
          <a:off x="0" y="0"/>
          <a:ext cx="0" cy="0"/>
          <a:chOff x="0" y="0"/>
          <a:chExt cx="0" cy="0"/>
        </a:xfrm>
      </p:grpSpPr>
      <p:grpSp>
        <p:nvGrpSpPr>
          <p:cNvPr id="32" name="Google Shape;32;p6"/>
          <p:cNvGrpSpPr/>
          <p:nvPr/>
        </p:nvGrpSpPr>
        <p:grpSpPr>
          <a:xfrm>
            <a:off x="151650" y="152863"/>
            <a:ext cx="8840700" cy="755395"/>
            <a:chOff x="151650" y="151650"/>
            <a:chExt cx="8840700" cy="749400"/>
          </a:xfrm>
        </p:grpSpPr>
        <p:sp>
          <p:nvSpPr>
            <p:cNvPr id="33" name="Google Shape;33;p6"/>
            <p:cNvSpPr/>
            <p:nvPr/>
          </p:nvSpPr>
          <p:spPr>
            <a:xfrm>
              <a:off x="151650" y="151650"/>
              <a:ext cx="442500" cy="398100"/>
            </a:xfrm>
            <a:prstGeom prst="rect">
              <a:avLst/>
            </a:prstGeom>
            <a:solidFill>
              <a:srgbClr val="0067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67B9"/>
                </a:solidFill>
                <a:latin typeface="Arial"/>
                <a:ea typeface="Arial"/>
                <a:cs typeface="Arial"/>
                <a:sym typeface="Arial"/>
              </a:endParaRPr>
            </a:p>
          </p:txBody>
        </p:sp>
        <p:sp>
          <p:nvSpPr>
            <p:cNvPr id="34" name="Google Shape;34;p6"/>
            <p:cNvSpPr/>
            <p:nvPr/>
          </p:nvSpPr>
          <p:spPr>
            <a:xfrm>
              <a:off x="151650" y="151650"/>
              <a:ext cx="8840700" cy="749400"/>
            </a:xfrm>
            <a:prstGeom prst="roundRect">
              <a:avLst>
                <a:gd fmla="val 50000" name="adj"/>
              </a:avLst>
            </a:prstGeom>
            <a:solidFill>
              <a:srgbClr val="0067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67B9"/>
                </a:solidFill>
                <a:latin typeface="Arial"/>
                <a:ea typeface="Arial"/>
                <a:cs typeface="Arial"/>
                <a:sym typeface="Arial"/>
              </a:endParaRPr>
            </a:p>
          </p:txBody>
        </p:sp>
      </p:grpSp>
      <p:sp>
        <p:nvSpPr>
          <p:cNvPr id="35" name="Google Shape;35;p6"/>
          <p:cNvSpPr txBox="1"/>
          <p:nvPr/>
        </p:nvSpPr>
        <p:spPr>
          <a:xfrm>
            <a:off x="311700" y="233055"/>
            <a:ext cx="8520600" cy="543600"/>
          </a:xfrm>
          <a:prstGeom prst="rect">
            <a:avLst/>
          </a:prstGeom>
          <a:noFill/>
          <a:ln>
            <a:noFill/>
          </a:ln>
        </p:spPr>
        <p:txBody>
          <a:bodyPr anchorCtr="0" anchor="t" bIns="91425" lIns="91425" spcFirstLastPara="1" rIns="91425" wrap="square" tIns="91425">
            <a:normAutofit fontScale="92500"/>
          </a:bodyPr>
          <a:lstStyle/>
          <a:p>
            <a:pPr indent="0" lvl="0" marL="0" marR="0" rtl="0" algn="ctr">
              <a:lnSpc>
                <a:spcPct val="100000"/>
              </a:lnSpc>
              <a:spcBef>
                <a:spcPts val="0"/>
              </a:spcBef>
              <a:spcAft>
                <a:spcPts val="0"/>
              </a:spcAft>
              <a:buClr>
                <a:srgbClr val="000000"/>
              </a:buClr>
              <a:buSzPct val="100000"/>
              <a:buFont typeface="Arial"/>
              <a:buNone/>
            </a:pPr>
            <a:r>
              <a:t/>
            </a:r>
            <a:endParaRPr b="1" i="0" sz="2800" u="none" cap="none" strike="noStrike">
              <a:solidFill>
                <a:srgbClr val="FFFFFF"/>
              </a:solidFill>
              <a:latin typeface="Arial"/>
              <a:ea typeface="Arial"/>
              <a:cs typeface="Arial"/>
              <a:sym typeface="Arial"/>
            </a:endParaRPr>
          </a:p>
        </p:txBody>
      </p:sp>
      <p:sp>
        <p:nvSpPr>
          <p:cNvPr id="36" name="Google Shape;36;p6"/>
          <p:cNvSpPr txBox="1"/>
          <p:nvPr/>
        </p:nvSpPr>
        <p:spPr>
          <a:xfrm>
            <a:off x="645750" y="1161723"/>
            <a:ext cx="7852500" cy="36039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800"/>
              <a:buFont typeface="Arial"/>
              <a:buNone/>
            </a:pPr>
            <a:r>
              <a:t/>
            </a:r>
            <a:endParaRPr b="0" i="0" sz="1800" u="none" cap="none" strike="noStrike">
              <a:solidFill>
                <a:srgbClr val="002F6C"/>
              </a:solidFill>
              <a:latin typeface="Arial"/>
              <a:ea typeface="Arial"/>
              <a:cs typeface="Arial"/>
              <a:sym typeface="Arial"/>
            </a:endParaRPr>
          </a:p>
        </p:txBody>
      </p:sp>
      <p:grpSp>
        <p:nvGrpSpPr>
          <p:cNvPr id="37" name="Google Shape;37;p6"/>
          <p:cNvGrpSpPr/>
          <p:nvPr/>
        </p:nvGrpSpPr>
        <p:grpSpPr>
          <a:xfrm>
            <a:off x="8101097" y="656584"/>
            <a:ext cx="1355576" cy="445380"/>
            <a:chOff x="7687652" y="598451"/>
            <a:chExt cx="1661448" cy="554024"/>
          </a:xfrm>
        </p:grpSpPr>
        <p:pic>
          <p:nvPicPr>
            <p:cNvPr id="38" name="Google Shape;38;p6"/>
            <p:cNvPicPr preferRelativeResize="0"/>
            <p:nvPr/>
          </p:nvPicPr>
          <p:blipFill rotWithShape="1">
            <a:blip r:embed="rId2">
              <a:alphaModFix/>
            </a:blip>
            <a:srcRect b="0" l="0" r="0" t="0"/>
            <a:stretch/>
          </p:blipFill>
          <p:spPr>
            <a:xfrm rot="5400000">
              <a:off x="8656726" y="460101"/>
              <a:ext cx="554024" cy="830723"/>
            </a:xfrm>
            <a:prstGeom prst="rect">
              <a:avLst/>
            </a:prstGeom>
            <a:noFill/>
            <a:ln>
              <a:noFill/>
            </a:ln>
          </p:spPr>
        </p:pic>
        <p:pic>
          <p:nvPicPr>
            <p:cNvPr id="39" name="Google Shape;39;p6"/>
            <p:cNvPicPr preferRelativeResize="0"/>
            <p:nvPr/>
          </p:nvPicPr>
          <p:blipFill rotWithShape="1">
            <a:blip r:embed="rId2">
              <a:alphaModFix/>
            </a:blip>
            <a:srcRect b="0" l="0" r="0" t="0"/>
            <a:stretch/>
          </p:blipFill>
          <p:spPr>
            <a:xfrm rot="5400000">
              <a:off x="8230451" y="460101"/>
              <a:ext cx="554024" cy="830723"/>
            </a:xfrm>
            <a:prstGeom prst="rect">
              <a:avLst/>
            </a:prstGeom>
            <a:noFill/>
            <a:ln>
              <a:noFill/>
            </a:ln>
          </p:spPr>
        </p:pic>
        <p:pic>
          <p:nvPicPr>
            <p:cNvPr id="40" name="Google Shape;40;p6"/>
            <p:cNvPicPr preferRelativeResize="0"/>
            <p:nvPr/>
          </p:nvPicPr>
          <p:blipFill rotWithShape="1">
            <a:blip r:embed="rId2">
              <a:alphaModFix/>
            </a:blip>
            <a:srcRect b="0" l="0" r="0" t="0"/>
            <a:stretch/>
          </p:blipFill>
          <p:spPr>
            <a:xfrm rot="5400000">
              <a:off x="7826001" y="460101"/>
              <a:ext cx="554024" cy="830723"/>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Bottom Photo">
  <p:cSld name="2_Red/Gray 1 Content + Bottom Photo">
    <p:bg>
      <p:bgPr>
        <a:solidFill>
          <a:srgbClr val="E7E7E5"/>
        </a:solidFill>
      </p:bgPr>
    </p:bg>
    <p:spTree>
      <p:nvGrpSpPr>
        <p:cNvPr id="41" name="Shape 41"/>
        <p:cNvGrpSpPr/>
        <p:nvPr/>
      </p:nvGrpSpPr>
      <p:grpSpPr>
        <a:xfrm>
          <a:off x="0" y="0"/>
          <a:ext cx="0" cy="0"/>
          <a:chOff x="0" y="0"/>
          <a:chExt cx="0" cy="0"/>
        </a:xfrm>
      </p:grpSpPr>
      <p:sp>
        <p:nvSpPr>
          <p:cNvPr id="42" name="Google Shape;42;p7"/>
          <p:cNvSpPr txBox="1"/>
          <p:nvPr>
            <p:ph idx="1" type="body"/>
          </p:nvPr>
        </p:nvSpPr>
        <p:spPr>
          <a:xfrm>
            <a:off x="685800" y="1296987"/>
            <a:ext cx="7772400" cy="11430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42900" lvl="2" marL="1371600" marR="0" algn="l">
              <a:lnSpc>
                <a:spcPct val="100000"/>
              </a:lnSpc>
              <a:spcBef>
                <a:spcPts val="800"/>
              </a:spcBef>
              <a:spcAft>
                <a:spcPts val="0"/>
              </a:spcAft>
              <a:buClr>
                <a:srgbClr val="6C6463"/>
              </a:buClr>
              <a:buSzPts val="1800"/>
              <a:buFont typeface="Gill Sans"/>
              <a:buChar char="•"/>
              <a:defRPr i="0" sz="1800" u="none" cap="none" strike="noStrike">
                <a:solidFill>
                  <a:srgbClr val="6C6463"/>
                </a:solidFill>
                <a:latin typeface="Gill Sans"/>
                <a:ea typeface="Gill Sans"/>
                <a:cs typeface="Gill Sans"/>
                <a:sym typeface="Gill Sans"/>
              </a:defRPr>
            </a:lvl3pPr>
            <a:lvl4pPr indent="-330200" lvl="3" marL="18288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4pPr>
            <a:lvl5pPr indent="-317500" lvl="4" marL="2286000" marR="0" algn="l">
              <a:lnSpc>
                <a:spcPct val="100000"/>
              </a:lnSpc>
              <a:spcBef>
                <a:spcPts val="280"/>
              </a:spcBef>
              <a:spcAft>
                <a:spcPts val="0"/>
              </a:spcAft>
              <a:buClr>
                <a:srgbClr val="FFFFFF"/>
              </a:buClr>
              <a:buSzPts val="1400"/>
              <a:buFont typeface="Gill Sans"/>
              <a:buChar char="»"/>
              <a:defRPr i="0" sz="1400" u="none" cap="none" strike="noStrike">
                <a:solidFill>
                  <a:srgbClr val="FFFFFF"/>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43" name="Google Shape;43;p7"/>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28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4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44" name="Google Shape;44;p7"/>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67B9"/>
              </a:buClr>
              <a:buSzPts val="1400"/>
              <a:buFont typeface="Gill Sans"/>
              <a:buNone/>
              <a:defRPr i="0" sz="2400" u="none" cap="none" strike="noStrik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45" name="Shape 45"/>
        <p:cNvGrpSpPr/>
        <p:nvPr/>
      </p:nvGrpSpPr>
      <p:grpSpPr>
        <a:xfrm>
          <a:off x="0" y="0"/>
          <a:ext cx="0" cy="0"/>
          <a:chOff x="0" y="0"/>
          <a:chExt cx="0" cy="0"/>
        </a:xfrm>
      </p:grpSpPr>
      <p:pic>
        <p:nvPicPr>
          <p:cNvPr descr="USAID_Logo_White_v02.png" id="46" name="Google Shape;46;p8"/>
          <p:cNvPicPr preferRelativeResize="0"/>
          <p:nvPr/>
        </p:nvPicPr>
        <p:blipFill rotWithShape="1">
          <a:blip r:embed="rId2">
            <a:alphaModFix/>
          </a:blip>
          <a:srcRect b="0" l="0" r="0" t="0"/>
          <a:stretch/>
        </p:blipFill>
        <p:spPr>
          <a:xfrm>
            <a:off x="683805" y="569937"/>
            <a:ext cx="1371600" cy="410902"/>
          </a:xfrm>
          <a:prstGeom prst="rect">
            <a:avLst/>
          </a:prstGeom>
          <a:noFill/>
          <a:ln>
            <a:noFill/>
          </a:ln>
        </p:spPr>
      </p:pic>
      <p:sp>
        <p:nvSpPr>
          <p:cNvPr id="47" name="Google Shape;47;p8"/>
          <p:cNvSpPr txBox="1"/>
          <p:nvPr>
            <p:ph type="ctrTitle"/>
          </p:nvPr>
        </p:nvSpPr>
        <p:spPr>
          <a:xfrm>
            <a:off x="685800" y="1601787"/>
            <a:ext cx="3886200" cy="1209781"/>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Gill Sans"/>
              <a:buNone/>
              <a:defRPr i="0" sz="2400" u="none" cap="none" strike="noStrik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
        <p:nvSpPr>
          <p:cNvPr id="48" name="Google Shape;48;p8"/>
          <p:cNvSpPr txBox="1"/>
          <p:nvPr>
            <p:ph idx="1" type="subTitle"/>
          </p:nvPr>
        </p:nvSpPr>
        <p:spPr>
          <a:xfrm>
            <a:off x="685800" y="3135206"/>
            <a:ext cx="3429000" cy="1209781"/>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1600"/>
              <a:buFont typeface="Gill Sans"/>
              <a:buNone/>
              <a:defRPr i="0" sz="1600" u="none" cap="none" strike="noStrike">
                <a:solidFill>
                  <a:schemeClr val="lt1"/>
                </a:solidFill>
                <a:latin typeface="Gill Sans"/>
                <a:ea typeface="Gill Sans"/>
                <a:cs typeface="Gill Sans"/>
                <a:sym typeface="Gill Sans"/>
              </a:defRPr>
            </a:lvl1pPr>
            <a:lvl2pPr lvl="1" marR="0" algn="ctr">
              <a:lnSpc>
                <a:spcPct val="100000"/>
              </a:lnSpc>
              <a:spcBef>
                <a:spcPts val="80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2pPr>
            <a:lvl3pPr lvl="2" marR="0" algn="ctr">
              <a:lnSpc>
                <a:spcPct val="100000"/>
              </a:lnSpc>
              <a:spcBef>
                <a:spcPts val="800"/>
              </a:spcBef>
              <a:spcAft>
                <a:spcPts val="0"/>
              </a:spcAft>
              <a:buClr>
                <a:srgbClr val="888888"/>
              </a:buClr>
              <a:buSzPts val="1800"/>
              <a:buFont typeface="Gill Sans"/>
              <a:buNone/>
              <a:defRPr i="0" sz="1800" u="none" cap="none" strike="noStrike">
                <a:solidFill>
                  <a:srgbClr val="888888"/>
                </a:solidFill>
                <a:latin typeface="Gill Sans"/>
                <a:ea typeface="Gill Sans"/>
                <a:cs typeface="Gill Sans"/>
                <a:sym typeface="Gill Sans"/>
              </a:defRPr>
            </a:lvl3pPr>
            <a:lvl4pPr lvl="3" marR="0" algn="ctr">
              <a:lnSpc>
                <a:spcPct val="100000"/>
              </a:lnSpc>
              <a:spcBef>
                <a:spcPts val="320"/>
              </a:spcBef>
              <a:spcAft>
                <a:spcPts val="0"/>
              </a:spcAft>
              <a:buClr>
                <a:srgbClr val="888888"/>
              </a:buClr>
              <a:buSzPts val="1600"/>
              <a:buFont typeface="Gill Sans"/>
              <a:buNone/>
              <a:defRPr i="0" sz="1600" u="none" cap="none" strike="noStrike">
                <a:solidFill>
                  <a:srgbClr val="888888"/>
                </a:solidFill>
                <a:latin typeface="Gill Sans"/>
                <a:ea typeface="Gill Sans"/>
                <a:cs typeface="Gill Sans"/>
                <a:sym typeface="Gill Sans"/>
              </a:defRPr>
            </a:lvl4pPr>
            <a:lvl5pPr lvl="4" marR="0" algn="ctr">
              <a:lnSpc>
                <a:spcPct val="100000"/>
              </a:lnSpc>
              <a:spcBef>
                <a:spcPts val="280"/>
              </a:spcBef>
              <a:spcAft>
                <a:spcPts val="0"/>
              </a:spcAft>
              <a:buClr>
                <a:srgbClr val="888888"/>
              </a:buClr>
              <a:buSzPts val="1400"/>
              <a:buFont typeface="Gill Sans"/>
              <a:buNone/>
              <a:defRPr i="0" sz="1400" u="none" cap="none" strike="noStrike">
                <a:solidFill>
                  <a:srgbClr val="888888"/>
                </a:solidFill>
                <a:latin typeface="Gill Sans"/>
                <a:ea typeface="Gill Sans"/>
                <a:cs typeface="Gill Sans"/>
                <a:sym typeface="Gill Sans"/>
              </a:defRPr>
            </a:lvl5pPr>
            <a:lvl6pPr lvl="5"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6pPr>
            <a:lvl7pPr lvl="6"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7pPr>
            <a:lvl8pPr lvl="7"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8pPr>
            <a:lvl9pPr lvl="8" marR="0" algn="ctr">
              <a:lnSpc>
                <a:spcPct val="100000"/>
              </a:lnSpc>
              <a:spcBef>
                <a:spcPts val="400"/>
              </a:spcBef>
              <a:spcAft>
                <a:spcPts val="0"/>
              </a:spcAft>
              <a:buClr>
                <a:srgbClr val="888888"/>
              </a:buClr>
              <a:buSzPts val="2000"/>
              <a:buFont typeface="Gill Sans"/>
              <a:buNone/>
              <a:defRPr i="0" sz="2000" u="none" cap="none" strike="noStrike">
                <a:solidFill>
                  <a:srgbClr val="888888"/>
                </a:solidFill>
                <a:latin typeface="Gill Sans"/>
                <a:ea typeface="Gill Sans"/>
                <a:cs typeface="Gill Sans"/>
                <a:sym typeface="Gill Sa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49" name="Shape 49"/>
        <p:cNvGrpSpPr/>
        <p:nvPr/>
      </p:nvGrpSpPr>
      <p:grpSpPr>
        <a:xfrm>
          <a:off x="0" y="0"/>
          <a:ext cx="0" cy="0"/>
          <a:chOff x="0" y="0"/>
          <a:chExt cx="0" cy="0"/>
        </a:xfrm>
      </p:grpSpPr>
      <p:sp>
        <p:nvSpPr>
          <p:cNvPr id="50" name="Google Shape;50;p9"/>
          <p:cNvSpPr txBox="1"/>
          <p:nvPr>
            <p:ph idx="1" type="body"/>
          </p:nvPr>
        </p:nvSpPr>
        <p:spPr>
          <a:xfrm rot="-5400000">
            <a:off x="3442713" y="1098609"/>
            <a:ext cx="2073910" cy="184666"/>
          </a:xfrm>
          <a:prstGeom prst="rect">
            <a:avLst/>
          </a:prstGeom>
          <a:noFill/>
          <a:ln>
            <a:noFill/>
          </a:ln>
        </p:spPr>
        <p:txBody>
          <a:bodyPr anchorCtr="0" anchor="t" bIns="91425" lIns="91425" spcFirstLastPara="1" rIns="91425" wrap="square" tIns="91425">
            <a:noAutofit/>
          </a:bodyPr>
          <a:lstStyle>
            <a:lvl1pPr indent="-228600" lvl="0" marL="457200" marR="0" algn="r">
              <a:lnSpc>
                <a:spcPct val="100000"/>
              </a:lnSpc>
              <a:spcBef>
                <a:spcPts val="0"/>
              </a:spcBef>
              <a:spcAft>
                <a:spcPts val="0"/>
              </a:spcAft>
              <a:buClr>
                <a:srgbClr val="FFFFFF"/>
              </a:buClr>
              <a:buSzPts val="1600"/>
              <a:buFont typeface="Gill Sans"/>
              <a:buNone/>
              <a:defRPr i="0" sz="600" u="none" cap="none" strike="noStrike">
                <a:solidFill>
                  <a:srgbClr val="FFFFFF"/>
                </a:solidFill>
                <a:latin typeface="Gill Sans"/>
                <a:ea typeface="Gill Sans"/>
                <a:cs typeface="Gill Sans"/>
                <a:sym typeface="Gill Sans"/>
              </a:defRPr>
            </a:lvl1pPr>
            <a:lvl2pPr indent="-228600" lvl="1" marL="914400" marR="0" algn="l">
              <a:lnSpc>
                <a:spcPct val="100000"/>
              </a:lnSpc>
              <a:spcBef>
                <a:spcPts val="800"/>
              </a:spcBef>
              <a:spcAft>
                <a:spcPts val="0"/>
              </a:spcAft>
              <a:buClr>
                <a:schemeClr val="lt1"/>
              </a:buClr>
              <a:buSzPts val="1600"/>
              <a:buFont typeface="Gill Sans"/>
              <a:buNone/>
              <a:defRPr i="0" sz="1800" u="none" cap="none" strike="noStrike">
                <a:solidFill>
                  <a:schemeClr val="lt1"/>
                </a:solidFill>
                <a:latin typeface="Gill Sans"/>
                <a:ea typeface="Gill Sans"/>
                <a:cs typeface="Gill Sans"/>
                <a:sym typeface="Gill Sans"/>
              </a:defRPr>
            </a:lvl2pPr>
            <a:lvl3pPr indent="-228600" lvl="2" marL="1371600" marR="0" algn="l">
              <a:lnSpc>
                <a:spcPct val="100000"/>
              </a:lnSpc>
              <a:spcBef>
                <a:spcPts val="800"/>
              </a:spcBef>
              <a:spcAft>
                <a:spcPts val="0"/>
              </a:spcAft>
              <a:buClr>
                <a:schemeClr val="lt1"/>
              </a:buClr>
              <a:buSzPts val="1800"/>
              <a:buFont typeface="Gill Sans"/>
              <a:buNone/>
              <a:defRPr i="0" sz="1600" u="none" cap="none" strike="noStrike">
                <a:solidFill>
                  <a:schemeClr val="lt1"/>
                </a:solidFill>
                <a:latin typeface="Gill Sans"/>
                <a:ea typeface="Gill Sans"/>
                <a:cs typeface="Gill Sans"/>
                <a:sym typeface="Gill Sans"/>
              </a:defRPr>
            </a:lvl3pPr>
            <a:lvl4pPr indent="-228600" lvl="3" marL="1828800" marR="0" algn="l">
              <a:lnSpc>
                <a:spcPct val="100000"/>
              </a:lnSpc>
              <a:spcBef>
                <a:spcPts val="280"/>
              </a:spcBef>
              <a:spcAft>
                <a:spcPts val="0"/>
              </a:spcAft>
              <a:buClr>
                <a:schemeClr val="lt1"/>
              </a:buClr>
              <a:buSzPts val="1600"/>
              <a:buFont typeface="Gill Sans"/>
              <a:buNone/>
              <a:defRPr i="0" sz="1400" u="none" cap="none" strike="noStrike">
                <a:solidFill>
                  <a:schemeClr val="lt1"/>
                </a:solidFill>
                <a:latin typeface="Gill Sans"/>
                <a:ea typeface="Gill Sans"/>
                <a:cs typeface="Gill Sans"/>
                <a:sym typeface="Gill Sans"/>
              </a:defRPr>
            </a:lvl4pPr>
            <a:lvl5pPr indent="-228600" lvl="4" marL="2286000" marR="0" algn="l">
              <a:lnSpc>
                <a:spcPct val="100000"/>
              </a:lnSpc>
              <a:spcBef>
                <a:spcPts val="240"/>
              </a:spcBef>
              <a:spcAft>
                <a:spcPts val="0"/>
              </a:spcAft>
              <a:buClr>
                <a:schemeClr val="lt1"/>
              </a:buClr>
              <a:buSzPts val="1400"/>
              <a:buFont typeface="Gill Sans"/>
              <a:buNone/>
              <a:defRPr i="0" sz="1200" u="none" cap="none" strike="noStrike">
                <a:solidFill>
                  <a:schemeClr val="lt1"/>
                </a:solidFill>
                <a:latin typeface="Gill Sans"/>
                <a:ea typeface="Gill Sans"/>
                <a:cs typeface="Gill Sans"/>
                <a:sym typeface="Gill Sans"/>
              </a:defRPr>
            </a:lvl5pPr>
            <a:lvl6pPr indent="-355600" lvl="5" marL="27432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6pPr>
            <a:lvl7pPr indent="-355600" lvl="6" marL="32004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7pPr>
            <a:lvl8pPr indent="-355600" lvl="7" marL="36576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8pPr>
            <a:lvl9pPr indent="-355600" lvl="8" marL="4114800" marR="0" algn="l">
              <a:lnSpc>
                <a:spcPct val="100000"/>
              </a:lnSpc>
              <a:spcBef>
                <a:spcPts val="400"/>
              </a:spcBef>
              <a:spcAft>
                <a:spcPts val="0"/>
              </a:spcAft>
              <a:buClr>
                <a:schemeClr val="dk1"/>
              </a:buClr>
              <a:buSzPts val="2000"/>
              <a:buFont typeface="Gill Sans"/>
              <a:buChar char="•"/>
              <a:defRPr i="0" sz="2000" u="none" cap="none" strike="noStrike">
                <a:solidFill>
                  <a:schemeClr val="dk1"/>
                </a:solidFill>
                <a:latin typeface="Gill Sans"/>
                <a:ea typeface="Gill Sans"/>
                <a:cs typeface="Gill Sans"/>
                <a:sym typeface="Gill Sans"/>
              </a:defRPr>
            </a:lvl9pPr>
          </a:lstStyle>
          <a:p/>
        </p:txBody>
      </p:sp>
      <p:sp>
        <p:nvSpPr>
          <p:cNvPr id="51" name="Google Shape;51;p9"/>
          <p:cNvSpPr txBox="1"/>
          <p:nvPr>
            <p:ph type="title"/>
          </p:nvPr>
        </p:nvSpPr>
        <p:spPr>
          <a:xfrm>
            <a:off x="4877104" y="2188567"/>
            <a:ext cx="3885896" cy="83766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chemeClr val="lt1"/>
        </a:solidFill>
      </p:bgPr>
    </p:bg>
    <p:spTree>
      <p:nvGrpSpPr>
        <p:cNvPr id="52" name="Shape 52"/>
        <p:cNvGrpSpPr/>
        <p:nvPr/>
      </p:nvGrpSpPr>
      <p:grpSpPr>
        <a:xfrm>
          <a:off x="0" y="0"/>
          <a:ext cx="0" cy="0"/>
          <a:chOff x="0" y="0"/>
          <a:chExt cx="0" cy="0"/>
        </a:xfrm>
      </p:grpSpPr>
      <p:sp>
        <p:nvSpPr>
          <p:cNvPr id="53" name="Google Shape;53;p10"/>
          <p:cNvSpPr txBox="1"/>
          <p:nvPr>
            <p:ph idx="1" type="body"/>
          </p:nvPr>
        </p:nvSpPr>
        <p:spPr>
          <a:xfrm>
            <a:off x="686104" y="1296987"/>
            <a:ext cx="3809696"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54" name="Google Shape;54;p10"/>
          <p:cNvSpPr txBox="1"/>
          <p:nvPr>
            <p:ph idx="2" type="body"/>
          </p:nvPr>
        </p:nvSpPr>
        <p:spPr>
          <a:xfrm>
            <a:off x="4648200" y="1296987"/>
            <a:ext cx="3810304" cy="32004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1pPr>
            <a:lvl2pPr indent="-330200" lvl="1" marL="9144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2pPr>
            <a:lvl3pPr indent="-330200" lvl="2" marL="1371600" marR="0" algn="l">
              <a:lnSpc>
                <a:spcPct val="100000"/>
              </a:lnSpc>
              <a:spcBef>
                <a:spcPts val="80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3pPr>
            <a:lvl4pPr indent="-317500" lvl="3" marL="1828800" marR="0" algn="l">
              <a:lnSpc>
                <a:spcPct val="100000"/>
              </a:lnSpc>
              <a:spcBef>
                <a:spcPts val="280"/>
              </a:spcBef>
              <a:spcAft>
                <a:spcPts val="0"/>
              </a:spcAft>
              <a:buClr>
                <a:srgbClr val="6C6463"/>
              </a:buClr>
              <a:buSzPts val="1400"/>
              <a:buFont typeface="Gill Sans"/>
              <a:buChar char="–"/>
              <a:defRPr i="0" sz="1400" u="none" cap="none" strike="noStrike">
                <a:solidFill>
                  <a:srgbClr val="6C6463"/>
                </a:solidFill>
                <a:latin typeface="Gill Sans"/>
                <a:ea typeface="Gill Sans"/>
                <a:cs typeface="Gill Sans"/>
                <a:sym typeface="Gill Sans"/>
              </a:defRPr>
            </a:lvl4pPr>
            <a:lvl5pPr indent="-330200" lvl="4" marL="2286000" marR="0" algn="l">
              <a:lnSpc>
                <a:spcPct val="100000"/>
              </a:lnSpc>
              <a:spcBef>
                <a:spcPts val="320"/>
              </a:spcBef>
              <a:spcAft>
                <a:spcPts val="0"/>
              </a:spcAft>
              <a:buClr>
                <a:srgbClr val="6C6463"/>
              </a:buClr>
              <a:buSzPts val="1600"/>
              <a:buFont typeface="Gill Sans"/>
              <a:buChar char="»"/>
              <a:defRPr i="0" sz="1600" u="none" cap="none" strike="noStrike">
                <a:solidFill>
                  <a:srgbClr val="6C6463"/>
                </a:solidFill>
                <a:latin typeface="Gill Sans"/>
                <a:ea typeface="Gill Sans"/>
                <a:cs typeface="Gill Sans"/>
                <a:sym typeface="Gill Sans"/>
              </a:defRPr>
            </a:lvl5pPr>
            <a:lvl6pPr indent="-342900" lvl="5" marL="27432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6pPr>
            <a:lvl7pPr indent="-342900" lvl="6" marL="32004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7pPr>
            <a:lvl8pPr indent="-342900" lvl="7" marL="36576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8pPr>
            <a:lvl9pPr indent="-342900" lvl="8" marL="4114800" marR="0" algn="l">
              <a:lnSpc>
                <a:spcPct val="100000"/>
              </a:lnSpc>
              <a:spcBef>
                <a:spcPts val="360"/>
              </a:spcBef>
              <a:spcAft>
                <a:spcPts val="0"/>
              </a:spcAft>
              <a:buClr>
                <a:schemeClr val="dk1"/>
              </a:buClr>
              <a:buSzPts val="1800"/>
              <a:buFont typeface="Gill Sans"/>
              <a:buChar char="•"/>
              <a:defRPr i="0" sz="1800" u="none" cap="none" strike="noStrike">
                <a:solidFill>
                  <a:schemeClr val="dk1"/>
                </a:solidFill>
                <a:latin typeface="Gill Sans"/>
                <a:ea typeface="Gill Sans"/>
                <a:cs typeface="Gill Sans"/>
                <a:sym typeface="Gill Sans"/>
              </a:defRPr>
            </a:lvl9pPr>
          </a:lstStyle>
          <a:p/>
        </p:txBody>
      </p:sp>
      <p:sp>
        <p:nvSpPr>
          <p:cNvPr id="55" name="Google Shape;55;p10"/>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Gill Sans"/>
              <a:buNone/>
              <a:defRPr i="0" sz="2400" u="none" cap="none" strike="noStrike">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BA0C2F"/>
              </a:buClr>
              <a:buSzPts val="1400"/>
              <a:buFont typeface="Cabin"/>
              <a:buNone/>
              <a:defRPr b="0" i="0" sz="2400" u="none" cap="none" strike="noStrike">
                <a:solidFill>
                  <a:srgbClr val="BA0C2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1pPr>
            <a:lvl2pPr indent="-330200" lvl="1" marL="914400" marR="0" rtl="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rtl="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rtl="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Cabin"/>
                <a:ea typeface="Cabin"/>
                <a:cs typeface="Cabin"/>
                <a:sym typeface="Cab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2" name="Google Shape;12;p1"/>
          <p:cNvSpPr/>
          <p:nvPr/>
        </p:nvSpPr>
        <p:spPr>
          <a:xfrm>
            <a:off x="0" y="0"/>
            <a:ext cx="9144000" cy="5189384"/>
          </a:xfrm>
          <a:prstGeom prst="frame">
            <a:avLst>
              <a:gd fmla="val 2963" name="adj1"/>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bin"/>
              <a:ea typeface="Cabin"/>
              <a:cs typeface="Cabin"/>
              <a:sym typeface="Cabin"/>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usaid.gov/business-forecast" TargetMode="Externa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hyperlink" Target="http://workwithusaid.gov/even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youtube.com/watch?v=OQbvR2JsH8A&amp;list=PL7cjoWVHfzSUauNNfT7X3c141cuPy9w8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www.workwithusaid.gov/about-usaid" TargetMode="Externa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www.workwithusaid.gov/partnership-checklist" TargetMode="External"/><Relationship Id="rId4" Type="http://schemas.openxmlformats.org/officeDocument/2006/relationships/hyperlink" Target="https://www.workwithusaid.gov/registration/company?redirectTo=%2Forganization-registration" TargetMode="External"/><Relationship Id="rId9" Type="http://schemas.openxmlformats.org/officeDocument/2006/relationships/hyperlink" Target="https://www.workwithusaid.gov/sub-opportunities" TargetMode="External"/><Relationship Id="rId5" Type="http://schemas.openxmlformats.org/officeDocument/2006/relationships/hyperlink" Target="https://www.workwithusaid.gov/pre-engagement" TargetMode="External"/><Relationship Id="rId6" Type="http://schemas.openxmlformats.org/officeDocument/2006/relationships/hyperlink" Target="https://www.workwithusaid.gov/resource-library" TargetMode="External"/><Relationship Id="rId7" Type="http://schemas.openxmlformats.org/officeDocument/2006/relationships/hyperlink" Target="https://www.workwithusaid.gov/events" TargetMode="External"/><Relationship Id="rId8" Type="http://schemas.openxmlformats.org/officeDocument/2006/relationships/hyperlink" Target="https://www.workwithusaid.gov/funding-opportunities" TargetMode="External"/><Relationship Id="rId11" Type="http://schemas.openxmlformats.org/officeDocument/2006/relationships/hyperlink" Target="https://www.youtube.com/@WorkwithUSAID/featured" TargetMode="External"/><Relationship Id="rId10" Type="http://schemas.openxmlformats.org/officeDocument/2006/relationships/hyperlink" Target="https://www.workwithusaid.gov/blog" TargetMode="External"/><Relationship Id="rId12"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www.workwithusaid.gov/en/blog/how-to-become-a-usaid-prime-partner?utm_medium=email&amp;utm_source=govdelivery" TargetMode="External"/><Relationship Id="rId4" Type="http://schemas.openxmlformats.org/officeDocument/2006/relationships/hyperlink" Target="https://www.youtube.com/playlist?list=PL7cjoWVHfzSUauNNfT7X3c141cuPy9w83" TargetMode="External"/><Relationship Id="rId9" Type="http://schemas.openxmlformats.org/officeDocument/2006/relationships/hyperlink" Target="https://www.usaid.gov/partner-with-us/get-grant-or-contract/trainings-how-work-usaid" TargetMode="External"/><Relationship Id="rId5" Type="http://schemas.openxmlformats.org/officeDocument/2006/relationships/hyperlink" Target="https://www.workwithusaid.gov/funding-essentials" TargetMode="External"/><Relationship Id="rId6" Type="http://schemas.openxmlformats.org/officeDocument/2006/relationships/hyperlink" Target="https://www.youtube.com/watch?v=maEa0-TUP40" TargetMode="External"/><Relationship Id="rId7" Type="http://schemas.openxmlformats.org/officeDocument/2006/relationships/hyperlink" Target="https://www.youtube.com/watch?v=1GlcTHKQjtM" TargetMode="External"/><Relationship Id="rId8" Type="http://schemas.openxmlformats.org/officeDocument/2006/relationships/hyperlink" Target="https://www.workwithusaid.gov/events/fy-2024-third-quarter-usaid-business-forecast-and-partner-update-webina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F6C"/>
        </a:solidFill>
      </p:bgPr>
    </p:bg>
    <p:spTree>
      <p:nvGrpSpPr>
        <p:cNvPr id="127" name="Shape 127"/>
        <p:cNvGrpSpPr/>
        <p:nvPr/>
      </p:nvGrpSpPr>
      <p:grpSpPr>
        <a:xfrm>
          <a:off x="0" y="0"/>
          <a:ext cx="0" cy="0"/>
          <a:chOff x="0" y="0"/>
          <a:chExt cx="0" cy="0"/>
        </a:xfrm>
      </p:grpSpPr>
      <p:pic>
        <p:nvPicPr>
          <p:cNvPr id="128" name="Google Shape;128;p26"/>
          <p:cNvPicPr preferRelativeResize="0"/>
          <p:nvPr/>
        </p:nvPicPr>
        <p:blipFill rotWithShape="1">
          <a:blip r:embed="rId3">
            <a:alphaModFix/>
          </a:blip>
          <a:srcRect b="0" l="0" r="0" t="0"/>
          <a:stretch/>
        </p:blipFill>
        <p:spPr>
          <a:xfrm>
            <a:off x="151758" y="1020035"/>
            <a:ext cx="8827142" cy="3744224"/>
          </a:xfrm>
          <a:prstGeom prst="rect">
            <a:avLst/>
          </a:prstGeom>
          <a:noFill/>
          <a:ln>
            <a:noFill/>
          </a:ln>
        </p:spPr>
      </p:pic>
      <p:sp>
        <p:nvSpPr>
          <p:cNvPr id="129" name="Google Shape;129;p26"/>
          <p:cNvSpPr/>
          <p:nvPr/>
        </p:nvSpPr>
        <p:spPr>
          <a:xfrm>
            <a:off x="3176693" y="2620127"/>
            <a:ext cx="1916854" cy="7315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0" name="Google Shape;130;p26"/>
          <p:cNvPicPr preferRelativeResize="0"/>
          <p:nvPr/>
        </p:nvPicPr>
        <p:blipFill rotWithShape="1">
          <a:blip r:embed="rId4">
            <a:alphaModFix/>
          </a:blip>
          <a:srcRect b="0" l="0" r="0" t="0"/>
          <a:stretch/>
        </p:blipFill>
        <p:spPr>
          <a:xfrm>
            <a:off x="574675" y="420516"/>
            <a:ext cx="1577975" cy="573810"/>
          </a:xfrm>
          <a:prstGeom prst="rect">
            <a:avLst/>
          </a:prstGeom>
          <a:noFill/>
          <a:ln>
            <a:noFill/>
          </a:ln>
        </p:spPr>
      </p:pic>
      <p:sp>
        <p:nvSpPr>
          <p:cNvPr id="131" name="Google Shape;131;p26"/>
          <p:cNvSpPr txBox="1"/>
          <p:nvPr/>
        </p:nvSpPr>
        <p:spPr>
          <a:xfrm>
            <a:off x="905825" y="3945250"/>
            <a:ext cx="4848300" cy="81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bin"/>
                <a:ea typeface="Cabin"/>
                <a:cs typeface="Cabin"/>
                <a:sym typeface="Cabin"/>
              </a:rPr>
              <a:t>Presented by: USAID Burundi Office of Acquisition and Assistance</a:t>
            </a:r>
            <a:endParaRPr b="0" i="0" sz="1200" u="none" cap="none" strike="noStrike">
              <a:solidFill>
                <a:schemeClr val="lt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lt1"/>
                </a:solidFill>
                <a:latin typeface="Cabin"/>
                <a:ea typeface="Cabin"/>
                <a:cs typeface="Cabin"/>
                <a:sym typeface="Cabin"/>
              </a:rPr>
              <a:t>Katie Larson, Contracting and Agreement Officer</a:t>
            </a:r>
            <a:endParaRPr b="0" i="0" sz="1100" u="none" cap="none" strike="noStrike">
              <a:solidFill>
                <a:schemeClr val="lt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lt1"/>
                </a:solidFill>
                <a:latin typeface="Cabin"/>
                <a:ea typeface="Cabin"/>
                <a:cs typeface="Cabin"/>
                <a:sym typeface="Cabin"/>
              </a:rPr>
              <a:t>Szidonia Sezekeres, Sr. A&amp;A Specialist</a:t>
            </a:r>
            <a:endParaRPr b="0" i="0" sz="1100" u="none" cap="none" strike="noStrike">
              <a:solidFill>
                <a:schemeClr val="lt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lt1"/>
                </a:solidFill>
                <a:latin typeface="Cabin"/>
                <a:ea typeface="Cabin"/>
                <a:cs typeface="Cabin"/>
                <a:sym typeface="Cabin"/>
              </a:rPr>
              <a:t>Liliane Gatunange, A&amp;A Specialist</a:t>
            </a:r>
            <a:endParaRPr b="0" i="0" sz="1200" u="none" cap="none" strike="noStrike">
              <a:solidFill>
                <a:schemeClr val="lt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idx="1" type="body"/>
          </p:nvPr>
        </p:nvSpPr>
        <p:spPr>
          <a:xfrm>
            <a:off x="685800" y="1296986"/>
            <a:ext cx="3628103" cy="3369309"/>
          </a:xfrm>
          <a:prstGeom prst="rect">
            <a:avLst/>
          </a:prstGeom>
          <a:no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lang="en-US"/>
              <a:t>The latest information about current and future funding opportunities updated daily.</a:t>
            </a:r>
            <a:endParaRPr/>
          </a:p>
          <a:p>
            <a:pPr indent="0" lvl="0" marL="127000" rtl="0" algn="l">
              <a:lnSpc>
                <a:spcPct val="100000"/>
              </a:lnSpc>
              <a:spcBef>
                <a:spcPts val="0"/>
              </a:spcBef>
              <a:spcAft>
                <a:spcPts val="0"/>
              </a:spcAft>
              <a:buSzPts val="1600"/>
              <a:buNone/>
            </a:pPr>
            <a:r>
              <a:t/>
            </a:r>
            <a:endParaRPr/>
          </a:p>
          <a:p>
            <a:pPr indent="-330200" lvl="0" marL="457200" marR="0" rtl="0" algn="l">
              <a:lnSpc>
                <a:spcPct val="100000"/>
              </a:lnSpc>
              <a:spcBef>
                <a:spcPts val="0"/>
              </a:spcBef>
              <a:spcAft>
                <a:spcPts val="0"/>
              </a:spcAft>
              <a:buClr>
                <a:srgbClr val="6C6463"/>
              </a:buClr>
              <a:buSzPts val="1600"/>
              <a:buFont typeface="Gill Sans"/>
              <a:buChar char="•"/>
            </a:pPr>
            <a:r>
              <a:rPr lang="en-US"/>
              <a:t>Search open and planned opportunities through different filters, including sector, location, and award types.</a:t>
            </a:r>
            <a:endParaRPr/>
          </a:p>
          <a:p>
            <a:pPr indent="-228600" lvl="0" marL="457200" marR="0" rtl="0" algn="l">
              <a:lnSpc>
                <a:spcPct val="100000"/>
              </a:lnSpc>
              <a:spcBef>
                <a:spcPts val="0"/>
              </a:spcBef>
              <a:spcAft>
                <a:spcPts val="0"/>
              </a:spcAft>
              <a:buClr>
                <a:srgbClr val="6C6463"/>
              </a:buClr>
              <a:buSzPts val="1600"/>
              <a:buFont typeface="Gill Sans"/>
              <a:buNone/>
            </a:pPr>
            <a:r>
              <a:t/>
            </a:r>
            <a:endParaRPr/>
          </a:p>
          <a:p>
            <a:pPr indent="-228600" lvl="0" marL="457200" marR="0" rtl="0" algn="l">
              <a:lnSpc>
                <a:spcPct val="100000"/>
              </a:lnSpc>
              <a:spcBef>
                <a:spcPts val="0"/>
              </a:spcBef>
              <a:spcAft>
                <a:spcPts val="0"/>
              </a:spcAft>
              <a:buClr>
                <a:srgbClr val="6C6463"/>
              </a:buClr>
              <a:buSzPts val="1600"/>
              <a:buFont typeface="Gill Sans"/>
              <a:buNone/>
            </a:pPr>
            <a:r>
              <a:t/>
            </a:r>
            <a:endParaRPr/>
          </a:p>
          <a:p>
            <a:pPr indent="0" lvl="0" marL="127000" rtl="0" algn="l">
              <a:lnSpc>
                <a:spcPct val="100000"/>
              </a:lnSpc>
              <a:spcBef>
                <a:spcPts val="0"/>
              </a:spcBef>
              <a:spcAft>
                <a:spcPts val="0"/>
              </a:spcAft>
              <a:buSzPts val="1600"/>
              <a:buNone/>
            </a:pPr>
            <a:r>
              <a:rPr lang="en-US" u="sng">
                <a:solidFill>
                  <a:schemeClr val="hlink"/>
                </a:solidFill>
                <a:hlinkClick r:id="rId3"/>
              </a:rPr>
              <a:t>https://www.usaid.gov/business-forecast</a:t>
            </a:r>
            <a:endParaRPr/>
          </a:p>
        </p:txBody>
      </p:sp>
      <p:sp>
        <p:nvSpPr>
          <p:cNvPr id="216" name="Google Shape;216;p35"/>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sp>
        <p:nvSpPr>
          <p:cNvPr id="217" name="Google Shape;217;p35"/>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USAID BUSINESS FORECAST</a:t>
            </a:r>
            <a:endParaRPr/>
          </a:p>
        </p:txBody>
      </p:sp>
      <p:pic>
        <p:nvPicPr>
          <p:cNvPr id="218" name="Google Shape;218;p35"/>
          <p:cNvPicPr preferRelativeResize="0"/>
          <p:nvPr/>
        </p:nvPicPr>
        <p:blipFill rotWithShape="1">
          <a:blip r:embed="rId4">
            <a:alphaModFix/>
          </a:blip>
          <a:srcRect b="0" l="3" r="25379" t="0"/>
          <a:stretch/>
        </p:blipFill>
        <p:spPr>
          <a:xfrm>
            <a:off x="4313903" y="1400585"/>
            <a:ext cx="4493031" cy="26438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p:nvPr/>
        </p:nvSpPr>
        <p:spPr>
          <a:xfrm>
            <a:off x="607600" y="266547"/>
            <a:ext cx="7131000" cy="7659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New to USAID? Look Out for These!</a:t>
            </a:r>
            <a:endParaRPr b="0" i="0" sz="2800" u="none" cap="none" strike="noStrike">
              <a:solidFill>
                <a:schemeClr val="lt1"/>
              </a:solidFill>
              <a:latin typeface="Arial"/>
              <a:ea typeface="Arial"/>
              <a:cs typeface="Arial"/>
              <a:sym typeface="Arial"/>
            </a:endParaRPr>
          </a:p>
        </p:txBody>
      </p:sp>
      <p:sp>
        <p:nvSpPr>
          <p:cNvPr id="225" name="Google Shape;225;p36"/>
          <p:cNvSpPr/>
          <p:nvPr/>
        </p:nvSpPr>
        <p:spPr>
          <a:xfrm>
            <a:off x="45725" y="5500337"/>
            <a:ext cx="9144000" cy="461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6"/>
          <p:cNvSpPr txBox="1"/>
          <p:nvPr/>
        </p:nvSpPr>
        <p:spPr>
          <a:xfrm>
            <a:off x="1926150" y="1293749"/>
            <a:ext cx="6265800" cy="82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F6C"/>
                </a:solidFill>
                <a:latin typeface="Arial"/>
                <a:ea typeface="Arial"/>
                <a:cs typeface="Arial"/>
                <a:sym typeface="Arial"/>
              </a:rPr>
              <a:t>Request for Information (RFI) – Sources Sought Notice (SSN) – Draft Scope of Work</a:t>
            </a:r>
            <a:endParaRPr b="0" i="0" sz="2000" u="none" cap="none" strike="noStrike">
              <a:solidFill>
                <a:srgbClr val="002F6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F6C"/>
              </a:solidFill>
              <a:latin typeface="Arial"/>
              <a:ea typeface="Arial"/>
              <a:cs typeface="Arial"/>
              <a:sym typeface="Arial"/>
            </a:endParaRPr>
          </a:p>
        </p:txBody>
      </p:sp>
      <p:sp>
        <p:nvSpPr>
          <p:cNvPr id="227" name="Google Shape;227;p36"/>
          <p:cNvSpPr/>
          <p:nvPr/>
        </p:nvSpPr>
        <p:spPr>
          <a:xfrm>
            <a:off x="629400" y="1406245"/>
            <a:ext cx="786900" cy="822900"/>
          </a:xfrm>
          <a:prstGeom prst="ellipse">
            <a:avLst/>
          </a:prstGeom>
          <a:solidFill>
            <a:srgbClr val="BB1B3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6"/>
          <p:cNvSpPr/>
          <p:nvPr/>
        </p:nvSpPr>
        <p:spPr>
          <a:xfrm>
            <a:off x="629400" y="2568019"/>
            <a:ext cx="786900" cy="822900"/>
          </a:xfrm>
          <a:prstGeom prst="ellipse">
            <a:avLst/>
          </a:prstGeom>
          <a:solidFill>
            <a:srgbClr val="BB1B3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6"/>
          <p:cNvSpPr/>
          <p:nvPr/>
        </p:nvSpPr>
        <p:spPr>
          <a:xfrm>
            <a:off x="629400" y="3729792"/>
            <a:ext cx="786900" cy="822900"/>
          </a:xfrm>
          <a:prstGeom prst="ellipse">
            <a:avLst/>
          </a:prstGeom>
          <a:solidFill>
            <a:srgbClr val="BB1B3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36"/>
          <p:cNvPicPr preferRelativeResize="0"/>
          <p:nvPr/>
        </p:nvPicPr>
        <p:blipFill rotWithShape="1">
          <a:blip r:embed="rId3">
            <a:alphaModFix/>
          </a:blip>
          <a:srcRect b="0" l="0" r="0" t="0"/>
          <a:stretch/>
        </p:blipFill>
        <p:spPr>
          <a:xfrm>
            <a:off x="706375" y="2660429"/>
            <a:ext cx="632948" cy="632950"/>
          </a:xfrm>
          <a:prstGeom prst="rect">
            <a:avLst/>
          </a:prstGeom>
          <a:noFill/>
          <a:ln>
            <a:noFill/>
          </a:ln>
        </p:spPr>
      </p:pic>
      <p:pic>
        <p:nvPicPr>
          <p:cNvPr id="231" name="Google Shape;231;p36"/>
          <p:cNvPicPr preferRelativeResize="0"/>
          <p:nvPr/>
        </p:nvPicPr>
        <p:blipFill rotWithShape="1">
          <a:blip r:embed="rId4">
            <a:alphaModFix/>
          </a:blip>
          <a:srcRect b="0" l="0" r="0" t="0"/>
          <a:stretch/>
        </p:blipFill>
        <p:spPr>
          <a:xfrm>
            <a:off x="681325" y="3796952"/>
            <a:ext cx="683050" cy="683050"/>
          </a:xfrm>
          <a:prstGeom prst="rect">
            <a:avLst/>
          </a:prstGeom>
          <a:noFill/>
          <a:ln>
            <a:noFill/>
          </a:ln>
        </p:spPr>
      </p:pic>
      <p:pic>
        <p:nvPicPr>
          <p:cNvPr id="232" name="Google Shape;232;p36"/>
          <p:cNvPicPr preferRelativeResize="0"/>
          <p:nvPr/>
        </p:nvPicPr>
        <p:blipFill rotWithShape="1">
          <a:blip r:embed="rId5">
            <a:alphaModFix/>
          </a:blip>
          <a:srcRect b="0" l="0" r="0" t="0"/>
          <a:stretch/>
        </p:blipFill>
        <p:spPr>
          <a:xfrm>
            <a:off x="706373" y="1450258"/>
            <a:ext cx="632950" cy="632950"/>
          </a:xfrm>
          <a:prstGeom prst="rect">
            <a:avLst/>
          </a:prstGeom>
          <a:noFill/>
          <a:ln>
            <a:noFill/>
          </a:ln>
        </p:spPr>
      </p:pic>
      <p:sp>
        <p:nvSpPr>
          <p:cNvPr id="233" name="Google Shape;233;p36"/>
          <p:cNvSpPr txBox="1"/>
          <p:nvPr/>
        </p:nvSpPr>
        <p:spPr>
          <a:xfrm>
            <a:off x="1926150" y="2522657"/>
            <a:ext cx="6357300" cy="6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F6C"/>
                </a:solidFill>
                <a:latin typeface="Arial"/>
                <a:ea typeface="Arial"/>
                <a:cs typeface="Arial"/>
                <a:sym typeface="Arial"/>
              </a:rPr>
              <a:t>Notices of Funding Opportunities and Annual Program Statements or Requests for Proposals</a:t>
            </a:r>
            <a:endParaRPr b="0" i="0" sz="2000" u="none" cap="none" strike="noStrike">
              <a:solidFill>
                <a:srgbClr val="002F6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2F6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2F6C"/>
              </a:solidFill>
              <a:latin typeface="Arial"/>
              <a:ea typeface="Arial"/>
              <a:cs typeface="Arial"/>
              <a:sym typeface="Arial"/>
            </a:endParaRPr>
          </a:p>
        </p:txBody>
      </p:sp>
      <p:sp>
        <p:nvSpPr>
          <p:cNvPr id="234" name="Google Shape;234;p36"/>
          <p:cNvSpPr txBox="1"/>
          <p:nvPr/>
        </p:nvSpPr>
        <p:spPr>
          <a:xfrm>
            <a:off x="1926150" y="3841078"/>
            <a:ext cx="6357300" cy="60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2F6C"/>
                </a:solidFill>
                <a:latin typeface="Arial"/>
                <a:ea typeface="Arial"/>
                <a:cs typeface="Arial"/>
                <a:sym typeface="Arial"/>
              </a:rPr>
              <a:t>USAID-Sponsored Events such as Industry Days</a:t>
            </a:r>
            <a:endParaRPr b="0" i="0" sz="2000" u="none" cap="none" strike="noStrike">
              <a:solidFill>
                <a:srgbClr val="002F6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dk2"/>
                </a:solidFill>
                <a:latin typeface="Arial"/>
                <a:ea typeface="Arial"/>
                <a:cs typeface="Arial"/>
                <a:sym typeface="Arial"/>
                <a:hlinkClick r:id="rId6">
                  <a:extLst>
                    <a:ext uri="{A12FA001-AC4F-418D-AE19-62706E023703}">
                      <ahyp:hlinkClr val="tx"/>
                    </a:ext>
                  </a:extLst>
                </a:hlinkClick>
              </a:rPr>
              <a:t>WorkwithUSAID.gov/events</a:t>
            </a:r>
            <a:r>
              <a:rPr b="0" i="0" lang="en-US" sz="2000" u="none" cap="none" strike="noStrike">
                <a:solidFill>
                  <a:srgbClr val="002F6C"/>
                </a:solidFill>
                <a:latin typeface="Arial"/>
                <a:ea typeface="Arial"/>
                <a:cs typeface="Arial"/>
                <a:sym typeface="Arial"/>
              </a:rPr>
              <a:t> </a:t>
            </a:r>
            <a:endParaRPr b="0" i="0" sz="2000" u="none" cap="none" strike="noStrike">
              <a:solidFill>
                <a:srgbClr val="002F6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2F6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2F6C"/>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239" name="Shape 239"/>
        <p:cNvGrpSpPr/>
        <p:nvPr/>
      </p:nvGrpSpPr>
      <p:grpSpPr>
        <a:xfrm>
          <a:off x="0" y="0"/>
          <a:ext cx="0" cy="0"/>
          <a:chOff x="0" y="0"/>
          <a:chExt cx="0" cy="0"/>
        </a:xfrm>
      </p:grpSpPr>
      <p:sp>
        <p:nvSpPr>
          <p:cNvPr id="240" name="Google Shape;240;p37"/>
          <p:cNvSpPr txBox="1"/>
          <p:nvPr>
            <p:ph idx="1" type="body"/>
          </p:nvPr>
        </p:nvSpPr>
        <p:spPr>
          <a:xfrm>
            <a:off x="686104" y="1134757"/>
            <a:ext cx="3809700" cy="3160500"/>
          </a:xfrm>
          <a:prstGeom prst="rect">
            <a:avLst/>
          </a:prstGeom>
          <a:solidFill>
            <a:schemeClr val="lt1"/>
          </a:solid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b="1" lang="en-US">
                <a:solidFill>
                  <a:schemeClr val="lt2"/>
                </a:solidFill>
              </a:rPr>
              <a:t>HOW WE AWARD OUR FUNDS</a:t>
            </a:r>
            <a:endParaRPr/>
          </a:p>
          <a:p>
            <a:pPr indent="0" lvl="0" marL="127000" rtl="0" algn="l">
              <a:lnSpc>
                <a:spcPct val="100000"/>
              </a:lnSpc>
              <a:spcBef>
                <a:spcPts val="0"/>
              </a:spcBef>
              <a:spcAft>
                <a:spcPts val="0"/>
              </a:spcAft>
              <a:buSzPts val="1600"/>
              <a:buNone/>
            </a:pPr>
            <a:r>
              <a:t/>
            </a:r>
            <a:endParaRPr/>
          </a:p>
          <a:p>
            <a:pPr indent="0" lvl="0" marL="127000" rtl="0" algn="l">
              <a:lnSpc>
                <a:spcPct val="100000"/>
              </a:lnSpc>
              <a:spcBef>
                <a:spcPts val="0"/>
              </a:spcBef>
              <a:spcAft>
                <a:spcPts val="0"/>
              </a:spcAft>
              <a:buSzPts val="1600"/>
              <a:buNone/>
            </a:pPr>
            <a:r>
              <a:rPr b="1" lang="en-US"/>
              <a:t>ACQUISITION</a:t>
            </a:r>
            <a:endParaRPr b="1"/>
          </a:p>
          <a:p>
            <a:pPr indent="0" lvl="0" marL="127000" rtl="0" algn="l">
              <a:lnSpc>
                <a:spcPct val="100000"/>
              </a:lnSpc>
              <a:spcBef>
                <a:spcPts val="0"/>
              </a:spcBef>
              <a:spcAft>
                <a:spcPts val="0"/>
              </a:spcAft>
              <a:buSzPts val="1600"/>
              <a:buNone/>
            </a:pPr>
            <a:r>
              <a:rPr lang="en-US"/>
              <a:t>The purchase of goods and services through a contract.</a:t>
            </a:r>
            <a:endParaRPr/>
          </a:p>
          <a:p>
            <a:pPr indent="0" lvl="0" marL="127000" rtl="0" algn="l">
              <a:lnSpc>
                <a:spcPct val="100000"/>
              </a:lnSpc>
              <a:spcBef>
                <a:spcPts val="0"/>
              </a:spcBef>
              <a:spcAft>
                <a:spcPts val="0"/>
              </a:spcAft>
              <a:buSzPts val="1600"/>
              <a:buNone/>
            </a:pPr>
            <a:r>
              <a:t/>
            </a:r>
            <a:endParaRPr/>
          </a:p>
          <a:p>
            <a:pPr indent="0" lvl="0" marL="127000" rtl="0" algn="l">
              <a:lnSpc>
                <a:spcPct val="100000"/>
              </a:lnSpc>
              <a:spcBef>
                <a:spcPts val="0"/>
              </a:spcBef>
              <a:spcAft>
                <a:spcPts val="0"/>
              </a:spcAft>
              <a:buSzPts val="1600"/>
              <a:buNone/>
            </a:pPr>
            <a:r>
              <a:rPr b="1" lang="en-US"/>
              <a:t>ASSISTANCE</a:t>
            </a:r>
            <a:endParaRPr b="1"/>
          </a:p>
          <a:p>
            <a:pPr indent="0" lvl="0" marL="127000" rtl="0" algn="l">
              <a:lnSpc>
                <a:spcPct val="100000"/>
              </a:lnSpc>
              <a:spcBef>
                <a:spcPts val="0"/>
              </a:spcBef>
              <a:spcAft>
                <a:spcPts val="0"/>
              </a:spcAft>
              <a:buSzPts val="1600"/>
              <a:buNone/>
            </a:pPr>
            <a:r>
              <a:rPr lang="en-US"/>
              <a:t>Financial support from the U.S. Government to an organization, through a grant or cooperative agreement to help carry out a project that benefits the community.</a:t>
            </a:r>
            <a:endParaRPr/>
          </a:p>
        </p:txBody>
      </p:sp>
      <p:sp>
        <p:nvSpPr>
          <p:cNvPr id="241" name="Google Shape;241;p37"/>
          <p:cNvSpPr txBox="1"/>
          <p:nvPr>
            <p:ph idx="2" type="body"/>
          </p:nvPr>
        </p:nvSpPr>
        <p:spPr>
          <a:xfrm>
            <a:off x="4572000" y="1105259"/>
            <a:ext cx="3886500" cy="3189900"/>
          </a:xfrm>
          <a:prstGeom prst="rect">
            <a:avLst/>
          </a:prstGeom>
          <a:solidFill>
            <a:srgbClr val="002F6C"/>
          </a:solid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b="1" lang="en-US">
                <a:solidFill>
                  <a:schemeClr val="lt1"/>
                </a:solidFill>
              </a:rPr>
              <a:t>FIND FUNDING OPPORTUNITIES</a:t>
            </a:r>
            <a:endParaRPr/>
          </a:p>
          <a:p>
            <a:pPr indent="0" lvl="0" marL="127000" rtl="0" algn="l">
              <a:lnSpc>
                <a:spcPct val="100000"/>
              </a:lnSpc>
              <a:spcBef>
                <a:spcPts val="0"/>
              </a:spcBef>
              <a:spcAft>
                <a:spcPts val="0"/>
              </a:spcAft>
              <a:buSzPts val="1600"/>
              <a:buNone/>
            </a:pPr>
            <a:r>
              <a:t/>
            </a:r>
            <a:endParaRPr b="1">
              <a:solidFill>
                <a:schemeClr val="lt1"/>
              </a:solidFill>
            </a:endParaRPr>
          </a:p>
          <a:p>
            <a:pPr indent="0" lvl="0" marL="127000" rtl="0" algn="l">
              <a:lnSpc>
                <a:spcPct val="100000"/>
              </a:lnSpc>
              <a:spcBef>
                <a:spcPts val="0"/>
              </a:spcBef>
              <a:spcAft>
                <a:spcPts val="0"/>
              </a:spcAft>
              <a:buSzPts val="1600"/>
              <a:buNone/>
            </a:pPr>
            <a:r>
              <a:rPr b="1" lang="en-US">
                <a:solidFill>
                  <a:schemeClr val="lt1"/>
                </a:solidFill>
              </a:rPr>
              <a:t>SAM.gov</a:t>
            </a:r>
            <a:endParaRPr/>
          </a:p>
          <a:p>
            <a:pPr indent="0" lvl="0" marL="127000" rtl="0" algn="l">
              <a:lnSpc>
                <a:spcPct val="100000"/>
              </a:lnSpc>
              <a:spcBef>
                <a:spcPts val="0"/>
              </a:spcBef>
              <a:spcAft>
                <a:spcPts val="0"/>
              </a:spcAft>
              <a:buSzPts val="1600"/>
              <a:buNone/>
            </a:pPr>
            <a:r>
              <a:rPr lang="en-US">
                <a:solidFill>
                  <a:schemeClr val="lt1"/>
                </a:solidFill>
              </a:rPr>
              <a:t>USAID contracts available for bidding are posted as Requests for Proposals (RFPs).</a:t>
            </a:r>
            <a:endParaRPr/>
          </a:p>
          <a:p>
            <a:pPr indent="0" lvl="0" marL="127000" rtl="0" algn="l">
              <a:lnSpc>
                <a:spcPct val="100000"/>
              </a:lnSpc>
              <a:spcBef>
                <a:spcPts val="0"/>
              </a:spcBef>
              <a:spcAft>
                <a:spcPts val="0"/>
              </a:spcAft>
              <a:buSzPts val="1600"/>
              <a:buNone/>
            </a:pPr>
            <a:r>
              <a:t/>
            </a:r>
            <a:endParaRPr>
              <a:solidFill>
                <a:schemeClr val="lt1"/>
              </a:solidFill>
            </a:endParaRPr>
          </a:p>
          <a:p>
            <a:pPr indent="0" lvl="0" marL="127000" rtl="0" algn="l">
              <a:lnSpc>
                <a:spcPct val="100000"/>
              </a:lnSpc>
              <a:spcBef>
                <a:spcPts val="0"/>
              </a:spcBef>
              <a:spcAft>
                <a:spcPts val="0"/>
              </a:spcAft>
              <a:buSzPts val="1600"/>
              <a:buNone/>
            </a:pPr>
            <a:r>
              <a:rPr b="1" lang="en-US">
                <a:solidFill>
                  <a:schemeClr val="lt1"/>
                </a:solidFill>
              </a:rPr>
              <a:t>GRANTS.gov</a:t>
            </a:r>
            <a:endParaRPr b="1"/>
          </a:p>
          <a:p>
            <a:pPr indent="0" lvl="0" marL="127000" rtl="0" algn="l">
              <a:lnSpc>
                <a:spcPct val="100000"/>
              </a:lnSpc>
              <a:spcBef>
                <a:spcPts val="0"/>
              </a:spcBef>
              <a:spcAft>
                <a:spcPts val="0"/>
              </a:spcAft>
              <a:buSzPts val="1600"/>
              <a:buNone/>
            </a:pPr>
            <a:r>
              <a:rPr lang="en-US">
                <a:solidFill>
                  <a:schemeClr val="lt1"/>
                </a:solidFill>
              </a:rPr>
              <a:t>USAID cooperative agreements and grants are posted as Notices of funding Opportunities (NOFOs).</a:t>
            </a:r>
            <a:endParaRPr/>
          </a:p>
          <a:p>
            <a:pPr indent="0" lvl="0" marL="127000" rtl="0" algn="l">
              <a:lnSpc>
                <a:spcPct val="100000"/>
              </a:lnSpc>
              <a:spcBef>
                <a:spcPts val="0"/>
              </a:spcBef>
              <a:spcAft>
                <a:spcPts val="0"/>
              </a:spcAft>
              <a:buSzPts val="1600"/>
              <a:buNone/>
            </a:pPr>
            <a:r>
              <a:t/>
            </a:r>
            <a:endParaRPr b="1"/>
          </a:p>
          <a:p>
            <a:pPr indent="0" lvl="0" marL="127000" rtl="0" algn="l">
              <a:lnSpc>
                <a:spcPct val="100000"/>
              </a:lnSpc>
              <a:spcBef>
                <a:spcPts val="0"/>
              </a:spcBef>
              <a:spcAft>
                <a:spcPts val="0"/>
              </a:spcAft>
              <a:buSzPts val="1600"/>
              <a:buNone/>
            </a:pPr>
            <a:r>
              <a:t/>
            </a:r>
            <a:endParaRPr b="1"/>
          </a:p>
        </p:txBody>
      </p:sp>
      <p:sp>
        <p:nvSpPr>
          <p:cNvPr id="242" name="Google Shape;242;p37"/>
          <p:cNvSpPr txBox="1"/>
          <p:nvPr>
            <p:ph type="title"/>
          </p:nvPr>
        </p:nvSpPr>
        <p:spPr>
          <a:xfrm>
            <a:off x="686104" y="679217"/>
            <a:ext cx="7772400" cy="465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FUNDING</a:t>
            </a:r>
            <a:endParaRPr/>
          </a:p>
        </p:txBody>
      </p:sp>
      <p:cxnSp>
        <p:nvCxnSpPr>
          <p:cNvPr id="243" name="Google Shape;243;p37"/>
          <p:cNvCxnSpPr/>
          <p:nvPr/>
        </p:nvCxnSpPr>
        <p:spPr>
          <a:xfrm>
            <a:off x="2359742" y="2809214"/>
            <a:ext cx="2411400" cy="0"/>
          </a:xfrm>
          <a:prstGeom prst="straightConnector1">
            <a:avLst/>
          </a:prstGeom>
          <a:noFill/>
          <a:ln cap="flat" cmpd="sng" w="19050">
            <a:solidFill>
              <a:schemeClr val="accent5"/>
            </a:solidFill>
            <a:prstDash val="solid"/>
            <a:round/>
            <a:headEnd len="sm" w="sm" type="none"/>
            <a:tailEnd len="med" w="med" type="stealth"/>
          </a:ln>
        </p:spPr>
      </p:cxnSp>
      <p:cxnSp>
        <p:nvCxnSpPr>
          <p:cNvPr id="244" name="Google Shape;244;p37"/>
          <p:cNvCxnSpPr/>
          <p:nvPr/>
        </p:nvCxnSpPr>
        <p:spPr>
          <a:xfrm>
            <a:off x="2359742" y="1806582"/>
            <a:ext cx="2411400" cy="0"/>
          </a:xfrm>
          <a:prstGeom prst="straightConnector1">
            <a:avLst/>
          </a:prstGeom>
          <a:noFill/>
          <a:ln cap="flat" cmpd="sng" w="19050">
            <a:solidFill>
              <a:schemeClr val="accent5"/>
            </a:solidFill>
            <a:prstDash val="solid"/>
            <a:round/>
            <a:headEnd len="sm" w="sm" type="none"/>
            <a:tailEnd len="med" w="med" type="stealth"/>
          </a:ln>
        </p:spPr>
      </p:cxnSp>
      <p:sp>
        <p:nvSpPr>
          <p:cNvPr id="245" name="Google Shape;245;p37"/>
          <p:cNvSpPr txBox="1"/>
          <p:nvPr/>
        </p:nvSpPr>
        <p:spPr>
          <a:xfrm>
            <a:off x="2043363" y="4484305"/>
            <a:ext cx="566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2F6C"/>
                </a:solidFill>
                <a:latin typeface="Calibri"/>
                <a:ea typeface="Calibri"/>
                <a:cs typeface="Calibri"/>
                <a:sym typeface="Calibri"/>
              </a:rPr>
              <a:t>See “Funding Essentials” page on WorkwithUSAID.gov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250" name="Shape 250"/>
        <p:cNvGrpSpPr/>
        <p:nvPr/>
      </p:nvGrpSpPr>
      <p:grpSpPr>
        <a:xfrm>
          <a:off x="0" y="0"/>
          <a:ext cx="0" cy="0"/>
          <a:chOff x="0" y="0"/>
          <a:chExt cx="0" cy="0"/>
        </a:xfrm>
      </p:grpSpPr>
      <p:sp>
        <p:nvSpPr>
          <p:cNvPr id="251" name="Google Shape;251;p38"/>
          <p:cNvSpPr txBox="1"/>
          <p:nvPr>
            <p:ph idx="1" type="body"/>
          </p:nvPr>
        </p:nvSpPr>
        <p:spPr>
          <a:xfrm>
            <a:off x="686100" y="1134750"/>
            <a:ext cx="3809700" cy="3672000"/>
          </a:xfrm>
          <a:prstGeom prst="rect">
            <a:avLst/>
          </a:prstGeom>
          <a:solidFill>
            <a:schemeClr val="lt1"/>
          </a:solid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b="1" lang="en-US">
                <a:solidFill>
                  <a:schemeClr val="lt2"/>
                </a:solidFill>
              </a:rPr>
              <a:t>HOW THE PARTNER GETS PAID</a:t>
            </a:r>
            <a:endParaRPr/>
          </a:p>
          <a:p>
            <a:pPr indent="0" lvl="0" marL="127000" rtl="0" algn="l">
              <a:lnSpc>
                <a:spcPct val="100000"/>
              </a:lnSpc>
              <a:spcBef>
                <a:spcPts val="0"/>
              </a:spcBef>
              <a:spcAft>
                <a:spcPts val="0"/>
              </a:spcAft>
              <a:buSzPts val="1600"/>
              <a:buNone/>
            </a:pPr>
            <a:r>
              <a:t/>
            </a:r>
            <a:endParaRPr/>
          </a:p>
          <a:p>
            <a:pPr indent="0" lvl="0" marL="127000" rtl="0" algn="l">
              <a:lnSpc>
                <a:spcPct val="100000"/>
              </a:lnSpc>
              <a:spcBef>
                <a:spcPts val="0"/>
              </a:spcBef>
              <a:spcAft>
                <a:spcPts val="0"/>
              </a:spcAft>
              <a:buSzPts val="1600"/>
              <a:buNone/>
            </a:pPr>
            <a:r>
              <a:rPr b="1" lang="en-US"/>
              <a:t>COST TYPE</a:t>
            </a:r>
            <a:endParaRPr b="1"/>
          </a:p>
          <a:p>
            <a:pPr indent="0" lvl="0" marL="127000" rtl="0" algn="l">
              <a:lnSpc>
                <a:spcPct val="100000"/>
              </a:lnSpc>
              <a:spcBef>
                <a:spcPts val="0"/>
              </a:spcBef>
              <a:spcAft>
                <a:spcPts val="0"/>
              </a:spcAft>
              <a:buSzPts val="1600"/>
              <a:buNone/>
            </a:pPr>
            <a:r>
              <a:rPr lang="en-US"/>
              <a:t>USAID reimburses the </a:t>
            </a:r>
            <a:r>
              <a:rPr lang="en-US">
                <a:solidFill>
                  <a:schemeClr val="accent3"/>
                </a:solidFill>
              </a:rPr>
              <a:t>expenses an implementing partner</a:t>
            </a:r>
            <a:r>
              <a:rPr lang="en-US"/>
              <a:t> incurs for the purposes of the program or activity</a:t>
            </a:r>
            <a:endParaRPr/>
          </a:p>
          <a:p>
            <a:pPr indent="0" lvl="0" marL="127000" rtl="0" algn="l">
              <a:lnSpc>
                <a:spcPct val="100000"/>
              </a:lnSpc>
              <a:spcBef>
                <a:spcPts val="0"/>
              </a:spcBef>
              <a:spcAft>
                <a:spcPts val="0"/>
              </a:spcAft>
              <a:buSzPts val="1600"/>
              <a:buNone/>
            </a:pPr>
            <a:r>
              <a:t/>
            </a:r>
            <a:endParaRPr/>
          </a:p>
          <a:p>
            <a:pPr indent="0" lvl="0" marL="127000" rtl="0" algn="l">
              <a:lnSpc>
                <a:spcPct val="100000"/>
              </a:lnSpc>
              <a:spcBef>
                <a:spcPts val="0"/>
              </a:spcBef>
              <a:spcAft>
                <a:spcPts val="0"/>
              </a:spcAft>
              <a:buSzPts val="1600"/>
              <a:buNone/>
            </a:pPr>
            <a:r>
              <a:t/>
            </a:r>
            <a:endParaRPr b="1"/>
          </a:p>
          <a:p>
            <a:pPr indent="0" lvl="0" marL="127000" rtl="0" algn="l">
              <a:lnSpc>
                <a:spcPct val="100000"/>
              </a:lnSpc>
              <a:spcBef>
                <a:spcPts val="0"/>
              </a:spcBef>
              <a:spcAft>
                <a:spcPts val="0"/>
              </a:spcAft>
              <a:buSzPts val="1600"/>
              <a:buNone/>
            </a:pPr>
            <a:r>
              <a:rPr b="1" lang="en-US"/>
              <a:t>FIXED-AMOUNT/PRICE</a:t>
            </a:r>
            <a:endParaRPr b="1"/>
          </a:p>
          <a:p>
            <a:pPr indent="0" lvl="0" marL="127000" rtl="0" algn="l">
              <a:lnSpc>
                <a:spcPct val="100000"/>
              </a:lnSpc>
              <a:spcBef>
                <a:spcPts val="0"/>
              </a:spcBef>
              <a:spcAft>
                <a:spcPts val="0"/>
              </a:spcAft>
              <a:buSzPts val="1600"/>
              <a:buNone/>
            </a:pPr>
            <a:r>
              <a:rPr lang="en-US"/>
              <a:t>USAID pays pre-agreed and fixed amounts for milestones and associated deliverables with well-defined requirements. </a:t>
            </a:r>
            <a:endParaRPr/>
          </a:p>
        </p:txBody>
      </p:sp>
      <p:sp>
        <p:nvSpPr>
          <p:cNvPr id="252" name="Google Shape;252;p38"/>
          <p:cNvSpPr txBox="1"/>
          <p:nvPr>
            <p:ph idx="2" type="body"/>
          </p:nvPr>
        </p:nvSpPr>
        <p:spPr>
          <a:xfrm>
            <a:off x="4538400" y="1120050"/>
            <a:ext cx="3886500" cy="3672000"/>
          </a:xfrm>
          <a:prstGeom prst="rect">
            <a:avLst/>
          </a:prstGeom>
          <a:solidFill>
            <a:srgbClr val="002F6C"/>
          </a:solid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b="1" lang="en-US">
                <a:solidFill>
                  <a:schemeClr val="lt1"/>
                </a:solidFill>
              </a:rPr>
              <a:t>UNDERLYING CONSIDERATIONS</a:t>
            </a:r>
            <a:endParaRPr/>
          </a:p>
          <a:p>
            <a:pPr indent="0" lvl="0" marL="127000" rtl="0" algn="l">
              <a:lnSpc>
                <a:spcPct val="100000"/>
              </a:lnSpc>
              <a:spcBef>
                <a:spcPts val="0"/>
              </a:spcBef>
              <a:spcAft>
                <a:spcPts val="0"/>
              </a:spcAft>
              <a:buSzPts val="1600"/>
              <a:buNone/>
            </a:pPr>
            <a:r>
              <a:t/>
            </a:r>
            <a:endParaRPr b="1">
              <a:solidFill>
                <a:schemeClr val="lt1"/>
              </a:solidFill>
            </a:endParaRPr>
          </a:p>
          <a:p>
            <a:pPr indent="-330200" lvl="0" marL="457200" rtl="0" algn="l">
              <a:lnSpc>
                <a:spcPct val="100000"/>
              </a:lnSpc>
              <a:spcBef>
                <a:spcPts val="0"/>
              </a:spcBef>
              <a:spcAft>
                <a:spcPts val="0"/>
              </a:spcAft>
              <a:buClr>
                <a:schemeClr val="lt1"/>
              </a:buClr>
              <a:buSzPts val="1600"/>
              <a:buChar char="•"/>
            </a:pPr>
            <a:r>
              <a:rPr lang="en-US">
                <a:solidFill>
                  <a:schemeClr val="lt1"/>
                </a:solidFill>
              </a:rPr>
              <a:t>Expenses cannot be fixed in advance. </a:t>
            </a:r>
            <a:endParaRPr>
              <a:solidFill>
                <a:schemeClr val="lt1"/>
              </a:solidFill>
            </a:endParaRPr>
          </a:p>
          <a:p>
            <a:pPr indent="-330200" lvl="0" marL="457200" rtl="0" algn="l">
              <a:lnSpc>
                <a:spcPct val="100000"/>
              </a:lnSpc>
              <a:spcBef>
                <a:spcPts val="0"/>
              </a:spcBef>
              <a:spcAft>
                <a:spcPts val="0"/>
              </a:spcAft>
              <a:buClr>
                <a:schemeClr val="lt1"/>
              </a:buClr>
              <a:buSzPts val="1600"/>
              <a:buChar char="•"/>
            </a:pPr>
            <a:r>
              <a:rPr lang="en-US">
                <a:solidFill>
                  <a:schemeClr val="lt1"/>
                </a:solidFill>
              </a:rPr>
              <a:t>Specific interventions are planned annually. </a:t>
            </a:r>
            <a:endParaRPr>
              <a:solidFill>
                <a:schemeClr val="lt1"/>
              </a:solidFill>
            </a:endParaRPr>
          </a:p>
          <a:p>
            <a:pPr indent="-330200" lvl="0" marL="457200" rtl="0" algn="l">
              <a:lnSpc>
                <a:spcPct val="100000"/>
              </a:lnSpc>
              <a:spcBef>
                <a:spcPts val="0"/>
              </a:spcBef>
              <a:spcAft>
                <a:spcPts val="0"/>
              </a:spcAft>
              <a:buClr>
                <a:schemeClr val="lt1"/>
              </a:buClr>
              <a:buSzPts val="1600"/>
              <a:buChar char="•"/>
            </a:pPr>
            <a:r>
              <a:rPr lang="en-US">
                <a:solidFill>
                  <a:schemeClr val="lt1"/>
                </a:solidFill>
              </a:rPr>
              <a:t>Responsibility includes review of internal controls.</a:t>
            </a:r>
            <a:endParaRPr>
              <a:solidFill>
                <a:schemeClr val="lt1"/>
              </a:solidFill>
            </a:endParaRPr>
          </a:p>
          <a:p>
            <a:pPr indent="0" lvl="0" marL="457200" rtl="0" algn="l">
              <a:lnSpc>
                <a:spcPct val="100000"/>
              </a:lnSpc>
              <a:spcBef>
                <a:spcPts val="0"/>
              </a:spcBef>
              <a:spcAft>
                <a:spcPts val="0"/>
              </a:spcAft>
              <a:buSzPts val="1600"/>
              <a:buNone/>
            </a:pPr>
            <a:r>
              <a:t/>
            </a:r>
            <a:endParaRPr>
              <a:solidFill>
                <a:schemeClr val="lt1"/>
              </a:solidFill>
            </a:endParaRPr>
          </a:p>
          <a:p>
            <a:pPr indent="-330200" lvl="0" marL="457200" rtl="0" algn="l">
              <a:lnSpc>
                <a:spcPct val="100000"/>
              </a:lnSpc>
              <a:spcBef>
                <a:spcPts val="0"/>
              </a:spcBef>
              <a:spcAft>
                <a:spcPts val="0"/>
              </a:spcAft>
              <a:buClr>
                <a:schemeClr val="lt1"/>
              </a:buClr>
              <a:buSzPts val="1600"/>
              <a:buChar char="•"/>
            </a:pPr>
            <a:r>
              <a:rPr lang="en-US">
                <a:solidFill>
                  <a:schemeClr val="lt1"/>
                </a:solidFill>
              </a:rPr>
              <a:t>The deliverable remains unchanged during the award and can be priced in advance.</a:t>
            </a:r>
            <a:endParaRPr>
              <a:solidFill>
                <a:schemeClr val="accent3"/>
              </a:solidFill>
            </a:endParaRPr>
          </a:p>
          <a:p>
            <a:pPr indent="-330200" lvl="0" marL="457200" rtl="0" algn="l">
              <a:lnSpc>
                <a:spcPct val="100000"/>
              </a:lnSpc>
              <a:spcBef>
                <a:spcPts val="0"/>
              </a:spcBef>
              <a:spcAft>
                <a:spcPts val="0"/>
              </a:spcAft>
              <a:buClr>
                <a:schemeClr val="lt1"/>
              </a:buClr>
              <a:buSzPts val="1600"/>
              <a:buChar char="•"/>
            </a:pPr>
            <a:r>
              <a:rPr lang="en-US">
                <a:solidFill>
                  <a:schemeClr val="lt1"/>
                </a:solidFill>
              </a:rPr>
              <a:t>Focus is on performance. </a:t>
            </a:r>
            <a:endParaRPr>
              <a:solidFill>
                <a:schemeClr val="lt1"/>
              </a:solidFill>
            </a:endParaRPr>
          </a:p>
          <a:p>
            <a:pPr indent="-330200" lvl="0" marL="457200" rtl="0" algn="l">
              <a:lnSpc>
                <a:spcPct val="100000"/>
              </a:lnSpc>
              <a:spcBef>
                <a:spcPts val="0"/>
              </a:spcBef>
              <a:spcAft>
                <a:spcPts val="0"/>
              </a:spcAft>
              <a:buClr>
                <a:schemeClr val="lt1"/>
              </a:buClr>
              <a:buSzPts val="1600"/>
              <a:buChar char="•"/>
            </a:pPr>
            <a:r>
              <a:rPr lang="en-US">
                <a:solidFill>
                  <a:schemeClr val="lt1"/>
                </a:solidFill>
              </a:rPr>
              <a:t>The implementing partner shall meet minimum standards of responsibility.</a:t>
            </a:r>
            <a:endParaRPr/>
          </a:p>
          <a:p>
            <a:pPr indent="0" lvl="0" marL="127000" rtl="0" algn="l">
              <a:lnSpc>
                <a:spcPct val="100000"/>
              </a:lnSpc>
              <a:spcBef>
                <a:spcPts val="0"/>
              </a:spcBef>
              <a:spcAft>
                <a:spcPts val="0"/>
              </a:spcAft>
              <a:buSzPts val="1600"/>
              <a:buNone/>
            </a:pPr>
            <a:r>
              <a:t/>
            </a:r>
            <a:endParaRPr b="1"/>
          </a:p>
        </p:txBody>
      </p:sp>
      <p:sp>
        <p:nvSpPr>
          <p:cNvPr id="253" name="Google Shape;253;p38"/>
          <p:cNvSpPr txBox="1"/>
          <p:nvPr>
            <p:ph type="title"/>
          </p:nvPr>
        </p:nvSpPr>
        <p:spPr>
          <a:xfrm>
            <a:off x="686104" y="679217"/>
            <a:ext cx="7772400" cy="465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COST TYPE AND FIXED-PRICED AWARDS</a:t>
            </a:r>
            <a:endParaRPr/>
          </a:p>
        </p:txBody>
      </p:sp>
      <p:cxnSp>
        <p:nvCxnSpPr>
          <p:cNvPr id="254" name="Google Shape;254;p38"/>
          <p:cNvCxnSpPr/>
          <p:nvPr/>
        </p:nvCxnSpPr>
        <p:spPr>
          <a:xfrm>
            <a:off x="3314400" y="3305225"/>
            <a:ext cx="1224000" cy="0"/>
          </a:xfrm>
          <a:prstGeom prst="straightConnector1">
            <a:avLst/>
          </a:prstGeom>
          <a:noFill/>
          <a:ln cap="flat" cmpd="sng" w="19050">
            <a:solidFill>
              <a:schemeClr val="accent5"/>
            </a:solidFill>
            <a:prstDash val="solid"/>
            <a:round/>
            <a:headEnd len="sm" w="sm" type="none"/>
            <a:tailEnd len="med" w="med" type="stealth"/>
          </a:ln>
        </p:spPr>
      </p:cxnSp>
      <p:cxnSp>
        <p:nvCxnSpPr>
          <p:cNvPr id="255" name="Google Shape;255;p38"/>
          <p:cNvCxnSpPr/>
          <p:nvPr/>
        </p:nvCxnSpPr>
        <p:spPr>
          <a:xfrm>
            <a:off x="2359742" y="1806582"/>
            <a:ext cx="2137500" cy="13500"/>
          </a:xfrm>
          <a:prstGeom prst="straightConnector1">
            <a:avLst/>
          </a:prstGeom>
          <a:noFill/>
          <a:ln cap="flat" cmpd="sng" w="19050">
            <a:solidFill>
              <a:schemeClr val="accent5"/>
            </a:solidFill>
            <a:prstDash val="solid"/>
            <a:round/>
            <a:headEnd len="sm" w="sm" type="none"/>
            <a:tailEnd len="med" w="med" type="stealth"/>
          </a:ln>
        </p:spPr>
      </p:cxnSp>
      <p:sp>
        <p:nvSpPr>
          <p:cNvPr id="256" name="Google Shape;256;p38"/>
          <p:cNvSpPr txBox="1"/>
          <p:nvPr/>
        </p:nvSpPr>
        <p:spPr>
          <a:xfrm>
            <a:off x="2043363" y="4484305"/>
            <a:ext cx="5668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9"/>
          <p:cNvSpPr txBox="1"/>
          <p:nvPr>
            <p:ph idx="1" type="body"/>
          </p:nvPr>
        </p:nvSpPr>
        <p:spPr>
          <a:xfrm>
            <a:off x="685800" y="1296986"/>
            <a:ext cx="7624800" cy="3555300"/>
          </a:xfrm>
          <a:prstGeom prst="rect">
            <a:avLst/>
          </a:prstGeom>
          <a:no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lang="en-US">
                <a:solidFill>
                  <a:srgbClr val="002F6C"/>
                </a:solidFill>
              </a:rPr>
              <a:t>To be eligible to apply for U.S. funding (grants or contracts), entities need to obtain two registrations:</a:t>
            </a:r>
            <a:endParaRPr/>
          </a:p>
          <a:p>
            <a:pPr indent="0" lvl="0" marL="127000" rtl="0" algn="l">
              <a:lnSpc>
                <a:spcPct val="100000"/>
              </a:lnSpc>
              <a:spcBef>
                <a:spcPts val="0"/>
              </a:spcBef>
              <a:spcAft>
                <a:spcPts val="0"/>
              </a:spcAft>
              <a:buSzPts val="1600"/>
              <a:buNone/>
            </a:pPr>
            <a:r>
              <a:t/>
            </a:r>
            <a:endParaRPr sz="800">
              <a:solidFill>
                <a:srgbClr val="002F6C"/>
              </a:solidFill>
            </a:endParaRPr>
          </a:p>
          <a:p>
            <a:pPr indent="-342900" lvl="0" marL="469900" rtl="0" algn="l">
              <a:lnSpc>
                <a:spcPct val="100000"/>
              </a:lnSpc>
              <a:spcBef>
                <a:spcPts val="0"/>
              </a:spcBef>
              <a:spcAft>
                <a:spcPts val="0"/>
              </a:spcAft>
              <a:buSzPts val="1600"/>
              <a:buAutoNum type="arabicPeriod"/>
            </a:pPr>
            <a:r>
              <a:rPr b="1" lang="en-US">
                <a:solidFill>
                  <a:srgbClr val="002F6C"/>
                </a:solidFill>
              </a:rPr>
              <a:t>SAM: </a:t>
            </a:r>
            <a:r>
              <a:rPr lang="en-US">
                <a:solidFill>
                  <a:srgbClr val="002F6C"/>
                </a:solidFill>
              </a:rPr>
              <a:t>System for Award Management, Unique Entity ID (a 12-character alphanumeric ID assigned to an organization).</a:t>
            </a:r>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342900" lvl="0" marL="469900" rtl="0" algn="l">
              <a:lnSpc>
                <a:spcPct val="100000"/>
              </a:lnSpc>
              <a:spcBef>
                <a:spcPts val="0"/>
              </a:spcBef>
              <a:spcAft>
                <a:spcPts val="0"/>
              </a:spcAft>
              <a:buSzPts val="1600"/>
              <a:buAutoNum type="arabicPeriod"/>
            </a:pPr>
            <a:r>
              <a:rPr b="1" lang="en-US">
                <a:solidFill>
                  <a:srgbClr val="002F6C"/>
                </a:solidFill>
              </a:rPr>
              <a:t>CAGE or NCAGE:</a:t>
            </a:r>
            <a:endParaRPr/>
          </a:p>
          <a:p>
            <a:pPr indent="-330200" lvl="0" marL="457200" rtl="0" algn="l">
              <a:lnSpc>
                <a:spcPct val="100000"/>
              </a:lnSpc>
              <a:spcBef>
                <a:spcPts val="0"/>
              </a:spcBef>
              <a:spcAft>
                <a:spcPts val="0"/>
              </a:spcAft>
              <a:buSzPts val="1600"/>
              <a:buFont typeface="Courier New"/>
              <a:buChar char="o"/>
            </a:pPr>
            <a:r>
              <a:rPr lang="en-US">
                <a:solidFill>
                  <a:srgbClr val="002F6C"/>
                </a:solidFill>
              </a:rPr>
              <a:t>Commercial and Governmental Entity (CAGE) five-digit code—for U.S. entities—automatically generated by SAM</a:t>
            </a:r>
            <a:endParaRPr/>
          </a:p>
          <a:p>
            <a:pPr indent="-330200" lvl="0" marL="457200" rtl="0" algn="l">
              <a:lnSpc>
                <a:spcPct val="100000"/>
              </a:lnSpc>
              <a:spcBef>
                <a:spcPts val="0"/>
              </a:spcBef>
              <a:spcAft>
                <a:spcPts val="0"/>
              </a:spcAft>
              <a:buSzPts val="1600"/>
              <a:buFont typeface="Courier New"/>
              <a:buChar char="o"/>
            </a:pPr>
            <a:r>
              <a:rPr lang="en-US">
                <a:solidFill>
                  <a:srgbClr val="002F6C"/>
                </a:solidFill>
              </a:rPr>
              <a:t>NATO Commercial and Government Entity (NCAGE) five-character code—for non-U.S. entities—required before registering for SAM</a:t>
            </a:r>
            <a:endParaRPr/>
          </a:p>
          <a:p>
            <a:pPr indent="-228600" lvl="0" marL="457200" rtl="0" algn="l">
              <a:lnSpc>
                <a:spcPct val="100000"/>
              </a:lnSpc>
              <a:spcBef>
                <a:spcPts val="0"/>
              </a:spcBef>
              <a:spcAft>
                <a:spcPts val="0"/>
              </a:spcAft>
              <a:buSzPts val="1600"/>
              <a:buFont typeface="Courier New"/>
              <a:buNone/>
            </a:pPr>
            <a:r>
              <a:t/>
            </a:r>
            <a:endParaRPr>
              <a:solidFill>
                <a:srgbClr val="002F6C"/>
              </a:solidFill>
            </a:endParaRPr>
          </a:p>
          <a:p>
            <a:pPr indent="0" lvl="0" marL="127000" rtl="0" algn="ctr">
              <a:lnSpc>
                <a:spcPct val="100000"/>
              </a:lnSpc>
              <a:spcBef>
                <a:spcPts val="0"/>
              </a:spcBef>
              <a:spcAft>
                <a:spcPts val="0"/>
              </a:spcAft>
              <a:buSzPts val="1600"/>
              <a:buNone/>
            </a:pPr>
            <a:r>
              <a:rPr lang="en-US" sz="1300">
                <a:solidFill>
                  <a:srgbClr val="002F6C"/>
                </a:solidFill>
              </a:rPr>
              <a:t>Non-U.S. entities only interested in grants or cooperative agreements DO NOT need an NCAGE code</a:t>
            </a:r>
            <a:endParaRPr sz="1300">
              <a:solidFill>
                <a:srgbClr val="002F6C"/>
              </a:solidFill>
            </a:endParaRPr>
          </a:p>
          <a:p>
            <a:pPr indent="0" lvl="0" marL="127000" rtl="0" algn="ctr">
              <a:lnSpc>
                <a:spcPct val="100000"/>
              </a:lnSpc>
              <a:spcBef>
                <a:spcPts val="0"/>
              </a:spcBef>
              <a:spcAft>
                <a:spcPts val="0"/>
              </a:spcAft>
              <a:buSzPts val="1600"/>
              <a:buNone/>
            </a:pPr>
            <a:r>
              <a:t/>
            </a:r>
            <a:endParaRPr sz="1300">
              <a:solidFill>
                <a:srgbClr val="002F6C"/>
              </a:solidFill>
            </a:endParaRPr>
          </a:p>
          <a:p>
            <a:pPr indent="0" lvl="0" marL="127000" rtl="0" algn="ctr">
              <a:lnSpc>
                <a:spcPct val="100000"/>
              </a:lnSpc>
              <a:spcBef>
                <a:spcPts val="0"/>
              </a:spcBef>
              <a:spcAft>
                <a:spcPts val="0"/>
              </a:spcAft>
              <a:buSzPts val="1600"/>
              <a:buNone/>
            </a:pPr>
            <a:r>
              <a:rPr lang="en-US" sz="1300">
                <a:solidFill>
                  <a:srgbClr val="002F6C"/>
                </a:solidFill>
              </a:rPr>
              <a:t>Start this process early, see USAID YouTube Chann</a:t>
            </a:r>
            <a:r>
              <a:rPr lang="en-US" sz="1300">
                <a:solidFill>
                  <a:schemeClr val="dk2"/>
                </a:solidFill>
              </a:rPr>
              <a:t>el </a:t>
            </a:r>
            <a:r>
              <a:rPr lang="en-US" sz="1300" u="sng">
                <a:solidFill>
                  <a:schemeClr val="dk2"/>
                </a:solidFill>
                <a:hlinkClick r:id="rId3">
                  <a:extLst>
                    <a:ext uri="{A12FA001-AC4F-418D-AE19-62706E023703}">
                      <ahyp:hlinkClr val="tx"/>
                    </a:ext>
                  </a:extLst>
                </a:hlinkClick>
              </a:rPr>
              <a:t>demo in French on how to register in SAM.gov</a:t>
            </a:r>
            <a:r>
              <a:rPr lang="en-US" sz="1300">
                <a:solidFill>
                  <a:schemeClr val="dk2"/>
                </a:solidFill>
              </a:rPr>
              <a:t>!</a:t>
            </a:r>
            <a:r>
              <a:rPr lang="en-US">
                <a:solidFill>
                  <a:srgbClr val="002F6C"/>
                </a:solidFill>
              </a:rPr>
              <a:t>	</a:t>
            </a:r>
            <a:endParaRPr/>
          </a:p>
        </p:txBody>
      </p:sp>
      <p:sp>
        <p:nvSpPr>
          <p:cNvPr id="263" name="Google Shape;263;p39"/>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sp>
        <p:nvSpPr>
          <p:cNvPr id="264" name="Google Shape;264;p39"/>
          <p:cNvSpPr txBox="1"/>
          <p:nvPr>
            <p:ph type="title"/>
          </p:nvPr>
        </p:nvSpPr>
        <p:spPr>
          <a:xfrm>
            <a:off x="686104" y="679217"/>
            <a:ext cx="7772400" cy="465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ARE YOU REGISTERED?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ph idx="1" type="body"/>
          </p:nvPr>
        </p:nvSpPr>
        <p:spPr>
          <a:xfrm>
            <a:off x="685800" y="1296986"/>
            <a:ext cx="7624916" cy="3555233"/>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6C6463"/>
              </a:buClr>
              <a:buSzPts val="1600"/>
              <a:buFont typeface="Gill Sans"/>
              <a:buChar char="•"/>
            </a:pPr>
            <a:r>
              <a:rPr lang="en-US">
                <a:solidFill>
                  <a:srgbClr val="002F6C"/>
                </a:solidFill>
              </a:rPr>
              <a:t>Get SAM.gov registered and a UEI, and start early! It takes time.</a:t>
            </a:r>
            <a:endParaRPr>
              <a:solidFill>
                <a:srgbClr val="002F6C"/>
              </a:solidFill>
            </a:endParaRPr>
          </a:p>
          <a:p>
            <a:pPr indent="0" lvl="0" marL="457200" marR="0" rtl="0" algn="l">
              <a:lnSpc>
                <a:spcPct val="100000"/>
              </a:lnSpc>
              <a:spcBef>
                <a:spcPts val="0"/>
              </a:spcBef>
              <a:spcAft>
                <a:spcPts val="0"/>
              </a:spcAft>
              <a:buSzPts val="1600"/>
              <a:buNone/>
            </a:pPr>
            <a:r>
              <a:t/>
            </a:r>
            <a:endParaRPr sz="800">
              <a:solidFill>
                <a:srgbClr val="002F6C"/>
              </a:solidFill>
            </a:endParaRPr>
          </a:p>
          <a:p>
            <a:pPr indent="-330200" lvl="0" marL="457200" marR="0" rtl="0" algn="l">
              <a:lnSpc>
                <a:spcPct val="100000"/>
              </a:lnSpc>
              <a:spcBef>
                <a:spcPts val="0"/>
              </a:spcBef>
              <a:spcAft>
                <a:spcPts val="0"/>
              </a:spcAft>
              <a:buClr>
                <a:srgbClr val="6C6463"/>
              </a:buClr>
              <a:buSzPts val="1600"/>
              <a:buFont typeface="Gill Sans"/>
              <a:buChar char="•"/>
            </a:pPr>
            <a:r>
              <a:rPr lang="en-US">
                <a:solidFill>
                  <a:srgbClr val="002F6C"/>
                </a:solidFill>
              </a:rPr>
              <a:t>Read the entire solicitation carefully</a:t>
            </a:r>
            <a:endParaRPr/>
          </a:p>
          <a:p>
            <a:pPr indent="0" lvl="0" marL="127000" rtl="0" algn="l">
              <a:lnSpc>
                <a:spcPct val="100000"/>
              </a:lnSpc>
              <a:spcBef>
                <a:spcPts val="0"/>
              </a:spcBef>
              <a:spcAft>
                <a:spcPts val="0"/>
              </a:spcAft>
              <a:buSzPts val="1600"/>
              <a:buNone/>
            </a:pPr>
            <a:r>
              <a:t/>
            </a:r>
            <a:endParaRPr sz="800">
              <a:solidFill>
                <a:srgbClr val="002F6C"/>
              </a:solidFill>
            </a:endParaRPr>
          </a:p>
          <a:p>
            <a:pPr indent="-330200" lvl="0" marL="457200" marR="0" rtl="0" algn="l">
              <a:lnSpc>
                <a:spcPct val="100000"/>
              </a:lnSpc>
              <a:spcBef>
                <a:spcPts val="0"/>
              </a:spcBef>
              <a:spcAft>
                <a:spcPts val="0"/>
              </a:spcAft>
              <a:buClr>
                <a:srgbClr val="6C6463"/>
              </a:buClr>
              <a:buSzPts val="1600"/>
              <a:buFont typeface="Gill Sans"/>
              <a:buChar char="•"/>
            </a:pPr>
            <a:r>
              <a:rPr lang="en-US">
                <a:solidFill>
                  <a:srgbClr val="002F6C"/>
                </a:solidFill>
              </a:rPr>
              <a:t>Ask questions by sending them during the “open question period” to the listed point of contact.</a:t>
            </a:r>
            <a:endParaRPr/>
          </a:p>
          <a:p>
            <a:pPr indent="0" lvl="0" marL="127000" rtl="0" algn="l">
              <a:lnSpc>
                <a:spcPct val="100000"/>
              </a:lnSpc>
              <a:spcBef>
                <a:spcPts val="0"/>
              </a:spcBef>
              <a:spcAft>
                <a:spcPts val="0"/>
              </a:spcAft>
              <a:buSzPts val="1600"/>
              <a:buNone/>
            </a:pPr>
            <a:r>
              <a:t/>
            </a:r>
            <a:endParaRPr sz="800">
              <a:solidFill>
                <a:srgbClr val="002F6C"/>
              </a:solidFill>
            </a:endParaRPr>
          </a:p>
          <a:p>
            <a:pPr indent="-330200" lvl="0" marL="457200" marR="0" rtl="0" algn="l">
              <a:lnSpc>
                <a:spcPct val="100000"/>
              </a:lnSpc>
              <a:spcBef>
                <a:spcPts val="0"/>
              </a:spcBef>
              <a:spcAft>
                <a:spcPts val="0"/>
              </a:spcAft>
              <a:buClr>
                <a:srgbClr val="6C6463"/>
              </a:buClr>
              <a:buSzPts val="1600"/>
              <a:buFont typeface="Gill Sans"/>
              <a:buChar char="•"/>
            </a:pPr>
            <a:r>
              <a:rPr lang="en-US">
                <a:solidFill>
                  <a:srgbClr val="002F6C"/>
                </a:solidFill>
              </a:rPr>
              <a:t>Follow the instructions outlined in the solicitation</a:t>
            </a:r>
            <a:endParaRPr/>
          </a:p>
          <a:p>
            <a:pPr indent="0" lvl="0" marL="127000" rtl="0" algn="l">
              <a:lnSpc>
                <a:spcPct val="100000"/>
              </a:lnSpc>
              <a:spcBef>
                <a:spcPts val="0"/>
              </a:spcBef>
              <a:spcAft>
                <a:spcPts val="0"/>
              </a:spcAft>
              <a:buSzPts val="1600"/>
              <a:buNone/>
            </a:pPr>
            <a:r>
              <a:t/>
            </a:r>
            <a:endParaRPr sz="800">
              <a:solidFill>
                <a:srgbClr val="002F6C"/>
              </a:solidFill>
            </a:endParaRPr>
          </a:p>
          <a:p>
            <a:pPr indent="-330200" lvl="0" marL="457200" marR="0" rtl="0" algn="l">
              <a:lnSpc>
                <a:spcPct val="100000"/>
              </a:lnSpc>
              <a:spcBef>
                <a:spcPts val="0"/>
              </a:spcBef>
              <a:spcAft>
                <a:spcPts val="0"/>
              </a:spcAft>
              <a:buClr>
                <a:srgbClr val="6C6463"/>
              </a:buClr>
              <a:buSzPts val="1600"/>
              <a:buFont typeface="Gill Sans"/>
              <a:buChar char="•"/>
            </a:pPr>
            <a:r>
              <a:rPr lang="en-US">
                <a:solidFill>
                  <a:srgbClr val="002F6C"/>
                </a:solidFill>
              </a:rPr>
              <a:t>Create a strong proposal by demonstrating your technical expertise, past performance, and ability to accomplish the work</a:t>
            </a:r>
            <a:endParaRPr/>
          </a:p>
          <a:p>
            <a:pPr indent="0" lvl="0" marL="127000" rtl="0" algn="l">
              <a:lnSpc>
                <a:spcPct val="100000"/>
              </a:lnSpc>
              <a:spcBef>
                <a:spcPts val="0"/>
              </a:spcBef>
              <a:spcAft>
                <a:spcPts val="0"/>
              </a:spcAft>
              <a:buSzPts val="1600"/>
              <a:buNone/>
            </a:pPr>
            <a:r>
              <a:t/>
            </a:r>
            <a:endParaRPr sz="800">
              <a:solidFill>
                <a:srgbClr val="002F6C"/>
              </a:solidFill>
            </a:endParaRPr>
          </a:p>
          <a:p>
            <a:pPr indent="-330200" lvl="0" marL="457200" marR="0" rtl="0" algn="l">
              <a:lnSpc>
                <a:spcPct val="100000"/>
              </a:lnSpc>
              <a:spcBef>
                <a:spcPts val="0"/>
              </a:spcBef>
              <a:spcAft>
                <a:spcPts val="0"/>
              </a:spcAft>
              <a:buClr>
                <a:srgbClr val="6C6463"/>
              </a:buClr>
              <a:buSzPts val="1600"/>
              <a:buFont typeface="Gill Sans"/>
              <a:buChar char="•"/>
            </a:pPr>
            <a:r>
              <a:rPr lang="en-US">
                <a:solidFill>
                  <a:srgbClr val="002F6C"/>
                </a:solidFill>
              </a:rPr>
              <a:t>Be specific—do not let USAID make assumptions</a:t>
            </a:r>
            <a:endParaRPr/>
          </a:p>
          <a:p>
            <a:pPr indent="0" lvl="0" marL="127000" rtl="0" algn="l">
              <a:lnSpc>
                <a:spcPct val="100000"/>
              </a:lnSpc>
              <a:spcBef>
                <a:spcPts val="0"/>
              </a:spcBef>
              <a:spcAft>
                <a:spcPts val="0"/>
              </a:spcAft>
              <a:buSzPts val="1600"/>
              <a:buNone/>
            </a:pPr>
            <a:r>
              <a:t/>
            </a:r>
            <a:endParaRPr sz="800">
              <a:solidFill>
                <a:srgbClr val="002F6C"/>
              </a:solidFill>
            </a:endParaRPr>
          </a:p>
          <a:p>
            <a:pPr indent="-330200" lvl="0" marL="457200" marR="0" rtl="0" algn="l">
              <a:lnSpc>
                <a:spcPct val="100000"/>
              </a:lnSpc>
              <a:spcBef>
                <a:spcPts val="0"/>
              </a:spcBef>
              <a:spcAft>
                <a:spcPts val="0"/>
              </a:spcAft>
              <a:buClr>
                <a:srgbClr val="6C6463"/>
              </a:buClr>
              <a:buSzPts val="1600"/>
              <a:buFont typeface="Gill Sans"/>
              <a:buChar char="•"/>
            </a:pPr>
            <a:r>
              <a:rPr lang="en-US">
                <a:solidFill>
                  <a:srgbClr val="002F6C"/>
                </a:solidFill>
              </a:rPr>
              <a:t>Consider partnering with an organization that has experience working with USAID</a:t>
            </a:r>
            <a:endParaRPr/>
          </a:p>
        </p:txBody>
      </p:sp>
      <p:sp>
        <p:nvSpPr>
          <p:cNvPr id="271" name="Google Shape;271;p40"/>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sp>
        <p:nvSpPr>
          <p:cNvPr id="272" name="Google Shape;272;p40"/>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TIPS FOR SUBMITTING A PROPOSAL OR APPLICATION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idx="1" type="body"/>
          </p:nvPr>
        </p:nvSpPr>
        <p:spPr>
          <a:xfrm>
            <a:off x="685800" y="1296986"/>
            <a:ext cx="7624916" cy="3555233"/>
          </a:xfrm>
          <a:prstGeom prst="rect">
            <a:avLst/>
          </a:prstGeom>
          <a:no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lang="en-US">
                <a:solidFill>
                  <a:srgbClr val="002F6C"/>
                </a:solidFill>
              </a:rPr>
              <a:t>To be eligible to apply for U.S. funding (grants or contracts), USAID conducts a pre-award risk assessment to determine if entities:</a:t>
            </a:r>
            <a:endParaRPr>
              <a:solidFill>
                <a:srgbClr val="002F6C"/>
              </a:solidFill>
            </a:endParaRPr>
          </a:p>
          <a:p>
            <a:pPr indent="0" lvl="0" marL="127000" rtl="0" algn="l">
              <a:lnSpc>
                <a:spcPct val="100000"/>
              </a:lnSpc>
              <a:spcBef>
                <a:spcPts val="0"/>
              </a:spcBef>
              <a:spcAft>
                <a:spcPts val="0"/>
              </a:spcAft>
              <a:buSzPts val="1600"/>
              <a:buNone/>
            </a:pPr>
            <a:r>
              <a:t/>
            </a:r>
            <a:endParaRPr>
              <a:solidFill>
                <a:srgbClr val="002F6C"/>
              </a:solidFill>
            </a:endParaRPr>
          </a:p>
          <a:p>
            <a:pPr indent="-330200" lvl="0" marL="457200" rtl="0" algn="l">
              <a:lnSpc>
                <a:spcPct val="100000"/>
              </a:lnSpc>
              <a:spcBef>
                <a:spcPts val="0"/>
              </a:spcBef>
              <a:spcAft>
                <a:spcPts val="0"/>
              </a:spcAft>
              <a:buClr>
                <a:srgbClr val="002F6C"/>
              </a:buClr>
              <a:buSzPts val="1600"/>
              <a:buChar char="•"/>
            </a:pPr>
            <a:r>
              <a:rPr lang="en-US">
                <a:solidFill>
                  <a:srgbClr val="002F6C"/>
                </a:solidFill>
              </a:rPr>
              <a:t>Have the necessary technical capability to perform the activity/program</a:t>
            </a:r>
            <a:endParaRPr>
              <a:solidFill>
                <a:srgbClr val="002F6C"/>
              </a:solidFill>
            </a:endParaRPr>
          </a:p>
          <a:p>
            <a:pPr indent="-330200" lvl="0" marL="457200" rtl="0" algn="l">
              <a:lnSpc>
                <a:spcPct val="100000"/>
              </a:lnSpc>
              <a:spcBef>
                <a:spcPts val="0"/>
              </a:spcBef>
              <a:spcAft>
                <a:spcPts val="0"/>
              </a:spcAft>
              <a:buSzPts val="1600"/>
              <a:buChar char="•"/>
            </a:pPr>
            <a:r>
              <a:rPr lang="en-US">
                <a:solidFill>
                  <a:srgbClr val="002F6C"/>
                </a:solidFill>
              </a:rPr>
              <a:t>Have </a:t>
            </a:r>
            <a:r>
              <a:rPr lang="en-US">
                <a:solidFill>
                  <a:schemeClr val="dk2"/>
                </a:solidFill>
              </a:rPr>
              <a:t>adequate</a:t>
            </a:r>
            <a:r>
              <a:rPr lang="en-US">
                <a:solidFill>
                  <a:srgbClr val="002F6C"/>
                </a:solidFill>
              </a:rPr>
              <a:t> financial resources or the ability to obtain such resources, as required during the performance of the </a:t>
            </a:r>
            <a:r>
              <a:rPr lang="en-US">
                <a:solidFill>
                  <a:schemeClr val="dk2"/>
                </a:solidFill>
              </a:rPr>
              <a:t>activity/program</a:t>
            </a:r>
            <a:endParaRPr>
              <a:solidFill>
                <a:schemeClr val="dk2"/>
              </a:solidFill>
            </a:endParaRPr>
          </a:p>
          <a:p>
            <a:pPr indent="-330200" lvl="0" marL="457200" rtl="0" algn="l">
              <a:lnSpc>
                <a:spcPct val="100000"/>
              </a:lnSpc>
              <a:spcBef>
                <a:spcPts val="0"/>
              </a:spcBef>
              <a:spcAft>
                <a:spcPts val="0"/>
              </a:spcAft>
              <a:buClr>
                <a:schemeClr val="dk2"/>
              </a:buClr>
              <a:buSzPts val="1600"/>
              <a:buChar char="•"/>
            </a:pPr>
            <a:r>
              <a:rPr lang="en-US">
                <a:solidFill>
                  <a:schemeClr val="dk2"/>
                </a:solidFill>
              </a:rPr>
              <a:t>Have the ability to meet the award terms and conditions, considering all existing prospective recipient commitments</a:t>
            </a:r>
            <a:endParaRPr>
              <a:solidFill>
                <a:schemeClr val="dk2"/>
              </a:solidFill>
            </a:endParaRPr>
          </a:p>
          <a:p>
            <a:pPr indent="-330200" lvl="0" marL="457200" rtl="0" algn="l">
              <a:lnSpc>
                <a:spcPct val="100000"/>
              </a:lnSpc>
              <a:spcBef>
                <a:spcPts val="0"/>
              </a:spcBef>
              <a:spcAft>
                <a:spcPts val="0"/>
              </a:spcAft>
              <a:buClr>
                <a:schemeClr val="dk2"/>
              </a:buClr>
              <a:buSzPts val="1600"/>
              <a:buChar char="•"/>
            </a:pPr>
            <a:r>
              <a:rPr lang="en-US">
                <a:solidFill>
                  <a:schemeClr val="dk2"/>
                </a:solidFill>
              </a:rPr>
              <a:t>Have a satisfactory record of performance</a:t>
            </a:r>
            <a:endParaRPr>
              <a:solidFill>
                <a:schemeClr val="dk2"/>
              </a:solidFill>
            </a:endParaRPr>
          </a:p>
          <a:p>
            <a:pPr indent="-330200" lvl="0" marL="457200" rtl="0" algn="l">
              <a:lnSpc>
                <a:spcPct val="100000"/>
              </a:lnSpc>
              <a:spcBef>
                <a:spcPts val="0"/>
              </a:spcBef>
              <a:spcAft>
                <a:spcPts val="0"/>
              </a:spcAft>
              <a:buClr>
                <a:schemeClr val="dk2"/>
              </a:buClr>
              <a:buSzPts val="1600"/>
              <a:buChar char="•"/>
            </a:pPr>
            <a:r>
              <a:rPr lang="en-US">
                <a:solidFill>
                  <a:schemeClr val="dk2"/>
                </a:solidFill>
              </a:rPr>
              <a:t>Have a satisfactory record of business integrity</a:t>
            </a:r>
            <a:endParaRPr>
              <a:solidFill>
                <a:schemeClr val="dk2"/>
              </a:solidFill>
            </a:endParaRPr>
          </a:p>
          <a:p>
            <a:pPr indent="-330200" lvl="0" marL="457200" rtl="0" algn="l">
              <a:lnSpc>
                <a:spcPct val="100000"/>
              </a:lnSpc>
              <a:spcBef>
                <a:spcPts val="0"/>
              </a:spcBef>
              <a:spcAft>
                <a:spcPts val="0"/>
              </a:spcAft>
              <a:buClr>
                <a:schemeClr val="dk2"/>
              </a:buClr>
              <a:buSzPts val="1600"/>
              <a:buChar char="•"/>
            </a:pPr>
            <a:r>
              <a:rPr lang="en-US">
                <a:solidFill>
                  <a:schemeClr val="dk2"/>
                </a:solidFill>
              </a:rPr>
              <a:t>Is otherwise qualified to receive an award under applicable laws and regulations.</a:t>
            </a:r>
            <a:endParaRPr>
              <a:solidFill>
                <a:schemeClr val="dk2"/>
              </a:solidFill>
            </a:endParaRPr>
          </a:p>
          <a:p>
            <a:pPr indent="-330200" lvl="0" marL="457200" rtl="0" algn="l">
              <a:lnSpc>
                <a:spcPct val="100000"/>
              </a:lnSpc>
              <a:spcBef>
                <a:spcPts val="0"/>
              </a:spcBef>
              <a:spcAft>
                <a:spcPts val="0"/>
              </a:spcAft>
              <a:buClr>
                <a:schemeClr val="dk2"/>
              </a:buClr>
              <a:buSzPts val="1600"/>
              <a:buChar char="•"/>
            </a:pPr>
            <a:r>
              <a:rPr lang="en-US">
                <a:solidFill>
                  <a:schemeClr val="dk2"/>
                </a:solidFill>
              </a:rPr>
              <a:t>Cost reimbursement: has adequate policies, procedures and internal controls.</a:t>
            </a:r>
            <a:endParaRPr>
              <a:solidFill>
                <a:schemeClr val="dk2"/>
              </a:solidFill>
            </a:endParaRPr>
          </a:p>
          <a:p>
            <a:pPr indent="0" lvl="0" marL="457200" rtl="0" algn="l">
              <a:lnSpc>
                <a:spcPct val="100000"/>
              </a:lnSpc>
              <a:spcBef>
                <a:spcPts val="0"/>
              </a:spcBef>
              <a:spcAft>
                <a:spcPts val="0"/>
              </a:spcAft>
              <a:buSzPts val="1600"/>
              <a:buNone/>
            </a:pPr>
            <a:r>
              <a:t/>
            </a:r>
            <a:endParaRPr>
              <a:solidFill>
                <a:schemeClr val="dk2"/>
              </a:solidFill>
            </a:endParaRPr>
          </a:p>
          <a:p>
            <a:pPr indent="0" lvl="0" marL="127000" rtl="0" algn="ctr">
              <a:lnSpc>
                <a:spcPct val="100000"/>
              </a:lnSpc>
              <a:spcBef>
                <a:spcPts val="0"/>
              </a:spcBef>
              <a:spcAft>
                <a:spcPts val="0"/>
              </a:spcAft>
              <a:buSzPts val="1600"/>
              <a:buNone/>
            </a:pPr>
            <a:r>
              <a:rPr lang="en-US">
                <a:solidFill>
                  <a:schemeClr val="lt1"/>
                </a:solidFill>
                <a:highlight>
                  <a:schemeClr val="accent1"/>
                </a:highlight>
              </a:rPr>
              <a:t>For first time direct recipients of cost-type awards, USAID conducts a pre-award survey.</a:t>
            </a:r>
            <a:endParaRPr>
              <a:solidFill>
                <a:schemeClr val="lt1"/>
              </a:solidFill>
              <a:highlight>
                <a:schemeClr val="accent1"/>
              </a:highlight>
            </a:endParaRPr>
          </a:p>
          <a:p>
            <a:pPr indent="0" lvl="0" marL="127000" rtl="0" algn="l">
              <a:lnSpc>
                <a:spcPct val="100000"/>
              </a:lnSpc>
              <a:spcBef>
                <a:spcPts val="0"/>
              </a:spcBef>
              <a:spcAft>
                <a:spcPts val="0"/>
              </a:spcAft>
              <a:buSzPts val="1600"/>
              <a:buNone/>
            </a:pPr>
            <a:r>
              <a:t/>
            </a:r>
            <a:endParaRPr>
              <a:solidFill>
                <a:srgbClr val="002F6C"/>
              </a:solidFill>
            </a:endParaRPr>
          </a:p>
          <a:p>
            <a:pPr indent="0" lvl="0" marL="127000" rtl="0" algn="l">
              <a:lnSpc>
                <a:spcPct val="100000"/>
              </a:lnSpc>
              <a:spcBef>
                <a:spcPts val="0"/>
              </a:spcBef>
              <a:spcAft>
                <a:spcPts val="0"/>
              </a:spcAft>
              <a:buSzPts val="1600"/>
              <a:buNone/>
            </a:pPr>
            <a:r>
              <a:t/>
            </a:r>
            <a:endParaRPr>
              <a:solidFill>
                <a:srgbClr val="002F6C"/>
              </a:solidFill>
            </a:endParaRPr>
          </a:p>
          <a:p>
            <a:pPr indent="0" lvl="0" marL="127000" rtl="0" algn="l">
              <a:lnSpc>
                <a:spcPct val="100000"/>
              </a:lnSpc>
              <a:spcBef>
                <a:spcPts val="0"/>
              </a:spcBef>
              <a:spcAft>
                <a:spcPts val="0"/>
              </a:spcAft>
              <a:buSzPts val="1600"/>
              <a:buNone/>
            </a:pPr>
            <a:r>
              <a:t/>
            </a:r>
            <a:endParaRPr>
              <a:solidFill>
                <a:srgbClr val="002F6C"/>
              </a:solidFill>
            </a:endParaRPr>
          </a:p>
          <a:p>
            <a:pPr indent="0" lvl="0" marL="127000" rtl="0" algn="l">
              <a:lnSpc>
                <a:spcPct val="100000"/>
              </a:lnSpc>
              <a:spcBef>
                <a:spcPts val="0"/>
              </a:spcBef>
              <a:spcAft>
                <a:spcPts val="0"/>
              </a:spcAft>
              <a:buSzPts val="1600"/>
              <a:buNone/>
            </a:pPr>
            <a:r>
              <a:t/>
            </a:r>
            <a:endParaRPr>
              <a:solidFill>
                <a:srgbClr val="002F6C"/>
              </a:solidFill>
            </a:endParaRPr>
          </a:p>
          <a:p>
            <a:pPr indent="0" lvl="0" marL="1270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t/>
            </a:r>
            <a:endParaRPr sz="800">
              <a:solidFill>
                <a:srgbClr val="002F6C"/>
              </a:solidFill>
            </a:endParaRPr>
          </a:p>
          <a:p>
            <a:pPr indent="0" lvl="0" marL="127000" rtl="0" algn="ctr">
              <a:lnSpc>
                <a:spcPct val="100000"/>
              </a:lnSpc>
              <a:spcBef>
                <a:spcPts val="0"/>
              </a:spcBef>
              <a:spcAft>
                <a:spcPts val="0"/>
              </a:spcAft>
              <a:buSzPts val="1600"/>
              <a:buNone/>
            </a:pPr>
            <a:r>
              <a:t/>
            </a:r>
            <a:endParaRPr sz="1300">
              <a:solidFill>
                <a:srgbClr val="002F6C"/>
              </a:solidFill>
            </a:endParaRPr>
          </a:p>
          <a:p>
            <a:pPr indent="0" lvl="0" marL="127000" rtl="0" algn="ctr">
              <a:lnSpc>
                <a:spcPct val="100000"/>
              </a:lnSpc>
              <a:spcBef>
                <a:spcPts val="0"/>
              </a:spcBef>
              <a:spcAft>
                <a:spcPts val="0"/>
              </a:spcAft>
              <a:buSzPts val="1600"/>
              <a:buNone/>
            </a:pPr>
            <a:r>
              <a:t/>
            </a:r>
            <a:endParaRPr sz="1300">
              <a:solidFill>
                <a:srgbClr val="002F6C"/>
              </a:solidFill>
            </a:endParaRPr>
          </a:p>
          <a:p>
            <a:pPr indent="0" lvl="0" marL="127000" rtl="0" algn="ctr">
              <a:lnSpc>
                <a:spcPct val="100000"/>
              </a:lnSpc>
              <a:spcBef>
                <a:spcPts val="0"/>
              </a:spcBef>
              <a:spcAft>
                <a:spcPts val="0"/>
              </a:spcAft>
              <a:buSzPts val="1600"/>
              <a:buNone/>
            </a:pPr>
            <a:r>
              <a:t/>
            </a:r>
            <a:endParaRPr/>
          </a:p>
        </p:txBody>
      </p:sp>
      <p:sp>
        <p:nvSpPr>
          <p:cNvPr id="279" name="Google Shape;279;p41"/>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sp>
        <p:nvSpPr>
          <p:cNvPr id="280" name="Google Shape;280;p41"/>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ARE YOU A RESPONSIBLE APPLICANT/OFFEROR?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2"/>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EXPLORE </a:t>
            </a:r>
            <a:r>
              <a:rPr lang="en-US" u="sng">
                <a:solidFill>
                  <a:schemeClr val="hlink"/>
                </a:solidFill>
                <a:hlinkClick r:id="rId3"/>
              </a:rPr>
              <a:t>WorkwithUSAID.gov</a:t>
            </a:r>
            <a:r>
              <a:rPr lang="en-US"/>
              <a:t> (Available in French)</a:t>
            </a:r>
            <a:endParaRPr/>
          </a:p>
        </p:txBody>
      </p:sp>
      <p:pic>
        <p:nvPicPr>
          <p:cNvPr id="287" name="Google Shape;287;p42"/>
          <p:cNvPicPr preferRelativeResize="0"/>
          <p:nvPr/>
        </p:nvPicPr>
        <p:blipFill rotWithShape="1">
          <a:blip r:embed="rId4">
            <a:alphaModFix/>
          </a:blip>
          <a:srcRect b="0" l="0" r="0" t="0"/>
          <a:stretch/>
        </p:blipFill>
        <p:spPr>
          <a:xfrm>
            <a:off x="751974" y="1048334"/>
            <a:ext cx="7640052" cy="38282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ph idx="1" type="body"/>
          </p:nvPr>
        </p:nvSpPr>
        <p:spPr>
          <a:xfrm>
            <a:off x="685496" y="1144587"/>
            <a:ext cx="7624916" cy="3788360"/>
          </a:xfrm>
          <a:prstGeom prst="rect">
            <a:avLst/>
          </a:prstGeom>
          <a:no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lang="en-US">
                <a:solidFill>
                  <a:srgbClr val="002F6C"/>
                </a:solidFill>
              </a:rPr>
              <a:t>1.    Download the </a:t>
            </a:r>
            <a:r>
              <a:rPr lang="en-US" u="sng">
                <a:solidFill>
                  <a:srgbClr val="002F6C"/>
                </a:solidFill>
                <a:hlinkClick r:id="rId3">
                  <a:extLst>
                    <a:ext uri="{A12FA001-AC4F-418D-AE19-62706E023703}">
                      <ahyp:hlinkClr val="tx"/>
                    </a:ext>
                  </a:extLst>
                </a:hlinkClick>
              </a:rPr>
              <a:t>Partnership Checklist</a:t>
            </a:r>
            <a:endParaRPr>
              <a:solidFill>
                <a:srgbClr val="002F6C"/>
              </a:solidFill>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rPr lang="en-US">
                <a:solidFill>
                  <a:srgbClr val="002F6C"/>
                </a:solidFill>
              </a:rPr>
              <a:t>2.    Join the </a:t>
            </a:r>
            <a:r>
              <a:rPr lang="en-US" u="sng">
                <a:solidFill>
                  <a:srgbClr val="002F6C"/>
                </a:solidFill>
                <a:hlinkClick r:id="rId4">
                  <a:extLst>
                    <a:ext uri="{A12FA001-AC4F-418D-AE19-62706E023703}">
                      <ahyp:hlinkClr val="tx"/>
                    </a:ext>
                  </a:extLst>
                </a:hlinkClick>
              </a:rPr>
              <a:t>Partner Directory</a:t>
            </a:r>
            <a:endParaRPr>
              <a:solidFill>
                <a:srgbClr val="002F6C"/>
              </a:solidFill>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rPr lang="en-US">
                <a:solidFill>
                  <a:srgbClr val="002F6C"/>
                </a:solidFill>
              </a:rPr>
              <a:t>3.    Take the </a:t>
            </a:r>
            <a:r>
              <a:rPr lang="en-US" u="sng">
                <a:solidFill>
                  <a:srgbClr val="002F6C"/>
                </a:solidFill>
                <a:hlinkClick r:id="rId5">
                  <a:extLst>
                    <a:ext uri="{A12FA001-AC4F-418D-AE19-62706E023703}">
                      <ahyp:hlinkClr val="tx"/>
                    </a:ext>
                  </a:extLst>
                </a:hlinkClick>
              </a:rPr>
              <a:t>Pre-Engagement Assessment</a:t>
            </a:r>
            <a:endParaRPr>
              <a:solidFill>
                <a:srgbClr val="002F6C"/>
              </a:solidFill>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rPr lang="en-US">
                <a:solidFill>
                  <a:srgbClr val="002F6C"/>
                </a:solidFill>
              </a:rPr>
              <a:t>4.    Build your capacity through our </a:t>
            </a:r>
            <a:r>
              <a:rPr lang="en-US" u="sng">
                <a:solidFill>
                  <a:srgbClr val="002F6C"/>
                </a:solidFill>
                <a:hlinkClick r:id="rId6">
                  <a:extLst>
                    <a:ext uri="{A12FA001-AC4F-418D-AE19-62706E023703}">
                      <ahyp:hlinkClr val="tx"/>
                    </a:ext>
                  </a:extLst>
                </a:hlinkClick>
              </a:rPr>
              <a:t>library resources</a:t>
            </a:r>
            <a:endParaRPr>
              <a:solidFill>
                <a:srgbClr val="002F6C"/>
              </a:solidFill>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rPr lang="en-US">
                <a:solidFill>
                  <a:srgbClr val="002F6C"/>
                </a:solidFill>
              </a:rPr>
              <a:t>5.    Attend </a:t>
            </a:r>
            <a:r>
              <a:rPr lang="en-US" u="sng">
                <a:solidFill>
                  <a:srgbClr val="002F6C"/>
                </a:solidFill>
                <a:hlinkClick r:id="rId7">
                  <a:extLst>
                    <a:ext uri="{A12FA001-AC4F-418D-AE19-62706E023703}">
                      <ahyp:hlinkClr val="tx"/>
                    </a:ext>
                  </a:extLst>
                </a:hlinkClick>
              </a:rPr>
              <a:t>USAID partnership events</a:t>
            </a:r>
            <a:endParaRPr>
              <a:solidFill>
                <a:srgbClr val="002F6C"/>
              </a:solidFill>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rPr lang="en-US">
                <a:solidFill>
                  <a:srgbClr val="002F6C"/>
                </a:solidFill>
              </a:rPr>
              <a:t>6.    Check for funding opportunities, including the </a:t>
            </a:r>
            <a:r>
              <a:rPr lang="en-US" u="sng">
                <a:solidFill>
                  <a:srgbClr val="002F6C"/>
                </a:solidFill>
                <a:hlinkClick r:id="rId8">
                  <a:extLst>
                    <a:ext uri="{A12FA001-AC4F-418D-AE19-62706E023703}">
                      <ahyp:hlinkClr val="tx"/>
                    </a:ext>
                  </a:extLst>
                </a:hlinkClick>
              </a:rPr>
              <a:t>funding feed </a:t>
            </a:r>
            <a:r>
              <a:rPr lang="en-US">
                <a:solidFill>
                  <a:srgbClr val="002F6C"/>
                </a:solidFill>
              </a:rPr>
              <a:t>+ </a:t>
            </a:r>
            <a:r>
              <a:rPr lang="en-US" u="sng">
                <a:solidFill>
                  <a:srgbClr val="002F6C"/>
                </a:solidFill>
                <a:hlinkClick r:id="rId9">
                  <a:extLst>
                    <a:ext uri="{A12FA001-AC4F-418D-AE19-62706E023703}">
                      <ahyp:hlinkClr val="tx"/>
                    </a:ext>
                  </a:extLst>
                </a:hlinkClick>
              </a:rPr>
              <a:t>sub-opportunities</a:t>
            </a:r>
            <a:endParaRPr>
              <a:solidFill>
                <a:srgbClr val="002F6C"/>
              </a:solidFill>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rPr lang="en-US">
                <a:solidFill>
                  <a:srgbClr val="002F6C"/>
                </a:solidFill>
              </a:rPr>
              <a:t>7.    Gain partnering insights on the </a:t>
            </a:r>
            <a:r>
              <a:rPr lang="en-US" u="sng">
                <a:solidFill>
                  <a:srgbClr val="002F6C"/>
                </a:solidFill>
                <a:hlinkClick r:id="rId10">
                  <a:extLst>
                    <a:ext uri="{A12FA001-AC4F-418D-AE19-62706E023703}">
                      <ahyp:hlinkClr val="tx"/>
                    </a:ext>
                  </a:extLst>
                </a:hlinkClick>
              </a:rPr>
              <a:t>blog</a:t>
            </a:r>
            <a:r>
              <a:rPr lang="en-US">
                <a:solidFill>
                  <a:srgbClr val="002F6C"/>
                </a:solidFill>
              </a:rPr>
              <a:t> or submit a guest blog</a:t>
            </a:r>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rPr lang="en-US">
                <a:solidFill>
                  <a:srgbClr val="002F6C"/>
                </a:solidFill>
              </a:rPr>
              <a:t>8.    Visit </a:t>
            </a:r>
            <a:r>
              <a:rPr lang="en-US" u="sng">
                <a:solidFill>
                  <a:srgbClr val="002F6C"/>
                </a:solidFill>
                <a:hlinkClick r:id="rId11">
                  <a:extLst>
                    <a:ext uri="{A12FA001-AC4F-418D-AE19-62706E023703}">
                      <ahyp:hlinkClr val="tx"/>
                    </a:ext>
                  </a:extLst>
                </a:hlinkClick>
              </a:rPr>
              <a:t>USAID’s YouTube Channel</a:t>
            </a:r>
            <a:endParaRPr>
              <a:solidFill>
                <a:srgbClr val="002F6C"/>
              </a:solidFill>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rPr lang="en-US">
                <a:solidFill>
                  <a:srgbClr val="002F6C"/>
                </a:solidFill>
              </a:rPr>
              <a:t>9.    Join the Work with USAID LinkedIN group</a:t>
            </a:r>
            <a:endParaRPr/>
          </a:p>
          <a:p>
            <a:pPr indent="-241300" lvl="0" marL="469900" rtl="0" algn="l">
              <a:lnSpc>
                <a:spcPct val="100000"/>
              </a:lnSpc>
              <a:spcBef>
                <a:spcPts val="0"/>
              </a:spcBef>
              <a:spcAft>
                <a:spcPts val="0"/>
              </a:spcAft>
              <a:buSzPts val="1600"/>
              <a:buNone/>
            </a:pPr>
            <a:r>
              <a:t/>
            </a:r>
            <a:endParaRPr sz="800">
              <a:solidFill>
                <a:srgbClr val="002F6C"/>
              </a:solidFill>
            </a:endParaRPr>
          </a:p>
          <a:p>
            <a:pPr indent="0" lvl="0" marL="127000" rtl="0" algn="l">
              <a:lnSpc>
                <a:spcPct val="100000"/>
              </a:lnSpc>
              <a:spcBef>
                <a:spcPts val="0"/>
              </a:spcBef>
              <a:spcAft>
                <a:spcPts val="0"/>
              </a:spcAft>
              <a:buSzPts val="1600"/>
              <a:buNone/>
            </a:pPr>
            <a:r>
              <a:rPr lang="en-US">
                <a:solidFill>
                  <a:srgbClr val="002F6C"/>
                </a:solidFill>
              </a:rPr>
              <a:t>10.  Subscribe to the Work with USAID newsletter</a:t>
            </a:r>
            <a:endParaRPr/>
          </a:p>
          <a:p>
            <a:pPr indent="-241300" lvl="0" marL="469900" rtl="0" algn="l">
              <a:lnSpc>
                <a:spcPct val="100000"/>
              </a:lnSpc>
              <a:spcBef>
                <a:spcPts val="0"/>
              </a:spcBef>
              <a:spcAft>
                <a:spcPts val="0"/>
              </a:spcAft>
              <a:buSzPts val="1600"/>
              <a:buNone/>
            </a:pPr>
            <a:r>
              <a:t/>
            </a:r>
            <a:endParaRPr sz="800">
              <a:solidFill>
                <a:srgbClr val="002F6C"/>
              </a:solidFill>
            </a:endParaRPr>
          </a:p>
        </p:txBody>
      </p:sp>
      <p:sp>
        <p:nvSpPr>
          <p:cNvPr id="294" name="Google Shape;294;p43"/>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sp>
        <p:nvSpPr>
          <p:cNvPr id="295" name="Google Shape;295;p43"/>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10 ACTIONS YOU CAN TAKE</a:t>
            </a:r>
            <a:endParaRPr/>
          </a:p>
        </p:txBody>
      </p:sp>
      <p:pic>
        <p:nvPicPr>
          <p:cNvPr id="296" name="Google Shape;296;p43"/>
          <p:cNvPicPr preferRelativeResize="0"/>
          <p:nvPr/>
        </p:nvPicPr>
        <p:blipFill rotWithShape="1">
          <a:blip r:embed="rId12">
            <a:alphaModFix/>
          </a:blip>
          <a:srcRect b="0" l="0" r="0" t="0"/>
          <a:stretch/>
        </p:blipFill>
        <p:spPr>
          <a:xfrm>
            <a:off x="6302792" y="1158872"/>
            <a:ext cx="1433514" cy="14335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9" st="1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idx="1" type="body"/>
          </p:nvPr>
        </p:nvSpPr>
        <p:spPr>
          <a:xfrm>
            <a:off x="685496" y="1144587"/>
            <a:ext cx="7624916" cy="3788360"/>
          </a:xfrm>
          <a:prstGeom prst="rect">
            <a:avLst/>
          </a:prstGeom>
          <a:noFill/>
          <a:ln>
            <a:noFill/>
          </a:ln>
        </p:spPr>
        <p:txBody>
          <a:bodyPr anchorCtr="0" anchor="t" bIns="91425" lIns="91425" spcFirstLastPara="1" rIns="91425" wrap="square" tIns="91425">
            <a:noAutofit/>
          </a:bodyPr>
          <a:lstStyle/>
          <a:p>
            <a:pPr indent="-342900" lvl="0" marL="469900" rtl="0" algn="l">
              <a:lnSpc>
                <a:spcPct val="100000"/>
              </a:lnSpc>
              <a:spcBef>
                <a:spcPts val="0"/>
              </a:spcBef>
              <a:spcAft>
                <a:spcPts val="0"/>
              </a:spcAft>
              <a:buSzPts val="1600"/>
              <a:buAutoNum type="arabicPeriod"/>
            </a:pPr>
            <a:r>
              <a:rPr lang="en-US">
                <a:solidFill>
                  <a:schemeClr val="dk2"/>
                </a:solidFill>
              </a:rPr>
              <a:t>Blog “</a:t>
            </a:r>
            <a:r>
              <a:rPr lang="en-US" u="sng">
                <a:solidFill>
                  <a:schemeClr val="dk2"/>
                </a:solidFill>
                <a:hlinkClick r:id="rId3">
                  <a:extLst>
                    <a:ext uri="{A12FA001-AC4F-418D-AE19-62706E023703}">
                      <ahyp:hlinkClr val="tx"/>
                    </a:ext>
                  </a:extLst>
                </a:hlinkClick>
              </a:rPr>
              <a:t>How to Become a Prime</a:t>
            </a:r>
            <a:r>
              <a:rPr lang="en-US">
                <a:solidFill>
                  <a:schemeClr val="dk2"/>
                </a:solidFill>
              </a:rPr>
              <a:t>”</a:t>
            </a:r>
            <a:endParaRPr>
              <a:solidFill>
                <a:schemeClr val="dk2"/>
              </a:solidFill>
            </a:endParaRPr>
          </a:p>
          <a:p>
            <a:pPr indent="-342900" lvl="0" marL="469900" rtl="0" algn="l">
              <a:lnSpc>
                <a:spcPct val="100000"/>
              </a:lnSpc>
              <a:spcBef>
                <a:spcPts val="0"/>
              </a:spcBef>
              <a:spcAft>
                <a:spcPts val="0"/>
              </a:spcAft>
              <a:buSzPts val="1600"/>
              <a:buAutoNum type="arabicPeriod"/>
            </a:pPr>
            <a:r>
              <a:rPr lang="en-US">
                <a:solidFill>
                  <a:schemeClr val="dk2"/>
                </a:solidFill>
              </a:rPr>
              <a:t>YouTube videos in </a:t>
            </a:r>
            <a:r>
              <a:rPr lang="en-US" u="sng">
                <a:solidFill>
                  <a:schemeClr val="dk2"/>
                </a:solidFill>
                <a:hlinkClick r:id="rId4">
                  <a:extLst>
                    <a:ext uri="{A12FA001-AC4F-418D-AE19-62706E023703}">
                      <ahyp:hlinkClr val="tx"/>
                    </a:ext>
                  </a:extLst>
                </a:hlinkClick>
              </a:rPr>
              <a:t>French</a:t>
            </a:r>
            <a:r>
              <a:rPr lang="en-US">
                <a:solidFill>
                  <a:schemeClr val="dk2"/>
                </a:solidFill>
              </a:rPr>
              <a:t>! </a:t>
            </a:r>
            <a:endParaRPr>
              <a:solidFill>
                <a:schemeClr val="dk2"/>
              </a:solidFill>
            </a:endParaRPr>
          </a:p>
          <a:p>
            <a:pPr indent="-342900" lvl="0" marL="469900" rtl="0" algn="l">
              <a:lnSpc>
                <a:spcPct val="100000"/>
              </a:lnSpc>
              <a:spcBef>
                <a:spcPts val="0"/>
              </a:spcBef>
              <a:spcAft>
                <a:spcPts val="0"/>
              </a:spcAft>
              <a:buSzPts val="1600"/>
              <a:buAutoNum type="arabicPeriod"/>
            </a:pPr>
            <a:r>
              <a:rPr lang="en-US">
                <a:solidFill>
                  <a:schemeClr val="dk2"/>
                </a:solidFill>
              </a:rPr>
              <a:t>Learn about USAID </a:t>
            </a:r>
            <a:r>
              <a:rPr lang="en-US" u="sng">
                <a:solidFill>
                  <a:schemeClr val="dk2"/>
                </a:solidFill>
                <a:hlinkClick r:id="rId5">
                  <a:extLst>
                    <a:ext uri="{A12FA001-AC4F-418D-AE19-62706E023703}">
                      <ahyp:hlinkClr val="tx"/>
                    </a:ext>
                  </a:extLst>
                </a:hlinkClick>
              </a:rPr>
              <a:t>Funding Essentials</a:t>
            </a:r>
            <a:endParaRPr>
              <a:solidFill>
                <a:schemeClr val="dk2"/>
              </a:solidFill>
            </a:endParaRPr>
          </a:p>
          <a:p>
            <a:pPr indent="-342900" lvl="0" marL="469900" rtl="0" algn="l">
              <a:lnSpc>
                <a:spcPct val="100000"/>
              </a:lnSpc>
              <a:spcBef>
                <a:spcPts val="0"/>
              </a:spcBef>
              <a:spcAft>
                <a:spcPts val="0"/>
              </a:spcAft>
              <a:buSzPts val="1600"/>
              <a:buFont typeface="Gill Sans"/>
              <a:buAutoNum type="arabicPeriod"/>
            </a:pPr>
            <a:r>
              <a:rPr lang="en-US">
                <a:solidFill>
                  <a:schemeClr val="dk2"/>
                </a:solidFill>
              </a:rPr>
              <a:t>WorkwithUSAID.gov </a:t>
            </a:r>
            <a:r>
              <a:rPr lang="en-US" u="sng">
                <a:solidFill>
                  <a:schemeClr val="dk2"/>
                </a:solidFill>
                <a:hlinkClick r:id="rId6">
                  <a:extLst>
                    <a:ext uri="{A12FA001-AC4F-418D-AE19-62706E023703}">
                      <ahyp:hlinkClr val="tx"/>
                    </a:ext>
                  </a:extLst>
                </a:hlinkClick>
              </a:rPr>
              <a:t>Partner Directory Registration Demo</a:t>
            </a:r>
            <a:endParaRPr>
              <a:solidFill>
                <a:schemeClr val="dk2"/>
              </a:solidFill>
            </a:endParaRPr>
          </a:p>
          <a:p>
            <a:pPr indent="-342900" lvl="0" marL="469900" rtl="0" algn="l">
              <a:lnSpc>
                <a:spcPct val="100000"/>
              </a:lnSpc>
              <a:spcBef>
                <a:spcPts val="0"/>
              </a:spcBef>
              <a:spcAft>
                <a:spcPts val="0"/>
              </a:spcAft>
              <a:buSzPts val="1600"/>
              <a:buFont typeface="Gill Sans"/>
              <a:buAutoNum type="arabicPeriod"/>
            </a:pPr>
            <a:r>
              <a:rPr lang="en-US">
                <a:solidFill>
                  <a:schemeClr val="dk2"/>
                </a:solidFill>
              </a:rPr>
              <a:t>WorkwithUSAID.gov </a:t>
            </a:r>
            <a:r>
              <a:rPr lang="en-US" u="sng">
                <a:solidFill>
                  <a:schemeClr val="dk2"/>
                </a:solidFill>
                <a:hlinkClick r:id="rId7">
                  <a:extLst>
                    <a:ext uri="{A12FA001-AC4F-418D-AE19-62706E023703}">
                      <ahyp:hlinkClr val="tx"/>
                    </a:ext>
                  </a:extLst>
                </a:hlinkClick>
              </a:rPr>
              <a:t>Resource Library Demo</a:t>
            </a:r>
            <a:endParaRPr>
              <a:solidFill>
                <a:schemeClr val="dk2"/>
              </a:solidFill>
            </a:endParaRPr>
          </a:p>
          <a:p>
            <a:pPr indent="-342900" lvl="0" marL="469900" rtl="0" algn="l">
              <a:lnSpc>
                <a:spcPct val="100000"/>
              </a:lnSpc>
              <a:spcBef>
                <a:spcPts val="0"/>
              </a:spcBef>
              <a:spcAft>
                <a:spcPts val="0"/>
              </a:spcAft>
              <a:buSzPts val="1600"/>
              <a:buFont typeface="Gill Sans"/>
              <a:buAutoNum type="arabicPeriod"/>
            </a:pPr>
            <a:r>
              <a:rPr lang="en-US">
                <a:solidFill>
                  <a:schemeClr val="dk2"/>
                </a:solidFill>
              </a:rPr>
              <a:t>Upcoming Event “</a:t>
            </a:r>
            <a:r>
              <a:rPr lang="en-US" u="sng">
                <a:solidFill>
                  <a:schemeClr val="dk2"/>
                </a:solidFill>
                <a:hlinkClick r:id="rId8">
                  <a:extLst>
                    <a:ext uri="{A12FA001-AC4F-418D-AE19-62706E023703}">
                      <ahyp:hlinkClr val="tx"/>
                    </a:ext>
                  </a:extLst>
                </a:hlinkClick>
              </a:rPr>
              <a:t>FY 2024 Third Quarter USAID Business Forecast and Partner Update Webinar</a:t>
            </a:r>
            <a:r>
              <a:rPr lang="en-US">
                <a:solidFill>
                  <a:schemeClr val="dk2"/>
                </a:solidFill>
              </a:rPr>
              <a:t>”</a:t>
            </a:r>
            <a:endParaRPr>
              <a:solidFill>
                <a:schemeClr val="dk2"/>
              </a:solidFill>
            </a:endParaRPr>
          </a:p>
          <a:p>
            <a:pPr indent="-342900" lvl="0" marL="469900" rtl="0" algn="l">
              <a:lnSpc>
                <a:spcPct val="100000"/>
              </a:lnSpc>
              <a:spcBef>
                <a:spcPts val="0"/>
              </a:spcBef>
              <a:spcAft>
                <a:spcPts val="0"/>
              </a:spcAft>
              <a:buClr>
                <a:srgbClr val="002F6C"/>
              </a:buClr>
              <a:buSzPts val="1600"/>
              <a:buAutoNum type="arabicPeriod"/>
            </a:pPr>
            <a:r>
              <a:rPr lang="en-US" u="sng">
                <a:solidFill>
                  <a:schemeClr val="dk2"/>
                </a:solidFill>
                <a:hlinkClick r:id="rId9">
                  <a:extLst>
                    <a:ext uri="{A12FA001-AC4F-418D-AE19-62706E023703}">
                      <ahyp:hlinkClr val="tx"/>
                    </a:ext>
                  </a:extLst>
                </a:hlinkClick>
              </a:rPr>
              <a:t>Training Series</a:t>
            </a:r>
            <a:r>
              <a:rPr lang="en-US">
                <a:solidFill>
                  <a:schemeClr val="dk2"/>
                </a:solidFill>
              </a:rPr>
              <a:t> on “How to Work with USAID”</a:t>
            </a:r>
            <a:endParaRPr>
              <a:solidFill>
                <a:schemeClr val="dk2"/>
              </a:solidFill>
            </a:endParaRPr>
          </a:p>
        </p:txBody>
      </p:sp>
      <p:sp>
        <p:nvSpPr>
          <p:cNvPr id="303" name="Google Shape;303;p44"/>
          <p:cNvSpPr txBox="1"/>
          <p:nvPr>
            <p:ph idx="2" type="body"/>
          </p:nvPr>
        </p:nvSpPr>
        <p:spPr>
          <a:xfrm rot="-5400000">
            <a:off x="7862313" y="3537008"/>
            <a:ext cx="2073910" cy="184666"/>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sp>
        <p:nvSpPr>
          <p:cNvPr id="304" name="Google Shape;304;p44"/>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Spotlight Resources and Events to Get Started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F6C"/>
        </a:solidFill>
      </p:bgPr>
    </p:bg>
    <p:spTree>
      <p:nvGrpSpPr>
        <p:cNvPr id="136" name="Shape 136"/>
        <p:cNvGrpSpPr/>
        <p:nvPr/>
      </p:nvGrpSpPr>
      <p:grpSpPr>
        <a:xfrm>
          <a:off x="0" y="0"/>
          <a:ext cx="0" cy="0"/>
          <a:chOff x="0" y="0"/>
          <a:chExt cx="0" cy="0"/>
        </a:xfrm>
      </p:grpSpPr>
      <p:sp>
        <p:nvSpPr>
          <p:cNvPr id="137" name="Google Shape;137;p27"/>
          <p:cNvSpPr txBox="1"/>
          <p:nvPr>
            <p:ph type="title"/>
          </p:nvPr>
        </p:nvSpPr>
        <p:spPr>
          <a:xfrm>
            <a:off x="686104" y="682922"/>
            <a:ext cx="7772400" cy="46166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BA0C2F"/>
              </a:buClr>
              <a:buSzPts val="1400"/>
              <a:buFont typeface="Gill Sans"/>
              <a:buNone/>
            </a:pPr>
            <a:r>
              <a:rPr b="1" lang="en-US" sz="3200">
                <a:solidFill>
                  <a:schemeClr val="lt1"/>
                </a:solidFill>
                <a:latin typeface="Calibri"/>
                <a:ea typeface="Calibri"/>
                <a:cs typeface="Calibri"/>
                <a:sym typeface="Calibri"/>
              </a:rPr>
              <a:t>AGENDA</a:t>
            </a:r>
            <a:endParaRPr/>
          </a:p>
        </p:txBody>
      </p:sp>
      <p:sp>
        <p:nvSpPr>
          <p:cNvPr id="138" name="Google Shape;138;p27"/>
          <p:cNvSpPr txBox="1"/>
          <p:nvPr>
            <p:ph idx="1" type="body"/>
          </p:nvPr>
        </p:nvSpPr>
        <p:spPr>
          <a:xfrm>
            <a:off x="685800" y="1296987"/>
            <a:ext cx="7772400" cy="32004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6C6463"/>
              </a:buClr>
              <a:buSzPts val="1600"/>
              <a:buFont typeface="Gill Sans"/>
              <a:buChar char="•"/>
            </a:pPr>
            <a:r>
              <a:rPr lang="en-US" sz="2400">
                <a:solidFill>
                  <a:schemeClr val="lt1"/>
                </a:solidFill>
                <a:latin typeface="Calibri"/>
                <a:ea typeface="Calibri"/>
                <a:cs typeface="Calibri"/>
                <a:sym typeface="Calibri"/>
              </a:rPr>
              <a:t>About USAID's Mission and Work in Burundi</a:t>
            </a:r>
            <a:endParaRPr/>
          </a:p>
          <a:p>
            <a:pPr indent="-330200" lvl="0" marL="457200" marR="0" rtl="0" algn="l">
              <a:lnSpc>
                <a:spcPct val="100000"/>
              </a:lnSpc>
              <a:spcBef>
                <a:spcPts val="0"/>
              </a:spcBef>
              <a:spcAft>
                <a:spcPts val="0"/>
              </a:spcAft>
              <a:buClr>
                <a:srgbClr val="6C6463"/>
              </a:buClr>
              <a:buSzPts val="1600"/>
              <a:buFont typeface="Gill Sans"/>
              <a:buChar char="•"/>
            </a:pPr>
            <a:r>
              <a:rPr lang="en-US" sz="2400">
                <a:solidFill>
                  <a:schemeClr val="lt1"/>
                </a:solidFill>
                <a:latin typeface="Calibri"/>
                <a:ea typeface="Calibri"/>
                <a:cs typeface="Calibri"/>
                <a:sym typeface="Calibri"/>
              </a:rPr>
              <a:t>OAA and Localization</a:t>
            </a:r>
            <a:endParaRPr sz="2400">
              <a:solidFill>
                <a:schemeClr val="lt1"/>
              </a:solidFill>
              <a:latin typeface="Calibri"/>
              <a:ea typeface="Calibri"/>
              <a:cs typeface="Calibri"/>
              <a:sym typeface="Calibri"/>
            </a:endParaRPr>
          </a:p>
          <a:p>
            <a:pPr indent="-330200" lvl="0" marL="457200" marR="0" rtl="0" algn="l">
              <a:lnSpc>
                <a:spcPct val="100000"/>
              </a:lnSpc>
              <a:spcBef>
                <a:spcPts val="0"/>
              </a:spcBef>
              <a:spcAft>
                <a:spcPts val="0"/>
              </a:spcAft>
              <a:buClr>
                <a:srgbClr val="6C6463"/>
              </a:buClr>
              <a:buSzPts val="1600"/>
              <a:buFont typeface="Gill Sans"/>
              <a:buChar char="•"/>
            </a:pPr>
            <a:r>
              <a:rPr lang="en-US" sz="2400">
                <a:solidFill>
                  <a:schemeClr val="lt1"/>
                </a:solidFill>
                <a:latin typeface="Calibri"/>
                <a:ea typeface="Calibri"/>
                <a:cs typeface="Calibri"/>
                <a:sym typeface="Calibri"/>
              </a:rPr>
              <a:t>Partnering with USAID</a:t>
            </a:r>
            <a:endParaRPr/>
          </a:p>
          <a:p>
            <a:pPr indent="-330200" lvl="0" marL="457200" marR="0" rtl="0" algn="l">
              <a:lnSpc>
                <a:spcPct val="100000"/>
              </a:lnSpc>
              <a:spcBef>
                <a:spcPts val="0"/>
              </a:spcBef>
              <a:spcAft>
                <a:spcPts val="0"/>
              </a:spcAft>
              <a:buClr>
                <a:srgbClr val="6C6463"/>
              </a:buClr>
              <a:buSzPts val="1600"/>
              <a:buFont typeface="Gill Sans"/>
              <a:buChar char="•"/>
            </a:pPr>
            <a:r>
              <a:rPr lang="en-US" sz="2400">
                <a:solidFill>
                  <a:schemeClr val="lt1"/>
                </a:solidFill>
                <a:latin typeface="Calibri"/>
                <a:ea typeface="Calibri"/>
                <a:cs typeface="Calibri"/>
                <a:sym typeface="Calibri"/>
              </a:rPr>
              <a:t>WorkwithUSAID.gov Walk-Through</a:t>
            </a:r>
            <a:endParaRPr/>
          </a:p>
          <a:p>
            <a:pPr indent="-330200" lvl="0" marL="457200" marR="0" rtl="0" algn="l">
              <a:lnSpc>
                <a:spcPct val="100000"/>
              </a:lnSpc>
              <a:spcBef>
                <a:spcPts val="0"/>
              </a:spcBef>
              <a:spcAft>
                <a:spcPts val="0"/>
              </a:spcAft>
              <a:buClr>
                <a:srgbClr val="6C6463"/>
              </a:buClr>
              <a:buSzPts val="1600"/>
              <a:buFont typeface="Gill Sans"/>
              <a:buChar char="•"/>
            </a:pPr>
            <a:r>
              <a:rPr lang="en-US" sz="2400">
                <a:solidFill>
                  <a:schemeClr val="lt1"/>
                </a:solidFill>
                <a:latin typeface="Calibri"/>
                <a:ea typeface="Calibri"/>
                <a:cs typeface="Calibri"/>
                <a:sym typeface="Calibri"/>
              </a:rPr>
              <a:t>Staying Connected</a:t>
            </a:r>
            <a:endParaRPr/>
          </a:p>
          <a:p>
            <a:pPr indent="-330200" lvl="0" marL="457200" marR="0" rtl="0" algn="l">
              <a:lnSpc>
                <a:spcPct val="100000"/>
              </a:lnSpc>
              <a:spcBef>
                <a:spcPts val="0"/>
              </a:spcBef>
              <a:spcAft>
                <a:spcPts val="0"/>
              </a:spcAft>
              <a:buClr>
                <a:srgbClr val="6C6463"/>
              </a:buClr>
              <a:buSzPts val="1600"/>
              <a:buFont typeface="Gill Sans"/>
              <a:buChar char="•"/>
            </a:pPr>
            <a:r>
              <a:rPr lang="en-US" sz="2400">
                <a:solidFill>
                  <a:schemeClr val="lt1"/>
                </a:solidFill>
                <a:latin typeface="Calibri"/>
                <a:ea typeface="Calibri"/>
                <a:cs typeface="Calibri"/>
                <a:sym typeface="Calibri"/>
              </a:rPr>
              <a:t>Q&amp;A</a:t>
            </a:r>
            <a:endParaRPr/>
          </a:p>
          <a:p>
            <a:pPr indent="0" lvl="0" marL="127000" rtl="0" algn="l">
              <a:lnSpc>
                <a:spcPct val="100000"/>
              </a:lnSpc>
              <a:spcBef>
                <a:spcPts val="0"/>
              </a:spcBef>
              <a:spcAft>
                <a:spcPts val="0"/>
              </a:spcAft>
              <a:buSzPts val="16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5"/>
          <p:cNvSpPr txBox="1"/>
          <p:nvPr/>
        </p:nvSpPr>
        <p:spPr>
          <a:xfrm>
            <a:off x="1227221" y="1761390"/>
            <a:ext cx="3513221"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QUESTIONS?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6"/>
          <p:cNvSpPr txBox="1"/>
          <p:nvPr>
            <p:ph idx="1" type="body"/>
          </p:nvPr>
        </p:nvSpPr>
        <p:spPr>
          <a:xfrm>
            <a:off x="685496" y="1144587"/>
            <a:ext cx="7624800" cy="378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t/>
            </a:r>
            <a:endParaRPr>
              <a:solidFill>
                <a:srgbClr val="002F6C"/>
              </a:solidFill>
            </a:endParaRPr>
          </a:p>
        </p:txBody>
      </p:sp>
      <p:sp>
        <p:nvSpPr>
          <p:cNvPr id="316" name="Google Shape;316;p46"/>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pic>
        <p:nvPicPr>
          <p:cNvPr id="317" name="Google Shape;317;p46"/>
          <p:cNvPicPr preferRelativeResize="0"/>
          <p:nvPr/>
        </p:nvPicPr>
        <p:blipFill rotWithShape="1">
          <a:blip r:embed="rId3">
            <a:alphaModFix/>
          </a:blip>
          <a:srcRect b="0" l="0" r="0" t="0"/>
          <a:stretch/>
        </p:blipFill>
        <p:spPr>
          <a:xfrm>
            <a:off x="685500" y="679225"/>
            <a:ext cx="7624801" cy="425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7"/>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pic>
        <p:nvPicPr>
          <p:cNvPr id="324" name="Google Shape;324;p47"/>
          <p:cNvPicPr preferRelativeResize="0"/>
          <p:nvPr/>
        </p:nvPicPr>
        <p:blipFill rotWithShape="1">
          <a:blip r:embed="rId3">
            <a:alphaModFix/>
          </a:blip>
          <a:srcRect b="0" l="0" r="0" t="0"/>
          <a:stretch/>
        </p:blipFill>
        <p:spPr>
          <a:xfrm>
            <a:off x="1717113" y="190187"/>
            <a:ext cx="5709775" cy="48044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8"/>
          <p:cNvSpPr txBox="1"/>
          <p:nvPr>
            <p:ph idx="1" type="body"/>
          </p:nvPr>
        </p:nvSpPr>
        <p:spPr>
          <a:xfrm>
            <a:off x="685496" y="1144587"/>
            <a:ext cx="7624800" cy="378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t/>
            </a:r>
            <a:endParaRPr>
              <a:solidFill>
                <a:srgbClr val="002F6C"/>
              </a:solidFill>
            </a:endParaRPr>
          </a:p>
        </p:txBody>
      </p:sp>
      <p:sp>
        <p:nvSpPr>
          <p:cNvPr id="331" name="Google Shape;331;p48"/>
          <p:cNvSpPr txBox="1"/>
          <p:nvPr>
            <p:ph type="title"/>
          </p:nvPr>
        </p:nvSpPr>
        <p:spPr>
          <a:xfrm>
            <a:off x="686104" y="679217"/>
            <a:ext cx="7772400" cy="465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t/>
            </a:r>
            <a:endParaRPr/>
          </a:p>
        </p:txBody>
      </p:sp>
      <p:pic>
        <p:nvPicPr>
          <p:cNvPr id="332" name="Google Shape;332;p48"/>
          <p:cNvPicPr preferRelativeResize="0"/>
          <p:nvPr/>
        </p:nvPicPr>
        <p:blipFill rotWithShape="1">
          <a:blip r:embed="rId3">
            <a:alphaModFix/>
          </a:blip>
          <a:srcRect b="0" l="0" r="0" t="0"/>
          <a:stretch/>
        </p:blipFill>
        <p:spPr>
          <a:xfrm>
            <a:off x="628688" y="194925"/>
            <a:ext cx="7887226" cy="4794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9"/>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pic>
        <p:nvPicPr>
          <p:cNvPr id="339" name="Google Shape;339;p49"/>
          <p:cNvPicPr preferRelativeResize="0"/>
          <p:nvPr/>
        </p:nvPicPr>
        <p:blipFill rotWithShape="1">
          <a:blip r:embed="rId3">
            <a:alphaModFix/>
          </a:blip>
          <a:srcRect b="0" l="0" r="0" t="0"/>
          <a:stretch/>
        </p:blipFill>
        <p:spPr>
          <a:xfrm>
            <a:off x="176213" y="1253200"/>
            <a:ext cx="8791576" cy="2498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0"/>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228600" lvl="0" marL="457200" marR="0" rtl="0" algn="r">
              <a:lnSpc>
                <a:spcPct val="100000"/>
              </a:lnSpc>
              <a:spcBef>
                <a:spcPts val="0"/>
              </a:spcBef>
              <a:spcAft>
                <a:spcPts val="0"/>
              </a:spcAft>
              <a:buClr>
                <a:srgbClr val="FFFFFF"/>
              </a:buClr>
              <a:buSzPts val="1600"/>
              <a:buFont typeface="Arial"/>
              <a:buNone/>
            </a:pPr>
            <a:r>
              <a:t/>
            </a:r>
            <a:endParaRPr/>
          </a:p>
        </p:txBody>
      </p:sp>
      <p:sp>
        <p:nvSpPr>
          <p:cNvPr id="346" name="Google Shape;346;p50"/>
          <p:cNvSpPr txBox="1"/>
          <p:nvPr>
            <p:ph type="title"/>
          </p:nvPr>
        </p:nvSpPr>
        <p:spPr>
          <a:xfrm>
            <a:off x="686104" y="679217"/>
            <a:ext cx="7772400" cy="465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t/>
            </a:r>
            <a:endParaRPr/>
          </a:p>
        </p:txBody>
      </p:sp>
      <p:pic>
        <p:nvPicPr>
          <p:cNvPr id="347" name="Google Shape;347;p50"/>
          <p:cNvPicPr preferRelativeResize="0"/>
          <p:nvPr/>
        </p:nvPicPr>
        <p:blipFill rotWithShape="1">
          <a:blip r:embed="rId3">
            <a:alphaModFix/>
          </a:blip>
          <a:srcRect b="0" l="0" r="0" t="0"/>
          <a:stretch/>
        </p:blipFill>
        <p:spPr>
          <a:xfrm>
            <a:off x="176838" y="514125"/>
            <a:ext cx="8790323" cy="4156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8"/>
          <p:cNvPicPr preferRelativeResize="0"/>
          <p:nvPr/>
        </p:nvPicPr>
        <p:blipFill rotWithShape="1">
          <a:blip r:embed="rId3">
            <a:alphaModFix amt="17000"/>
          </a:blip>
          <a:srcRect b="3635" l="0" r="8532" t="18006"/>
          <a:stretch/>
        </p:blipFill>
        <p:spPr>
          <a:xfrm>
            <a:off x="647963" y="312067"/>
            <a:ext cx="7848076" cy="4718715"/>
          </a:xfrm>
          <a:prstGeom prst="rect">
            <a:avLst/>
          </a:prstGeom>
          <a:noFill/>
          <a:ln>
            <a:noFill/>
          </a:ln>
        </p:spPr>
      </p:pic>
      <p:sp>
        <p:nvSpPr>
          <p:cNvPr id="144" name="Google Shape;144;p28"/>
          <p:cNvSpPr txBox="1"/>
          <p:nvPr>
            <p:ph idx="1" type="body"/>
          </p:nvPr>
        </p:nvSpPr>
        <p:spPr>
          <a:xfrm>
            <a:off x="686100" y="1296973"/>
            <a:ext cx="7772400" cy="3733800"/>
          </a:xfrm>
          <a:prstGeom prst="rect">
            <a:avLst/>
          </a:prstGeom>
          <a:noFill/>
          <a:ln>
            <a:noFill/>
          </a:ln>
        </p:spPr>
        <p:txBody>
          <a:bodyPr anchorCtr="0" anchor="t" bIns="91425" lIns="91425" spcFirstLastPara="1" rIns="91425" wrap="square" tIns="91425">
            <a:noAutofit/>
          </a:bodyPr>
          <a:lstStyle/>
          <a:p>
            <a:pPr indent="0" lvl="0" marL="127000" rtl="0" algn="ctr">
              <a:lnSpc>
                <a:spcPct val="100000"/>
              </a:lnSpc>
              <a:spcBef>
                <a:spcPts val="0"/>
              </a:spcBef>
              <a:spcAft>
                <a:spcPts val="0"/>
              </a:spcAft>
              <a:buSzPts val="1600"/>
              <a:buNone/>
            </a:pPr>
            <a:r>
              <a:t/>
            </a:r>
            <a:endParaRPr sz="2000">
              <a:solidFill>
                <a:srgbClr val="002F6C"/>
              </a:solidFill>
            </a:endParaRPr>
          </a:p>
          <a:p>
            <a:pPr indent="0" lvl="0" marL="127000" rtl="0" algn="ctr">
              <a:lnSpc>
                <a:spcPct val="100000"/>
              </a:lnSpc>
              <a:spcBef>
                <a:spcPts val="0"/>
              </a:spcBef>
              <a:spcAft>
                <a:spcPts val="0"/>
              </a:spcAft>
              <a:buSzPts val="1600"/>
              <a:buNone/>
            </a:pPr>
            <a:r>
              <a:rPr lang="en-US" sz="2000">
                <a:solidFill>
                  <a:srgbClr val="002F6C"/>
                </a:solidFill>
              </a:rPr>
              <a:t>We promote and demonstrate democratic values abroad and advance a free, peaceful, and prosperous world.</a:t>
            </a:r>
            <a:endParaRPr/>
          </a:p>
          <a:p>
            <a:pPr indent="0" lvl="0" marL="127000" rtl="0" algn="ctr">
              <a:lnSpc>
                <a:spcPct val="100000"/>
              </a:lnSpc>
              <a:spcBef>
                <a:spcPts val="0"/>
              </a:spcBef>
              <a:spcAft>
                <a:spcPts val="0"/>
              </a:spcAft>
              <a:buSzPts val="1600"/>
              <a:buNone/>
            </a:pPr>
            <a:r>
              <a:t/>
            </a:r>
            <a:endParaRPr sz="2000">
              <a:solidFill>
                <a:srgbClr val="002F6C"/>
              </a:solidFill>
            </a:endParaRPr>
          </a:p>
          <a:p>
            <a:pPr indent="0" lvl="0" marL="127000" rtl="0" algn="ctr">
              <a:lnSpc>
                <a:spcPct val="100000"/>
              </a:lnSpc>
              <a:spcBef>
                <a:spcPts val="0"/>
              </a:spcBef>
              <a:spcAft>
                <a:spcPts val="0"/>
              </a:spcAft>
              <a:buSzPts val="1600"/>
              <a:buNone/>
            </a:pPr>
            <a:r>
              <a:t/>
            </a:r>
            <a:endParaRPr sz="2000">
              <a:solidFill>
                <a:srgbClr val="002F6C"/>
              </a:solidFill>
            </a:endParaRPr>
          </a:p>
          <a:p>
            <a:pPr indent="0" lvl="0" marL="127000" rtl="0" algn="ctr">
              <a:lnSpc>
                <a:spcPct val="100000"/>
              </a:lnSpc>
              <a:spcBef>
                <a:spcPts val="0"/>
              </a:spcBef>
              <a:spcAft>
                <a:spcPts val="0"/>
              </a:spcAft>
              <a:buSzPts val="1600"/>
              <a:buNone/>
            </a:pPr>
            <a:r>
              <a:t/>
            </a:r>
            <a:endParaRPr sz="2000">
              <a:solidFill>
                <a:srgbClr val="002F6C"/>
              </a:solidFill>
            </a:endParaRPr>
          </a:p>
          <a:p>
            <a:pPr indent="0" lvl="0" marL="127000" rtl="0" algn="ctr">
              <a:lnSpc>
                <a:spcPct val="100000"/>
              </a:lnSpc>
              <a:spcBef>
                <a:spcPts val="0"/>
              </a:spcBef>
              <a:spcAft>
                <a:spcPts val="0"/>
              </a:spcAft>
              <a:buSzPts val="1600"/>
              <a:buNone/>
            </a:pPr>
            <a:r>
              <a:t/>
            </a:r>
            <a:endParaRPr sz="2000">
              <a:solidFill>
                <a:srgbClr val="002F6C"/>
              </a:solidFill>
            </a:endParaRPr>
          </a:p>
          <a:p>
            <a:pPr indent="0" lvl="0" marL="127000" rtl="0" algn="ctr">
              <a:lnSpc>
                <a:spcPct val="100000"/>
              </a:lnSpc>
              <a:spcBef>
                <a:spcPts val="0"/>
              </a:spcBef>
              <a:spcAft>
                <a:spcPts val="0"/>
              </a:spcAft>
              <a:buSzPts val="1600"/>
              <a:buNone/>
            </a:pPr>
            <a:r>
              <a:t/>
            </a:r>
            <a:endParaRPr sz="2000">
              <a:solidFill>
                <a:srgbClr val="002F6C"/>
              </a:solidFill>
            </a:endParaRPr>
          </a:p>
          <a:p>
            <a:pPr indent="0" lvl="0" marL="0" rtl="0" algn="ctr">
              <a:lnSpc>
                <a:spcPct val="100000"/>
              </a:lnSpc>
              <a:spcBef>
                <a:spcPts val="0"/>
              </a:spcBef>
              <a:spcAft>
                <a:spcPts val="0"/>
              </a:spcAft>
              <a:buSzPts val="1600"/>
              <a:buNone/>
            </a:pPr>
            <a:r>
              <a:rPr lang="en-US" sz="2000">
                <a:solidFill>
                  <a:srgbClr val="002F6C"/>
                </a:solidFill>
              </a:rPr>
              <a:t>Our team of 9,000+ serves in over 100 countries around the world. Our workforce and culture reflect core American values-and an unwavering commitment to do the right thing.</a:t>
            </a:r>
            <a:endParaRPr/>
          </a:p>
          <a:p>
            <a:pPr indent="0" lvl="0" marL="127000" rtl="0" algn="ctr">
              <a:lnSpc>
                <a:spcPct val="100000"/>
              </a:lnSpc>
              <a:spcBef>
                <a:spcPts val="0"/>
              </a:spcBef>
              <a:spcAft>
                <a:spcPts val="0"/>
              </a:spcAft>
              <a:buSzPts val="1600"/>
              <a:buNone/>
            </a:pPr>
            <a:r>
              <a:t/>
            </a:r>
            <a:endParaRPr sz="2000">
              <a:solidFill>
                <a:srgbClr val="002F6C"/>
              </a:solidFill>
            </a:endParaRPr>
          </a:p>
        </p:txBody>
      </p:sp>
      <p:sp>
        <p:nvSpPr>
          <p:cNvPr id="145" name="Google Shape;145;p28"/>
          <p:cNvSpPr txBox="1"/>
          <p:nvPr>
            <p:ph idx="12" type="sldNum"/>
          </p:nvPr>
        </p:nvSpPr>
        <p:spPr>
          <a:xfrm>
            <a:off x="6858000" y="4844639"/>
            <a:ext cx="2133600" cy="186148"/>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00"/>
              <a:buNone/>
            </a:pPr>
            <a:fld id="{00000000-1234-1234-1234-123412341234}" type="slidenum">
              <a:rPr lang="en-US"/>
              <a:t>‹#›</a:t>
            </a:fld>
            <a:endParaRPr/>
          </a:p>
        </p:txBody>
      </p:sp>
      <p:sp>
        <p:nvSpPr>
          <p:cNvPr id="146" name="Google Shape;146;p28"/>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BA0C2F"/>
              </a:buClr>
              <a:buSzPts val="1400"/>
              <a:buFont typeface="Gill Sans"/>
              <a:buNone/>
            </a:pPr>
            <a:r>
              <a:rPr lang="en-US">
                <a:solidFill>
                  <a:srgbClr val="0067B9"/>
                </a:solidFill>
              </a:rPr>
              <a:t>USAID’s MISSION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150" name="Shape 150"/>
        <p:cNvGrpSpPr/>
        <p:nvPr/>
      </p:nvGrpSpPr>
      <p:grpSpPr>
        <a:xfrm>
          <a:off x="0" y="0"/>
          <a:ext cx="0" cy="0"/>
          <a:chOff x="0" y="0"/>
          <a:chExt cx="0" cy="0"/>
        </a:xfrm>
      </p:grpSpPr>
      <p:sp>
        <p:nvSpPr>
          <p:cNvPr id="151" name="Google Shape;151;p29"/>
          <p:cNvSpPr txBox="1"/>
          <p:nvPr>
            <p:ph idx="1" type="body"/>
          </p:nvPr>
        </p:nvSpPr>
        <p:spPr>
          <a:xfrm>
            <a:off x="686104" y="1525587"/>
            <a:ext cx="3809700" cy="1615800"/>
          </a:xfrm>
          <a:prstGeom prst="rect">
            <a:avLst/>
          </a:prstGeom>
          <a:no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b="1" lang="en-US" sz="1500"/>
              <a:t>Enhancing Sustainable Livelihoods</a:t>
            </a:r>
            <a:endParaRPr sz="1500"/>
          </a:p>
          <a:p>
            <a:pPr indent="-323850" lvl="0" marL="457200" rtl="0" algn="l">
              <a:lnSpc>
                <a:spcPct val="100000"/>
              </a:lnSpc>
              <a:spcBef>
                <a:spcPts val="0"/>
              </a:spcBef>
              <a:spcAft>
                <a:spcPts val="0"/>
              </a:spcAft>
              <a:buSzPts val="1500"/>
              <a:buFont typeface="Noto Sans Symbols"/>
              <a:buChar char="❖"/>
            </a:pPr>
            <a:r>
              <a:rPr lang="en-US" sz="1500"/>
              <a:t>Quality Health Services and Systems Bolstered</a:t>
            </a:r>
            <a:endParaRPr sz="1500"/>
          </a:p>
          <a:p>
            <a:pPr indent="-323850" lvl="0" marL="457200" rtl="0" algn="l">
              <a:lnSpc>
                <a:spcPct val="100000"/>
              </a:lnSpc>
              <a:spcBef>
                <a:spcPts val="0"/>
              </a:spcBef>
              <a:spcAft>
                <a:spcPts val="0"/>
              </a:spcAft>
              <a:buSzPts val="1500"/>
              <a:buFont typeface="Noto Sans Symbols"/>
              <a:buChar char="❖"/>
            </a:pPr>
            <a:r>
              <a:rPr lang="en-US" sz="1500"/>
              <a:t>Agriculture Market Systems Strengthened</a:t>
            </a:r>
            <a:endParaRPr sz="1500"/>
          </a:p>
        </p:txBody>
      </p:sp>
      <p:sp>
        <p:nvSpPr>
          <p:cNvPr id="152" name="Google Shape;152;p29"/>
          <p:cNvSpPr txBox="1"/>
          <p:nvPr>
            <p:ph idx="2" type="body"/>
          </p:nvPr>
        </p:nvSpPr>
        <p:spPr>
          <a:xfrm>
            <a:off x="4648200" y="1525587"/>
            <a:ext cx="3810300" cy="1615800"/>
          </a:xfrm>
          <a:prstGeom prst="rect">
            <a:avLst/>
          </a:prstGeom>
          <a:no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b="1" lang="en-US" sz="1500"/>
              <a:t>Building Public Trust</a:t>
            </a:r>
            <a:endParaRPr sz="1500"/>
          </a:p>
          <a:p>
            <a:pPr indent="-323850" lvl="0" marL="457200" rtl="0" algn="l">
              <a:lnSpc>
                <a:spcPct val="100000"/>
              </a:lnSpc>
              <a:spcBef>
                <a:spcPts val="0"/>
              </a:spcBef>
              <a:spcAft>
                <a:spcPts val="0"/>
              </a:spcAft>
              <a:buSzPts val="1500"/>
              <a:buFont typeface="Noto Sans Symbols"/>
              <a:buChar char="❖"/>
            </a:pPr>
            <a:r>
              <a:rPr lang="en-US" sz="1500"/>
              <a:t>Accountable Governance Strengthened</a:t>
            </a:r>
            <a:endParaRPr sz="1500"/>
          </a:p>
          <a:p>
            <a:pPr indent="-323850" lvl="0" marL="457200" rtl="0" algn="l">
              <a:lnSpc>
                <a:spcPct val="100000"/>
              </a:lnSpc>
              <a:spcBef>
                <a:spcPts val="0"/>
              </a:spcBef>
              <a:spcAft>
                <a:spcPts val="0"/>
              </a:spcAft>
              <a:buSzPts val="1500"/>
              <a:buFont typeface="Noto Sans Symbols"/>
              <a:buChar char="❖"/>
            </a:pPr>
            <a:r>
              <a:rPr lang="en-US" sz="1500"/>
              <a:t>Advocacy for Democratic Reform and Human Rights Promoted</a:t>
            </a:r>
            <a:endParaRPr sz="1500"/>
          </a:p>
        </p:txBody>
      </p:sp>
      <p:sp>
        <p:nvSpPr>
          <p:cNvPr id="153" name="Google Shape;153;p29"/>
          <p:cNvSpPr txBox="1"/>
          <p:nvPr>
            <p:ph type="title"/>
          </p:nvPr>
        </p:nvSpPr>
        <p:spPr>
          <a:xfrm>
            <a:off x="686104" y="679217"/>
            <a:ext cx="7772400" cy="46537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USAID’s WORK in BURUNDI</a:t>
            </a:r>
            <a:endParaRPr/>
          </a:p>
        </p:txBody>
      </p:sp>
      <p:pic>
        <p:nvPicPr>
          <p:cNvPr descr="A group of people picking cherries&#10;&#10;Description automatically generated" id="154" name="Google Shape;154;p29"/>
          <p:cNvPicPr preferRelativeResize="0"/>
          <p:nvPr/>
        </p:nvPicPr>
        <p:blipFill rotWithShape="1">
          <a:blip r:embed="rId3">
            <a:alphaModFix/>
          </a:blip>
          <a:srcRect b="0" l="0" r="0" t="0"/>
          <a:stretch/>
        </p:blipFill>
        <p:spPr>
          <a:xfrm>
            <a:off x="2708315" y="2912806"/>
            <a:ext cx="1401974" cy="2101646"/>
          </a:xfrm>
          <a:prstGeom prst="rect">
            <a:avLst/>
          </a:prstGeom>
          <a:noFill/>
          <a:ln>
            <a:noFill/>
          </a:ln>
        </p:spPr>
      </p:pic>
      <p:pic>
        <p:nvPicPr>
          <p:cNvPr descr="A person in a white coat holding a scale&#10;&#10;Description automatically generated" id="155" name="Google Shape;155;p29"/>
          <p:cNvPicPr preferRelativeResize="0"/>
          <p:nvPr/>
        </p:nvPicPr>
        <p:blipFill rotWithShape="1">
          <a:blip r:embed="rId4">
            <a:alphaModFix/>
          </a:blip>
          <a:srcRect b="0" l="0" r="0" t="0"/>
          <a:stretch/>
        </p:blipFill>
        <p:spPr>
          <a:xfrm>
            <a:off x="4117665" y="2912806"/>
            <a:ext cx="1576235" cy="2101646"/>
          </a:xfrm>
          <a:prstGeom prst="rect">
            <a:avLst/>
          </a:prstGeom>
          <a:noFill/>
          <a:ln>
            <a:noFill/>
          </a:ln>
        </p:spPr>
      </p:pic>
      <p:pic>
        <p:nvPicPr>
          <p:cNvPr descr="A group of people in a field&#10;&#10;Description automatically generated" id="156" name="Google Shape;156;p29"/>
          <p:cNvPicPr preferRelativeResize="0"/>
          <p:nvPr/>
        </p:nvPicPr>
        <p:blipFill rotWithShape="1">
          <a:blip r:embed="rId5">
            <a:alphaModFix/>
          </a:blip>
          <a:srcRect b="0" l="0" r="9722" t="0"/>
          <a:stretch/>
        </p:blipFill>
        <p:spPr>
          <a:xfrm>
            <a:off x="171591" y="2912807"/>
            <a:ext cx="2529755" cy="2101646"/>
          </a:xfrm>
          <a:prstGeom prst="rect">
            <a:avLst/>
          </a:prstGeom>
          <a:noFill/>
          <a:ln>
            <a:noFill/>
          </a:ln>
        </p:spPr>
      </p:pic>
      <p:pic>
        <p:nvPicPr>
          <p:cNvPr descr="A group of people in a room&#10;&#10;Description automatically generated" id="157" name="Google Shape;157;p29"/>
          <p:cNvPicPr preferRelativeResize="0"/>
          <p:nvPr/>
        </p:nvPicPr>
        <p:blipFill rotWithShape="1">
          <a:blip r:embed="rId6">
            <a:alphaModFix/>
          </a:blip>
          <a:srcRect b="0" l="0" r="0" t="0"/>
          <a:stretch/>
        </p:blipFill>
        <p:spPr>
          <a:xfrm>
            <a:off x="5691299" y="2912805"/>
            <a:ext cx="1576235" cy="2101647"/>
          </a:xfrm>
          <a:prstGeom prst="rect">
            <a:avLst/>
          </a:prstGeom>
          <a:noFill/>
          <a:ln>
            <a:noFill/>
          </a:ln>
        </p:spPr>
      </p:pic>
      <p:pic>
        <p:nvPicPr>
          <p:cNvPr descr="A person standing in front of shelves with food&#10;&#10;Description automatically generated" id="158" name="Google Shape;158;p29"/>
          <p:cNvPicPr preferRelativeResize="0"/>
          <p:nvPr/>
        </p:nvPicPr>
        <p:blipFill rotWithShape="1">
          <a:blip r:embed="rId7">
            <a:alphaModFix/>
          </a:blip>
          <a:srcRect b="0" l="11437" r="27720" t="0"/>
          <a:stretch/>
        </p:blipFill>
        <p:spPr>
          <a:xfrm>
            <a:off x="7267535" y="2912805"/>
            <a:ext cx="1704874" cy="2101647"/>
          </a:xfrm>
          <a:prstGeom prst="rect">
            <a:avLst/>
          </a:prstGeom>
          <a:noFill/>
          <a:ln>
            <a:noFill/>
          </a:ln>
        </p:spPr>
      </p:pic>
      <p:sp>
        <p:nvSpPr>
          <p:cNvPr id="159" name="Google Shape;159;p29"/>
          <p:cNvSpPr txBox="1"/>
          <p:nvPr/>
        </p:nvSpPr>
        <p:spPr>
          <a:xfrm>
            <a:off x="771775" y="1090775"/>
            <a:ext cx="7606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6C6463"/>
                </a:solidFill>
                <a:latin typeface="Cabin"/>
                <a:ea typeface="Cabin"/>
                <a:cs typeface="Cabin"/>
                <a:sym typeface="Cabin"/>
              </a:rPr>
              <a:t>10 bilateral awards (5 to local organizations) | $20.2M = ~22% of funding to local orgs.</a:t>
            </a:r>
            <a:endParaRPr b="0" i="0" sz="1600" u="none" cap="none" strike="noStrike">
              <a:solidFill>
                <a:srgbClr val="6C6463"/>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163" name="Shape 163"/>
        <p:cNvGrpSpPr/>
        <p:nvPr/>
      </p:nvGrpSpPr>
      <p:grpSpPr>
        <a:xfrm>
          <a:off x="0" y="0"/>
          <a:ext cx="0" cy="0"/>
          <a:chOff x="0" y="0"/>
          <a:chExt cx="0" cy="0"/>
        </a:xfrm>
      </p:grpSpPr>
      <p:sp>
        <p:nvSpPr>
          <p:cNvPr id="164" name="Google Shape;164;p30"/>
          <p:cNvSpPr txBox="1"/>
          <p:nvPr>
            <p:ph type="title"/>
          </p:nvPr>
        </p:nvSpPr>
        <p:spPr>
          <a:xfrm>
            <a:off x="686104" y="679217"/>
            <a:ext cx="7772400" cy="465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Who is the Office of Acquisition and Assistance?</a:t>
            </a:r>
            <a:endParaRPr/>
          </a:p>
        </p:txBody>
      </p:sp>
      <p:sp>
        <p:nvSpPr>
          <p:cNvPr id="165" name="Google Shape;165;p30"/>
          <p:cNvSpPr txBox="1"/>
          <p:nvPr/>
        </p:nvSpPr>
        <p:spPr>
          <a:xfrm>
            <a:off x="787550" y="1265200"/>
            <a:ext cx="75606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Cabin"/>
                <a:ea typeface="Cabin"/>
                <a:cs typeface="Cabin"/>
                <a:sym typeface="Cabin"/>
              </a:rPr>
              <a:t>The contract and grant making arm of USAID that provides business and development advice to USAID technical teams from design to award phase as well as regulatory guidance throughout implementation.</a:t>
            </a:r>
            <a:endParaRPr b="0" i="0" sz="1600" u="none" cap="none" strike="noStrike">
              <a:solidFill>
                <a:schemeClr val="dk2"/>
              </a:solidFill>
              <a:latin typeface="Cabin"/>
              <a:ea typeface="Cabin"/>
              <a:cs typeface="Cabin"/>
              <a:sym typeface="Cabin"/>
            </a:endParaRPr>
          </a:p>
        </p:txBody>
      </p:sp>
      <p:sp>
        <p:nvSpPr>
          <p:cNvPr id="166" name="Google Shape;166;p30"/>
          <p:cNvSpPr txBox="1"/>
          <p:nvPr/>
        </p:nvSpPr>
        <p:spPr>
          <a:xfrm>
            <a:off x="897900" y="2299600"/>
            <a:ext cx="75606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chemeClr val="dk2"/>
                </a:solidFill>
                <a:latin typeface="Cabin"/>
                <a:ea typeface="Cabin"/>
                <a:cs typeface="Cabin"/>
                <a:sym typeface="Cabin"/>
              </a:rPr>
              <a:t>Reducing barriers to entry for local partners.</a:t>
            </a:r>
            <a:endParaRPr b="1" i="0" sz="1700" u="none" cap="none" strike="noStrike">
              <a:solidFill>
                <a:schemeClr val="dk2"/>
              </a:solidFill>
              <a:latin typeface="Cabin"/>
              <a:ea typeface="Cabin"/>
              <a:cs typeface="Cabin"/>
              <a:sym typeface="Cabin"/>
            </a:endParaRPr>
          </a:p>
        </p:txBody>
      </p:sp>
      <p:sp>
        <p:nvSpPr>
          <p:cNvPr id="167" name="Google Shape;167;p30"/>
          <p:cNvSpPr txBox="1"/>
          <p:nvPr/>
        </p:nvSpPr>
        <p:spPr>
          <a:xfrm>
            <a:off x="412225" y="2895175"/>
            <a:ext cx="8159100" cy="2401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6C6463"/>
              </a:buClr>
              <a:buSzPts val="1600"/>
              <a:buFont typeface="Cabin"/>
              <a:buChar char="●"/>
            </a:pPr>
            <a:r>
              <a:rPr b="0" i="0" lang="en-US" sz="1600" u="none" cap="none" strike="noStrike">
                <a:solidFill>
                  <a:srgbClr val="6C6463"/>
                </a:solidFill>
                <a:latin typeface="Cabin"/>
                <a:ea typeface="Cabin"/>
                <a:cs typeface="Cabin"/>
                <a:sym typeface="Cabin"/>
              </a:rPr>
              <a:t>Increased Outreach to Local Partners</a:t>
            </a:r>
            <a:endParaRPr b="0" i="0" sz="1600" u="none" cap="none" strike="noStrike">
              <a:solidFill>
                <a:srgbClr val="6C6463"/>
              </a:solidFill>
              <a:latin typeface="Cabin"/>
              <a:ea typeface="Cabin"/>
              <a:cs typeface="Cabin"/>
              <a:sym typeface="Cabin"/>
            </a:endParaRPr>
          </a:p>
          <a:p>
            <a:pPr indent="-330200" lvl="0" marL="457200" marR="0" rtl="0" algn="l">
              <a:lnSpc>
                <a:spcPct val="100000"/>
              </a:lnSpc>
              <a:spcBef>
                <a:spcPts val="0"/>
              </a:spcBef>
              <a:spcAft>
                <a:spcPts val="0"/>
              </a:spcAft>
              <a:buClr>
                <a:srgbClr val="6C6463"/>
              </a:buClr>
              <a:buSzPts val="1600"/>
              <a:buFont typeface="Cabin"/>
              <a:buChar char="●"/>
            </a:pPr>
            <a:r>
              <a:rPr b="0" i="0" lang="en-US" sz="1600" u="none" cap="none" strike="noStrike">
                <a:solidFill>
                  <a:srgbClr val="6C6463"/>
                </a:solidFill>
                <a:latin typeface="Cabin"/>
                <a:ea typeface="Cabin"/>
                <a:cs typeface="Cabin"/>
                <a:sym typeface="Cabin"/>
              </a:rPr>
              <a:t>Translation of Requests for Information, Solicitations, and Award documents and SAM &amp; UEI documents</a:t>
            </a:r>
            <a:endParaRPr b="0" i="0" sz="1600" u="none" cap="none" strike="noStrike">
              <a:solidFill>
                <a:srgbClr val="6C6463"/>
              </a:solidFill>
              <a:latin typeface="Cabin"/>
              <a:ea typeface="Cabin"/>
              <a:cs typeface="Cabin"/>
              <a:sym typeface="Cabin"/>
            </a:endParaRPr>
          </a:p>
          <a:p>
            <a:pPr indent="-330200" lvl="0" marL="457200" marR="0" rtl="0" algn="l">
              <a:lnSpc>
                <a:spcPct val="100000"/>
              </a:lnSpc>
              <a:spcBef>
                <a:spcPts val="0"/>
              </a:spcBef>
              <a:spcAft>
                <a:spcPts val="0"/>
              </a:spcAft>
              <a:buClr>
                <a:srgbClr val="6C6463"/>
              </a:buClr>
              <a:buSzPts val="1600"/>
              <a:buFont typeface="Cabin"/>
              <a:buChar char="●"/>
            </a:pPr>
            <a:r>
              <a:rPr b="0" i="0" lang="en-US" sz="1600" u="none" cap="none" strike="noStrike">
                <a:solidFill>
                  <a:srgbClr val="6C6463"/>
                </a:solidFill>
                <a:latin typeface="Cabin"/>
                <a:ea typeface="Cabin"/>
                <a:cs typeface="Cabin"/>
                <a:sym typeface="Cabin"/>
              </a:rPr>
              <a:t>Conduct Pre-Application/Proposal Conferences in English and Local Languages</a:t>
            </a:r>
            <a:endParaRPr b="0" i="0" sz="1600" u="none" cap="none" strike="noStrike">
              <a:solidFill>
                <a:srgbClr val="6C6463"/>
              </a:solidFill>
              <a:latin typeface="Cabin"/>
              <a:ea typeface="Cabin"/>
              <a:cs typeface="Cabin"/>
              <a:sym typeface="Cabin"/>
            </a:endParaRPr>
          </a:p>
          <a:p>
            <a:pPr indent="-330200" lvl="0" marL="457200" marR="0" rtl="0" algn="l">
              <a:lnSpc>
                <a:spcPct val="100000"/>
              </a:lnSpc>
              <a:spcBef>
                <a:spcPts val="0"/>
              </a:spcBef>
              <a:spcAft>
                <a:spcPts val="0"/>
              </a:spcAft>
              <a:buClr>
                <a:srgbClr val="6C6463"/>
              </a:buClr>
              <a:buSzPts val="1600"/>
              <a:buFont typeface="Cabin"/>
              <a:buChar char="●"/>
            </a:pPr>
            <a:r>
              <a:rPr b="0" i="0" lang="en-US" sz="1600" u="none" cap="none" strike="noStrike">
                <a:solidFill>
                  <a:srgbClr val="6C6463"/>
                </a:solidFill>
                <a:latin typeface="Cabin"/>
                <a:ea typeface="Cabin"/>
                <a:cs typeface="Cabin"/>
                <a:sym typeface="Cabin"/>
              </a:rPr>
              <a:t>Use of mechanisms with lower compliance burdens </a:t>
            </a:r>
            <a:endParaRPr b="0" i="0" sz="1600" u="none" cap="none" strike="noStrike">
              <a:solidFill>
                <a:srgbClr val="6C6463"/>
              </a:solidFill>
              <a:latin typeface="Cabin"/>
              <a:ea typeface="Cabin"/>
              <a:cs typeface="Cabin"/>
              <a:sym typeface="Cabin"/>
            </a:endParaRPr>
          </a:p>
          <a:p>
            <a:pPr indent="-330200" lvl="0" marL="457200" marR="0" rtl="0" algn="l">
              <a:lnSpc>
                <a:spcPct val="100000"/>
              </a:lnSpc>
              <a:spcBef>
                <a:spcPts val="0"/>
              </a:spcBef>
              <a:spcAft>
                <a:spcPts val="0"/>
              </a:spcAft>
              <a:buClr>
                <a:srgbClr val="6C6463"/>
              </a:buClr>
              <a:buSzPts val="1600"/>
              <a:buFont typeface="Cabin"/>
              <a:buChar char="●"/>
            </a:pPr>
            <a:r>
              <a:rPr b="0" i="0" lang="en-US" sz="1600" u="none" cap="none" strike="noStrike">
                <a:solidFill>
                  <a:srgbClr val="6C6463"/>
                </a:solidFill>
                <a:latin typeface="Cabin"/>
                <a:ea typeface="Cabin"/>
                <a:cs typeface="Cabin"/>
                <a:sym typeface="Cabin"/>
              </a:rPr>
              <a:t>Streamline Procurement Approaches: Concept notes, Co-Creation, Phased Acquisition, Oral Presentations</a:t>
            </a:r>
            <a:endParaRPr b="0" i="0" sz="1600" u="none" cap="none" strike="noStrike">
              <a:solidFill>
                <a:srgbClr val="6C6463"/>
              </a:solidFill>
              <a:latin typeface="Cabin"/>
              <a:ea typeface="Cabin"/>
              <a:cs typeface="Cabin"/>
              <a:sym typeface="Cabin"/>
            </a:endParaRPr>
          </a:p>
          <a:p>
            <a:pPr indent="-330200" lvl="0" marL="457200" marR="0" rtl="0" algn="l">
              <a:lnSpc>
                <a:spcPct val="100000"/>
              </a:lnSpc>
              <a:spcBef>
                <a:spcPts val="0"/>
              </a:spcBef>
              <a:spcAft>
                <a:spcPts val="0"/>
              </a:spcAft>
              <a:buClr>
                <a:srgbClr val="6C6463"/>
              </a:buClr>
              <a:buSzPts val="1600"/>
              <a:buFont typeface="Cabin"/>
              <a:buChar char="●"/>
            </a:pPr>
            <a:r>
              <a:rPr b="0" i="0" lang="en-US" sz="1600" u="none" cap="none" strike="noStrike">
                <a:solidFill>
                  <a:schemeClr val="accent3"/>
                </a:solidFill>
                <a:latin typeface="Cabin"/>
                <a:ea typeface="Cabin"/>
                <a:cs typeface="Cabin"/>
                <a:sym typeface="Cabin"/>
              </a:rPr>
              <a:t>Flexible pre-award assessments for local partners</a:t>
            </a:r>
            <a:endParaRPr b="0" i="0" sz="1600" u="none" cap="none" strike="noStrike">
              <a:solidFill>
                <a:srgbClr val="6C6463"/>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6C6463"/>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F6C"/>
        </a:solidFill>
      </p:bgPr>
    </p:bg>
    <p:spTree>
      <p:nvGrpSpPr>
        <p:cNvPr id="172" name="Shape 172"/>
        <p:cNvGrpSpPr/>
        <p:nvPr/>
      </p:nvGrpSpPr>
      <p:grpSpPr>
        <a:xfrm>
          <a:off x="0" y="0"/>
          <a:ext cx="0" cy="0"/>
          <a:chOff x="0" y="0"/>
          <a:chExt cx="0" cy="0"/>
        </a:xfrm>
      </p:grpSpPr>
      <p:sp>
        <p:nvSpPr>
          <p:cNvPr id="173" name="Google Shape;173;p31"/>
          <p:cNvSpPr/>
          <p:nvPr/>
        </p:nvSpPr>
        <p:spPr>
          <a:xfrm>
            <a:off x="607600" y="266547"/>
            <a:ext cx="7131000" cy="7659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3600"/>
              <a:buFont typeface="Arial"/>
              <a:buNone/>
            </a:pPr>
            <a:r>
              <a:rPr b="0" i="0" lang="en-US" sz="3600" u="none" cap="none" strike="noStrike">
                <a:solidFill>
                  <a:schemeClr val="lt1"/>
                </a:solidFill>
                <a:latin typeface="Arial"/>
                <a:ea typeface="Arial"/>
                <a:cs typeface="Arial"/>
                <a:sym typeface="Arial"/>
              </a:rPr>
              <a:t>How We Fund Our Work</a:t>
            </a:r>
            <a:endParaRPr b="0" i="0" sz="3600" u="none" cap="none" strike="noStrike">
              <a:solidFill>
                <a:schemeClr val="lt1"/>
              </a:solidFill>
              <a:latin typeface="Arial"/>
              <a:ea typeface="Arial"/>
              <a:cs typeface="Arial"/>
              <a:sym typeface="Arial"/>
            </a:endParaRPr>
          </a:p>
        </p:txBody>
      </p:sp>
      <p:pic>
        <p:nvPicPr>
          <p:cNvPr id="174" name="Google Shape;174;p31"/>
          <p:cNvPicPr preferRelativeResize="0"/>
          <p:nvPr/>
        </p:nvPicPr>
        <p:blipFill rotWithShape="1">
          <a:blip r:embed="rId3">
            <a:alphaModFix/>
          </a:blip>
          <a:srcRect b="-10881" l="-9212" r="-9200" t="-19921"/>
          <a:stretch/>
        </p:blipFill>
        <p:spPr>
          <a:xfrm>
            <a:off x="-1925" y="57785"/>
            <a:ext cx="9147852" cy="51893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p:nvPr/>
        </p:nvSpPr>
        <p:spPr>
          <a:xfrm>
            <a:off x="607600" y="266547"/>
            <a:ext cx="7131000" cy="7659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3600"/>
              <a:buFont typeface="Arial"/>
              <a:buNone/>
            </a:pPr>
            <a:r>
              <a:rPr b="0" i="0" lang="en-US" sz="3600" u="none" cap="none" strike="noStrike">
                <a:solidFill>
                  <a:schemeClr val="lt1"/>
                </a:solidFill>
                <a:latin typeface="Arial"/>
                <a:ea typeface="Arial"/>
                <a:cs typeface="Arial"/>
                <a:sym typeface="Arial"/>
              </a:rPr>
              <a:t>Our Operating Framework</a:t>
            </a:r>
            <a:endParaRPr b="0" i="0" sz="3600" u="none" cap="none" strike="noStrike">
              <a:solidFill>
                <a:schemeClr val="lt1"/>
              </a:solidFill>
              <a:latin typeface="Arial"/>
              <a:ea typeface="Arial"/>
              <a:cs typeface="Arial"/>
              <a:sym typeface="Arial"/>
            </a:endParaRPr>
          </a:p>
        </p:txBody>
      </p:sp>
      <p:sp>
        <p:nvSpPr>
          <p:cNvPr id="181" name="Google Shape;181;p32"/>
          <p:cNvSpPr/>
          <p:nvPr/>
        </p:nvSpPr>
        <p:spPr>
          <a:xfrm>
            <a:off x="4590164" y="3123768"/>
            <a:ext cx="1035000" cy="1043400"/>
          </a:xfrm>
          <a:prstGeom prst="ellipse">
            <a:avLst/>
          </a:prstGeom>
          <a:solidFill>
            <a:srgbClr val="BB1B3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2"/>
          <p:cNvSpPr/>
          <p:nvPr/>
        </p:nvSpPr>
        <p:spPr>
          <a:xfrm>
            <a:off x="4590164" y="1543991"/>
            <a:ext cx="1035000" cy="1043400"/>
          </a:xfrm>
          <a:prstGeom prst="ellipse">
            <a:avLst/>
          </a:prstGeom>
          <a:solidFill>
            <a:srgbClr val="BB1B3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2"/>
          <p:cNvSpPr/>
          <p:nvPr/>
        </p:nvSpPr>
        <p:spPr>
          <a:xfrm>
            <a:off x="480300" y="3123768"/>
            <a:ext cx="1035000" cy="1043400"/>
          </a:xfrm>
          <a:prstGeom prst="ellipse">
            <a:avLst/>
          </a:prstGeom>
          <a:solidFill>
            <a:srgbClr val="BB1B3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2"/>
          <p:cNvSpPr/>
          <p:nvPr/>
        </p:nvSpPr>
        <p:spPr>
          <a:xfrm>
            <a:off x="480300" y="1543991"/>
            <a:ext cx="1035000" cy="1043400"/>
          </a:xfrm>
          <a:prstGeom prst="ellipse">
            <a:avLst/>
          </a:prstGeom>
          <a:solidFill>
            <a:srgbClr val="BB1B3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5" name="Google Shape;185;p32"/>
          <p:cNvPicPr preferRelativeResize="0"/>
          <p:nvPr/>
        </p:nvPicPr>
        <p:blipFill rotWithShape="1">
          <a:blip r:embed="rId3">
            <a:alphaModFix/>
          </a:blip>
          <a:srcRect b="0" l="0" r="0" t="0"/>
          <a:stretch/>
        </p:blipFill>
        <p:spPr>
          <a:xfrm>
            <a:off x="683936" y="1703176"/>
            <a:ext cx="627696" cy="719166"/>
          </a:xfrm>
          <a:prstGeom prst="rect">
            <a:avLst/>
          </a:prstGeom>
          <a:noFill/>
          <a:ln>
            <a:noFill/>
          </a:ln>
        </p:spPr>
      </p:pic>
      <p:pic>
        <p:nvPicPr>
          <p:cNvPr id="186" name="Google Shape;186;p32"/>
          <p:cNvPicPr preferRelativeResize="0"/>
          <p:nvPr/>
        </p:nvPicPr>
        <p:blipFill rotWithShape="1">
          <a:blip r:embed="rId4">
            <a:alphaModFix/>
          </a:blip>
          <a:srcRect b="0" l="0" r="0" t="0"/>
          <a:stretch/>
        </p:blipFill>
        <p:spPr>
          <a:xfrm>
            <a:off x="4740711" y="1716639"/>
            <a:ext cx="773091" cy="692454"/>
          </a:xfrm>
          <a:prstGeom prst="rect">
            <a:avLst/>
          </a:prstGeom>
          <a:noFill/>
          <a:ln>
            <a:noFill/>
          </a:ln>
        </p:spPr>
      </p:pic>
      <p:pic>
        <p:nvPicPr>
          <p:cNvPr id="187" name="Google Shape;187;p32"/>
          <p:cNvPicPr preferRelativeResize="0"/>
          <p:nvPr/>
        </p:nvPicPr>
        <p:blipFill rotWithShape="1">
          <a:blip r:embed="rId5">
            <a:alphaModFix/>
          </a:blip>
          <a:srcRect b="0" l="0" r="0" t="0"/>
          <a:stretch/>
        </p:blipFill>
        <p:spPr>
          <a:xfrm>
            <a:off x="658368" y="3313008"/>
            <a:ext cx="667128" cy="682254"/>
          </a:xfrm>
          <a:prstGeom prst="rect">
            <a:avLst/>
          </a:prstGeom>
          <a:noFill/>
          <a:ln>
            <a:noFill/>
          </a:ln>
        </p:spPr>
      </p:pic>
      <p:pic>
        <p:nvPicPr>
          <p:cNvPr id="188" name="Google Shape;188;p32"/>
          <p:cNvPicPr preferRelativeResize="0"/>
          <p:nvPr/>
        </p:nvPicPr>
        <p:blipFill rotWithShape="1">
          <a:blip r:embed="rId6">
            <a:alphaModFix/>
          </a:blip>
          <a:srcRect b="0" l="0" r="0" t="0"/>
          <a:stretch/>
        </p:blipFill>
        <p:spPr>
          <a:xfrm>
            <a:off x="4701530" y="3301565"/>
            <a:ext cx="812296" cy="578086"/>
          </a:xfrm>
          <a:prstGeom prst="rect">
            <a:avLst/>
          </a:prstGeom>
          <a:noFill/>
          <a:ln>
            <a:noFill/>
          </a:ln>
        </p:spPr>
      </p:pic>
      <p:sp>
        <p:nvSpPr>
          <p:cNvPr id="189" name="Google Shape;189;p32"/>
          <p:cNvSpPr txBox="1"/>
          <p:nvPr/>
        </p:nvSpPr>
        <p:spPr>
          <a:xfrm>
            <a:off x="1589050" y="1624583"/>
            <a:ext cx="2301900" cy="88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40"/>
              </a:spcBef>
              <a:spcAft>
                <a:spcPts val="0"/>
              </a:spcAft>
              <a:buClr>
                <a:srgbClr val="000000"/>
              </a:buClr>
              <a:buSzPts val="1600"/>
              <a:buFont typeface="Arial"/>
              <a:buNone/>
            </a:pPr>
            <a:r>
              <a:rPr b="1" i="0" lang="en-US" sz="1600" u="none" cap="none" strike="noStrike">
                <a:solidFill>
                  <a:srgbClr val="002F6C"/>
                </a:solidFill>
                <a:latin typeface="Arial"/>
                <a:ea typeface="Arial"/>
                <a:cs typeface="Arial"/>
                <a:sym typeface="Arial"/>
              </a:rPr>
              <a:t>PROGRAM CYCLE</a:t>
            </a:r>
            <a:endParaRPr b="1" i="0" sz="1600" u="none" cap="none" strike="noStrike">
              <a:solidFill>
                <a:srgbClr val="002F6C"/>
              </a:solidFill>
              <a:latin typeface="Arial"/>
              <a:ea typeface="Arial"/>
              <a:cs typeface="Arial"/>
              <a:sym typeface="Arial"/>
            </a:endParaRPr>
          </a:p>
          <a:p>
            <a:pPr indent="0" lvl="0" marL="0" marR="0" rtl="0" algn="l">
              <a:lnSpc>
                <a:spcPct val="100000"/>
              </a:lnSpc>
              <a:spcBef>
                <a:spcPts val="440"/>
              </a:spcBef>
              <a:spcAft>
                <a:spcPts val="0"/>
              </a:spcAft>
              <a:buClr>
                <a:srgbClr val="FFFFFF"/>
              </a:buClr>
              <a:buSzPts val="1100"/>
              <a:buFont typeface="Arial"/>
              <a:buNone/>
            </a:pPr>
            <a:r>
              <a:rPr b="0" i="0" lang="en-US" sz="1700" u="none" cap="none" strike="noStrike">
                <a:solidFill>
                  <a:srgbClr val="002F6C"/>
                </a:solidFill>
                <a:latin typeface="Arial"/>
                <a:ea typeface="Arial"/>
                <a:cs typeface="Arial"/>
                <a:sym typeface="Arial"/>
              </a:rPr>
              <a:t>Guiding framework</a:t>
            </a:r>
            <a:endParaRPr b="1" i="0" sz="1700" u="none" cap="none" strike="noStrike">
              <a:solidFill>
                <a:srgbClr val="002F6C"/>
              </a:solidFill>
              <a:latin typeface="Arial"/>
              <a:ea typeface="Arial"/>
              <a:cs typeface="Arial"/>
              <a:sym typeface="Arial"/>
            </a:endParaRPr>
          </a:p>
        </p:txBody>
      </p:sp>
      <p:sp>
        <p:nvSpPr>
          <p:cNvPr id="190" name="Google Shape;190;p32"/>
          <p:cNvSpPr txBox="1"/>
          <p:nvPr/>
        </p:nvSpPr>
        <p:spPr>
          <a:xfrm>
            <a:off x="5717400" y="1543991"/>
            <a:ext cx="3075300" cy="9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40"/>
              </a:spcBef>
              <a:spcAft>
                <a:spcPts val="0"/>
              </a:spcAft>
              <a:buClr>
                <a:srgbClr val="000000"/>
              </a:buClr>
              <a:buSzPts val="1600"/>
              <a:buFont typeface="Arial"/>
              <a:buNone/>
            </a:pPr>
            <a:r>
              <a:rPr b="1" i="0" lang="en-US" sz="1600" u="none" cap="none" strike="noStrike">
                <a:solidFill>
                  <a:srgbClr val="002F6C"/>
                </a:solidFill>
                <a:latin typeface="Arial"/>
                <a:ea typeface="Arial"/>
                <a:cs typeface="Arial"/>
                <a:sym typeface="Arial"/>
              </a:rPr>
              <a:t>POLICIES, STRATEGIES, FRAMEWORKS, AND VISIONS</a:t>
            </a:r>
            <a:endParaRPr b="1" i="0" sz="1600" u="none" cap="none" strike="noStrike">
              <a:solidFill>
                <a:srgbClr val="002F6C"/>
              </a:solidFill>
              <a:latin typeface="Arial"/>
              <a:ea typeface="Arial"/>
              <a:cs typeface="Arial"/>
              <a:sym typeface="Arial"/>
            </a:endParaRPr>
          </a:p>
          <a:p>
            <a:pPr indent="0" lvl="0" marL="0" marR="0" rtl="0" algn="l">
              <a:lnSpc>
                <a:spcPct val="100000"/>
              </a:lnSpc>
              <a:spcBef>
                <a:spcPts val="440"/>
              </a:spcBef>
              <a:spcAft>
                <a:spcPts val="0"/>
              </a:spcAft>
              <a:buClr>
                <a:srgbClr val="000000"/>
              </a:buClr>
              <a:buSzPts val="1700"/>
              <a:buFont typeface="Arial"/>
              <a:buNone/>
            </a:pPr>
            <a:r>
              <a:rPr b="0" i="0" lang="en-US" sz="1700" u="none" cap="none" strike="noStrike">
                <a:solidFill>
                  <a:srgbClr val="002F6C"/>
                </a:solidFill>
                <a:latin typeface="Arial"/>
                <a:ea typeface="Arial"/>
                <a:cs typeface="Arial"/>
                <a:sym typeface="Arial"/>
              </a:rPr>
              <a:t>Analysis and evidence</a:t>
            </a:r>
            <a:endParaRPr b="1" i="0" sz="1700" u="none" cap="none" strike="noStrike">
              <a:solidFill>
                <a:srgbClr val="002F6C"/>
              </a:solidFill>
              <a:latin typeface="Arial"/>
              <a:ea typeface="Arial"/>
              <a:cs typeface="Arial"/>
              <a:sym typeface="Arial"/>
            </a:endParaRPr>
          </a:p>
        </p:txBody>
      </p:sp>
      <p:sp>
        <p:nvSpPr>
          <p:cNvPr id="191" name="Google Shape;191;p32"/>
          <p:cNvSpPr txBox="1"/>
          <p:nvPr/>
        </p:nvSpPr>
        <p:spPr>
          <a:xfrm>
            <a:off x="1589050" y="3047107"/>
            <a:ext cx="2789100" cy="119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40"/>
              </a:spcBef>
              <a:spcAft>
                <a:spcPts val="0"/>
              </a:spcAft>
              <a:buClr>
                <a:srgbClr val="000000"/>
              </a:buClr>
              <a:buSzPts val="1600"/>
              <a:buFont typeface="Arial"/>
              <a:buNone/>
            </a:pPr>
            <a:r>
              <a:rPr b="1" i="0" lang="en-US" sz="1600" u="none" cap="none" strike="noStrike">
                <a:solidFill>
                  <a:srgbClr val="002F6C"/>
                </a:solidFill>
                <a:latin typeface="Arial"/>
                <a:ea typeface="Arial"/>
                <a:cs typeface="Arial"/>
                <a:sym typeface="Arial"/>
              </a:rPr>
              <a:t>COUNTRY DEVELOPMENT COOPERATION STRATEGIES (CDCS)</a:t>
            </a:r>
            <a:endParaRPr b="1" i="0" sz="1600" u="none" cap="none" strike="noStrike">
              <a:solidFill>
                <a:srgbClr val="002F6C"/>
              </a:solidFill>
              <a:latin typeface="Arial"/>
              <a:ea typeface="Arial"/>
              <a:cs typeface="Arial"/>
              <a:sym typeface="Arial"/>
            </a:endParaRPr>
          </a:p>
          <a:p>
            <a:pPr indent="0" lvl="0" marL="0" marR="0" rtl="0" algn="l">
              <a:lnSpc>
                <a:spcPct val="100000"/>
              </a:lnSpc>
              <a:spcBef>
                <a:spcPts val="440"/>
              </a:spcBef>
              <a:spcAft>
                <a:spcPts val="0"/>
              </a:spcAft>
              <a:buClr>
                <a:srgbClr val="000000"/>
              </a:buClr>
              <a:buSzPts val="1700"/>
              <a:buFont typeface="Arial"/>
              <a:buNone/>
            </a:pPr>
            <a:r>
              <a:rPr b="0" i="0" lang="en-US" sz="1700" u="none" cap="none" strike="noStrike">
                <a:solidFill>
                  <a:srgbClr val="002F6C"/>
                </a:solidFill>
                <a:latin typeface="Arial"/>
                <a:ea typeface="Arial"/>
                <a:cs typeface="Arial"/>
                <a:sym typeface="Arial"/>
              </a:rPr>
              <a:t>Country-specific planning</a:t>
            </a:r>
            <a:endParaRPr b="1" i="0" sz="1700" u="none" cap="none" strike="noStrike">
              <a:solidFill>
                <a:srgbClr val="002F6C"/>
              </a:solidFill>
              <a:latin typeface="Arial"/>
              <a:ea typeface="Arial"/>
              <a:cs typeface="Arial"/>
              <a:sym typeface="Arial"/>
            </a:endParaRPr>
          </a:p>
        </p:txBody>
      </p:sp>
      <p:sp>
        <p:nvSpPr>
          <p:cNvPr id="192" name="Google Shape;192;p32"/>
          <p:cNvSpPr txBox="1"/>
          <p:nvPr/>
        </p:nvSpPr>
        <p:spPr>
          <a:xfrm>
            <a:off x="5717400" y="3123768"/>
            <a:ext cx="3025200" cy="104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40"/>
              </a:spcBef>
              <a:spcAft>
                <a:spcPts val="0"/>
              </a:spcAft>
              <a:buClr>
                <a:srgbClr val="000000"/>
              </a:buClr>
              <a:buSzPts val="1600"/>
              <a:buFont typeface="Arial"/>
              <a:buNone/>
            </a:pPr>
            <a:r>
              <a:rPr b="1" i="0" lang="en-US" sz="1600" u="none" cap="none" strike="noStrike">
                <a:solidFill>
                  <a:srgbClr val="002F6C"/>
                </a:solidFill>
                <a:latin typeface="Arial"/>
                <a:ea typeface="Arial"/>
                <a:cs typeface="Arial"/>
                <a:sym typeface="Arial"/>
              </a:rPr>
              <a:t>AUTOMATED DIRECTIVE SYSTEM (ADS)</a:t>
            </a:r>
            <a:endParaRPr b="1" i="0" sz="1600" u="none" cap="none" strike="noStrike">
              <a:solidFill>
                <a:srgbClr val="002F6C"/>
              </a:solidFill>
              <a:latin typeface="Arial"/>
              <a:ea typeface="Arial"/>
              <a:cs typeface="Arial"/>
              <a:sym typeface="Arial"/>
            </a:endParaRPr>
          </a:p>
          <a:p>
            <a:pPr indent="0" lvl="0" marL="0" marR="0" rtl="0" algn="l">
              <a:lnSpc>
                <a:spcPct val="100000"/>
              </a:lnSpc>
              <a:spcBef>
                <a:spcPts val="440"/>
              </a:spcBef>
              <a:spcAft>
                <a:spcPts val="0"/>
              </a:spcAft>
              <a:buClr>
                <a:srgbClr val="000000"/>
              </a:buClr>
              <a:buSzPts val="1700"/>
              <a:buFont typeface="Arial"/>
              <a:buNone/>
            </a:pPr>
            <a:r>
              <a:rPr b="0" i="0" lang="en-US" sz="1700" u="none" cap="none" strike="noStrike">
                <a:solidFill>
                  <a:srgbClr val="002F6C"/>
                </a:solidFill>
                <a:latin typeface="Arial"/>
                <a:ea typeface="Arial"/>
                <a:cs typeface="Arial"/>
                <a:sym typeface="Arial"/>
              </a:rPr>
              <a:t>Operating policies and procedures</a:t>
            </a:r>
            <a:endParaRPr b="1" i="0" sz="1700" u="none" cap="none" strike="noStrike">
              <a:solidFill>
                <a:srgbClr val="002F6C"/>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197" name="Shape 197"/>
        <p:cNvGrpSpPr/>
        <p:nvPr/>
      </p:nvGrpSpPr>
      <p:grpSpPr>
        <a:xfrm>
          <a:off x="0" y="0"/>
          <a:ext cx="0" cy="0"/>
          <a:chOff x="0" y="0"/>
          <a:chExt cx="0" cy="0"/>
        </a:xfrm>
      </p:grpSpPr>
      <p:sp>
        <p:nvSpPr>
          <p:cNvPr id="198" name="Google Shape;198;p33"/>
          <p:cNvSpPr txBox="1"/>
          <p:nvPr>
            <p:ph idx="1" type="body"/>
          </p:nvPr>
        </p:nvSpPr>
        <p:spPr>
          <a:xfrm>
            <a:off x="686100" y="1131050"/>
            <a:ext cx="3809700" cy="2836500"/>
          </a:xfrm>
          <a:prstGeom prst="rect">
            <a:avLst/>
          </a:prstGeom>
          <a:solidFill>
            <a:schemeClr val="lt1"/>
          </a:solid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b="1" lang="en-US">
                <a:solidFill>
                  <a:schemeClr val="lt2"/>
                </a:solidFill>
              </a:rPr>
              <a:t>ACQUISITION (CONTRACTS)</a:t>
            </a:r>
            <a:endParaRPr/>
          </a:p>
          <a:p>
            <a:pPr indent="0" lvl="0" marL="127000" rtl="0" algn="l">
              <a:lnSpc>
                <a:spcPct val="100000"/>
              </a:lnSpc>
              <a:spcBef>
                <a:spcPts val="0"/>
              </a:spcBef>
              <a:spcAft>
                <a:spcPts val="0"/>
              </a:spcAft>
              <a:buSzPts val="1600"/>
              <a:buNone/>
            </a:pPr>
            <a:r>
              <a:t/>
            </a:r>
            <a:endParaRPr/>
          </a:p>
          <a:p>
            <a:pPr indent="-342900" lvl="0" marL="416718" rtl="0" algn="l">
              <a:lnSpc>
                <a:spcPct val="100000"/>
              </a:lnSpc>
              <a:spcBef>
                <a:spcPts val="750"/>
              </a:spcBef>
              <a:spcAft>
                <a:spcPts val="0"/>
              </a:spcAft>
              <a:buClr>
                <a:schemeClr val="accent3"/>
              </a:buClr>
              <a:buSzPts val="1500"/>
              <a:buFont typeface="Arial"/>
              <a:buAutoNum type="arabicPeriod"/>
            </a:pPr>
            <a:r>
              <a:rPr b="1" lang="en-US" sz="1800">
                <a:solidFill>
                  <a:schemeClr val="dk2"/>
                </a:solidFill>
                <a:latin typeface="Arial"/>
                <a:ea typeface="Arial"/>
                <a:cs typeface="Arial"/>
                <a:sym typeface="Arial"/>
              </a:rPr>
              <a:t>Competition in Contracting Act of 1984</a:t>
            </a:r>
            <a:endParaRPr b="1" sz="1800">
              <a:solidFill>
                <a:schemeClr val="dk2"/>
              </a:solidFill>
              <a:latin typeface="Arial"/>
              <a:ea typeface="Arial"/>
              <a:cs typeface="Arial"/>
              <a:sym typeface="Arial"/>
            </a:endParaRPr>
          </a:p>
          <a:p>
            <a:pPr indent="-342900" lvl="0" marL="416718" rtl="0" algn="l">
              <a:lnSpc>
                <a:spcPct val="100000"/>
              </a:lnSpc>
              <a:spcBef>
                <a:spcPts val="750"/>
              </a:spcBef>
              <a:spcAft>
                <a:spcPts val="0"/>
              </a:spcAft>
              <a:buClr>
                <a:schemeClr val="accent3"/>
              </a:buClr>
              <a:buSzPts val="1500"/>
              <a:buFont typeface="Arial"/>
              <a:buAutoNum type="arabicPeriod"/>
            </a:pPr>
            <a:r>
              <a:rPr b="1" lang="en-US" sz="1800">
                <a:solidFill>
                  <a:schemeClr val="dk2"/>
                </a:solidFill>
                <a:latin typeface="Arial"/>
                <a:ea typeface="Arial"/>
                <a:cs typeface="Arial"/>
                <a:sym typeface="Arial"/>
              </a:rPr>
              <a:t>Federal Acquisition Regulations (FAR)</a:t>
            </a:r>
            <a:endParaRPr b="1" sz="1800">
              <a:solidFill>
                <a:schemeClr val="dk2"/>
              </a:solidFill>
              <a:latin typeface="Arial"/>
              <a:ea typeface="Arial"/>
              <a:cs typeface="Arial"/>
              <a:sym typeface="Arial"/>
            </a:endParaRPr>
          </a:p>
          <a:p>
            <a:pPr indent="-342900" lvl="0" marL="416718" rtl="0" algn="l">
              <a:lnSpc>
                <a:spcPct val="100000"/>
              </a:lnSpc>
              <a:spcBef>
                <a:spcPts val="750"/>
              </a:spcBef>
              <a:spcAft>
                <a:spcPts val="0"/>
              </a:spcAft>
              <a:buClr>
                <a:schemeClr val="accent3"/>
              </a:buClr>
              <a:buSzPts val="1500"/>
              <a:buFont typeface="Arial"/>
              <a:buAutoNum type="arabicPeriod"/>
            </a:pPr>
            <a:r>
              <a:rPr b="1" lang="en-US" sz="1800">
                <a:solidFill>
                  <a:schemeClr val="dk2"/>
                </a:solidFill>
                <a:latin typeface="Arial"/>
                <a:ea typeface="Arial"/>
                <a:cs typeface="Arial"/>
                <a:sym typeface="Arial"/>
              </a:rPr>
              <a:t>USAID Acquisition Regulation (AIDAR) complements the FAR</a:t>
            </a:r>
            <a:endParaRPr b="1" sz="1800">
              <a:solidFill>
                <a:schemeClr val="dk2"/>
              </a:solidFill>
              <a:latin typeface="Arial"/>
              <a:ea typeface="Arial"/>
              <a:cs typeface="Arial"/>
              <a:sym typeface="Arial"/>
            </a:endParaRPr>
          </a:p>
        </p:txBody>
      </p:sp>
      <p:sp>
        <p:nvSpPr>
          <p:cNvPr id="199" name="Google Shape;199;p33"/>
          <p:cNvSpPr txBox="1"/>
          <p:nvPr>
            <p:ph idx="2" type="body"/>
          </p:nvPr>
        </p:nvSpPr>
        <p:spPr>
          <a:xfrm>
            <a:off x="4572000" y="1131050"/>
            <a:ext cx="3886500" cy="2807100"/>
          </a:xfrm>
          <a:prstGeom prst="rect">
            <a:avLst/>
          </a:prstGeom>
          <a:solidFill>
            <a:srgbClr val="002F6C"/>
          </a:solidFill>
          <a:ln>
            <a:noFill/>
          </a:ln>
        </p:spPr>
        <p:txBody>
          <a:bodyPr anchorCtr="0" anchor="t" bIns="91425" lIns="91425" spcFirstLastPara="1" rIns="91425" wrap="square" tIns="91425">
            <a:noAutofit/>
          </a:bodyPr>
          <a:lstStyle/>
          <a:p>
            <a:pPr indent="0" lvl="0" marL="127000" rtl="0" algn="l">
              <a:lnSpc>
                <a:spcPct val="100000"/>
              </a:lnSpc>
              <a:spcBef>
                <a:spcPts val="0"/>
              </a:spcBef>
              <a:spcAft>
                <a:spcPts val="0"/>
              </a:spcAft>
              <a:buSzPts val="1600"/>
              <a:buNone/>
            </a:pPr>
            <a:r>
              <a:rPr b="1" lang="en-US">
                <a:solidFill>
                  <a:schemeClr val="lt1"/>
                </a:solidFill>
              </a:rPr>
              <a:t>ASSISTANCE (COAG/GRANTS)</a:t>
            </a:r>
            <a:endParaRPr b="1">
              <a:solidFill>
                <a:schemeClr val="lt1"/>
              </a:solidFill>
            </a:endParaRPr>
          </a:p>
          <a:p>
            <a:pPr indent="0" lvl="0" marL="127000" rtl="0" algn="l">
              <a:lnSpc>
                <a:spcPct val="100000"/>
              </a:lnSpc>
              <a:spcBef>
                <a:spcPts val="0"/>
              </a:spcBef>
              <a:spcAft>
                <a:spcPts val="0"/>
              </a:spcAft>
              <a:buSzPts val="1600"/>
              <a:buNone/>
            </a:pPr>
            <a:r>
              <a:t/>
            </a:r>
            <a:endParaRPr b="1">
              <a:solidFill>
                <a:schemeClr val="lt1"/>
              </a:solidFill>
            </a:endParaRPr>
          </a:p>
          <a:p>
            <a:pPr indent="0" lvl="0" marL="73818" rtl="0" algn="l">
              <a:lnSpc>
                <a:spcPct val="100000"/>
              </a:lnSpc>
              <a:spcBef>
                <a:spcPts val="750"/>
              </a:spcBef>
              <a:spcAft>
                <a:spcPts val="0"/>
              </a:spcAft>
              <a:buSzPts val="1500"/>
              <a:buNone/>
            </a:pPr>
            <a:r>
              <a:rPr lang="en-US" sz="1800">
                <a:solidFill>
                  <a:schemeClr val="lt1"/>
                </a:solidFill>
                <a:latin typeface="Arial"/>
                <a:ea typeface="Arial"/>
                <a:cs typeface="Arial"/>
                <a:sym typeface="Arial"/>
              </a:rPr>
              <a:t>1. </a:t>
            </a:r>
            <a:r>
              <a:rPr b="1" lang="en-US" sz="1800">
                <a:solidFill>
                  <a:schemeClr val="lt1"/>
                </a:solidFill>
                <a:latin typeface="Arial"/>
                <a:ea typeface="Arial"/>
                <a:cs typeface="Arial"/>
                <a:sym typeface="Arial"/>
              </a:rPr>
              <a:t>The Federal Grant and Cooperative Agreement Act of 1977</a:t>
            </a:r>
            <a:endParaRPr b="1" sz="1800">
              <a:solidFill>
                <a:schemeClr val="lt1"/>
              </a:solidFill>
              <a:latin typeface="Arial"/>
              <a:ea typeface="Arial"/>
              <a:cs typeface="Arial"/>
              <a:sym typeface="Arial"/>
            </a:endParaRPr>
          </a:p>
          <a:p>
            <a:pPr indent="0" lvl="0" marL="73818" rtl="0" algn="l">
              <a:lnSpc>
                <a:spcPct val="100000"/>
              </a:lnSpc>
              <a:spcBef>
                <a:spcPts val="750"/>
              </a:spcBef>
              <a:spcAft>
                <a:spcPts val="0"/>
              </a:spcAft>
              <a:buSzPts val="1500"/>
              <a:buNone/>
            </a:pPr>
            <a:r>
              <a:rPr lang="en-US" sz="1800">
                <a:solidFill>
                  <a:schemeClr val="lt1"/>
                </a:solidFill>
                <a:latin typeface="Arial"/>
                <a:ea typeface="Arial"/>
                <a:cs typeface="Arial"/>
                <a:sym typeface="Arial"/>
              </a:rPr>
              <a:t>2</a:t>
            </a:r>
            <a:r>
              <a:rPr b="1" lang="en-US" sz="1800">
                <a:solidFill>
                  <a:schemeClr val="lt1"/>
                </a:solidFill>
                <a:latin typeface="Arial"/>
                <a:ea typeface="Arial"/>
                <a:cs typeface="Arial"/>
                <a:sym typeface="Arial"/>
              </a:rPr>
              <a:t>. Code of Federal Regulations: Grants and Agreements -</a:t>
            </a:r>
            <a:r>
              <a:rPr lang="en-US" sz="1800">
                <a:solidFill>
                  <a:schemeClr val="lt1"/>
                </a:solidFill>
                <a:latin typeface="Arial"/>
                <a:ea typeface="Arial"/>
                <a:cs typeface="Arial"/>
                <a:sym typeface="Arial"/>
              </a:rPr>
              <a:t> 2 CFR 200, 2 CFR 700</a:t>
            </a:r>
            <a:endParaRPr b="1">
              <a:solidFill>
                <a:schemeClr val="lt1"/>
              </a:solidFill>
            </a:endParaRPr>
          </a:p>
        </p:txBody>
      </p:sp>
      <p:sp>
        <p:nvSpPr>
          <p:cNvPr id="200" name="Google Shape;200;p33"/>
          <p:cNvSpPr txBox="1"/>
          <p:nvPr>
            <p:ph type="title"/>
          </p:nvPr>
        </p:nvSpPr>
        <p:spPr>
          <a:xfrm>
            <a:off x="686104" y="679217"/>
            <a:ext cx="7772400" cy="465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67B9"/>
              </a:buClr>
              <a:buSzPts val="1400"/>
              <a:buFont typeface="Gill Sans"/>
              <a:buNone/>
            </a:pPr>
            <a:r>
              <a:rPr lang="en-US"/>
              <a:t>USAID POLICY &amp; REGULATORY FRAMEWORK</a:t>
            </a:r>
            <a:endParaRPr/>
          </a:p>
        </p:txBody>
      </p:sp>
      <p:sp>
        <p:nvSpPr>
          <p:cNvPr id="201" name="Google Shape;201;p33"/>
          <p:cNvSpPr txBox="1"/>
          <p:nvPr/>
        </p:nvSpPr>
        <p:spPr>
          <a:xfrm>
            <a:off x="2043363" y="4484305"/>
            <a:ext cx="56688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2F6C"/>
                </a:solidFill>
                <a:latin typeface="Calibri"/>
                <a:ea typeface="Calibri"/>
                <a:cs typeface="Calibri"/>
                <a:sym typeface="Calibri"/>
              </a:rPr>
              <a:t>See “Funding Essentials” page on WorkwithUSAID.gov  </a:t>
            </a:r>
            <a:endParaRPr b="0" i="0" sz="1400" u="none" cap="none" strike="noStrike">
              <a:solidFill>
                <a:srgbClr val="000000"/>
              </a:solidFill>
              <a:latin typeface="Arial"/>
              <a:ea typeface="Arial"/>
              <a:cs typeface="Arial"/>
              <a:sym typeface="Arial"/>
            </a:endParaRPr>
          </a:p>
        </p:txBody>
      </p:sp>
      <p:sp>
        <p:nvSpPr>
          <p:cNvPr id="202" name="Google Shape;202;p33"/>
          <p:cNvSpPr txBox="1"/>
          <p:nvPr/>
        </p:nvSpPr>
        <p:spPr>
          <a:xfrm>
            <a:off x="685800" y="3996213"/>
            <a:ext cx="7772400" cy="431100"/>
          </a:xfrm>
          <a:prstGeom prst="rect">
            <a:avLst/>
          </a:prstGeom>
          <a:solidFill>
            <a:srgbClr val="CFE2F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6C6463"/>
                </a:solidFill>
                <a:latin typeface="Cabin"/>
                <a:ea typeface="Cabin"/>
                <a:cs typeface="Cabin"/>
                <a:sym typeface="Cabin"/>
              </a:rPr>
              <a:t>    			A</a:t>
            </a:r>
            <a:r>
              <a:rPr b="0" i="0" lang="en-US" sz="1600" u="none" cap="none" strike="noStrike">
                <a:solidFill>
                  <a:schemeClr val="dk2"/>
                </a:solidFill>
                <a:latin typeface="Cabin"/>
                <a:ea typeface="Cabin"/>
                <a:cs typeface="Cabin"/>
                <a:sym typeface="Cabin"/>
              </a:rPr>
              <a:t>DS 302						    	ADS 303</a:t>
            </a:r>
            <a:endParaRPr b="0" i="0" sz="1600" u="none" cap="none" strike="noStrike">
              <a:solidFill>
                <a:schemeClr val="dk2"/>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idx="2" type="body"/>
          </p:nvPr>
        </p:nvSpPr>
        <p:spPr>
          <a:xfrm rot="-5400000">
            <a:off x="7862385" y="3536946"/>
            <a:ext cx="2073900" cy="18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600"/>
              <a:buNone/>
            </a:pPr>
            <a:r>
              <a:t/>
            </a:r>
            <a:endParaRPr/>
          </a:p>
        </p:txBody>
      </p:sp>
      <p:sp>
        <p:nvSpPr>
          <p:cNvPr id="209" name="Google Shape;209;p34"/>
          <p:cNvSpPr txBox="1"/>
          <p:nvPr>
            <p:ph type="title"/>
          </p:nvPr>
        </p:nvSpPr>
        <p:spPr>
          <a:xfrm>
            <a:off x="686104" y="679217"/>
            <a:ext cx="7772400" cy="46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a:t>KEY PHASES OF THE AWARD PROCESS</a:t>
            </a:r>
            <a:endParaRPr/>
          </a:p>
        </p:txBody>
      </p:sp>
      <p:pic>
        <p:nvPicPr>
          <p:cNvPr id="210" name="Google Shape;210;p34"/>
          <p:cNvPicPr preferRelativeResize="0"/>
          <p:nvPr/>
        </p:nvPicPr>
        <p:blipFill rotWithShape="1">
          <a:blip r:embed="rId3">
            <a:alphaModFix/>
          </a:blip>
          <a:srcRect b="0" l="0" r="0" t="0"/>
          <a:stretch/>
        </p:blipFill>
        <p:spPr>
          <a:xfrm>
            <a:off x="321238" y="1450067"/>
            <a:ext cx="8502135" cy="29651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