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Lst>
  <p:sldSz cy="6858000" cx="12192000"/>
  <p:notesSz cx="6858000" cy="9144000"/>
  <p:embeddedFontLst>
    <p:embeddedFont>
      <p:font typeface="Garamond"/>
      <p:regular r:id="rId114"/>
      <p:bold r:id="rId115"/>
      <p:italic r:id="rId116"/>
      <p:boldItalic r:id="rId117"/>
    </p:embeddedFont>
    <p:embeddedFont>
      <p:font typeface="Cabin"/>
      <p:regular r:id="rId118"/>
      <p:bold r:id="rId119"/>
      <p:italic r:id="rId120"/>
      <p:boldItalic r:id="rId121"/>
    </p:embeddedFont>
    <p:embeddedFont>
      <p:font typeface="Quattrocento Sans"/>
      <p:regular r:id="rId122"/>
      <p:bold r:id="rId123"/>
      <p:italic r:id="rId124"/>
      <p:boldItalic r:id="rId125"/>
    </p:embeddedFont>
    <p:embeddedFont>
      <p:font typeface="Gill Sans"/>
      <p:regular r:id="rId126"/>
      <p:bold r:id="rId1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7" Type="http://schemas.openxmlformats.org/officeDocument/2006/relationships/font" Target="fonts/GillSans-bold.fntdata"/><Relationship Id="rId126" Type="http://schemas.openxmlformats.org/officeDocument/2006/relationships/font" Target="fonts/GillSans-regular.fntdata"/><Relationship Id="rId26" Type="http://schemas.openxmlformats.org/officeDocument/2006/relationships/slide" Target="slides/slide20.xml"/><Relationship Id="rId121" Type="http://schemas.openxmlformats.org/officeDocument/2006/relationships/font" Target="fonts/Cabin-boldItalic.fntdata"/><Relationship Id="rId25" Type="http://schemas.openxmlformats.org/officeDocument/2006/relationships/slide" Target="slides/slide19.xml"/><Relationship Id="rId120" Type="http://schemas.openxmlformats.org/officeDocument/2006/relationships/font" Target="fonts/Cabin-italic.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QuattrocentoSans-boldItalic.fntdata"/><Relationship Id="rId29" Type="http://schemas.openxmlformats.org/officeDocument/2006/relationships/slide" Target="slides/slide23.xml"/><Relationship Id="rId124" Type="http://schemas.openxmlformats.org/officeDocument/2006/relationships/font" Target="fonts/QuattrocentoSans-italic.fntdata"/><Relationship Id="rId123" Type="http://schemas.openxmlformats.org/officeDocument/2006/relationships/font" Target="fonts/QuattrocentoSans-bold.fntdata"/><Relationship Id="rId122" Type="http://schemas.openxmlformats.org/officeDocument/2006/relationships/font" Target="fonts/QuattrocentoSans-regular.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Cabin-regular.fntdata"/><Relationship Id="rId117" Type="http://schemas.openxmlformats.org/officeDocument/2006/relationships/font" Target="fonts/Garamond-boldItalic.fntdata"/><Relationship Id="rId116" Type="http://schemas.openxmlformats.org/officeDocument/2006/relationships/font" Target="fonts/Garamond-italic.fntdata"/><Relationship Id="rId115" Type="http://schemas.openxmlformats.org/officeDocument/2006/relationships/font" Target="fonts/Garamond-bold.fntdata"/><Relationship Id="rId119" Type="http://schemas.openxmlformats.org/officeDocument/2006/relationships/font" Target="fonts/Cabin-bold.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Garamond-regular.fntdata"/><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rants.gov/" TargetMode="External"/><Relationship Id="rId3" Type="http://schemas.openxmlformats.org/officeDocument/2006/relationships/hyperlink" Target="http://www.grants.gov/" TargetMode="External"/><Relationship Id="rId4" Type="http://schemas.openxmlformats.org/officeDocument/2006/relationships/hyperlink" Target="http://www.sam.gov/" TargetMode="External"/><Relationship Id="rId5" Type="http://schemas.openxmlformats.org/officeDocument/2006/relationships/hyperlink" Target="http://www.sam.gov/"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m.gov/content/home" TargetMode="External"/><Relationship Id="rId3" Type="http://schemas.openxmlformats.org/officeDocument/2006/relationships/hyperlink" Target="https://sam.gov/content/home"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fr"/>
              <a:t>Remarque : cette session sera enregistrée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10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sz="11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10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3" name="Google Shape;1113;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sz="1800">
              <a:latin typeface="Garamond"/>
              <a:ea typeface="Garamond"/>
              <a:cs typeface="Garamond"/>
              <a:sym typeface="Garamon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sz="11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10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sz="1200">
              <a:solidFill>
                <a:srgbClr val="000000"/>
              </a:solidFill>
              <a:latin typeface="Gill Sans"/>
              <a:ea typeface="Gill Sans"/>
              <a:cs typeface="Gill Sans"/>
              <a:sym typeface="Gill Sans"/>
            </a:endParaRPr>
          </a:p>
        </p:txBody>
      </p:sp>
      <p:sp>
        <p:nvSpPr>
          <p:cNvPr id="1126" name="Google Shape;1126;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10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2" name="Google Shape;1132;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None/>
            </a:pPr>
            <a:r>
              <a:t/>
            </a:r>
            <a:endParaRPr sz="1200">
              <a:latin typeface="Arial"/>
              <a:ea typeface="Arial"/>
              <a:cs typeface="Arial"/>
              <a:sym typeface="Arial"/>
            </a:endParaRPr>
          </a:p>
        </p:txBody>
      </p:sp>
      <p:sp>
        <p:nvSpPr>
          <p:cNvPr id="1133" name="Google Shape;1133;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10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0" name="Google Shape;1140;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spcBef>
                <a:spcPts val="0"/>
              </a:spcBef>
              <a:spcAft>
                <a:spcPts val="0"/>
              </a:spcAft>
              <a:buClr>
                <a:schemeClr val="dk1"/>
              </a:buClr>
              <a:buSzPts val="1200"/>
              <a:buFont typeface="Calibri"/>
              <a:buNone/>
            </a:pPr>
            <a:r>
              <a:t/>
            </a:r>
            <a:endParaRPr b="0" sz="1200">
              <a:solidFill>
                <a:srgbClr val="000000"/>
              </a:solidFill>
              <a:latin typeface="Gill Sans"/>
              <a:ea typeface="Gill Sans"/>
              <a:cs typeface="Gill Sans"/>
              <a:sym typeface="Gill Sans"/>
            </a:endParaRPr>
          </a:p>
        </p:txBody>
      </p:sp>
      <p:sp>
        <p:nvSpPr>
          <p:cNvPr id="1141" name="Google Shape;1141;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a:t>Définition de la mobilisation des ressources : « Un processus par lequel les ressources essentielles au développement, à la mise en œuvre et à la poursuite du travail nécessaire à la réalisation de la mission de l'organisation sont identifiées, poursuivies et gérées.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 Un processus que les organisations utilisent pour acquérir et utiliser les éléments dont elles ont besoin pour mettre en œuvre leurs activités et poursuivre leur mission.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b="1" lang="fr"/>
              <a:t>Identifier les besoins : </a:t>
            </a:r>
            <a:r>
              <a:rPr lang="fr"/>
              <a:t>L'organisation identifie ses besoins. Ces besoins sont liés à un coût pour établir des priorités. Cela se fait généralement lors de la planification stratégique. Les priorités stratégiques pour la mobilisation des ressources font référence aux domaines de croissance programmatique qui sont les plus critiques pour la vision et la mission de l'organisation. Les priorités stratégiques programmatiques pourraient inclure : 1) l’approfondissement d’un domaine d’expertise technique ; 2) élargir une zone géographique ; 3) développer une expertise dans un nouveau domaine de programme ; et 4) reproduire ou étendre un modèle ou une approche prometteuse.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
              <a:t>Identifier les sources de financement potentielles : </a:t>
            </a:r>
            <a:r>
              <a:rPr lang="fr"/>
              <a:t>une fois le chiffrage effectué, l'organisation identifie les sources potentielles des ressources nécessaires. Il peut s'agir de donateurs actuels, de la communauté ou du conseil d'administration.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
              <a:t>Développer une stratégie de gestion des ressources : </a:t>
            </a:r>
            <a:r>
              <a:rPr lang="fr"/>
              <a:t>une fois les sources identifiées, développer une stratégie qui comprend une structure et des systèmes pour mobiliser les ressources requises.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
              <a:t>Évaluer : </a:t>
            </a:r>
            <a:r>
              <a:rPr lang="fr"/>
              <a:t>Il est important de conserver une trace des progrès et de disposer d'un système de suivi clair qui déterminera si les stratégies fonctionnent ou non. Une fois un plan en place, consolidez les stratégies efficaces et modifiez celles qui ne fonctionnent pas.</a:t>
            </a:r>
            <a:endParaRPr/>
          </a:p>
        </p:txBody>
      </p:sp>
      <p:sp>
        <p:nvSpPr>
          <p:cNvPr id="485" name="Google Shape;48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a:t>Note à l'intention de l'animateur : L'animateur 1 voudra peut-être rappeler aux participants qu'ils seront toujours confrontés à des priorités concurrentes concernant les opportunités pour les donateurs. Le but de cet exercice est de fournir aux organisations une feuille de route ou des critères pour évaluer si et comment répondre à une opportunité de donateur ou rechercher de manière proactive de nouvelles sources de financement auprès d'un éventail de donateurs.</a:t>
            </a:r>
            <a:endParaRPr/>
          </a:p>
          <a:p>
            <a:pPr indent="0" lvl="0" marL="0" rtl="0" algn="l">
              <a:spcBef>
                <a:spcPts val="0"/>
              </a:spcBef>
              <a:spcAft>
                <a:spcPts val="0"/>
              </a:spcAft>
              <a:buNone/>
            </a:pPr>
            <a:r>
              <a:t/>
            </a:r>
            <a:endParaRPr/>
          </a:p>
        </p:txBody>
      </p:sp>
      <p:sp>
        <p:nvSpPr>
          <p:cNvPr id="493" name="Google Shape;49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
              <a:t>Quelques questions à considérer lors de l’élaboration de votre stratégie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Les activités de mobilisation des ressources sont-elles liées au plan stratégique ?</a:t>
            </a:r>
            <a:endParaRPr/>
          </a:p>
          <a:p>
            <a:pPr indent="0" lvl="0" marL="0" rtl="0" algn="l">
              <a:spcBef>
                <a:spcPts val="0"/>
              </a:spcBef>
              <a:spcAft>
                <a:spcPts val="0"/>
              </a:spcAft>
              <a:buNone/>
            </a:pPr>
            <a:r>
              <a:rPr lang="fr"/>
              <a:t>Avons-nous actuellement suffisamment de ressources pour mettre en œuvre le plan ?</a:t>
            </a:r>
            <a:endParaRPr/>
          </a:p>
          <a:p>
            <a:pPr indent="0" lvl="0" marL="0" rtl="0" algn="l">
              <a:spcBef>
                <a:spcPts val="0"/>
              </a:spcBef>
              <a:spcAft>
                <a:spcPts val="0"/>
              </a:spcAft>
              <a:buNone/>
            </a:pPr>
            <a:r>
              <a:rPr lang="fr"/>
              <a:t>Maintenant que nous avons une vue d’ensemble, y a-t-il certaines activités de RM qui devraient être prioritaires ?</a:t>
            </a:r>
            <a:endParaRPr/>
          </a:p>
          <a:p>
            <a:pPr indent="0" lvl="0" marL="0" rtl="0" algn="l">
              <a:spcBef>
                <a:spcPts val="0"/>
              </a:spcBef>
              <a:spcAft>
                <a:spcPts val="0"/>
              </a:spcAft>
              <a:buNone/>
            </a:pPr>
            <a:r>
              <a:rPr lang="fr"/>
              <a:t>Y a-t-il certaines activités qui devraient passer avant d’autres ?</a:t>
            </a:r>
            <a:endParaRPr/>
          </a:p>
          <a:p>
            <a:pPr indent="0" lvl="0" marL="0" rtl="0" algn="l">
              <a:spcBef>
                <a:spcPts val="0"/>
              </a:spcBef>
              <a:spcAft>
                <a:spcPts val="0"/>
              </a:spcAft>
              <a:buNone/>
            </a:pPr>
            <a:r>
              <a:rPr lang="fr"/>
              <a:t>Les rôles et responsabilités proposés correspondent-ils à notre compréhension définie de ce qu’ils devraient être ? Sont-ils réalistes ?</a:t>
            </a:r>
            <a:endParaRPr/>
          </a:p>
        </p:txBody>
      </p:sp>
      <p:sp>
        <p:nvSpPr>
          <p:cNvPr id="507" name="Google Shape;50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800">
                <a:solidFill>
                  <a:srgbClr val="4472C4"/>
                </a:solidFill>
                <a:latin typeface="Garamond"/>
                <a:ea typeface="Garamond"/>
                <a:cs typeface="Garamond"/>
                <a:sym typeface="Garamond"/>
              </a:rPr>
              <a:t>Slide M 1.1/#2</a:t>
            </a:r>
            <a:endParaRPr i="0" sz="11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Explain that this training is based on The Business Development Training Manual produced by the USAID/PEPFAR-funded ASAP II</a:t>
            </a:r>
            <a:r>
              <a:rPr b="1" lang="fr" sz="1800">
                <a:solidFill>
                  <a:srgbClr val="4471C4"/>
                </a:solidFill>
                <a:latin typeface="Garamond"/>
                <a:ea typeface="Garamond"/>
                <a:cs typeface="Garamond"/>
                <a:sym typeface="Garamond"/>
              </a:rPr>
              <a:t>.</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Summarize the Training Objectives.</a:t>
            </a:r>
            <a:endParaRPr sz="1800">
              <a:solidFill>
                <a:srgbClr val="000000"/>
              </a:solidFill>
              <a:latin typeface="Garamond"/>
              <a:ea typeface="Garamond"/>
              <a:cs typeface="Garamond"/>
              <a:sym typeface="Garamond"/>
            </a:endParaRPr>
          </a:p>
          <a:p>
            <a:pPr indent="-298450" lvl="0" marL="457200" marR="0" rtl="0" algn="l">
              <a:lnSpc>
                <a:spcPct val="100000"/>
              </a:lnSpc>
              <a:spcBef>
                <a:spcPts val="0"/>
              </a:spcBef>
              <a:spcAft>
                <a:spcPts val="0"/>
              </a:spcAft>
              <a:buClr>
                <a:srgbClr val="000000"/>
              </a:buClr>
              <a:buSzPts val="1100"/>
              <a:buFont typeface="Arial"/>
              <a:buChar char="●"/>
            </a:pPr>
            <a:r>
              <a:rPr lang="fr" sz="1800">
                <a:solidFill>
                  <a:srgbClr val="000000"/>
                </a:solidFill>
                <a:latin typeface="Garamond"/>
                <a:ea typeface="Garamond"/>
                <a:cs typeface="Garamond"/>
                <a:sym typeface="Garamond"/>
              </a:rPr>
              <a:t>Refer to the hopes/expectations that the participants just expressed, pointing out those that will definitely be covered, those that are outside of the training’s scope and therefore are not feasible to be tackled by this training, and those that might be covered or partially covered (depending on time, etc.)</a:t>
            </a:r>
            <a:endParaRPr i="0" sz="18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fr" sz="1800">
                <a:solidFill>
                  <a:srgbClr val="000000"/>
                </a:solidFill>
                <a:latin typeface="Garamond"/>
                <a:ea typeface="Garamond"/>
                <a:cs typeface="Garamond"/>
                <a:sym typeface="Garamond"/>
              </a:rPr>
              <a:t>In conclusion, state that: “Ultimately, this training should better position your organization to successfully pursue opportunities for funding from USG Agencies such as USAID. The ultimate goal is to advance locally-led development (LLD) and increase the amount of USG development funding going to LIPs like you. We hope to see you all becoming USG Prime Recipients with stable and diversified funding streams for the long-term sustainability of your organization.”</a:t>
            </a:r>
            <a:endParaRPr/>
          </a:p>
          <a:p>
            <a:pPr indent="-298450" lvl="0" marL="457200" marR="0" rtl="0" algn="l">
              <a:lnSpc>
                <a:spcPct val="100000"/>
              </a:lnSpc>
              <a:spcBef>
                <a:spcPts val="0"/>
              </a:spcBef>
              <a:spcAft>
                <a:spcPts val="0"/>
              </a:spcAft>
              <a:buClr>
                <a:srgbClr val="000000"/>
              </a:buClr>
              <a:buSzPts val="1100"/>
              <a:buFont typeface="Arial"/>
              <a:buChar char="●"/>
            </a:pPr>
            <a:r>
              <a:rPr lang="fr" sz="1800">
                <a:solidFill>
                  <a:srgbClr val="000000"/>
                </a:solidFill>
                <a:latin typeface="Garamond"/>
                <a:ea typeface="Garamond"/>
                <a:cs typeface="Garamond"/>
                <a:sym typeface="Garamond"/>
              </a:rPr>
              <a:t>Ask with enthusiasm, “How does that sound to you?!” Try to garner up some clapping, positive emojis/GIFs (for online participants), and enthusiastic energy among the participants, to get them excited for the training and mentally committed to actively participating in all upcoming sessions.</a:t>
            </a:r>
            <a:endParaRPr/>
          </a:p>
          <a:p>
            <a:pPr indent="-298450" lvl="0" marL="457200" marR="0" rtl="0" algn="l">
              <a:lnSpc>
                <a:spcPct val="100000"/>
              </a:lnSpc>
              <a:spcBef>
                <a:spcPts val="0"/>
              </a:spcBef>
              <a:spcAft>
                <a:spcPts val="0"/>
              </a:spcAft>
              <a:buClr>
                <a:srgbClr val="000000"/>
              </a:buClr>
              <a:buSzPts val="1100"/>
              <a:buFont typeface="Arial"/>
              <a:buChar char="●"/>
            </a:pPr>
            <a:r>
              <a:rPr lang="fr" sz="1800">
                <a:solidFill>
                  <a:srgbClr val="000000"/>
                </a:solidFill>
                <a:latin typeface="Garamond"/>
                <a:ea typeface="Garamond"/>
                <a:cs typeface="Garamond"/>
                <a:sym typeface="Garamond"/>
              </a:rPr>
              <a:t>You can also use this opportunity to ask a few people to share their concerns and major challenges vis- à-vis BD. This can be helpful as an initial needs assessment; it also sets the stage for participants to know that this is a safe and supportive place where questions are welcomed, and everyone is here to learn.</a:t>
            </a:r>
            <a:endParaRPr/>
          </a:p>
          <a:p>
            <a:pPr indent="-228600" lvl="0" marL="457200" marR="0" rtl="0" algn="l">
              <a:lnSpc>
                <a:spcPct val="100000"/>
              </a:lnSpc>
              <a:spcBef>
                <a:spcPts val="0"/>
              </a:spcBef>
              <a:spcAft>
                <a:spcPts val="0"/>
              </a:spcAft>
              <a:buClr>
                <a:srgbClr val="000000"/>
              </a:buClr>
              <a:buSzPts val="1100"/>
              <a:buFont typeface="Arial"/>
              <a:buNone/>
            </a:pPr>
            <a:r>
              <a:t/>
            </a:r>
            <a:endParaRPr sz="1800">
              <a:solidFill>
                <a:srgbClr val="000000"/>
              </a:solidFill>
              <a:latin typeface="Garamond"/>
              <a:ea typeface="Garamond"/>
              <a:cs typeface="Garamond"/>
              <a:sym typeface="Garamon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20: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1.3/#5</a:t>
            </a:r>
            <a:endParaRPr b="0" sz="1100" u="none">
              <a:solidFill>
                <a:srgbClr val="4472C4"/>
              </a:solidFill>
              <a:latin typeface="Arial"/>
              <a:ea typeface="Arial"/>
              <a:cs typeface="Arial"/>
              <a:sym typeface="Arial"/>
            </a:endParaRPr>
          </a:p>
          <a:p>
            <a:pPr indent="0" lvl="0" marL="158750" marR="0" rtl="0" algn="l">
              <a:lnSpc>
                <a:spcPct val="100000"/>
              </a:lnSpc>
              <a:spcBef>
                <a:spcPts val="0"/>
              </a:spcBef>
              <a:spcAft>
                <a:spcPts val="0"/>
              </a:spcAft>
              <a:buClr>
                <a:srgbClr val="000000"/>
              </a:buClr>
              <a:buSzPts val="1100"/>
              <a:buFont typeface="Arial"/>
              <a:buNone/>
            </a:pPr>
            <a:r>
              <a:rPr b="1" lang="fr" sz="1800" u="sng">
                <a:latin typeface="Garamond"/>
                <a:ea typeface="Garamond"/>
                <a:cs typeface="Garamond"/>
                <a:sym typeface="Garamond"/>
              </a:rPr>
              <a:t>Évaluation </a:t>
            </a:r>
            <a:endParaRPr sz="1800">
              <a:latin typeface="Garamond"/>
              <a:ea typeface="Garamond"/>
              <a:cs typeface="Garamond"/>
              <a:sym typeface="Garamond"/>
            </a:endParaRPr>
          </a:p>
          <a:p>
            <a:pPr indent="0" lvl="0" marL="635000" marR="917575" rtl="0" algn="l">
              <a:spcBef>
                <a:spcPts val="1200"/>
              </a:spcBef>
              <a:spcAft>
                <a:spcPts val="0"/>
              </a:spcAft>
              <a:buNone/>
            </a:pPr>
            <a:r>
              <a:rPr lang="fr" sz="1800">
                <a:latin typeface="Garamond"/>
                <a:ea typeface="Garamond"/>
                <a:cs typeface="Garamond"/>
                <a:sym typeface="Garamond"/>
              </a:rPr>
              <a:t>Pour évaluer les acquis d’apprentissage résultant de l’achèvement de cette formation, les formateurs peuvent comparer les résultats du pré-test et du post-test. Ils peuvent également examiner les commentaires des participants lors de l'enquête post-cours.</a:t>
            </a:r>
            <a:endParaRPr/>
          </a:p>
          <a:p>
            <a:pPr indent="0" lvl="0" marL="635000" marR="909955" rtl="0" algn="just">
              <a:spcBef>
                <a:spcPts val="1205"/>
              </a:spcBef>
              <a:spcAft>
                <a:spcPts val="0"/>
              </a:spcAft>
              <a:buNone/>
            </a:pPr>
            <a:r>
              <a:rPr lang="fr" sz="1800">
                <a:latin typeface="Garamond"/>
                <a:ea typeface="Garamond"/>
                <a:cs typeface="Garamond"/>
                <a:sym typeface="Garamond"/>
              </a:rPr>
              <a:t>Le pré-test est inclus dans le annexe et peut être administré en ligne (via Enquête Singe ou Google Formulaires) au début du cours ou sous forme de documents papier à le début d’un </a:t>
            </a:r>
            <a:r>
              <a:rPr lang="fr" sz="1800">
                <a:solidFill>
                  <a:srgbClr val="000000"/>
                </a:solidFill>
                <a:latin typeface="Garamond"/>
                <a:ea typeface="Garamond"/>
                <a:cs typeface="Garamond"/>
                <a:sym typeface="Garamond"/>
              </a:rPr>
              <a:t>atelier de formation en présentiel. Le pré-test doit couvrir toutes les sections de la formation BD. Demandez aux participants de répondre calmement et indépendamment aux question pour environ dix minutes; être bien sûr chaque participant précise leur nom, organisation, et le pays sur le test.</a:t>
            </a:r>
            <a:endParaRPr sz="1800">
              <a:latin typeface="Garamond"/>
              <a:ea typeface="Garamond"/>
              <a:cs typeface="Garamond"/>
              <a:sym typeface="Garamond"/>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1:notes"/>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2. /#1</a:t>
            </a:r>
            <a:endParaRPr/>
          </a:p>
          <a:p>
            <a:pPr indent="0" lvl="0" marL="0" rtl="0" algn="l">
              <a:spcBef>
                <a:spcPts val="0"/>
              </a:spcBef>
              <a:spcAft>
                <a:spcPts val="0"/>
              </a:spcAft>
              <a:buClr>
                <a:schemeClr val="dk1"/>
              </a:buClr>
              <a:buSzPts val="1200"/>
              <a:buFont typeface="Calibri"/>
              <a:buNone/>
            </a:pPr>
            <a:r>
              <a:t/>
            </a:r>
            <a:endParaRPr/>
          </a:p>
        </p:txBody>
      </p:sp>
      <p:sp>
        <p:nvSpPr>
          <p:cNvPr id="534" name="Google Shape;534;p2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2.1/#4</a:t>
            </a:r>
            <a:endParaRPr/>
          </a:p>
          <a:p>
            <a:pPr indent="-298450" lvl="0" marL="457200" marR="0" rtl="0" algn="l">
              <a:lnSpc>
                <a:spcPct val="100000"/>
              </a:lnSpc>
              <a:spcBef>
                <a:spcPts val="0"/>
              </a:spcBef>
              <a:spcAft>
                <a:spcPts val="0"/>
              </a:spcAft>
              <a:buNone/>
            </a:pPr>
            <a:r>
              <a:rPr b="1" lang="fr" sz="1800">
                <a:latin typeface="Garamond"/>
                <a:ea typeface="Garamond"/>
                <a:cs typeface="Garamond"/>
                <a:sym typeface="Garamond"/>
              </a:rPr>
              <a:t>BD aide les organisations à maintenir et accroître leur présence et leur impact face aux défis critiques. Il est également essentiel de L'USAID et d'autres agences de financement du gouvernement américain pour le développement et la mise en œuvre de programmes, car le processus de proposition aide les agences donatrices à identifier des partenaires de mise en œuvre solides.</a:t>
            </a:r>
            <a:endParaRPr sz="1800">
              <a:latin typeface="Garamond"/>
              <a:ea typeface="Garamond"/>
              <a:cs typeface="Garamond"/>
              <a:sym typeface="Garamond"/>
            </a:endParaRPr>
          </a:p>
          <a:p>
            <a:pPr indent="0" lvl="0" marL="0" rtl="0" algn="l">
              <a:spcBef>
                <a:spcPts val="0"/>
              </a:spcBef>
              <a:spcAft>
                <a:spcPts val="0"/>
              </a:spcAft>
              <a:buNone/>
            </a:pPr>
            <a:r>
              <a:rPr lang="fr" sz="1800">
                <a:latin typeface="Garamond"/>
                <a:ea typeface="Garamond"/>
                <a:cs typeface="Garamond"/>
                <a:sym typeface="Garamond"/>
              </a:rPr>
              <a:t>Soulignez ensuite que l’élaboration de propositions est certainement liée au BD, mais qu’elle est moins large. </a:t>
            </a:r>
            <a:r>
              <a:rPr b="1" lang="fr" sz="1800">
                <a:latin typeface="Garamond"/>
                <a:ea typeface="Garamond"/>
                <a:cs typeface="Garamond"/>
                <a:sym typeface="Garamond"/>
              </a:rPr>
              <a:t>C'est une méthode BD, parmi d'autres méthodes.</a:t>
            </a:r>
            <a:endParaRPr/>
          </a:p>
          <a:p>
            <a:pPr indent="0" lvl="0" marL="0" rtl="0" algn="l">
              <a:spcBef>
                <a:spcPts val="0"/>
              </a:spcBef>
              <a:spcAft>
                <a:spcPts val="0"/>
              </a:spcAft>
              <a:buNone/>
            </a:pPr>
            <a:r>
              <a:t/>
            </a:r>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None/>
            </a:pPr>
            <a:r>
              <a:rPr lang="fr">
                <a:solidFill>
                  <a:schemeClr val="dk1"/>
                </a:solidFill>
                <a:latin typeface="Arial"/>
                <a:ea typeface="Arial"/>
                <a:cs typeface="Arial"/>
                <a:sym typeface="Arial"/>
              </a:rPr>
              <a:t>Anecdote de maintenir un champ et culture temporairement. Pecher, garder la canne ou jeter la canne parcequ’on a un gros poisson. L’USAID peut arreter votre fiancement. Que faire?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2.2/#7</a:t>
            </a:r>
            <a:endParaRPr b="1" sz="1100" u="none">
              <a:solidFill>
                <a:srgbClr val="4472C4"/>
              </a:solidFill>
              <a:latin typeface="Garamond"/>
              <a:ea typeface="Garamond"/>
              <a:cs typeface="Garamond"/>
              <a:sym typeface="Garamon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2.2/#8</a:t>
            </a:r>
            <a:endParaRPr b="1" sz="1100" u="none">
              <a:solidFill>
                <a:srgbClr val="4472C4"/>
              </a:solidFill>
              <a:latin typeface="Garamond"/>
              <a:ea typeface="Garamond"/>
              <a:cs typeface="Garamond"/>
              <a:sym typeface="Garamond"/>
            </a:endParaRPr>
          </a:p>
          <a:p>
            <a:pPr indent="0" lvl="0" marL="158750" rtl="0" algn="l">
              <a:spcBef>
                <a:spcPts val="0"/>
              </a:spcBef>
              <a:spcAft>
                <a:spcPts val="0"/>
              </a:spcAft>
              <a:buClr>
                <a:schemeClr val="dk1"/>
              </a:buClr>
              <a:buSzPts val="1200"/>
              <a:buFont typeface="Calibri"/>
              <a:buNone/>
            </a:pPr>
            <a:r>
              <a:t/>
            </a:r>
            <a:endParaRPr b="1">
              <a:solidFill>
                <a:srgbClr val="4472C4"/>
              </a:solidFill>
              <a:latin typeface="Garamond"/>
              <a:ea typeface="Garamond"/>
              <a:cs typeface="Garamond"/>
              <a:sym typeface="Garamond"/>
            </a:endParaRPr>
          </a:p>
          <a:p>
            <a:pPr indent="-298450" lvl="0" marL="457200" rtl="0" algn="l">
              <a:spcBef>
                <a:spcPts val="0"/>
              </a:spcBef>
              <a:spcAft>
                <a:spcPts val="0"/>
              </a:spcAft>
              <a:buNone/>
            </a:pPr>
            <a:r>
              <a:rPr b="1" lang="fr">
                <a:solidFill>
                  <a:srgbClr val="4472C4"/>
                </a:solidFill>
                <a:latin typeface="Garamond"/>
                <a:ea typeface="Garamond"/>
                <a:cs typeface="Garamond"/>
                <a:sym typeface="Garamond"/>
              </a:rPr>
              <a:t>Les expressions d’intérêt sont souvent incluses dans une RFI</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2.2/#9</a:t>
            </a:r>
            <a:endParaRPr b="1" sz="1100" u="none">
              <a:solidFill>
                <a:srgbClr val="4472C4"/>
              </a:solidFill>
              <a:latin typeface="Garamond"/>
              <a:ea typeface="Garamond"/>
              <a:cs typeface="Garamond"/>
              <a:sym typeface="Garamond"/>
            </a:endParaRPr>
          </a:p>
          <a:p>
            <a:pPr indent="0" lvl="0" marL="158750" marR="0" rtl="0" algn="l">
              <a:lnSpc>
                <a:spcPct val="100000"/>
              </a:lnSpc>
              <a:spcBef>
                <a:spcPts val="0"/>
              </a:spcBef>
              <a:spcAft>
                <a:spcPts val="0"/>
              </a:spcAft>
              <a:buClr>
                <a:srgbClr val="000000"/>
              </a:buClr>
              <a:buSzPts val="1100"/>
              <a:buFont typeface="Arial"/>
              <a:buNone/>
            </a:pPr>
            <a:r>
              <a:t/>
            </a:r>
            <a:endParaRPr b="1" sz="1100" u="none">
              <a:solidFill>
                <a:srgbClr val="4472C4"/>
              </a:solidFill>
              <a:latin typeface="Garamond"/>
              <a:ea typeface="Garamond"/>
              <a:cs typeface="Garamond"/>
              <a:sym typeface="Garamond"/>
            </a:endParaRPr>
          </a:p>
          <a:p>
            <a:pPr indent="0" lvl="0" marL="158750" marR="0" rtl="0" algn="l">
              <a:lnSpc>
                <a:spcPct val="100000"/>
              </a:lnSpc>
              <a:spcBef>
                <a:spcPts val="0"/>
              </a:spcBef>
              <a:spcAft>
                <a:spcPts val="0"/>
              </a:spcAft>
              <a:buClr>
                <a:srgbClr val="000000"/>
              </a:buClr>
              <a:buSzPts val="1100"/>
              <a:buFont typeface="Arial"/>
              <a:buNone/>
            </a:pPr>
            <a:r>
              <a:rPr b="1" lang="fr" sz="1100" u="sng">
                <a:latin typeface="Garamond"/>
                <a:ea typeface="Garamond"/>
                <a:cs typeface="Garamond"/>
                <a:sym typeface="Garamond"/>
              </a:rPr>
              <a:t>But:</a:t>
            </a:r>
            <a:endParaRPr b="1" sz="1100">
              <a:latin typeface="Garamond"/>
              <a:ea typeface="Garamond"/>
              <a:cs typeface="Garamond"/>
              <a:sym typeface="Garamond"/>
            </a:endParaRPr>
          </a:p>
          <a:p>
            <a:pPr indent="-342900" lvl="0" marL="342900" marR="0" rtl="0" algn="just">
              <a:spcBef>
                <a:spcPts val="1195"/>
              </a:spcBef>
              <a:spcAft>
                <a:spcPts val="0"/>
              </a:spcAft>
              <a:buClr>
                <a:schemeClr val="dk1"/>
              </a:buClr>
              <a:buSzPts val="1100"/>
              <a:buFont typeface="Noto Sans Symbols"/>
              <a:buChar char="∙"/>
            </a:pPr>
            <a:r>
              <a:rPr lang="fr" sz="1100">
                <a:latin typeface="Garamond"/>
                <a:ea typeface="Garamond"/>
                <a:cs typeface="Garamond"/>
                <a:sym typeface="Garamond"/>
              </a:rPr>
              <a:t>À obtenir un commun compréhension de clé termes et processus.</a:t>
            </a:r>
            <a:endParaRPr sz="1100">
              <a:latin typeface="Garamond"/>
              <a:ea typeface="Garamond"/>
              <a:cs typeface="Garamond"/>
              <a:sym typeface="Garamond"/>
            </a:endParaRPr>
          </a:p>
          <a:p>
            <a:pPr indent="-342900" lvl="0" marL="342900" marR="909955" rtl="0" algn="just">
              <a:spcBef>
                <a:spcPts val="610"/>
              </a:spcBef>
              <a:spcAft>
                <a:spcPts val="0"/>
              </a:spcAft>
              <a:buClr>
                <a:schemeClr val="dk1"/>
              </a:buClr>
              <a:buSzPts val="1100"/>
              <a:buFont typeface="Noto Sans Symbols"/>
              <a:buChar char="∙"/>
            </a:pPr>
            <a:r>
              <a:rPr lang="fr" sz="1100">
                <a:latin typeface="Garamond"/>
                <a:ea typeface="Garamond"/>
                <a:cs typeface="Garamond"/>
                <a:sym typeface="Garamond"/>
              </a:rPr>
              <a:t>À introduire le principal étapes de le processus, montrer du doigt dehors que ce entraînement est organisé par ceux phases et reviendrons plus en détail sur chacune d’elles au cours des modules suivants (transition vers le troisième module de base).</a:t>
            </a:r>
            <a:endParaRPr/>
          </a:p>
          <a:p>
            <a:pPr indent="-273050" lvl="0" marL="342900" marR="909955" rtl="0" algn="just">
              <a:spcBef>
                <a:spcPts val="610"/>
              </a:spcBef>
              <a:spcAft>
                <a:spcPts val="0"/>
              </a:spcAft>
              <a:buClr>
                <a:schemeClr val="dk1"/>
              </a:buClr>
              <a:buSzPts val="1100"/>
              <a:buFont typeface="Noto Sans Symbols"/>
              <a:buNone/>
            </a:pPr>
            <a:r>
              <a:t/>
            </a:r>
            <a:endParaRPr sz="1100" u="sng">
              <a:latin typeface="Garamond"/>
              <a:ea typeface="Garamond"/>
              <a:cs typeface="Garamond"/>
              <a:sym typeface="Garamond"/>
            </a:endParaRPr>
          </a:p>
          <a:p>
            <a:pPr indent="0" lvl="0" marL="0" marR="909955" rtl="0" algn="just">
              <a:spcBef>
                <a:spcPts val="610"/>
              </a:spcBef>
              <a:spcAft>
                <a:spcPts val="0"/>
              </a:spcAft>
              <a:buClr>
                <a:schemeClr val="dk1"/>
              </a:buClr>
              <a:buSzPts val="1100"/>
              <a:buFont typeface="Noto Sans Symbols"/>
              <a:buNone/>
            </a:pPr>
            <a:r>
              <a:rPr b="1" lang="fr" sz="1100" u="sng">
                <a:latin typeface="Garamond"/>
                <a:ea typeface="Garamond"/>
                <a:cs typeface="Garamond"/>
                <a:sym typeface="Garamond"/>
              </a:rPr>
              <a:t>Contenu </a:t>
            </a:r>
            <a:r>
              <a:rPr b="1" lang="fr" sz="1100">
                <a:latin typeface="Garamond"/>
                <a:ea typeface="Garamond"/>
                <a:cs typeface="Garamond"/>
                <a:sym typeface="Garamond"/>
              </a:rPr>
              <a:t>:</a:t>
            </a:r>
            <a:endParaRPr b="1" sz="1100">
              <a:latin typeface="Garamond"/>
              <a:ea typeface="Garamond"/>
              <a:cs typeface="Garamond"/>
              <a:sym typeface="Garamond"/>
            </a:endParaRPr>
          </a:p>
          <a:p>
            <a:pPr indent="-342900" lvl="0" marL="342900" marR="910589" rtl="0" algn="l">
              <a:spcBef>
                <a:spcPts val="600"/>
              </a:spcBef>
              <a:spcAft>
                <a:spcPts val="0"/>
              </a:spcAft>
              <a:buClr>
                <a:schemeClr val="dk1"/>
              </a:buClr>
              <a:buSzPts val="1100"/>
              <a:buFont typeface="Noto Sans Symbols"/>
              <a:buChar char="∙"/>
            </a:pPr>
            <a:r>
              <a:rPr lang="fr" sz="1100">
                <a:latin typeface="Garamond"/>
                <a:ea typeface="Garamond"/>
                <a:cs typeface="Garamond"/>
                <a:sym typeface="Garamond"/>
              </a:rPr>
              <a:t>Différents types de sollicitations de financement, par exemple Avis d'opportunités de financement (NOFO), demande de candidatures (RFA) et demande de propositions (RFP).</a:t>
            </a:r>
            <a:endParaRPr/>
          </a:p>
          <a:p>
            <a:pPr indent="-342900" lvl="0" marL="342900" marR="0" rtl="0" algn="l">
              <a:spcBef>
                <a:spcPts val="580"/>
              </a:spcBef>
              <a:spcAft>
                <a:spcPts val="0"/>
              </a:spcAft>
              <a:buClr>
                <a:srgbClr val="000000"/>
              </a:buClr>
              <a:buSzPts val="1100"/>
              <a:buFont typeface="Noto Sans Symbols"/>
              <a:buChar char="∙"/>
            </a:pPr>
            <a:r>
              <a:rPr lang="fr" sz="1100">
                <a:solidFill>
                  <a:srgbClr val="000000"/>
                </a:solidFill>
                <a:latin typeface="Garamond"/>
                <a:ea typeface="Garamond"/>
                <a:cs typeface="Garamond"/>
                <a:sym typeface="Garamond"/>
              </a:rPr>
              <a:t>Aperçu de le principal étapes de le approvisionnement processus.</a:t>
            </a:r>
            <a:endParaRPr sz="1100" u="none">
              <a:solidFill>
                <a:srgbClr val="000000"/>
              </a:solidFill>
              <a:latin typeface="Garamond"/>
              <a:ea typeface="Garamond"/>
              <a:cs typeface="Garamond"/>
              <a:sym typeface="Garamond"/>
            </a:endParaRPr>
          </a:p>
          <a:p>
            <a:pPr indent="-273050" lvl="0" marL="342900" marR="0" rtl="0" algn="l">
              <a:spcBef>
                <a:spcPts val="580"/>
              </a:spcBef>
              <a:spcAft>
                <a:spcPts val="0"/>
              </a:spcAft>
              <a:buClr>
                <a:schemeClr val="dk1"/>
              </a:buClr>
              <a:buSzPts val="1100"/>
              <a:buFont typeface="Noto Sans Symbols"/>
              <a:buNone/>
            </a:pPr>
            <a:r>
              <a:t/>
            </a:r>
            <a:endParaRPr sz="1100" u="none">
              <a:solidFill>
                <a:srgbClr val="000000"/>
              </a:solidFill>
              <a:latin typeface="Garamond"/>
              <a:ea typeface="Garamond"/>
              <a:cs typeface="Garamond"/>
              <a:sym typeface="Garamond"/>
            </a:endParaRPr>
          </a:p>
          <a:p>
            <a:pPr indent="-273050" lvl="0" marL="342900" marR="0" rtl="0" algn="l">
              <a:spcBef>
                <a:spcPts val="580"/>
              </a:spcBef>
              <a:spcAft>
                <a:spcPts val="0"/>
              </a:spcAft>
              <a:buClr>
                <a:schemeClr val="dk1"/>
              </a:buClr>
              <a:buSzPts val="1100"/>
              <a:buFont typeface="Noto Sans Symbols"/>
              <a:buNone/>
            </a:pPr>
            <a:r>
              <a:t/>
            </a:r>
            <a:endParaRPr sz="1100" u="none">
              <a:solidFill>
                <a:srgbClr val="000000"/>
              </a:solidFill>
              <a:latin typeface="Garamond"/>
              <a:ea typeface="Garamond"/>
              <a:cs typeface="Garamond"/>
              <a:sym typeface="Garamond"/>
            </a:endParaRPr>
          </a:p>
          <a:p>
            <a:pPr indent="0" lvl="0" marL="0" marR="0" rtl="0" algn="l">
              <a:spcBef>
                <a:spcPts val="580"/>
              </a:spcBef>
              <a:spcAft>
                <a:spcPts val="0"/>
              </a:spcAft>
              <a:buClr>
                <a:schemeClr val="dk1"/>
              </a:buClr>
              <a:buSzPts val="1100"/>
              <a:buFont typeface="Noto Sans Symbols"/>
              <a:buNone/>
            </a:pPr>
            <a:r>
              <a:rPr b="1" lang="fr" sz="1100" u="sng">
                <a:latin typeface="Garamond"/>
                <a:ea typeface="Garamond"/>
                <a:cs typeface="Garamond"/>
                <a:sym typeface="Garamond"/>
              </a:rPr>
              <a:t>Livraison mode/activités :</a:t>
            </a:r>
            <a:endParaRPr b="1" sz="1100">
              <a:latin typeface="Garamond"/>
              <a:ea typeface="Garamond"/>
              <a:cs typeface="Garamond"/>
              <a:sym typeface="Garamond"/>
            </a:endParaRPr>
          </a:p>
          <a:p>
            <a:pPr indent="-342900" lvl="0" marL="342900" marR="910589" rtl="0" algn="just">
              <a:spcBef>
                <a:spcPts val="1195"/>
              </a:spcBef>
              <a:spcAft>
                <a:spcPts val="0"/>
              </a:spcAft>
              <a:buClr>
                <a:schemeClr val="dk1"/>
              </a:buClr>
              <a:buSzPts val="1100"/>
              <a:buFont typeface="Garamond"/>
              <a:buAutoNum type="arabicPeriod"/>
            </a:pPr>
            <a:r>
              <a:rPr lang="fr" sz="1100">
                <a:latin typeface="Garamond"/>
                <a:ea typeface="Garamond"/>
                <a:cs typeface="Garamond"/>
                <a:sym typeface="Garamond"/>
              </a:rPr>
              <a:t>Présentez chaque point de </a:t>
            </a:r>
            <a:r>
              <a:rPr b="1" lang="fr" sz="1100">
                <a:solidFill>
                  <a:srgbClr val="4471C4"/>
                </a:solidFill>
                <a:latin typeface="Garamond"/>
                <a:ea typeface="Garamond"/>
                <a:cs typeface="Garamond"/>
                <a:sym typeface="Garamond"/>
              </a:rPr>
              <a:t>la diapositive M 2.2/#6 </a:t>
            </a:r>
            <a:r>
              <a:rPr lang="fr" sz="1100">
                <a:latin typeface="Garamond"/>
                <a:ea typeface="Garamond"/>
                <a:cs typeface="Garamond"/>
                <a:sym typeface="Garamond"/>
              </a:rPr>
              <a:t>un par un.</a:t>
            </a:r>
            <a:endParaRPr sz="1100">
              <a:latin typeface="Garamond"/>
              <a:ea typeface="Garamond"/>
              <a:cs typeface="Garamond"/>
              <a:sym typeface="Garamond"/>
            </a:endParaRPr>
          </a:p>
          <a:p>
            <a:pPr indent="-285750" lvl="1" marL="742950" marR="910589" rtl="0" algn="just">
              <a:lnSpc>
                <a:spcPct val="97000"/>
              </a:lnSpc>
              <a:spcBef>
                <a:spcPts val="615"/>
              </a:spcBef>
              <a:spcAft>
                <a:spcPts val="0"/>
              </a:spcAft>
              <a:buClr>
                <a:schemeClr val="dk1"/>
              </a:buClr>
              <a:buSzPts val="1100"/>
              <a:buFont typeface="Courier New"/>
              <a:buChar char="o"/>
            </a:pPr>
            <a:r>
              <a:rPr lang="fr" sz="1100">
                <a:latin typeface="Garamond"/>
                <a:ea typeface="Garamond"/>
                <a:cs typeface="Garamond"/>
                <a:sym typeface="Garamond"/>
              </a:rPr>
              <a:t>Après balle #2 : Demander des volontaires pour expliquer quoi ils comprendre le différence à être entre un Demande pour Information (DDR), Demande pour Applications (RFA) et un Demande pour Propositions (RFP).</a:t>
            </a:r>
            <a:r>
              <a:rPr lang="fr" sz="800">
                <a:latin typeface="Garamond"/>
                <a:ea typeface="Garamond"/>
                <a:cs typeface="Garamond"/>
                <a:sym typeface="Garamond"/>
              </a:rPr>
              <a:t> </a:t>
            </a:r>
            <a:endParaRPr sz="1100">
              <a:latin typeface="Garamond"/>
              <a:ea typeface="Garamond"/>
              <a:cs typeface="Garamond"/>
              <a:sym typeface="Garamond"/>
            </a:endParaRPr>
          </a:p>
          <a:p>
            <a:pPr indent="0" lvl="0" marL="158750" marR="0" rtl="0" algn="l">
              <a:lnSpc>
                <a:spcPct val="100000"/>
              </a:lnSpc>
              <a:spcBef>
                <a:spcPts val="0"/>
              </a:spcBef>
              <a:spcAft>
                <a:spcPts val="0"/>
              </a:spcAft>
              <a:buClr>
                <a:srgbClr val="000000"/>
              </a:buClr>
              <a:buSzPts val="1100"/>
              <a:buFont typeface="Arial"/>
              <a:buNone/>
            </a:pPr>
            <a:r>
              <a:t/>
            </a:r>
            <a:endParaRPr b="1" sz="1100">
              <a:solidFill>
                <a:srgbClr val="4472C4"/>
              </a:solidFill>
              <a:latin typeface="Garamond"/>
              <a:ea typeface="Garamond"/>
              <a:cs typeface="Garamond"/>
              <a:sym typeface="Garamond"/>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2.2/#11</a:t>
            </a:r>
            <a:endParaRPr b="1" sz="1100" u="none">
              <a:solidFill>
                <a:srgbClr val="4472C4"/>
              </a:solidFill>
              <a:latin typeface="Garamond"/>
              <a:ea typeface="Garamond"/>
              <a:cs typeface="Garamond"/>
              <a:sym typeface="Garamond"/>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35:notes"/>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 /#1</a:t>
            </a:r>
            <a:endParaRPr/>
          </a:p>
          <a:p>
            <a:pPr indent="0" lvl="0" marL="0" rtl="0" algn="l">
              <a:spcBef>
                <a:spcPts val="0"/>
              </a:spcBef>
              <a:spcAft>
                <a:spcPts val="0"/>
              </a:spcAft>
              <a:buClr>
                <a:schemeClr val="dk1"/>
              </a:buClr>
              <a:buSzPts val="1200"/>
              <a:buFont typeface="Calibri"/>
              <a:buNone/>
            </a:pPr>
            <a:r>
              <a:t/>
            </a:r>
            <a:endParaRPr/>
          </a:p>
        </p:txBody>
      </p:sp>
      <p:sp>
        <p:nvSpPr>
          <p:cNvPr id="631" name="Google Shape;631;p35: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3.0/#2</a:t>
            </a:r>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3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3.1/#3</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idée de génie sources de opportunité information:</a:t>
            </a:r>
            <a:endParaRPr/>
          </a:p>
          <a:p>
            <a:pPr indent="-285750" lvl="1" marL="742950" marR="910589" rtl="0" algn="just">
              <a:spcBef>
                <a:spcPts val="610"/>
              </a:spcBef>
              <a:spcAft>
                <a:spcPts val="0"/>
              </a:spcAft>
              <a:buClr>
                <a:schemeClr val="dk1"/>
              </a:buClr>
              <a:buSzPts val="1100"/>
              <a:buFont typeface="Garamond"/>
              <a:buAutoNum type="alphaLcParenR"/>
            </a:pPr>
            <a:r>
              <a:rPr b="1" lang="fr" sz="1800">
                <a:latin typeface="Garamond"/>
                <a:ea typeface="Garamond"/>
                <a:cs typeface="Garamond"/>
                <a:sym typeface="Garamond"/>
              </a:rPr>
              <a:t>Pour les participants en personne : </a:t>
            </a:r>
            <a:r>
              <a:rPr lang="fr" sz="1800">
                <a:latin typeface="Garamond"/>
                <a:ea typeface="Garamond"/>
                <a:cs typeface="Garamond"/>
                <a:sym typeface="Garamond"/>
              </a:rPr>
              <a:t>associez-les rapidement à la personne assise à côté d'eux et donnez eux un peu minutes à iota vers le bas des idées sur ou comment ils pourrait trouver dehors à propos opportunités de financement potentielles de l'USAID et d'autres agences du gouvernement américain (CDC, DOD, BHA, etc.).</a:t>
            </a:r>
            <a:endParaRPr/>
          </a:p>
          <a:p>
            <a:pPr indent="-285750" lvl="1" marL="742950" marR="911225" rtl="0" algn="just">
              <a:spcBef>
                <a:spcPts val="595"/>
              </a:spcBef>
              <a:spcAft>
                <a:spcPts val="0"/>
              </a:spcAft>
              <a:buClr>
                <a:schemeClr val="dk1"/>
              </a:buClr>
              <a:buSzPts val="1100"/>
              <a:buFont typeface="Garamond"/>
              <a:buAutoNum type="alphaLcParenR"/>
            </a:pPr>
            <a:r>
              <a:rPr b="1" lang="fr" sz="1800">
                <a:latin typeface="Garamond"/>
                <a:ea typeface="Garamond"/>
                <a:cs typeface="Garamond"/>
                <a:sym typeface="Garamond"/>
              </a:rPr>
              <a:t>Pour les participants virtuels : </a:t>
            </a:r>
            <a:r>
              <a:rPr lang="fr" sz="1800">
                <a:latin typeface="Garamond"/>
                <a:ea typeface="Garamond"/>
                <a:cs typeface="Garamond"/>
                <a:sym typeface="Garamond"/>
              </a:rPr>
              <a:t>demandez-leur de saisir leur texte sur le tableau blanc en ligne (en utilisant le Outil Annoter dans MS Les équipes, pour exemple) leur individuel idées sur ou comment ils pourrait trouver dehors sur les opportunités de financement potentielles de l'USAID et d'autres agences du gouvernement américain (CDC, DOD, BHA, etc.). Dites-leur de publier uniquement des idées que d'autres n'ont pas déjà publiées (sauf bien sûr pour les inévitables publications simultanées/croisées).</a:t>
            </a:r>
            <a:endParaRPr sz="1800">
              <a:solidFill>
                <a:srgbClr val="000000"/>
              </a:solidFill>
              <a:latin typeface="Garamond"/>
              <a:ea typeface="Garamond"/>
              <a:cs typeface="Garamond"/>
              <a:sym typeface="Garamond"/>
            </a:endParaRPr>
          </a:p>
          <a:p>
            <a:pPr indent="-298450" lvl="0" marL="457200" marR="0" rtl="0" algn="l">
              <a:lnSpc>
                <a:spcPct val="100000"/>
              </a:lnSpc>
              <a:spcBef>
                <a:spcPts val="0"/>
              </a:spcBef>
              <a:spcAft>
                <a:spcPts val="0"/>
              </a:spcAft>
              <a:buNone/>
            </a:pPr>
            <a:r>
              <a:rPr lang="fr" sz="1800">
                <a:solidFill>
                  <a:srgbClr val="000000"/>
                </a:solidFill>
                <a:latin typeface="Garamond"/>
                <a:ea typeface="Garamond"/>
                <a:cs typeface="Garamond"/>
                <a:sym typeface="Garamond"/>
              </a:rPr>
              <a:t>Encouragez les PLI à s'abonner (le cas échéant) et à surveiller ces sites de manière régulière (quotidiennement, car chaque jour compte lorsqu'une proposition est mise en ligne !).</a:t>
            </a:r>
            <a:endParaRPr/>
          </a:p>
          <a:p>
            <a:pPr indent="-298450" lvl="0" marL="457200" marR="0" rtl="0" algn="l">
              <a:lnSpc>
                <a:spcPct val="100000"/>
              </a:lnSpc>
              <a:spcBef>
                <a:spcPts val="0"/>
              </a:spcBef>
              <a:spcAft>
                <a:spcPts val="0"/>
              </a:spcAft>
              <a:buNone/>
            </a:pPr>
            <a:r>
              <a:rPr lang="fr" sz="1800">
                <a:solidFill>
                  <a:srgbClr val="000000"/>
                </a:solidFill>
                <a:latin typeface="Garamond"/>
                <a:ea typeface="Garamond"/>
                <a:cs typeface="Garamond"/>
                <a:sym typeface="Garamond"/>
              </a:rPr>
              <a:t>Si possible, accédez directement aux sites Web (plutôt que de simplement projeter ces diapositives, étant donné que la police est assez petite) et faites une démonstration rapide de la façon de trouver les informations pertinentes et de vous abonner aux </a:t>
            </a:r>
            <a:r>
              <a:rPr lang="fr" sz="1800">
                <a:solidFill>
                  <a:srgbClr val="000000"/>
                </a:solidFill>
                <a:highlight>
                  <a:srgbClr val="FFFF00"/>
                </a:highlight>
                <a:latin typeface="Garamond"/>
                <a:ea typeface="Garamond"/>
                <a:cs typeface="Garamond"/>
                <a:sym typeface="Garamond"/>
              </a:rPr>
              <a:t>e-mails de synthèse de l'entreprise.</a:t>
            </a:r>
            <a:endParaRPr sz="1800">
              <a:latin typeface="Garamond"/>
              <a:ea typeface="Garamond"/>
              <a:cs typeface="Garamond"/>
              <a:sym typeface="Garamond"/>
            </a:endParaRPr>
          </a:p>
          <a:p>
            <a:pPr indent="0" lvl="0" marL="158750" marR="0" rtl="0" algn="l">
              <a:lnSpc>
                <a:spcPct val="100000"/>
              </a:lnSpc>
              <a:spcBef>
                <a:spcPts val="0"/>
              </a:spcBef>
              <a:spcAft>
                <a:spcPts val="0"/>
              </a:spcAft>
              <a:buClr>
                <a:srgbClr val="000000"/>
              </a:buClr>
              <a:buSzPts val="1100"/>
              <a:buFont typeface="Arial"/>
              <a:buNone/>
            </a:pPr>
            <a:r>
              <a:t/>
            </a:r>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3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3.1/#4</a:t>
            </a:r>
            <a:endParaRPr/>
          </a:p>
          <a:p>
            <a:pPr indent="0" lvl="0" marL="158750" marR="0" rtl="0" algn="l">
              <a:lnSpc>
                <a:spcPct val="100000"/>
              </a:lnSpc>
              <a:spcBef>
                <a:spcPts val="0"/>
              </a:spcBef>
              <a:spcAft>
                <a:spcPts val="0"/>
              </a:spcAft>
              <a:buClr>
                <a:srgbClr val="000000"/>
              </a:buClr>
              <a:buSzPts val="1100"/>
              <a:buFont typeface="Arial"/>
              <a:buNone/>
            </a:pPr>
            <a:r>
              <a:t/>
            </a:r>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3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3.1/#6</a:t>
            </a:r>
            <a:endParaRPr/>
          </a:p>
          <a:p>
            <a:pPr indent="-171450" lvl="0" marL="171450" marR="0" rtl="0" algn="l">
              <a:spcBef>
                <a:spcPts val="605"/>
              </a:spcBef>
              <a:spcAft>
                <a:spcPts val="0"/>
              </a:spcAft>
              <a:buNone/>
            </a:pPr>
            <a:r>
              <a:rPr lang="fr" sz="1100">
                <a:latin typeface="Garamond"/>
                <a:ea typeface="Garamond"/>
                <a:cs typeface="Garamond"/>
                <a:sym typeface="Garamond"/>
              </a:rPr>
              <a:t>Pratique pratique en utilisant </a:t>
            </a:r>
            <a:r>
              <a:rPr b="1" lang="fr" sz="1100">
                <a:latin typeface="Garamond"/>
                <a:ea typeface="Garamond"/>
                <a:cs typeface="Garamond"/>
                <a:sym typeface="Garamond"/>
              </a:rPr>
              <a:t>Gouvernement américain en ligne plateformes </a:t>
            </a:r>
            <a:r>
              <a:rPr lang="fr" sz="1100">
                <a:latin typeface="Garamond"/>
                <a:ea typeface="Garamond"/>
                <a:cs typeface="Garamond"/>
                <a:sym typeface="Garamond"/>
              </a:rPr>
              <a:t>:</a:t>
            </a:r>
            <a:endParaRPr sz="1100">
              <a:latin typeface="Garamond"/>
              <a:ea typeface="Garamond"/>
              <a:cs typeface="Garamond"/>
              <a:sym typeface="Garamond"/>
            </a:endParaRPr>
          </a:p>
          <a:p>
            <a:pPr indent="-285750" lvl="1" marL="742950" marR="909955" rtl="0" algn="just">
              <a:spcBef>
                <a:spcPts val="600"/>
              </a:spcBef>
              <a:spcAft>
                <a:spcPts val="0"/>
              </a:spcAft>
              <a:buClr>
                <a:schemeClr val="dk1"/>
              </a:buClr>
              <a:buSzPts val="1100"/>
              <a:buFont typeface="Garamond"/>
              <a:buAutoNum type="alphaLcParenR"/>
            </a:pPr>
            <a:r>
              <a:rPr lang="fr" sz="1100">
                <a:latin typeface="Garamond"/>
                <a:ea typeface="Garamond"/>
                <a:cs typeface="Garamond"/>
                <a:sym typeface="Garamond"/>
              </a:rPr>
              <a:t>Si le temps le permet et si tous les participants ont accès à Internet, divisez les groupes (en demandant aux participants en personne de travailler sur une table différente avec 3 à 4 membres de l'équipe ou en utilisant des « groupes de discussion » dans des applications en ligne telles que MS Teams, Google Meet, ou Zoom pour les participants virtuels). Confier à un groupe la tâche de rechercher les prévisions commerciales de l'USAID pour trouver des opportunités potentielles d'intérêt dans leur pays ; et confiez à un autre groupe la tâche de rechercher </a:t>
            </a:r>
            <a:r>
              <a:rPr lang="fr" sz="1100" u="sng">
                <a:solidFill>
                  <a:srgbClr val="0462C1"/>
                </a:solidFill>
                <a:latin typeface="Garamond"/>
                <a:ea typeface="Garamond"/>
                <a:cs typeface="Garamond"/>
                <a:sym typeface="Garamond"/>
                <a:hlinkClick r:id="rId2">
                  <a:extLst>
                    <a:ext uri="{A12FA001-AC4F-418D-AE19-62706E023703}">
                      <ahyp:hlinkClr val="tx"/>
                    </a:ext>
                  </a:extLst>
                </a:hlinkClick>
              </a:rPr>
              <a:t>www.grants.gov </a:t>
            </a:r>
            <a:r>
              <a:rPr lang="fr" sz="1100" u="sng" strike="noStrike">
                <a:solidFill>
                  <a:srgbClr val="0000FF"/>
                </a:solidFill>
                <a:latin typeface="Garamond"/>
                <a:ea typeface="Garamond"/>
                <a:cs typeface="Garamond"/>
                <a:sym typeface="Garamond"/>
                <a:hlinkClick r:id="rId3">
                  <a:extLst>
                    <a:ext uri="{A12FA001-AC4F-418D-AE19-62706E023703}">
                      <ahyp:hlinkClr val="tx"/>
                    </a:ext>
                  </a:extLst>
                </a:hlinkClick>
              </a:rPr>
              <a:t>et </a:t>
            </a:r>
            <a:r>
              <a:rPr lang="fr" sz="1100">
                <a:latin typeface="Garamond"/>
                <a:ea typeface="Garamond"/>
                <a:cs typeface="Garamond"/>
                <a:sym typeface="Garamond"/>
              </a:rPr>
              <a:t>à un troisième groupe d'explorer </a:t>
            </a:r>
            <a:r>
              <a:rPr lang="fr" sz="1100" u="sng">
                <a:solidFill>
                  <a:srgbClr val="0462C1"/>
                </a:solidFill>
                <a:latin typeface="Garamond"/>
                <a:ea typeface="Garamond"/>
                <a:cs typeface="Garamond"/>
                <a:sym typeface="Garamond"/>
                <a:hlinkClick r:id="rId4">
                  <a:extLst>
                    <a:ext uri="{A12FA001-AC4F-418D-AE19-62706E023703}">
                      <ahyp:hlinkClr val="tx"/>
                    </a:ext>
                  </a:extLst>
                </a:hlinkClick>
              </a:rPr>
              <a:t>www.sam.gov </a:t>
            </a:r>
            <a:r>
              <a:rPr lang="fr" sz="1100" u="sng" strike="noStrike">
                <a:solidFill>
                  <a:srgbClr val="0000FF"/>
                </a:solidFill>
                <a:latin typeface="Garamond"/>
                <a:ea typeface="Garamond"/>
                <a:cs typeface="Garamond"/>
                <a:sym typeface="Garamond"/>
                <a:hlinkClick r:id="rId5">
                  <a:extLst>
                    <a:ext uri="{A12FA001-AC4F-418D-AE19-62706E023703}">
                      <ahyp:hlinkClr val="tx"/>
                    </a:ext>
                  </a:extLst>
                </a:hlinkClick>
              </a:rPr>
              <a:t>.</a:t>
            </a:r>
            <a:endParaRPr sz="1100">
              <a:latin typeface="Garamond"/>
              <a:ea typeface="Garamond"/>
              <a:cs typeface="Garamond"/>
              <a:sym typeface="Garamond"/>
            </a:endParaRPr>
          </a:p>
          <a:p>
            <a:pPr indent="-285750" lvl="1" marL="742950" marR="909955" rtl="0" algn="just">
              <a:spcBef>
                <a:spcPts val="600"/>
              </a:spcBef>
              <a:spcAft>
                <a:spcPts val="0"/>
              </a:spcAft>
              <a:buClr>
                <a:schemeClr val="dk1"/>
              </a:buClr>
              <a:buSzPts val="1100"/>
              <a:buFont typeface="Garamond"/>
              <a:buAutoNum type="alphaLcParenR"/>
            </a:pPr>
            <a:r>
              <a:rPr lang="fr" sz="1100">
                <a:latin typeface="Garamond"/>
                <a:ea typeface="Garamond"/>
                <a:cs typeface="Garamond"/>
                <a:sym typeface="Garamond"/>
              </a:rPr>
              <a:t>Ne prenez pas le temps de faire des débriefings en plénière groupe par groupe (cela prendrait beaucoup de temps), mais vous pourrait demander un peu bénévoles à partager quelques observations à propos quoi ils trouvé et/ou à quel point ils estiment que ces plateformes sont utiles.</a:t>
            </a:r>
            <a:endParaRPr/>
          </a:p>
          <a:p>
            <a:pPr indent="0" lvl="0" marL="15875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sz="1800">
              <a:latin typeface="Garamond"/>
              <a:ea typeface="Garamond"/>
              <a:cs typeface="Garamond"/>
              <a:sym typeface="Garamond"/>
            </a:endParaRPr>
          </a:p>
        </p:txBody>
      </p:sp>
      <p:sp>
        <p:nvSpPr>
          <p:cNvPr id="361" name="Google Shape;36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4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3.1/#8</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Discutez brièvement </a:t>
            </a:r>
            <a:r>
              <a:rPr b="1" lang="fr" sz="1800">
                <a:latin typeface="Garamond"/>
                <a:ea typeface="Garamond"/>
                <a:cs typeface="Garamond"/>
                <a:sym typeface="Garamond"/>
              </a:rPr>
              <a:t>de l'éligibilité </a:t>
            </a:r>
            <a:r>
              <a:rPr lang="fr" sz="1800">
                <a:latin typeface="Garamond"/>
                <a:ea typeface="Garamond"/>
                <a:cs typeface="Garamond"/>
                <a:sym typeface="Garamond"/>
              </a:rPr>
              <a:t>– c'est-à-dire du fait que toutes les sollicitations du gouvernement américain préciseront quel type d'organisations peuvent postuler ; et ils devraient uniquement consacrer leur temps à rechercher et à saisir les opportunités pour lesquelles ils se qualifient et celles pour lesquelles ils ont de fortes chances de gagner.</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Soulignez également la nécessité d'obtenir un numéro d'identifiant d'entité unique (UEI) via </a:t>
            </a:r>
            <a:r>
              <a:rPr lang="fr" sz="1800" u="sng">
                <a:solidFill>
                  <a:srgbClr val="0462C1"/>
                </a:solidFill>
                <a:latin typeface="Garamond"/>
                <a:ea typeface="Garamond"/>
                <a:cs typeface="Garamond"/>
                <a:sym typeface="Garamond"/>
                <a:hlinkClick r:id="rId2">
                  <a:extLst>
                    <a:ext uri="{A12FA001-AC4F-418D-AE19-62706E023703}">
                      <ahyp:hlinkClr val="tx"/>
                    </a:ext>
                  </a:extLst>
                </a:hlinkClick>
              </a:rPr>
              <a:t>SAM.gov </a:t>
            </a:r>
            <a:r>
              <a:rPr lang="fr" sz="1800" u="sng" strike="noStrike">
                <a:solidFill>
                  <a:schemeClr val="hlink"/>
                </a:solidFill>
                <a:latin typeface="Garamond"/>
                <a:ea typeface="Garamond"/>
                <a:cs typeface="Garamond"/>
                <a:sym typeface="Garamond"/>
                <a:hlinkClick r:id="rId3"/>
              </a:rPr>
              <a:t>.</a:t>
            </a:r>
            <a:endParaRPr sz="1800">
              <a:latin typeface="Garamond"/>
              <a:ea typeface="Garamond"/>
              <a:cs typeface="Garamond"/>
              <a:sym typeface="Garamond"/>
            </a:endParaRPr>
          </a:p>
          <a:p>
            <a:pPr indent="-298450" lvl="0" marL="457200" marR="0" rtl="0" algn="l">
              <a:lnSpc>
                <a:spcPct val="100000"/>
              </a:lnSpc>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3.2/#9</a:t>
            </a:r>
            <a:endParaRPr/>
          </a:p>
          <a:p>
            <a:pPr indent="-171450" lvl="0" marL="171450" marR="909955" rtl="0" algn="just">
              <a:spcBef>
                <a:spcPts val="85"/>
              </a:spcBef>
              <a:spcAft>
                <a:spcPts val="0"/>
              </a:spcAft>
              <a:buNone/>
            </a:pPr>
            <a:r>
              <a:rPr lang="fr" sz="1100">
                <a:latin typeface="Garamond"/>
                <a:ea typeface="Garamond"/>
                <a:cs typeface="Garamond"/>
                <a:sym typeface="Garamond"/>
              </a:rPr>
              <a:t>Souligner le importance de prioriser lequel des opportunités et l’organisation poursuit :</a:t>
            </a:r>
            <a:endParaRPr sz="1100">
              <a:latin typeface="Garamond"/>
              <a:ea typeface="Garamond"/>
              <a:cs typeface="Garamond"/>
              <a:sym typeface="Garamond"/>
            </a:endParaRPr>
          </a:p>
          <a:p>
            <a:pPr indent="-228600" lvl="1" marL="685800" marR="912495" rtl="0" algn="just">
              <a:spcBef>
                <a:spcPts val="610"/>
              </a:spcBef>
              <a:spcAft>
                <a:spcPts val="0"/>
              </a:spcAft>
              <a:buClr>
                <a:schemeClr val="dk1"/>
              </a:buClr>
              <a:buSzPts val="1100"/>
              <a:buFont typeface="Calibri"/>
              <a:buAutoNum type="arabicPeriod"/>
            </a:pPr>
            <a:r>
              <a:rPr lang="fr" sz="1100">
                <a:latin typeface="Garamond"/>
                <a:ea typeface="Garamond"/>
                <a:cs typeface="Garamond"/>
                <a:sym typeface="Garamond"/>
              </a:rPr>
              <a:t>Vous pouvez commencer (avant de projeter la diapositive) par susciter une réflexion et une première discussion en plénière en demandant au groupe :</a:t>
            </a:r>
            <a:endParaRPr/>
          </a:p>
          <a:p>
            <a:pPr indent="0" lvl="0" marL="1320800" marR="910589" rtl="0" algn="just">
              <a:spcBef>
                <a:spcPts val="600"/>
              </a:spcBef>
              <a:spcAft>
                <a:spcPts val="0"/>
              </a:spcAft>
              <a:buNone/>
            </a:pPr>
            <a:r>
              <a:rPr b="1" lang="fr" sz="1100">
                <a:latin typeface="Garamond"/>
                <a:ea typeface="Garamond"/>
                <a:cs typeface="Garamond"/>
                <a:sym typeface="Garamond"/>
              </a:rPr>
              <a:t>Allons dire toi identifié plusieurs opportunités dans le TU AS DIT Entreprise Prévision que ton organisation se qualifie pour et que volonté être libéré autour le même temps. Bonne nouvelle! Mais serez-vous capable de les poursuivre tous ? Est-il judicieux de les poursuivre tous ?</a:t>
            </a:r>
            <a:endParaRPr sz="1100">
              <a:latin typeface="Garamond"/>
              <a:ea typeface="Garamond"/>
              <a:cs typeface="Garamond"/>
              <a:sym typeface="Garamond"/>
            </a:endParaRPr>
          </a:p>
          <a:p>
            <a:pPr indent="-228600" lvl="1" marL="685800" marR="911860" rtl="0" algn="just">
              <a:spcBef>
                <a:spcPts val="595"/>
              </a:spcBef>
              <a:spcAft>
                <a:spcPts val="0"/>
              </a:spcAft>
              <a:buClr>
                <a:srgbClr val="000000"/>
              </a:buClr>
              <a:buSzPts val="1100"/>
              <a:buFont typeface="Calibri"/>
              <a:buAutoNum type="arabicPeriod"/>
            </a:pPr>
            <a:r>
              <a:rPr b="0" i="0" lang="fr" sz="1100" u="none" cap="none" strike="noStrike">
                <a:solidFill>
                  <a:srgbClr val="000000"/>
                </a:solidFill>
                <a:latin typeface="Garamond"/>
                <a:ea typeface="Garamond"/>
                <a:cs typeface="Garamond"/>
                <a:sym typeface="Garamond"/>
              </a:rPr>
              <a:t>Après avoir pris quelques réponses, faites le point suivant : </a:t>
            </a:r>
            <a:r>
              <a:rPr b="1" lang="fr" sz="1100">
                <a:latin typeface="Garamond"/>
                <a:ea typeface="Garamond"/>
                <a:cs typeface="Garamond"/>
                <a:sym typeface="Garamond"/>
              </a:rPr>
              <a:t>Bien qu'il puisse être tentant d'essayer de toutes les rechercher (surtout si vous cherchez à diversifier vos sources de financement et à élargir votre portefeuille) : mais toi besoin à être réaliste à propos sous quoi conditions vous pouvez produire une proposition de haute qualité susceptible de gagner.</a:t>
            </a:r>
            <a:endParaRPr/>
          </a:p>
          <a:p>
            <a:pPr indent="-228600" lvl="1" marL="685800" marR="911860" rtl="0" algn="just">
              <a:spcBef>
                <a:spcPts val="595"/>
              </a:spcBef>
              <a:spcAft>
                <a:spcPts val="0"/>
              </a:spcAft>
              <a:buClr>
                <a:schemeClr val="dk1"/>
              </a:buClr>
              <a:buSzPts val="1100"/>
              <a:buFont typeface="Calibri"/>
              <a:buAutoNum type="arabicPeriod"/>
            </a:pPr>
            <a:r>
              <a:rPr lang="fr" sz="1100">
                <a:latin typeface="Garamond"/>
                <a:ea typeface="Garamond"/>
                <a:cs typeface="Garamond"/>
                <a:sym typeface="Garamond"/>
              </a:rPr>
              <a:t>Alors partager le clé plats à emporter depuis le Power Point (PPT) glisser.</a:t>
            </a:r>
            <a:endParaRPr sz="1100">
              <a:latin typeface="Garamond"/>
              <a:ea typeface="Garamond"/>
              <a:cs typeface="Garamond"/>
              <a:sym typeface="Garamond"/>
            </a:endParaRPr>
          </a:p>
          <a:p>
            <a:pPr indent="0" lvl="0" marL="158750" marR="0" rtl="0" algn="l">
              <a:lnSpc>
                <a:spcPct val="100000"/>
              </a:lnSpc>
              <a:spcBef>
                <a:spcPts val="0"/>
              </a:spcBef>
              <a:spcAft>
                <a:spcPts val="0"/>
              </a:spcAft>
              <a:buClr>
                <a:srgbClr val="000000"/>
              </a:buClr>
              <a:buSzPts val="1100"/>
              <a:buFont typeface="Arial"/>
              <a:buNone/>
            </a:pPr>
            <a:r>
              <a:t/>
            </a:r>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4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3.2/#10</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Demandez aux participants de partager les expériences qu’ils ont vécues lorsqu’ils ont décidé de ne pas se lancer dans une proposition. Quels ont été les principaux facteurs ? Demandez aux participants de partager les expériences qu’ils ont vécues lorsqu’ils ont décidé quand aller de l’avant avec la soumission d’une proposition. Quels ont été les principaux facteurs ?</a:t>
            </a:r>
            <a:endParaRPr/>
          </a:p>
          <a:p>
            <a:pPr indent="-342900" lvl="0" marL="342900" marR="911860" rtl="0" algn="just">
              <a:spcBef>
                <a:spcPts val="1200"/>
              </a:spcBef>
              <a:spcAft>
                <a:spcPts val="0"/>
              </a:spcAft>
              <a:buClr>
                <a:schemeClr val="dk1"/>
              </a:buClr>
              <a:buSzPts val="1000"/>
              <a:buFont typeface="Garamond"/>
              <a:buAutoNum type="arabicPeriod"/>
            </a:pPr>
            <a:r>
              <a:rPr lang="fr" sz="1800">
                <a:latin typeface="Garamond"/>
                <a:ea typeface="Garamond"/>
                <a:cs typeface="Garamond"/>
                <a:sym typeface="Garamond"/>
              </a:rPr>
              <a:t>Avant de projeter la diapositive suivante, demandez aux participants : « Maintenant que votre organisation a décidé de saisir une certaine opportunité, que devez-vous faire ensuite ? Attendez-vous simplement la sortie du NOFO ? Prenez quelques réponses en plénière. Insistez ensuite sur les points de la diapositive suivante ( </a:t>
            </a:r>
            <a:r>
              <a:rPr b="1" lang="fr" sz="1800">
                <a:solidFill>
                  <a:srgbClr val="4471C4"/>
                </a:solidFill>
                <a:latin typeface="Garamond"/>
                <a:ea typeface="Garamond"/>
                <a:cs typeface="Garamond"/>
                <a:sym typeface="Garamond"/>
              </a:rPr>
              <a:t>Diapositive M 3.3/#11)</a:t>
            </a:r>
            <a:endParaRPr sz="1800">
              <a:latin typeface="Garamond"/>
              <a:ea typeface="Garamond"/>
              <a:cs typeface="Garamond"/>
              <a:sym typeface="Garamond"/>
            </a:endParaRPr>
          </a:p>
          <a:p>
            <a:pPr indent="-298450" lvl="0" marL="457200" marR="0" rtl="0" algn="l">
              <a:lnSpc>
                <a:spcPct val="100000"/>
              </a:lnSpc>
              <a:spcBef>
                <a:spcPts val="0"/>
              </a:spcBef>
              <a:spcAft>
                <a:spcPts val="0"/>
              </a:spcAft>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4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3.3/#11</a:t>
            </a:r>
            <a:endParaRPr sz="1100">
              <a:highlight>
                <a:srgbClr val="FFFF00"/>
              </a:highlight>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fr" sz="1100">
                <a:highlight>
                  <a:srgbClr val="FFFF00"/>
                </a:highlight>
                <a:latin typeface="Arial"/>
                <a:ea typeface="Arial"/>
                <a:cs typeface="Arial"/>
                <a:sym typeface="Arial"/>
              </a:rPr>
              <a:t>Une fois que le donateur lance l’appel à candidatures/propositions, le temps commence à tourner ! Les sollicitations ne sont généralement ouvertes que pendant 30 à 45 jours (4 à 6 semaines), il est donc important que les candidats anticipent et se préparent autant que possible à la sollicitation avant qu'elle ne soit « mise en ligne ». L'USAID annonce généralement les sollicitations à venir dans ses prévisions commerciales ; et il existe d'autres moyens d'obtenir des informations sur les opportunités à venir. Les PLI doivent être prêts à élaborer et à soumettre leur proposition lorsque l’opportunité de financement est émise, après avoir effectué un travail préparatoire à l’avance.</a:t>
            </a:r>
            <a:r>
              <a:rPr lang="fr" sz="1100">
                <a:latin typeface="Arial"/>
                <a:ea typeface="Arial"/>
                <a:cs typeface="Arial"/>
                <a:sym typeface="Arial"/>
              </a:rPr>
              <a:t>  </a:t>
            </a:r>
            <a:endParaRPr sz="1100">
              <a:latin typeface="Times New Roman"/>
              <a:ea typeface="Times New Roman"/>
              <a:cs typeface="Times New Roman"/>
              <a:sym typeface="Times New Roman"/>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Alors demander le participants, </a:t>
            </a:r>
            <a:r>
              <a:rPr b="1" lang="fr" sz="1800">
                <a:latin typeface="Garamond"/>
                <a:ea typeface="Garamond"/>
                <a:cs typeface="Garamond"/>
                <a:sym typeface="Garamond"/>
              </a:rPr>
              <a:t>"OMS a expérience entreprise capturer travail, sinon appelé pré-positionnement » ou « pré-planification » ? </a:t>
            </a:r>
            <a:r>
              <a:rPr lang="fr" sz="1800">
                <a:latin typeface="Garamond"/>
                <a:ea typeface="Garamond"/>
                <a:cs typeface="Garamond"/>
                <a:sym typeface="Garamond"/>
              </a:rPr>
              <a:t>Pour ceux qui lèvent la main, faites appel à un couple pour expliquer de quoi il s’agit ou à quelles activités clés ils ont participé.</a:t>
            </a:r>
            <a:endParaRPr/>
          </a:p>
          <a:p>
            <a:pPr indent="-228600" lvl="0" marL="457200" marR="0" rtl="0" algn="l">
              <a:lnSpc>
                <a:spcPct val="100000"/>
              </a:lnSpc>
              <a:spcBef>
                <a:spcPts val="0"/>
              </a:spcBef>
              <a:spcAft>
                <a:spcPts val="0"/>
              </a:spcAft>
              <a:buClr>
                <a:srgbClr val="000000"/>
              </a:buClr>
              <a:buSzPts val="1100"/>
              <a:buFont typeface="Arial"/>
              <a:buNone/>
            </a:pPr>
            <a:r>
              <a:t/>
            </a:r>
            <a:endParaRPr b="0" sz="900">
              <a:solidFill>
                <a:srgbClr val="000000"/>
              </a:solidFill>
              <a:latin typeface="Gill Sans"/>
              <a:ea typeface="Gill Sans"/>
              <a:cs typeface="Gill Sans"/>
              <a:sym typeface="Gill Sans"/>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4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None/>
            </a:pPr>
            <a:r>
              <a:t/>
            </a:r>
            <a:endParaRPr b="0" sz="1100">
              <a:solidFill>
                <a:srgbClr val="000000"/>
              </a:solidFill>
              <a:latin typeface="Gill Sans"/>
              <a:ea typeface="Gill Sans"/>
              <a:cs typeface="Gill Sans"/>
              <a:sym typeface="Gill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4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4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4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5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3.4/#18</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Là sont quatre important documents à demande ou développer comme partie de construction d' un consortium .</a:t>
            </a:r>
            <a:endParaRPr sz="1800">
              <a:latin typeface="Garamond"/>
              <a:ea typeface="Garamond"/>
              <a:cs typeface="Garamond"/>
              <a:sym typeface="Garamond"/>
            </a:endParaRPr>
          </a:p>
          <a:p>
            <a:pPr indent="-298450" lvl="0" marL="457200" marR="0" rtl="0" algn="l">
              <a:lnSpc>
                <a:spcPct val="100000"/>
              </a:lnSpc>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5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3.4/#19</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52:notes"/>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 /#1</a:t>
            </a:r>
            <a:endParaRPr/>
          </a:p>
          <a:p>
            <a:pPr indent="0" lvl="0" marL="0" rtl="0" algn="l">
              <a:spcBef>
                <a:spcPts val="0"/>
              </a:spcBef>
              <a:spcAft>
                <a:spcPts val="0"/>
              </a:spcAft>
              <a:buClr>
                <a:schemeClr val="dk1"/>
              </a:buClr>
              <a:buSzPts val="1200"/>
              <a:buFont typeface="Calibri"/>
              <a:buNone/>
            </a:pPr>
            <a:r>
              <a:t/>
            </a:r>
            <a:endParaRPr/>
          </a:p>
        </p:txBody>
      </p:sp>
      <p:sp>
        <p:nvSpPr>
          <p:cNvPr id="739" name="Google Shape;739;p52: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5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4.0/#2</a:t>
            </a:r>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5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 /#3</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Toi peut aussi main dehors ou montrer eux le image dans la diapositive suivante, lequel est un exemple de un NOFO page de couverture, ou vous pouvez partager le NOFO récent du pays où se déroule la formation.</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Prenez les réponses de quelques personnes à la question « Et maintenant ?! »</a:t>
            </a:r>
            <a:endParaRPr/>
          </a:p>
          <a:p>
            <a:pPr indent="0" lvl="0" marL="158750" marR="0" rtl="0" algn="l">
              <a:lnSpc>
                <a:spcPct val="100000"/>
              </a:lnSpc>
              <a:spcBef>
                <a:spcPts val="0"/>
              </a:spcBef>
              <a:spcAft>
                <a:spcPts val="0"/>
              </a:spcAft>
              <a:buClr>
                <a:srgbClr val="000000"/>
              </a:buClr>
              <a:buSzPts val="1100"/>
              <a:buFont typeface="Calibri"/>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5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4.1/#4</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Souligner que le horloge commence à tourner dès que comme le NOFO est libéré, ils ne devraient donc pas perdre de temps.</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Immédiatement, le responsable de la proposition désigné doit s'organiser et mobiliser l'équipe de proposition, ainsi que communiquer les informations clés aux partenaires et aux évaluateurs afin que chacun soit prêt à assumer le rôle qui lui est assigné. Comme indiqué dans </a:t>
            </a:r>
            <a:r>
              <a:rPr b="1" lang="fr" sz="1800">
                <a:solidFill>
                  <a:srgbClr val="4471C4"/>
                </a:solidFill>
                <a:latin typeface="Garamond"/>
                <a:ea typeface="Garamond"/>
                <a:cs typeface="Garamond"/>
                <a:sym typeface="Garamond"/>
              </a:rPr>
              <a:t>la diapositive M 4.1/#4 </a:t>
            </a:r>
            <a:r>
              <a:rPr lang="fr" sz="1800">
                <a:latin typeface="Garamond"/>
                <a:ea typeface="Garamond"/>
                <a:cs typeface="Garamond"/>
                <a:sym typeface="Garamond"/>
              </a:rPr>
              <a:t>, insistez sur le fait que le </a:t>
            </a:r>
            <a:r>
              <a:rPr lang="fr" sz="1800">
                <a:solidFill>
                  <a:srgbClr val="000000"/>
                </a:solidFill>
                <a:latin typeface="Garamond"/>
                <a:ea typeface="Garamond"/>
                <a:cs typeface="Garamond"/>
                <a:sym typeface="Garamond"/>
              </a:rPr>
              <a:t>responsable de la proposition doit avant tout prendre note des dates/échéances importantes.</a:t>
            </a:r>
            <a:endParaRPr/>
          </a:p>
          <a:p>
            <a:pPr indent="-342900" lvl="0" marL="342900" marR="915035" rtl="0" algn="just">
              <a:spcBef>
                <a:spcPts val="445"/>
              </a:spcBef>
              <a:spcAft>
                <a:spcPts val="0"/>
              </a:spcAft>
              <a:buClr>
                <a:schemeClr val="dk1"/>
              </a:buClr>
              <a:buSzPts val="1100"/>
              <a:buFont typeface="Calibri"/>
              <a:buAutoNum type="arabicPeriod"/>
            </a:pPr>
            <a:r>
              <a:rPr lang="fr" sz="1100">
                <a:latin typeface="Garamond"/>
                <a:ea typeface="Garamond"/>
                <a:cs typeface="Garamond"/>
                <a:sym typeface="Garamond"/>
              </a:rPr>
              <a:t>Demandez aux participants de réfléchir rapidement à quelques idées sur les autres facteurs clés d'une élaboration réussie d'une proposition.</a:t>
            </a:r>
            <a:endParaRPr/>
          </a:p>
          <a:p>
            <a:pPr indent="-285750" lvl="1" marL="742950" marR="911860" rtl="0" algn="just">
              <a:lnSpc>
                <a:spcPct val="100000"/>
              </a:lnSpc>
              <a:spcBef>
                <a:spcPts val="595"/>
              </a:spcBef>
              <a:spcAft>
                <a:spcPts val="0"/>
              </a:spcAft>
              <a:buClr>
                <a:schemeClr val="dk1"/>
              </a:buClr>
              <a:buSzPts val="1100"/>
              <a:buFont typeface="Noto Sans Symbols"/>
              <a:buChar char="∙"/>
            </a:pPr>
            <a:r>
              <a:rPr lang="fr" sz="1100">
                <a:latin typeface="Garamond"/>
                <a:ea typeface="Garamond"/>
                <a:cs typeface="Garamond"/>
                <a:sym typeface="Garamond"/>
              </a:rPr>
              <a:t>Les participants F2F peuvent écrire leurs idées sur des Post-It (une idée par pense-bête) et les afficher sur une feuille de tableau à feuilles mobiles devant la salle.</a:t>
            </a:r>
            <a:endParaRPr/>
          </a:p>
          <a:p>
            <a:pPr indent="-285750" lvl="1" marL="742950" marR="914400" rtl="0" algn="just">
              <a:spcBef>
                <a:spcPts val="580"/>
              </a:spcBef>
              <a:spcAft>
                <a:spcPts val="0"/>
              </a:spcAft>
              <a:buClr>
                <a:schemeClr val="dk1"/>
              </a:buClr>
              <a:buSzPts val="1100"/>
              <a:buFont typeface="Noto Sans Symbols"/>
              <a:buChar char="∙"/>
            </a:pPr>
            <a:r>
              <a:rPr lang="fr" sz="1100">
                <a:latin typeface="Garamond"/>
                <a:ea typeface="Garamond"/>
                <a:cs typeface="Garamond"/>
                <a:sym typeface="Garamond"/>
              </a:rPr>
              <a:t>Les participants virtuels peuvent soit écrire leurs idées dans la boîte de discussion, soit les saisir sur un tableau blanc en ligne (disponible dans Microsoft Teams, Google Meet et Zoom).</a:t>
            </a:r>
            <a:endParaRPr/>
          </a:p>
          <a:p>
            <a:pPr indent="-228600" lvl="0" marL="457200" marR="0" rtl="0" algn="l">
              <a:lnSpc>
                <a:spcPct val="100000"/>
              </a:lnSpc>
              <a:spcBef>
                <a:spcPts val="0"/>
              </a:spcBef>
              <a:spcAft>
                <a:spcPts val="0"/>
              </a:spcAft>
              <a:buClr>
                <a:srgbClr val="000000"/>
              </a:buClr>
              <a:buSzPts val="1100"/>
              <a:buFont typeface="Arial"/>
              <a:buNone/>
            </a:pPr>
            <a:r>
              <a:t/>
            </a:r>
            <a:endParaRPr sz="1800">
              <a:latin typeface="Garamond"/>
              <a:ea typeface="Garamond"/>
              <a:cs typeface="Garamond"/>
              <a:sym typeface="Garamond"/>
            </a:endParaRPr>
          </a:p>
          <a:p>
            <a:pPr indent="-298450" lvl="0" marL="457200" marR="0" rtl="0" algn="l">
              <a:lnSpc>
                <a:spcPct val="100000"/>
              </a:lnSpc>
              <a:spcBef>
                <a:spcPts val="0"/>
              </a:spcBef>
              <a:spcAft>
                <a:spcPts val="0"/>
              </a:spcAft>
              <a:buNone/>
            </a:pPr>
            <a:r>
              <a:t/>
            </a:r>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5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4.1/#5</a:t>
            </a:r>
            <a:endParaRPr/>
          </a:p>
          <a:p>
            <a:pPr indent="-342900" lvl="0" marL="342900" marR="910589" rtl="0" algn="just">
              <a:spcBef>
                <a:spcPts val="600"/>
              </a:spcBef>
              <a:spcAft>
                <a:spcPts val="0"/>
              </a:spcAft>
              <a:buNone/>
            </a:pPr>
            <a:r>
              <a:rPr lang="fr" sz="1800">
                <a:latin typeface="Garamond"/>
                <a:ea typeface="Garamond"/>
                <a:cs typeface="Garamond"/>
                <a:sym typeface="Garamond"/>
              </a:rPr>
              <a:t>Indiquer c'est quoi​ nous avoir identifié sont le la plupart critique facteurs basé sur une vaste expérience. Notez qu’ils sont principalement liés à une bonne organisation et gestion du processus, il est donc essentiel d’avoir un gestionnaire/coordinateur de proposition.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5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4.1/#6</a:t>
            </a:r>
            <a:endParaRPr sz="1100"/>
          </a:p>
          <a:p>
            <a:pPr indent="-298450" lvl="0" marL="457200" marR="0" rtl="0" algn="l">
              <a:lnSpc>
                <a:spcPct val="100000"/>
              </a:lnSpc>
              <a:spcBef>
                <a:spcPts val="0"/>
              </a:spcBef>
              <a:spcAft>
                <a:spcPts val="0"/>
              </a:spcAft>
              <a:buClr>
                <a:srgbClr val="000000"/>
              </a:buClr>
              <a:buSzPts val="1100"/>
              <a:buFont typeface="Arial"/>
              <a:buChar char="●"/>
            </a:pPr>
            <a:r>
              <a:rPr lang="fr" sz="1100">
                <a:latin typeface="Garamond"/>
                <a:ea typeface="Garamond"/>
                <a:cs typeface="Garamond"/>
                <a:sym typeface="Garamond"/>
              </a:rPr>
              <a:t>Expliquez qu'une tâche urgente une fois la proposition mise en ligne est de mobiliser la proposition équipe. Le membres et critiques j'aurais idéalement a été identifié dans avance (pendant la phase de capture), mais il sera important de confirmer leur disponibilité et de les informer immédiatement de toutes les échéances clés.</a:t>
            </a:r>
            <a:endParaRPr/>
          </a:p>
          <a:p>
            <a:pPr indent="0" lvl="0" marL="0" rtl="0" algn="l">
              <a:spcBef>
                <a:spcPts val="0"/>
              </a:spcBef>
              <a:spcAft>
                <a:spcPts val="0"/>
              </a:spcAft>
              <a:buNone/>
            </a:pPr>
            <a:r>
              <a:rPr lang="fr" sz="1100"/>
              <a:t>Mettez l’accent sur les fonctions les plus critiques et les plus intéressantes </a:t>
            </a:r>
            <a:r>
              <a:rPr lang="fr" sz="1800">
                <a:latin typeface="Garamond"/>
                <a:ea typeface="Garamond"/>
                <a:cs typeface="Garamond"/>
                <a:sym typeface="Garamond"/>
              </a:rPr>
              <a:t>.</a:t>
            </a:r>
            <a:endParaRPr sz="1100"/>
          </a:p>
          <a:p>
            <a:pPr indent="0" lvl="0" marL="0" rtl="0" algn="l">
              <a:spcBef>
                <a:spcPts val="0"/>
              </a:spcBef>
              <a:spcAft>
                <a:spcPts val="0"/>
              </a:spcAft>
              <a:buNone/>
            </a:pPr>
            <a:r>
              <a:rPr lang="fr" sz="1100"/>
              <a:t>Concentrez-vous sur les fonctions plutôt que sur les rôles – Organisation/Coordination, Technique, Gestion/RH, Financier.</a:t>
            </a:r>
            <a:endParaRPr/>
          </a:p>
          <a:p>
            <a:pPr indent="0" lvl="0" marL="0" rtl="0" algn="l">
              <a:spcBef>
                <a:spcPts val="0"/>
              </a:spcBef>
              <a:spcAft>
                <a:spcPts val="0"/>
              </a:spcAft>
              <a:buNone/>
            </a:pPr>
            <a:r>
              <a:t/>
            </a:r>
            <a:endParaRPr b="0" sz="1100">
              <a:solidFill>
                <a:srgbClr val="000000"/>
              </a:solidFill>
              <a:latin typeface="Gill Sans"/>
              <a:ea typeface="Gill Sans"/>
              <a:cs typeface="Gill Sans"/>
              <a:sym typeface="Gill Sans"/>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4.1/#7</a:t>
            </a:r>
            <a:endParaRPr/>
          </a:p>
          <a:p>
            <a:pPr indent="-342900" lvl="0" marL="342900" marR="910589" rtl="0" algn="l">
              <a:lnSpc>
                <a:spcPct val="100000"/>
              </a:lnSpc>
              <a:spcBef>
                <a:spcPts val="70"/>
              </a:spcBef>
              <a:spcAft>
                <a:spcPts val="0"/>
              </a:spcAft>
              <a:buClr>
                <a:srgbClr val="000000"/>
              </a:buClr>
              <a:buSzPts val="1100"/>
              <a:buFont typeface="Arial"/>
              <a:buChar char="●"/>
            </a:pPr>
            <a:r>
              <a:rPr lang="fr" sz="1800">
                <a:latin typeface="Garamond"/>
                <a:ea typeface="Garamond"/>
                <a:cs typeface="Garamond"/>
                <a:sym typeface="Garamond"/>
              </a:rPr>
              <a:t>Montrez aux participants l'exemple d'un véritable calendrier de propositions – distribuez-le sous forme de document aux participants F2F ou envoie-le en ligne participants.</a:t>
            </a:r>
            <a:endParaRPr/>
          </a:p>
          <a:p>
            <a:pPr indent="-342900" lvl="0" marL="342900" marR="910589" rtl="0" algn="l">
              <a:lnSpc>
                <a:spcPct val="100000"/>
              </a:lnSpc>
              <a:spcBef>
                <a:spcPts val="70"/>
              </a:spcBef>
              <a:spcAft>
                <a:spcPts val="0"/>
              </a:spcAft>
              <a:buClr>
                <a:srgbClr val="000000"/>
              </a:buClr>
              <a:buSzPts val="1100"/>
              <a:buFont typeface="Arial"/>
              <a:buChar char="●"/>
            </a:pPr>
            <a:r>
              <a:rPr lang="fr" sz="1800">
                <a:latin typeface="Garamond"/>
                <a:ea typeface="Garamond"/>
                <a:cs typeface="Garamond"/>
                <a:sym typeface="Garamond"/>
              </a:rPr>
              <a:t>Demandez-leur de prendre un une paire de minutes à individuellement examinez-le et notez toutes les observations notables. Avez-vous quelque chose qui les a surpris ou soulevé des questions ? Y a-t-il quelque chose qu’ils ont appris de cet exemple ? </a:t>
            </a:r>
            <a:r>
              <a:rPr b="1" lang="fr" sz="1800">
                <a:latin typeface="Garamond"/>
                <a:ea typeface="Garamond"/>
                <a:cs typeface="Garamond"/>
                <a:sym typeface="Garamond"/>
              </a:rPr>
              <a:t>Ils pourraient, par exemple, souligner que la proposition devrait être soumise 2 jours avant la date limite du donateur sans comprendre pourquoi ; ou bien ils pourraient être surpris du temps alloué à la révision/édition, ce qui laisse un délai serré pour la conception et la rédaction de la proposition.</a:t>
            </a:r>
            <a:endParaRPr sz="1800">
              <a:latin typeface="Garamond"/>
              <a:ea typeface="Garamond"/>
              <a:cs typeface="Garamond"/>
              <a:sym typeface="Garamond"/>
            </a:endParaRPr>
          </a:p>
          <a:p>
            <a:pPr indent="-342900" lvl="0" marL="342900" marR="910589" rtl="0" algn="l">
              <a:lnSpc>
                <a:spcPct val="100000"/>
              </a:lnSpc>
              <a:spcBef>
                <a:spcPts val="70"/>
              </a:spcBef>
              <a:spcAft>
                <a:spcPts val="0"/>
              </a:spcAft>
              <a:buClr>
                <a:srgbClr val="000000"/>
              </a:buClr>
              <a:buSzPts val="1100"/>
              <a:buFont typeface="Arial"/>
              <a:buChar char="●"/>
            </a:pPr>
            <a:r>
              <a:rPr lang="fr" sz="1800">
                <a:latin typeface="Garamond"/>
                <a:ea typeface="Garamond"/>
                <a:cs typeface="Garamond"/>
                <a:sym typeface="Garamond"/>
              </a:rPr>
              <a:t>Souligner le importance </a:t>
            </a:r>
            <a:r>
              <a:rPr lang="fr" sz="1800">
                <a:solidFill>
                  <a:srgbClr val="000000"/>
                </a:solidFill>
                <a:latin typeface="Garamond"/>
                <a:ea typeface="Garamond"/>
                <a:cs typeface="Garamond"/>
                <a:sym typeface="Garamond"/>
              </a:rPr>
              <a:t>de développement un calendrier pour des réunions une à deux fois par semaine pendant la Processus d'élaboration de propositions qui prend en compte les délais indiqués dans le NOFO.</a:t>
            </a:r>
            <a:endParaRPr/>
          </a:p>
          <a:p>
            <a:pPr indent="-342900" lvl="0" marL="342900" marR="910589" rtl="0" algn="l">
              <a:lnSpc>
                <a:spcPct val="100000"/>
              </a:lnSpc>
              <a:spcBef>
                <a:spcPts val="70"/>
              </a:spcBef>
              <a:spcAft>
                <a:spcPts val="0"/>
              </a:spcAft>
              <a:buClr>
                <a:srgbClr val="000000"/>
              </a:buClr>
              <a:buSzPts val="1100"/>
              <a:buFont typeface="Arial"/>
              <a:buChar char="●"/>
            </a:pPr>
            <a:r>
              <a:rPr lang="fr" sz="1800">
                <a:solidFill>
                  <a:srgbClr val="000000"/>
                </a:solidFill>
                <a:latin typeface="Garamond"/>
                <a:ea typeface="Garamond"/>
                <a:cs typeface="Garamond"/>
                <a:sym typeface="Garamond"/>
              </a:rPr>
              <a:t>Les réunions doivent garantir que les composants techniques sont alignés sur les plans de dotation en personnel et de gestion, les budgets et les plans de S&amp;E.</a:t>
            </a:r>
            <a:endParaRPr/>
          </a:p>
          <a:p>
            <a:pPr indent="-342900" lvl="0" marL="342900" marR="910589" rtl="0" algn="l">
              <a:lnSpc>
                <a:spcPct val="100000"/>
              </a:lnSpc>
              <a:spcBef>
                <a:spcPts val="70"/>
              </a:spcBef>
              <a:spcAft>
                <a:spcPts val="0"/>
              </a:spcAft>
              <a:buClr>
                <a:srgbClr val="000000"/>
              </a:buClr>
              <a:buSzPts val="1100"/>
              <a:buFont typeface="Arial"/>
              <a:buChar char="●"/>
            </a:pPr>
            <a:r>
              <a:rPr lang="fr" sz="1800">
                <a:solidFill>
                  <a:srgbClr val="000000"/>
                </a:solidFill>
                <a:latin typeface="Garamond"/>
                <a:ea typeface="Garamond"/>
                <a:cs typeface="Garamond"/>
                <a:sym typeface="Garamond"/>
              </a:rPr>
              <a:t>Il doit y avoir un « coussin » suffisant pour les événements inattendus et allouer suffisamment de temps pour la révision, l'édition, la préparation et l'approbation/approbation finale (car ces tâches ont tendance à prendre beaucoup plus de temps que prévu).</a:t>
            </a:r>
            <a:endParaRPr sz="1800">
              <a:latin typeface="Garamond"/>
              <a:ea typeface="Garamond"/>
              <a:cs typeface="Garamond"/>
              <a:sym typeface="Garamond"/>
            </a:endParaRPr>
          </a:p>
          <a:p>
            <a:pPr indent="-342900" lvl="0" marL="342900" marR="910589" rtl="0" algn="l">
              <a:spcBef>
                <a:spcPts val="70"/>
              </a:spcBef>
              <a:spcAft>
                <a:spcPts val="0"/>
              </a:spcAft>
              <a:buNone/>
            </a:pPr>
            <a:r>
              <a:rPr lang="fr" sz="1800">
                <a:latin typeface="Garamond"/>
                <a:ea typeface="Garamond"/>
                <a:cs typeface="Garamond"/>
                <a:sym typeface="Garamond"/>
              </a:rPr>
              <a:t>Avant de projeter la diapositive suivante ( </a:t>
            </a:r>
            <a:r>
              <a:rPr b="1" lang="fr" sz="1800">
                <a:solidFill>
                  <a:srgbClr val="4471C4"/>
                </a:solidFill>
                <a:latin typeface="Garamond"/>
                <a:ea typeface="Garamond"/>
                <a:cs typeface="Garamond"/>
                <a:sym typeface="Garamond"/>
              </a:rPr>
              <a:t>Diapositive M 4.2/#8) </a:t>
            </a:r>
            <a:r>
              <a:rPr lang="fr" sz="1800">
                <a:latin typeface="Garamond"/>
                <a:ea typeface="Garamond"/>
                <a:cs typeface="Garamond"/>
                <a:sym typeface="Garamond"/>
              </a:rPr>
              <a:t>, dites au groupe </a:t>
            </a:r>
            <a:r>
              <a:rPr b="1" lang="fr" sz="1800">
                <a:latin typeface="Garamond"/>
                <a:ea typeface="Garamond"/>
                <a:cs typeface="Garamond"/>
                <a:sym typeface="Garamond"/>
              </a:rPr>
              <a:t>que votre équipe de proposition est maintenant formée et que votre calendrier de proposition est terminé. Êtes-vous prêt à vous lancer dès maintenant dans la rédaction d’une proposition ?</a:t>
            </a:r>
            <a:endParaRPr sz="1800">
              <a:latin typeface="Garamond"/>
              <a:ea typeface="Garamond"/>
              <a:cs typeface="Garamond"/>
              <a:sym typeface="Garamond"/>
            </a:endParaRPr>
          </a:p>
          <a:p>
            <a:pPr indent="-342900" lvl="0" marL="342900" marR="910589" rtl="0" algn="l">
              <a:spcBef>
                <a:spcPts val="600"/>
              </a:spcBef>
              <a:spcAft>
                <a:spcPts val="0"/>
              </a:spcAft>
              <a:buNone/>
            </a:pPr>
            <a:r>
              <a:rPr lang="fr" sz="1800">
                <a:latin typeface="Garamond"/>
                <a:ea typeface="Garamond"/>
                <a:cs typeface="Garamond"/>
                <a:sym typeface="Garamond"/>
              </a:rPr>
              <a:t>Dans réponse à ceux OMS dire "Non," demander eux quoi ils pense besoins à arriver suivant. </a:t>
            </a:r>
            <a:r>
              <a:rPr b="1" lang="fr" sz="1800">
                <a:latin typeface="Garamond"/>
                <a:ea typeface="Garamond"/>
                <a:cs typeface="Garamond"/>
                <a:sym typeface="Garamond"/>
              </a:rPr>
              <a:t>Quoi est le le plus </a:t>
            </a:r>
            <a:r>
              <a:rPr b="1" lang="fr" sz="1800">
                <a:solidFill>
                  <a:srgbClr val="000000"/>
                </a:solidFill>
                <a:highlight>
                  <a:srgbClr val="FFFF00"/>
                </a:highlight>
                <a:latin typeface="Garamond"/>
                <a:ea typeface="Garamond"/>
                <a:cs typeface="Garamond"/>
                <a:sym typeface="Garamond"/>
              </a:rPr>
              <a:t>critique</a:t>
            </a:r>
            <a:r>
              <a:rPr lang="fr" sz="1800">
                <a:latin typeface="Garamond"/>
                <a:ea typeface="Garamond"/>
                <a:cs typeface="Garamond"/>
                <a:sym typeface="Garamond"/>
              </a:rPr>
              <a:t> </a:t>
            </a:r>
            <a:r>
              <a:rPr b="1" lang="fr" sz="1800">
                <a:solidFill>
                  <a:srgbClr val="000000"/>
                </a:solidFill>
                <a:highlight>
                  <a:srgbClr val="FFFF00"/>
                </a:highlight>
                <a:latin typeface="Garamond"/>
                <a:ea typeface="Garamond"/>
                <a:cs typeface="Garamond"/>
                <a:sym typeface="Garamond"/>
              </a:rPr>
              <a:t>L'étape suivante?</a:t>
            </a:r>
            <a:endParaRPr/>
          </a:p>
          <a:p>
            <a:pPr indent="-342900" lvl="0" marL="342900" marR="910589" rtl="0" algn="l">
              <a:lnSpc>
                <a:spcPct val="100000"/>
              </a:lnSpc>
              <a:spcBef>
                <a:spcPts val="600"/>
              </a:spcBef>
              <a:spcAft>
                <a:spcPts val="0"/>
              </a:spcAft>
              <a:buNone/>
            </a:pPr>
            <a:r>
              <a:rPr lang="fr" sz="1800">
                <a:latin typeface="Garamond"/>
                <a:ea typeface="Garamond"/>
                <a:cs typeface="Garamond"/>
                <a:sym typeface="Garamond"/>
              </a:rPr>
              <a:t>Partager le répondre par projeter la diapositive suivante ( </a:t>
            </a:r>
            <a:r>
              <a:rPr b="1" lang="fr" sz="1800">
                <a:solidFill>
                  <a:srgbClr val="4471C4"/>
                </a:solidFill>
                <a:latin typeface="Garamond"/>
                <a:ea typeface="Garamond"/>
                <a:cs typeface="Garamond"/>
                <a:sym typeface="Garamond"/>
              </a:rPr>
              <a:t>Diapositive M 4.2/#8) : </a:t>
            </a:r>
            <a:r>
              <a:rPr lang="fr" sz="1800">
                <a:latin typeface="Garamond"/>
                <a:ea typeface="Garamond"/>
                <a:cs typeface="Garamond"/>
                <a:sym typeface="Garamond"/>
              </a:rPr>
              <a:t>c'est en lisant, et relire, le l'intégralité du document de sollicitation avec soin et minutie !</a:t>
            </a:r>
            <a:endParaRPr/>
          </a:p>
          <a:p>
            <a:pPr indent="-228600" lvl="0" marL="342900" marR="910589" rtl="0" algn="l">
              <a:spcBef>
                <a:spcPts val="600"/>
              </a:spcBef>
              <a:spcAft>
                <a:spcPts val="0"/>
              </a:spcAft>
              <a:buClr>
                <a:schemeClr val="dk1"/>
              </a:buClr>
              <a:buSzPts val="1800"/>
              <a:buFont typeface="Calibri"/>
              <a:buNone/>
            </a:pPr>
            <a:r>
              <a:t/>
            </a:r>
            <a:endParaRPr sz="1800">
              <a:latin typeface="Garamond"/>
              <a:ea typeface="Garamond"/>
              <a:cs typeface="Garamond"/>
              <a:sym typeface="Garamon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5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4.2/#8</a:t>
            </a:r>
            <a:endParaRPr/>
          </a:p>
          <a:p>
            <a:pPr indent="-298450" lvl="0" marL="457200" marR="0" rtl="0" algn="l">
              <a:lnSpc>
                <a:spcPct val="100000"/>
              </a:lnSpc>
              <a:spcBef>
                <a:spcPts val="0"/>
              </a:spcBef>
              <a:spcAft>
                <a:spcPts val="0"/>
              </a:spcAft>
              <a:buNone/>
            </a:pPr>
            <a:r>
              <a:rPr lang="fr" sz="1100">
                <a:latin typeface="Garamond"/>
                <a:ea typeface="Garamond"/>
                <a:cs typeface="Garamond"/>
                <a:sym typeface="Garamond"/>
              </a:rPr>
              <a:t>Le la réponse est la lecture, et relire, le l'intégralité du document de sollicitation avec soin et minutie !</a:t>
            </a:r>
            <a:endParaRPr/>
          </a:p>
          <a:p>
            <a:pPr indent="-298450" lvl="0" marL="457200" marR="0" rtl="0" algn="l">
              <a:lnSpc>
                <a:spcPct val="100000"/>
              </a:lnSpc>
              <a:spcBef>
                <a:spcPts val="0"/>
              </a:spcBef>
              <a:spcAft>
                <a:spcPts val="0"/>
              </a:spcAft>
              <a:buNone/>
            </a:pPr>
            <a:r>
              <a:rPr b="0" lang="fr" sz="1100">
                <a:latin typeface="Garamond"/>
                <a:ea typeface="Garamond"/>
                <a:cs typeface="Garamond"/>
                <a:sym typeface="Garamond"/>
              </a:rPr>
              <a:t>Souligner que:</a:t>
            </a:r>
            <a:endParaRPr/>
          </a:p>
          <a:p>
            <a:pPr indent="-228600" lvl="0" marL="387350" marR="0" rtl="0" algn="l">
              <a:lnSpc>
                <a:spcPct val="100000"/>
              </a:lnSpc>
              <a:spcBef>
                <a:spcPts val="0"/>
              </a:spcBef>
              <a:spcAft>
                <a:spcPts val="0"/>
              </a:spcAft>
              <a:buClr>
                <a:srgbClr val="000000"/>
              </a:buClr>
              <a:buSzPts val="1100"/>
              <a:buFont typeface="Garamond"/>
              <a:buAutoNum type="arabicPeriod"/>
            </a:pPr>
            <a:r>
              <a:rPr b="0" lang="fr" sz="1100">
                <a:latin typeface="Garamond"/>
                <a:ea typeface="Garamond"/>
                <a:cs typeface="Garamond"/>
                <a:sym typeface="Garamond"/>
              </a:rPr>
              <a:t>La proposition la mieux conçue et la mieux rédigée peut être disqualifiée simplement parce qu'elle</a:t>
            </a:r>
            <a:r>
              <a:rPr b="0" lang="fr" sz="800">
                <a:latin typeface="Garamond"/>
                <a:ea typeface="Garamond"/>
                <a:cs typeface="Garamond"/>
                <a:sym typeface="Garamond"/>
              </a:rPr>
              <a:t> </a:t>
            </a:r>
            <a:r>
              <a:rPr b="0" lang="fr" sz="1100">
                <a:latin typeface="Garamond"/>
                <a:ea typeface="Garamond"/>
                <a:cs typeface="Garamond"/>
                <a:sym typeface="Garamond"/>
              </a:rPr>
              <a:t>plus de pages supérieure à la limite autorisée ou parce qu'elle a été soumise une minute après la date limite. Il est donc absolument essentiel de comprendre les exigences de l’appel d’offres et de s’y conformer !</a:t>
            </a:r>
            <a:endParaRPr/>
          </a:p>
          <a:p>
            <a:pPr indent="-228600" lvl="0" marL="387350" marR="0" rtl="0" algn="l">
              <a:lnSpc>
                <a:spcPct val="100000"/>
              </a:lnSpc>
              <a:spcBef>
                <a:spcPts val="0"/>
              </a:spcBef>
              <a:spcAft>
                <a:spcPts val="0"/>
              </a:spcAft>
              <a:buClr>
                <a:srgbClr val="000000"/>
              </a:buClr>
              <a:buSzPts val="1100"/>
              <a:buFont typeface="Garamond"/>
              <a:buAutoNum type="arabicPeriod"/>
            </a:pPr>
            <a:r>
              <a:rPr b="0" lang="fr" sz="1100">
                <a:latin typeface="Garamond"/>
                <a:ea typeface="Garamond"/>
                <a:cs typeface="Garamond"/>
                <a:sym typeface="Garamond"/>
              </a:rPr>
              <a:t>Il ne s’agit pas seulement de respecter le format, les délais et les instructions de base. Il s'agit également de vous assurer que le projet que vous proposez répond à ce que veut le donateur, alors alignez-le sur ses priorités et les approches souhaitées, utilisez son jargon pour parler </a:t>
            </a:r>
            <a:r>
              <a:rPr b="0" lang="fr" sz="1100">
                <a:solidFill>
                  <a:srgbClr val="000000"/>
                </a:solidFill>
                <a:highlight>
                  <a:srgbClr val="FFFF00"/>
                </a:highlight>
                <a:latin typeface="Garamond"/>
                <a:ea typeface="Garamond"/>
                <a:cs typeface="Garamond"/>
                <a:sym typeface="Garamond"/>
              </a:rPr>
              <a:t>la langue qu'il comprendra et faites tout son possible pour marquer tous les points. </a:t>
            </a:r>
            <a:r>
              <a:rPr b="0" lang="fr" sz="1100">
                <a:latin typeface="Garamond"/>
                <a:ea typeface="Garamond"/>
                <a:cs typeface="Garamond"/>
                <a:sym typeface="Garamond"/>
              </a:rPr>
              <a:t>points possibles (selon les critères d’évaluation) – par exemple, démontrez clairement comment votre personnel clé répond à ses exigences minimales.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6:notes"/>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2. /#1</a:t>
            </a:r>
            <a:endParaRPr/>
          </a:p>
          <a:p>
            <a:pPr indent="0" lvl="0" marL="0" rtl="0" algn="l">
              <a:spcBef>
                <a:spcPts val="0"/>
              </a:spcBef>
              <a:spcAft>
                <a:spcPts val="0"/>
              </a:spcAft>
              <a:buClr>
                <a:schemeClr val="dk1"/>
              </a:buClr>
              <a:buSzPts val="1200"/>
              <a:buFont typeface="Calibri"/>
              <a:buNone/>
            </a:pPr>
            <a:r>
              <a:t/>
            </a:r>
            <a:endParaRPr/>
          </a:p>
        </p:txBody>
      </p:sp>
      <p:sp>
        <p:nvSpPr>
          <p:cNvPr id="374" name="Google Shape;374;p6: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6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i="0" lang="fr">
                <a:solidFill>
                  <a:schemeClr val="dk1"/>
                </a:solidFill>
                <a:latin typeface="Arial"/>
                <a:ea typeface="Arial"/>
                <a:cs typeface="Arial"/>
                <a:sym typeface="Arial"/>
              </a:rPr>
              <a:t>Si vous aviez commence avec un ancient format, verifies si un nouveau format n’est pas exige dans la proposition nouvellement publiee</a:t>
            </a:r>
            <a:endParaRPr i="0">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4.2/#10</a:t>
            </a:r>
            <a:endParaRPr/>
          </a:p>
          <a:p>
            <a:pPr indent="-298450" lvl="0" marL="457200" marR="0" rtl="0" algn="l">
              <a:lnSpc>
                <a:spcPct val="100000"/>
              </a:lnSpc>
              <a:spcBef>
                <a:spcPts val="0"/>
              </a:spcBef>
              <a:spcAft>
                <a:spcPts val="0"/>
              </a:spcAft>
              <a:buClr>
                <a:srgbClr val="000000"/>
              </a:buClr>
              <a:buSzPts val="1100"/>
              <a:buFont typeface="Arial"/>
              <a:buChar char="●"/>
            </a:pPr>
            <a:r>
              <a:rPr b="1" lang="fr" sz="1800">
                <a:latin typeface="Garamond"/>
                <a:ea typeface="Garamond"/>
                <a:cs typeface="Garamond"/>
                <a:sym typeface="Garamond"/>
              </a:rPr>
              <a:t>Dans une proposition particulière, l'USAID a fourni les critères d'évaluation ci-dessus pour le projet technique. proposition, ce qui est assez typique de la façon dont ils pèsent les différents éléments.</a:t>
            </a:r>
            <a:endParaRPr sz="1800">
              <a:latin typeface="Garamond"/>
              <a:ea typeface="Garamond"/>
              <a:cs typeface="Garamond"/>
              <a:sym typeface="Garamond"/>
            </a:endParaRPr>
          </a:p>
          <a:p>
            <a:pPr indent="-298450" lvl="0" marL="457200" marR="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6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4.2/#11</a:t>
            </a:r>
            <a:endParaRPr/>
          </a:p>
          <a:p>
            <a:pPr indent="-298450" lvl="0" marL="457200" marR="0" rtl="0" algn="l">
              <a:lnSpc>
                <a:spcPct val="100000"/>
              </a:lnSpc>
              <a:spcBef>
                <a:spcPts val="0"/>
              </a:spcBef>
              <a:spcAft>
                <a:spcPts val="0"/>
              </a:spcAft>
              <a:buNone/>
            </a:pPr>
            <a:r>
              <a:rPr lang="fr" sz="1800">
                <a:latin typeface="Garamond"/>
                <a:ea typeface="Garamond"/>
                <a:cs typeface="Garamond"/>
                <a:sym typeface="Garamond"/>
              </a:rPr>
              <a:t>Avoir eux paire vers le haut (ou utiliser salles de réunion virtuelles pour créer de petits groupes) et donnez-leur quelques minutes seulement pour énumérer chaque section clé d'une proposition typique de l'USAID ainsi que le matériel supplémentaire requis dans les annexes. Une fois que la plupart d’entre eux ont complété leur liste, demandez-leur de vérifier leur propre compréhension en comparant ce qu’ils ont écrit avec la liste sur la diapositive.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6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4.2/#12</a:t>
            </a:r>
            <a:endParaRPr/>
          </a:p>
          <a:p>
            <a:pPr indent="-298450" lvl="0" marL="457200" marR="0" rtl="0" algn="l">
              <a:lnSpc>
                <a:spcPct val="100000"/>
              </a:lnSpc>
              <a:spcBef>
                <a:spcPts val="0"/>
              </a:spcBef>
              <a:spcAft>
                <a:spcPts val="0"/>
              </a:spcAft>
              <a:buNone/>
            </a:pPr>
            <a:r>
              <a:rPr lang="fr" sz="1800">
                <a:latin typeface="Garamond"/>
                <a:ea typeface="Garamond"/>
                <a:cs typeface="Garamond"/>
                <a:sym typeface="Garamond"/>
              </a:rPr>
              <a:t>Certains participants ont peut-être énuméré ceux-ci font partie de la proposition, et ils ne sont pas nécessairement faux. Dans certains cas, ces éléments sont requis au stade de la proposition, alors que dans d'autres cas, ils sont des livrables postérieurs à l'attribution.</a:t>
            </a:r>
            <a:endParaRPr/>
          </a:p>
          <a:p>
            <a:pPr indent="-298450" lvl="0" marL="457200" marR="0" rtl="0" algn="l">
              <a:lnSpc>
                <a:spcPct val="100000"/>
              </a:lnSpc>
              <a:spcBef>
                <a:spcPts val="0"/>
              </a:spcBef>
              <a:spcAft>
                <a:spcPts val="0"/>
              </a:spcAft>
              <a:buNone/>
            </a:pPr>
            <a:r>
              <a:rPr lang="fr" sz="1100">
                <a:latin typeface="Garamond"/>
                <a:ea typeface="Garamond"/>
                <a:cs typeface="Garamond"/>
                <a:sym typeface="Garamond"/>
              </a:rPr>
              <a:t>Dites aux participants qu'il peut être utile de faire une copie de la sollicitation à la main ou sur un ordinateur pour suivre les éléments clés de l’opportunité. Dites ça : </a:t>
            </a:r>
            <a:r>
              <a:rPr b="1" lang="fr" sz="1100">
                <a:latin typeface="Garamond"/>
                <a:ea typeface="Garamond"/>
                <a:cs typeface="Garamond"/>
                <a:sym typeface="Garamond"/>
              </a:rPr>
              <a:t>Certains organisations créer un "berceau feuille" que bandes le sollicitation vers le bas à c'est composants critiques, formant un gentil de liste de contrôle à aide le équipe assurer que ils avoir tous les éléments requis – une matrice de conformité peut servir à cet effet.</a:t>
            </a:r>
            <a:endParaRPr sz="1100">
              <a:latin typeface="Garamond"/>
              <a:ea typeface="Garamond"/>
              <a:cs typeface="Garamond"/>
              <a:sym typeface="Garamond"/>
            </a:endParaRPr>
          </a:p>
          <a:p>
            <a:pPr indent="-298450" lvl="0" marL="457200" marR="0" rtl="0" algn="l">
              <a:lnSpc>
                <a:spcPct val="100000"/>
              </a:lnSpc>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6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4.2/#14</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6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sz="1100">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6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4.3/#17</a:t>
            </a:r>
            <a:endParaRPr/>
          </a:p>
          <a:p>
            <a:pPr indent="-228600" lvl="0" marL="457200" marR="0" rtl="0" algn="l">
              <a:lnSpc>
                <a:spcPct val="100000"/>
              </a:lnSpc>
              <a:spcBef>
                <a:spcPts val="0"/>
              </a:spcBef>
              <a:spcAft>
                <a:spcPts val="0"/>
              </a:spcAft>
              <a:buClr>
                <a:srgbClr val="000000"/>
              </a:buClr>
              <a:buSzPts val="1100"/>
              <a:buFont typeface="Arial"/>
              <a:buNone/>
            </a:pPr>
            <a:r>
              <a:t/>
            </a:r>
            <a:endParaRPr sz="1100">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6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4.3/#18</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4.4/#19</a:t>
            </a:r>
            <a:endParaRPr/>
          </a:p>
          <a:p>
            <a:pPr indent="-342900" lvl="0" marL="342900" marR="910589" rtl="0" algn="just">
              <a:spcBef>
                <a:spcPts val="1200"/>
              </a:spcBef>
              <a:spcAft>
                <a:spcPts val="0"/>
              </a:spcAft>
              <a:buNone/>
            </a:pPr>
            <a:r>
              <a:rPr lang="fr" sz="1800">
                <a:latin typeface="Garamond"/>
                <a:ea typeface="Garamond"/>
                <a:cs typeface="Garamond"/>
                <a:sym typeface="Garamond"/>
              </a:rPr>
              <a:t>État le suivant dans plénier: </a:t>
            </a:r>
            <a:r>
              <a:rPr b="1" lang="fr" sz="1800">
                <a:latin typeface="Garamond"/>
                <a:ea typeface="Garamond"/>
                <a:cs typeface="Garamond"/>
                <a:sym typeface="Garamond"/>
              </a:rPr>
              <a:t>Nous avoir lire et relire le sollicitation documents, nous avons nous nous sommes organisés et nous avons organisé la réunion de lancement. Maintenant quoi? Sommes-nous enfin </a:t>
            </a:r>
            <a:r>
              <a:rPr b="1" lang="fr" sz="1800">
                <a:solidFill>
                  <a:srgbClr val="000000"/>
                </a:solidFill>
                <a:latin typeface="Garamond"/>
                <a:ea typeface="Garamond"/>
                <a:cs typeface="Garamond"/>
                <a:sym typeface="Garamond"/>
              </a:rPr>
              <a:t>prêts à écrire le proposition? </a:t>
            </a:r>
            <a:r>
              <a:rPr lang="fr" sz="1800">
                <a:solidFill>
                  <a:srgbClr val="000000"/>
                </a:solidFill>
                <a:latin typeface="Garamond"/>
                <a:ea typeface="Garamond"/>
                <a:cs typeface="Garamond"/>
                <a:sym typeface="Garamond"/>
              </a:rPr>
              <a:t>Augmenter ton main si toi dire OUI. Augmenter ton main si toi dire NON. (À sur ce point, il est probable que de nombreux participants diront OUI avec enthousiasme !)</a:t>
            </a:r>
            <a:endParaRPr sz="1800">
              <a:latin typeface="Garamond"/>
              <a:ea typeface="Garamond"/>
              <a:cs typeface="Garamond"/>
              <a:sym typeface="Garamond"/>
            </a:endParaRPr>
          </a:p>
          <a:p>
            <a:pPr indent="-342900" lvl="0" marL="342900" marR="911860" rtl="0" algn="just">
              <a:spcBef>
                <a:spcPts val="605"/>
              </a:spcBef>
              <a:spcAft>
                <a:spcPts val="0"/>
              </a:spcAft>
              <a:buNone/>
            </a:pPr>
            <a:r>
              <a:rPr lang="fr" sz="1800">
                <a:latin typeface="Garamond"/>
                <a:ea typeface="Garamond"/>
                <a:cs typeface="Garamond"/>
                <a:sym typeface="Garamond"/>
              </a:rPr>
              <a:t>En réponse, dites-leur qu'il leur reste encore un peu de travail avant de pouvoir commencer à écrire. Soulignons cependant que tous les pas jusqu'à ce que ça indiquer avoir dû eu lieu dans un question de heures ou jours après le NOFO est sorti – donc même si la liste des actions semble longue, tout se passe assez vite. Même les « étapes préliminaires à la rédaction de la proposition » qui seront présentées doivent désormais être réalisées le plus rapidement possible.</a:t>
            </a:r>
            <a:endParaRPr/>
          </a:p>
          <a:p>
            <a:pPr indent="-298450" lvl="0" marL="457200" marR="0" rtl="0" algn="l">
              <a:lnSpc>
                <a:spcPct val="100000"/>
              </a:lnSpc>
              <a:spcBef>
                <a:spcPts val="0"/>
              </a:spcBef>
              <a:spcAft>
                <a:spcPts val="0"/>
              </a:spcAft>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6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4.4/#21</a:t>
            </a:r>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7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4.4/#22</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7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4.4/#23</a:t>
            </a:r>
            <a:endParaRPr/>
          </a:p>
          <a:p>
            <a:pPr indent="-298450" lvl="0" marL="457200" marR="0" rtl="0" algn="l">
              <a:lnSpc>
                <a:spcPct val="100000"/>
              </a:lnSpc>
              <a:spcBef>
                <a:spcPts val="0"/>
              </a:spcBef>
              <a:spcAft>
                <a:spcPts val="0"/>
              </a:spcAft>
              <a:buNone/>
            </a:pPr>
            <a:r>
              <a:rPr lang="fr"/>
              <a:t>Le cas échéant, tous les donateurs, ni même les agences de financement du gouvernement américain, ne les utilisent pas. L’USAID le fait.</a:t>
            </a:r>
            <a:endParaRPr/>
          </a:p>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72:notes"/>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5. /#1</a:t>
            </a:r>
            <a:endParaRPr/>
          </a:p>
          <a:p>
            <a:pPr indent="0" lvl="0" marL="0" rtl="0" algn="l">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
        <p:nvSpPr>
          <p:cNvPr id="869" name="Google Shape;869;p72: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7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200">
                <a:solidFill>
                  <a:srgbClr val="4472C4"/>
                </a:solidFill>
                <a:latin typeface="Garamond"/>
                <a:ea typeface="Garamond"/>
                <a:cs typeface="Garamond"/>
                <a:sym typeface="Garamond"/>
              </a:rPr>
              <a:t>Diapositive M 5.1.1/#3</a:t>
            </a:r>
            <a:endParaRPr sz="1200"/>
          </a:p>
          <a:p>
            <a:pPr indent="-285750" lvl="1" marL="742950" marR="912495" rtl="0" algn="just">
              <a:spcBef>
                <a:spcPts val="735"/>
              </a:spcBef>
              <a:spcAft>
                <a:spcPts val="0"/>
              </a:spcAft>
              <a:buClr>
                <a:schemeClr val="dk1"/>
              </a:buClr>
              <a:buSzPts val="1800"/>
              <a:buFont typeface="Noto Sans Symbols"/>
              <a:buChar char="∙"/>
            </a:pPr>
            <a:r>
              <a:rPr b="0" lang="fr" sz="1800">
                <a:latin typeface="Garamond"/>
                <a:ea typeface="Garamond"/>
                <a:cs typeface="Garamond"/>
                <a:sym typeface="Garamond"/>
              </a:rPr>
              <a:t>Rappelez aux participants que l'ensemble de la proposition est basé sur la conception de l'approche technique et doit être bien pensé pour éclairer d'autres décisions telles que le budget, le plan de gestion et de personnel, ainsi que le plan MEL.</a:t>
            </a:r>
            <a:endParaRPr/>
          </a:p>
          <a:p>
            <a:pPr indent="-285750" lvl="1" marL="742950" marR="909955" rtl="0" algn="just">
              <a:spcBef>
                <a:spcPts val="595"/>
              </a:spcBef>
              <a:spcAft>
                <a:spcPts val="0"/>
              </a:spcAft>
              <a:buClr>
                <a:schemeClr val="dk1"/>
              </a:buClr>
              <a:buSzPts val="1800"/>
              <a:buFont typeface="Noto Sans Symbols"/>
              <a:buChar char="∙"/>
            </a:pPr>
            <a:r>
              <a:rPr b="0" lang="fr" sz="1800">
                <a:latin typeface="Garamond"/>
                <a:ea typeface="Garamond"/>
                <a:cs typeface="Garamond"/>
                <a:sym typeface="Garamond"/>
              </a:rPr>
              <a:t>À le fin de ce glisser, demander le participants si ils avoir a été impliqué dans proposition l'écriture et ce qu'ils ont appris de cette expérience. Certaines réponses à écouter ou à susciter consistent à rassembler l'équipe de proposition et les partenaires pour des discussions, et à compiler </a:t>
            </a:r>
            <a:r>
              <a:rPr b="0" lang="fr" sz="1800">
                <a:solidFill>
                  <a:srgbClr val="000000"/>
                </a:solidFill>
                <a:highlight>
                  <a:srgbClr val="FFFF00"/>
                </a:highlight>
                <a:latin typeface="Garamond"/>
                <a:ea typeface="Garamond"/>
                <a:cs typeface="Garamond"/>
                <a:sym typeface="Garamond"/>
              </a:rPr>
              <a:t>les informations de base nécessaires pour mener ces discussions de conception </a:t>
            </a:r>
            <a:r>
              <a:rPr b="1" lang="fr" sz="1800">
                <a:solidFill>
                  <a:srgbClr val="000000"/>
                </a:solidFill>
                <a:highlight>
                  <a:srgbClr val="FFFF00"/>
                </a:highlight>
                <a:latin typeface="Garamond"/>
                <a:ea typeface="Garamond"/>
                <a:cs typeface="Garamond"/>
                <a:sym typeface="Garamond"/>
              </a:rPr>
              <a:t>. </a:t>
            </a:r>
            <a:endParaRPr sz="1800">
              <a:latin typeface="Garamond"/>
              <a:ea typeface="Garamond"/>
              <a:cs typeface="Garamond"/>
              <a:sym typeface="Garamond"/>
            </a:endParaRPr>
          </a:p>
        </p:txBody>
      </p:sp>
      <p:sp>
        <p:nvSpPr>
          <p:cNvPr id="876" name="Google Shape;876;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5.1.1/#5</a:t>
            </a:r>
            <a:endParaRPr sz="110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7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5.1.1/#7</a:t>
            </a:r>
            <a:endParaRPr/>
          </a:p>
          <a:p>
            <a:pPr indent="-298450" lvl="0" marL="457200" marR="0" rtl="0" algn="l">
              <a:lnSpc>
                <a:spcPct val="100000"/>
              </a:lnSpc>
              <a:spcBef>
                <a:spcPts val="0"/>
              </a:spcBef>
              <a:spcAft>
                <a:spcPts val="0"/>
              </a:spcAft>
              <a:buNone/>
            </a:pPr>
            <a:r>
              <a:rPr b="0" lang="fr" sz="1800">
                <a:latin typeface="Garamond"/>
                <a:ea typeface="Garamond"/>
                <a:cs typeface="Garamond"/>
                <a:sym typeface="Garamond"/>
              </a:rPr>
              <a:t>Insistez sur le fait qu'il est essentiel de développer et d'affiner la théorie du changement et les activités programmatiques pour atteindre les résultats attendus. avant de commencer à écrire les 20 à 25 pages.</a:t>
            </a:r>
            <a:endParaRPr/>
          </a:p>
          <a:p>
            <a:pPr indent="-298450" lvl="0" marL="457200" marR="0" rtl="0" algn="l">
              <a:lnSpc>
                <a:spcPct val="100000"/>
              </a:lnSpc>
              <a:spcBef>
                <a:spcPts val="0"/>
              </a:spcBef>
              <a:spcAft>
                <a:spcPts val="0"/>
              </a:spcAft>
              <a:buClr>
                <a:srgbClr val="000000"/>
              </a:buClr>
              <a:buSzPts val="1100"/>
              <a:buFont typeface="Arial"/>
              <a:buChar char="●"/>
            </a:pPr>
            <a:r>
              <a:rPr b="0" lang="fr" sz="1800">
                <a:latin typeface="Garamond"/>
                <a:ea typeface="Garamond"/>
                <a:cs typeface="Garamond"/>
                <a:sym typeface="Garamond"/>
              </a:rPr>
              <a:t>Faites une pause ici pour une discussion en plénière – demandez aux participants s'ils ont déjà créé une table des matières, autorisez-les. eux à demander des questions, et partager cours appris du développement Table des matières avant. C’est </a:t>
            </a:r>
            <a:r>
              <a:rPr b="0" lang="fr" sz="1800">
                <a:solidFill>
                  <a:srgbClr val="000000"/>
                </a:solidFill>
                <a:highlight>
                  <a:srgbClr val="FFFF00"/>
                </a:highlight>
                <a:latin typeface="Garamond"/>
                <a:ea typeface="Garamond"/>
                <a:cs typeface="Garamond"/>
                <a:sym typeface="Garamond"/>
              </a:rPr>
              <a:t>également un bon moyen d’évaluer les défis auxquels les PLI ont été confrontés dans le développement de la TOC.</a:t>
            </a:r>
            <a:endParaRPr b="0" sz="1800">
              <a:latin typeface="Garamond"/>
              <a:ea typeface="Garamond"/>
              <a:cs typeface="Garamond"/>
              <a:sym typeface="Garamond"/>
            </a:endParaRPr>
          </a:p>
        </p:txBody>
      </p:sp>
      <p:sp>
        <p:nvSpPr>
          <p:cNvPr id="901" name="Google Shape;901;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7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472C4"/>
              </a:buClr>
              <a:buSzPts val="1100"/>
              <a:buFont typeface="Garamond"/>
              <a:buNone/>
            </a:pPr>
            <a:r>
              <a:rPr b="1" lang="fr" sz="1100">
                <a:solidFill>
                  <a:srgbClr val="4472C4"/>
                </a:solidFill>
                <a:latin typeface="Garamond"/>
                <a:ea typeface="Garamond"/>
                <a:cs typeface="Garamond"/>
                <a:sym typeface="Garamond"/>
              </a:rPr>
              <a:t>Diapositive M 5.1.1/#8</a:t>
            </a:r>
            <a:endParaRPr/>
          </a:p>
          <a:p>
            <a:pPr indent="-171450" lvl="0" marL="171450" marR="0" rtl="0" algn="l">
              <a:lnSpc>
                <a:spcPct val="100000"/>
              </a:lnSpc>
              <a:spcBef>
                <a:spcPts val="0"/>
              </a:spcBef>
              <a:spcAft>
                <a:spcPts val="0"/>
              </a:spcAft>
              <a:buClr>
                <a:schemeClr val="dk1"/>
              </a:buClr>
              <a:buSzPts val="1800"/>
              <a:buFont typeface="Arial"/>
              <a:buChar char="●"/>
            </a:pPr>
            <a:r>
              <a:rPr lang="fr" sz="1800">
                <a:latin typeface="Garamond"/>
                <a:ea typeface="Garamond"/>
                <a:cs typeface="Garamond"/>
                <a:sym typeface="Garamond"/>
              </a:rPr>
              <a:t>Expliquez aux participants les exemples et demandez-leur d’autres exemples ou expériences qu’ils aimeraient partager.</a:t>
            </a:r>
            <a:endParaRPr sz="1800">
              <a:latin typeface="Garamond"/>
              <a:ea typeface="Garamond"/>
              <a:cs typeface="Garamond"/>
              <a:sym typeface="Garamond"/>
            </a:endParaRPr>
          </a:p>
        </p:txBody>
      </p:sp>
      <p:sp>
        <p:nvSpPr>
          <p:cNvPr id="909" name="Google Shape;909;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7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200">
                <a:solidFill>
                  <a:srgbClr val="4472C4"/>
                </a:solidFill>
                <a:latin typeface="Garamond"/>
                <a:ea typeface="Garamond"/>
                <a:cs typeface="Garamond"/>
                <a:sym typeface="Garamond"/>
              </a:rPr>
              <a:t>Diapositive M 5.1.1/#9</a:t>
            </a:r>
            <a:endParaRPr sz="1200"/>
          </a:p>
        </p:txBody>
      </p:sp>
      <p:sp>
        <p:nvSpPr>
          <p:cNvPr id="917" name="Google Shape;917;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7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200">
                <a:solidFill>
                  <a:srgbClr val="4472C4"/>
                </a:solidFill>
                <a:latin typeface="Garamond"/>
                <a:ea typeface="Garamond"/>
                <a:cs typeface="Garamond"/>
                <a:sym typeface="Garamond"/>
              </a:rPr>
              <a:t>Diapositive M 5.1.1/#13</a:t>
            </a:r>
            <a:endParaRPr/>
          </a:p>
          <a:p>
            <a:pPr indent="-298450" lvl="0" marL="457200" marR="0" rtl="0" algn="l">
              <a:lnSpc>
                <a:spcPct val="100000"/>
              </a:lnSpc>
              <a:spcBef>
                <a:spcPts val="0"/>
              </a:spcBef>
              <a:spcAft>
                <a:spcPts val="0"/>
              </a:spcAft>
              <a:buNone/>
            </a:pPr>
            <a:r>
              <a:rPr lang="fr" sz="1800">
                <a:latin typeface="Garamond"/>
                <a:ea typeface="Garamond"/>
                <a:cs typeface="Garamond"/>
                <a:sym typeface="Garamond"/>
              </a:rPr>
              <a:t>Introduire </a:t>
            </a:r>
            <a:r>
              <a:rPr b="1" lang="fr" sz="1800">
                <a:latin typeface="Garamond"/>
                <a:ea typeface="Garamond"/>
                <a:cs typeface="Garamond"/>
                <a:sym typeface="Garamond"/>
              </a:rPr>
              <a:t>le cadre de résultats (RF) </a:t>
            </a:r>
            <a:r>
              <a:rPr lang="fr" sz="1800">
                <a:latin typeface="Garamond"/>
                <a:ea typeface="Garamond"/>
                <a:cs typeface="Garamond"/>
                <a:sym typeface="Garamond"/>
              </a:rPr>
              <a:t>et exemple sur </a:t>
            </a:r>
            <a:r>
              <a:rPr b="1" lang="fr" sz="1800">
                <a:solidFill>
                  <a:srgbClr val="4471C4"/>
                </a:solidFill>
                <a:latin typeface="Garamond"/>
                <a:ea typeface="Garamond"/>
                <a:cs typeface="Garamond"/>
                <a:sym typeface="Garamond"/>
              </a:rPr>
              <a:t>la diapositive M 5.1.1/#13 </a:t>
            </a:r>
            <a:r>
              <a:rPr i="1" lang="fr" sz="1800">
                <a:solidFill>
                  <a:srgbClr val="4471C4"/>
                </a:solidFill>
                <a:latin typeface="Garamond"/>
                <a:ea typeface="Garamond"/>
                <a:cs typeface="Garamond"/>
                <a:sym typeface="Garamond"/>
              </a:rPr>
              <a:t>. </a:t>
            </a:r>
            <a:r>
              <a:rPr lang="fr" sz="1800">
                <a:latin typeface="Garamond"/>
                <a:ea typeface="Garamond"/>
                <a:cs typeface="Garamond"/>
                <a:sym typeface="Garamond"/>
              </a:rPr>
              <a:t>Soulignez que l’USAID utilise RF dans c'est Pays Développement Coopération Stratégie (CDCS) et dans c'est sollicitations. Aller à travers chaque objectif et son </a:t>
            </a:r>
            <a:r>
              <a:rPr b="1" lang="fr" sz="1800">
                <a:latin typeface="Garamond"/>
                <a:ea typeface="Garamond"/>
                <a:cs typeface="Garamond"/>
                <a:sym typeface="Garamond"/>
              </a:rPr>
              <a:t>résultat intermédiaire (RI) </a:t>
            </a:r>
            <a:r>
              <a:rPr lang="fr" sz="1800">
                <a:latin typeface="Garamond"/>
                <a:ea typeface="Garamond"/>
                <a:cs typeface="Garamond"/>
                <a:sym typeface="Garamond"/>
              </a:rPr>
              <a:t>pour montrer que leur réalisation permettra d'atteindre le but global du projet.</a:t>
            </a:r>
            <a:endParaRPr/>
          </a:p>
          <a:p>
            <a:pPr indent="0" lvl="0" marL="158750" marR="0" rtl="0" algn="l">
              <a:lnSpc>
                <a:spcPct val="100000"/>
              </a:lnSpc>
              <a:spcBef>
                <a:spcPts val="0"/>
              </a:spcBef>
              <a:spcAft>
                <a:spcPts val="0"/>
              </a:spcAft>
              <a:buClr>
                <a:srgbClr val="000000"/>
              </a:buClr>
              <a:buSzPts val="1100"/>
              <a:buFont typeface="Arial"/>
              <a:buNone/>
            </a:pPr>
            <a:r>
              <a:t/>
            </a:r>
            <a:endParaRPr sz="1200"/>
          </a:p>
        </p:txBody>
      </p:sp>
      <p:sp>
        <p:nvSpPr>
          <p:cNvPr id="924" name="Google Shape;924;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5.1.1/#21</a:t>
            </a:r>
            <a:endParaRPr/>
          </a:p>
          <a:p>
            <a:pPr indent="-298450" lvl="0" marL="457200" marR="0" rtl="0" algn="l">
              <a:lnSpc>
                <a:spcPct val="100000"/>
              </a:lnSpc>
              <a:spcBef>
                <a:spcPts val="0"/>
              </a:spcBef>
              <a:spcAft>
                <a:spcPts val="0"/>
              </a:spcAft>
              <a:buNone/>
            </a:pPr>
            <a:r>
              <a:rPr lang="fr">
                <a:latin typeface="Garamond"/>
                <a:ea typeface="Garamond"/>
                <a:cs typeface="Garamond"/>
                <a:sym typeface="Garamond"/>
              </a:rPr>
              <a:t>Lien CDCS : </a:t>
            </a:r>
            <a:r>
              <a:rPr lang="fr" sz="1800">
                <a:latin typeface="Garamond"/>
                <a:ea typeface="Garamond"/>
                <a:cs typeface="Garamond"/>
                <a:sym typeface="Garamond"/>
              </a:rPr>
              <a:t>https://www.usaid.gov/results-and-data/planning/country-strategies-cdcs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100">
                <a:solidFill>
                  <a:srgbClr val="4472C4"/>
                </a:solidFill>
                <a:latin typeface="Garamond"/>
                <a:ea typeface="Garamond"/>
                <a:cs typeface="Garamond"/>
                <a:sym typeface="Garamond"/>
              </a:rPr>
              <a:t>Diapositive M 5.1.1/#23</a:t>
            </a:r>
            <a:endParaRPr/>
          </a:p>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8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000">
                <a:solidFill>
                  <a:srgbClr val="4472C4"/>
                </a:solidFill>
                <a:latin typeface="Garamond"/>
                <a:ea typeface="Garamond"/>
                <a:cs typeface="Garamond"/>
                <a:sym typeface="Garamond"/>
              </a:rPr>
              <a:t>Diapositive M 5.1.1/#25</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Utilisez cette diapositive</a:t>
            </a:r>
            <a:r>
              <a:rPr b="1" lang="fr" sz="1800">
                <a:solidFill>
                  <a:srgbClr val="4471C4"/>
                </a:solidFill>
                <a:latin typeface="Garamond"/>
                <a:ea typeface="Garamond"/>
                <a:cs typeface="Garamond"/>
                <a:sym typeface="Garamond"/>
              </a:rPr>
              <a:t> </a:t>
            </a:r>
            <a:r>
              <a:rPr lang="fr" sz="1800">
                <a:latin typeface="Garamond"/>
                <a:ea typeface="Garamond"/>
                <a:cs typeface="Garamond"/>
                <a:sym typeface="Garamond"/>
              </a:rPr>
              <a:t>pour rappeler aux participants que l'USAID souhaite voir </a:t>
            </a:r>
            <a:r>
              <a:rPr b="1" lang="fr" sz="1800">
                <a:latin typeface="Garamond"/>
                <a:ea typeface="Garamond"/>
                <a:cs typeface="Garamond"/>
                <a:sym typeface="Garamond"/>
              </a:rPr>
              <a:t>des solutions fondées sur des preuves </a:t>
            </a:r>
            <a:r>
              <a:rPr lang="fr" sz="1800">
                <a:latin typeface="Garamond"/>
                <a:ea typeface="Garamond"/>
                <a:cs typeface="Garamond"/>
                <a:sym typeface="Garamond"/>
              </a:rPr>
              <a:t>dans les approches techniques.</a:t>
            </a:r>
            <a:endParaRPr/>
          </a:p>
          <a:p>
            <a:pPr indent="-298450" lvl="0" marL="457200" marR="0" rtl="0" algn="l">
              <a:lnSpc>
                <a:spcPct val="100000"/>
              </a:lnSpc>
              <a:spcBef>
                <a:spcPts val="0"/>
              </a:spcBef>
              <a:spcAft>
                <a:spcPts val="0"/>
              </a:spcAft>
              <a:buNone/>
            </a:pPr>
            <a:r>
              <a:t/>
            </a:r>
            <a:endParaRPr sz="1000"/>
          </a:p>
        </p:txBody>
      </p:sp>
      <p:sp>
        <p:nvSpPr>
          <p:cNvPr id="960" name="Google Shape;960;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8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None/>
            </a:pPr>
            <a:r>
              <a:t/>
            </a:r>
            <a:endParaRPr sz="1200"/>
          </a:p>
        </p:txBody>
      </p:sp>
      <p:sp>
        <p:nvSpPr>
          <p:cNvPr id="967" name="Google Shape;967;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8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sz="1200"/>
          </a:p>
        </p:txBody>
      </p:sp>
      <p:sp>
        <p:nvSpPr>
          <p:cNvPr id="975" name="Google Shape;975;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8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None/>
            </a:pPr>
            <a:r>
              <a:t/>
            </a:r>
            <a:endParaRPr sz="1200"/>
          </a:p>
        </p:txBody>
      </p:sp>
      <p:sp>
        <p:nvSpPr>
          <p:cNvPr id="982" name="Google Shape;982;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8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200">
                <a:solidFill>
                  <a:srgbClr val="4472C4"/>
                </a:solidFill>
                <a:latin typeface="Garamond"/>
                <a:ea typeface="Garamond"/>
                <a:cs typeface="Garamond"/>
                <a:sym typeface="Garamond"/>
              </a:rPr>
              <a:t>Diapositive M 5.1.1/#29</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C'est généralement le 2ème section la plus importante du proposition dans termes de évaluation points. </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Prendre le participants à travers cette diapositive pour leur fournir un aperçu de ce qui est habituellement inclus dans le plan de gestion et de dotation en personnel requis par l'USAID. Et réitère que le le contenu de cette section est basé sur l'approche/les activités techniques. Ce est le section que montre TU AS DIT comment tu es en allant à opérationnaliser le activités dans ton approche technique .</a:t>
            </a:r>
            <a:endParaRPr sz="1800">
              <a:latin typeface="Garamond"/>
              <a:ea typeface="Garamond"/>
              <a:cs typeface="Garamond"/>
              <a:sym typeface="Garamond"/>
            </a:endParaRPr>
          </a:p>
          <a:p>
            <a:pPr indent="-298450" lvl="0" marL="457200" marR="0" rtl="0" algn="l">
              <a:lnSpc>
                <a:spcPct val="100000"/>
              </a:lnSpc>
              <a:spcBef>
                <a:spcPts val="0"/>
              </a:spcBef>
              <a:spcAft>
                <a:spcPts val="0"/>
              </a:spcAft>
              <a:buNone/>
            </a:pPr>
            <a:r>
              <a:t/>
            </a:r>
            <a:endParaRPr sz="1200"/>
          </a:p>
        </p:txBody>
      </p:sp>
      <p:sp>
        <p:nvSpPr>
          <p:cNvPr id="990" name="Google Shape;990;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8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6" name="Google Shape;996;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200">
                <a:solidFill>
                  <a:srgbClr val="4472C4"/>
                </a:solidFill>
                <a:latin typeface="Garamond"/>
                <a:ea typeface="Garamond"/>
                <a:cs typeface="Garamond"/>
                <a:sym typeface="Garamond"/>
              </a:rPr>
              <a:t>Diapositive M 5.1.1/#30</a:t>
            </a:r>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Garamond"/>
                <a:ea typeface="Garamond"/>
                <a:cs typeface="Garamond"/>
                <a:sym typeface="Garamond"/>
              </a:rPr>
              <a:t>L' </a:t>
            </a:r>
            <a:r>
              <a:rPr b="1" lang="fr" sz="1800">
                <a:solidFill>
                  <a:srgbClr val="000000"/>
                </a:solidFill>
                <a:latin typeface="Garamond"/>
                <a:ea typeface="Garamond"/>
                <a:cs typeface="Garamond"/>
                <a:sym typeface="Garamond"/>
              </a:rPr>
              <a:t>organigramme </a:t>
            </a:r>
            <a:r>
              <a:rPr lang="fr" sz="1800">
                <a:solidFill>
                  <a:srgbClr val="000000"/>
                </a:solidFill>
                <a:latin typeface="Garamond"/>
                <a:ea typeface="Garamond"/>
                <a:cs typeface="Garamond"/>
                <a:sym typeface="Garamond"/>
              </a:rPr>
              <a:t>est également un élément très important de cette section, car il s'agit d'une représentation visuelle de ton personnel, rapport lignes, et comment tu vas travail avec les partenaires. </a:t>
            </a:r>
            <a:endParaRPr/>
          </a:p>
          <a:p>
            <a:pPr indent="-298450" lvl="0" marL="457200" marR="0" rtl="0" algn="l">
              <a:lnSpc>
                <a:spcPct val="100000"/>
              </a:lnSpc>
              <a:spcBef>
                <a:spcPts val="0"/>
              </a:spcBef>
              <a:spcAft>
                <a:spcPts val="0"/>
              </a:spcAft>
              <a:buClr>
                <a:srgbClr val="000000"/>
              </a:buClr>
              <a:buSzPts val="1100"/>
              <a:buFont typeface="Arial"/>
              <a:buChar char="●"/>
            </a:pPr>
            <a:r>
              <a:rPr b="0" lang="fr" sz="1800">
                <a:solidFill>
                  <a:srgbClr val="000000"/>
                </a:solidFill>
                <a:latin typeface="Garamond"/>
                <a:ea typeface="Garamond"/>
                <a:cs typeface="Garamond"/>
                <a:sym typeface="Garamond"/>
              </a:rPr>
              <a:t>Cette diapositive</a:t>
            </a:r>
            <a:r>
              <a:rPr b="1" lang="fr" sz="1800">
                <a:solidFill>
                  <a:srgbClr val="4471C4"/>
                </a:solidFill>
                <a:latin typeface="Garamond"/>
                <a:ea typeface="Garamond"/>
                <a:cs typeface="Garamond"/>
                <a:sym typeface="Garamond"/>
              </a:rPr>
              <a:t> </a:t>
            </a:r>
            <a:r>
              <a:rPr lang="fr" sz="1800">
                <a:solidFill>
                  <a:srgbClr val="000000"/>
                </a:solidFill>
                <a:latin typeface="Garamond"/>
                <a:ea typeface="Garamond"/>
                <a:cs typeface="Garamond"/>
                <a:sym typeface="Garamond"/>
              </a:rPr>
              <a:t>comprend meilleur les pratiques dans en mettant ensemble un org graphique, y compris en mettant il ensemble tôt et chiffrer les postes pour s’assurer qu’ils correspondent au plafond budgétaire fourni par l’USAID.</a:t>
            </a:r>
            <a:endParaRPr/>
          </a:p>
          <a:p>
            <a:pPr indent="-298450" lvl="0" marL="457200" marR="0" rtl="0" algn="l">
              <a:lnSpc>
                <a:spcPct val="100000"/>
              </a:lnSpc>
              <a:spcBef>
                <a:spcPts val="0"/>
              </a:spcBef>
              <a:spcAft>
                <a:spcPts val="0"/>
              </a:spcAft>
              <a:buClr>
                <a:srgbClr val="000000"/>
              </a:buClr>
              <a:buSzPts val="1100"/>
              <a:buFont typeface="Arial"/>
              <a:buChar char="●"/>
            </a:pPr>
            <a:r>
              <a:rPr lang="fr" sz="1200"/>
              <a:t>Une activité potentielle pour cette section pourrait être de diviser les participants en paires ou en groupes et, compte tenu des bons et des mauvais exemples d'organigrammes, de leur demander de discuter et de rapporter ce qui constitue un bon ou un mauvais organigramme et ce à quoi il faut faire attention lors de leur création.</a:t>
            </a:r>
            <a:endParaRPr/>
          </a:p>
        </p:txBody>
      </p:sp>
      <p:sp>
        <p:nvSpPr>
          <p:cNvPr id="997" name="Google Shape;997;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8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None/>
            </a:pPr>
            <a:r>
              <a:t/>
            </a:r>
            <a:endParaRPr sz="1200"/>
          </a:p>
        </p:txBody>
      </p:sp>
      <p:sp>
        <p:nvSpPr>
          <p:cNvPr id="1011" name="Google Shape;1011;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8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sz="1200">
              <a:solidFill>
                <a:srgbClr val="000000"/>
              </a:solidFill>
              <a:latin typeface="Gill Sans"/>
              <a:ea typeface="Gill Sans"/>
              <a:cs typeface="Gill Sans"/>
              <a:sym typeface="Gill Sans"/>
            </a:endParaRPr>
          </a:p>
        </p:txBody>
      </p:sp>
      <p:sp>
        <p:nvSpPr>
          <p:cNvPr id="1018" name="Google Shape;1018;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9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6" name="Google Shape;1026;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None/>
            </a:pPr>
            <a:r>
              <a:t/>
            </a:r>
            <a:endParaRPr sz="1200"/>
          </a:p>
        </p:txBody>
      </p:sp>
      <p:sp>
        <p:nvSpPr>
          <p:cNvPr id="1027" name="Google Shape;1027;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9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472C4"/>
              </a:buClr>
              <a:buSzPts val="1100"/>
              <a:buFont typeface="Garamond"/>
              <a:buNone/>
            </a:pPr>
            <a:r>
              <a:rPr b="1" lang="fr" sz="1100">
                <a:solidFill>
                  <a:srgbClr val="4472C4"/>
                </a:solidFill>
                <a:latin typeface="Garamond"/>
                <a:ea typeface="Garamond"/>
                <a:cs typeface="Garamond"/>
                <a:sym typeface="Garamond"/>
              </a:rPr>
              <a:t>Diapositive M 5.1.2/#41</a:t>
            </a:r>
            <a:endParaRPr/>
          </a:p>
          <a:p>
            <a:pPr indent="-171450" lvl="0" marL="171450" marR="0" rtl="0" algn="l">
              <a:lnSpc>
                <a:spcPct val="100000"/>
              </a:lnSpc>
              <a:spcBef>
                <a:spcPts val="0"/>
              </a:spcBef>
              <a:spcAft>
                <a:spcPts val="0"/>
              </a:spcAft>
              <a:buNone/>
            </a:pPr>
            <a:r>
              <a:rPr lang="fr" sz="1800">
                <a:latin typeface="Garamond"/>
                <a:ea typeface="Garamond"/>
                <a:cs typeface="Garamond"/>
                <a:sym typeface="Garamond"/>
              </a:rPr>
              <a:t>La proposition de coûts est examinée séparément de la proposition technique et comporte deux éléments : 1) </a:t>
            </a:r>
            <a:r>
              <a:rPr b="1" lang="fr" sz="1800">
                <a:latin typeface="Garamond"/>
                <a:ea typeface="Garamond"/>
                <a:cs typeface="Garamond"/>
                <a:sym typeface="Garamond"/>
              </a:rPr>
              <a:t>Budget </a:t>
            </a:r>
            <a:r>
              <a:rPr lang="fr" sz="1800">
                <a:latin typeface="Garamond"/>
                <a:ea typeface="Garamond"/>
                <a:cs typeface="Garamond"/>
                <a:sym typeface="Garamond"/>
              </a:rPr>
              <a:t>et 2) </a:t>
            </a:r>
            <a:r>
              <a:rPr b="1" lang="fr" sz="1800">
                <a:latin typeface="Garamond"/>
                <a:ea typeface="Garamond"/>
                <a:cs typeface="Garamond"/>
                <a:sym typeface="Garamond"/>
              </a:rPr>
              <a:t>Notes budgétaires </a:t>
            </a:r>
            <a:r>
              <a:rPr lang="fr" sz="1800">
                <a:latin typeface="Garamond"/>
                <a:ea typeface="Garamond"/>
                <a:cs typeface="Garamond"/>
                <a:sym typeface="Garamond"/>
              </a:rPr>
              <a:t>qui sont une explication narrative des chiffres budgétaires.</a:t>
            </a:r>
            <a:endParaRPr b="1" sz="1100">
              <a:solidFill>
                <a:srgbClr val="4472C4"/>
              </a:solidFill>
              <a:latin typeface="Garamond"/>
              <a:ea typeface="Garamond"/>
              <a:cs typeface="Garamond"/>
              <a:sym typeface="Garamond"/>
            </a:endParaRPr>
          </a:p>
          <a:p>
            <a:pPr indent="-171450" lvl="0" marL="171450" marR="0" rtl="0" algn="l">
              <a:lnSpc>
                <a:spcPct val="100000"/>
              </a:lnSpc>
              <a:spcBef>
                <a:spcPts val="0"/>
              </a:spcBef>
              <a:spcAft>
                <a:spcPts val="0"/>
              </a:spcAft>
              <a:buNone/>
            </a:pPr>
            <a:r>
              <a:t/>
            </a:r>
            <a:endParaRPr sz="1100"/>
          </a:p>
        </p:txBody>
      </p:sp>
      <p:sp>
        <p:nvSpPr>
          <p:cNvPr id="1042" name="Google Shape;1042;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9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a:latin typeface="Garamond"/>
              <a:ea typeface="Garamond"/>
              <a:cs typeface="Garamond"/>
              <a:sym typeface="Garamond"/>
            </a:endParaRPr>
          </a:p>
        </p:txBody>
      </p:sp>
      <p:sp>
        <p:nvSpPr>
          <p:cNvPr id="1049" name="Google Shape;1049;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p9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7" name="Google Shape;1057;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alibri"/>
              <a:buNone/>
            </a:pPr>
            <a:r>
              <a:t/>
            </a:r>
            <a:endParaRPr sz="1100"/>
          </a:p>
        </p:txBody>
      </p:sp>
      <p:sp>
        <p:nvSpPr>
          <p:cNvPr id="1058" name="Google Shape;1058;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9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5" name="Google Shape;1065;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9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1" name="Google Shape;1071;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rPr b="1" lang="fr" sz="1800">
                <a:solidFill>
                  <a:srgbClr val="4472C4"/>
                </a:solidFill>
                <a:latin typeface="Garamond"/>
                <a:ea typeface="Garamond"/>
                <a:cs typeface="Garamond"/>
                <a:sym typeface="Garamond"/>
              </a:rPr>
              <a:t>Diapositive M 5.1.2/#60</a:t>
            </a:r>
            <a:endParaRPr sz="1800">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fr" sz="1800">
                <a:latin typeface="Arial"/>
                <a:ea typeface="Arial"/>
                <a:cs typeface="Arial"/>
                <a:sym typeface="Arial"/>
              </a:rPr>
              <a:t>Généralement, le coût n’est pas éligible s’il n’est pas mentionné dans le NOFO.</a:t>
            </a:r>
            <a:endParaRPr/>
          </a:p>
          <a:p>
            <a:pPr indent="-298450" lvl="0" marL="457200" marR="0" rtl="0" algn="l">
              <a:lnSpc>
                <a:spcPct val="100000"/>
              </a:lnSpc>
              <a:spcBef>
                <a:spcPts val="0"/>
              </a:spcBef>
              <a:spcAft>
                <a:spcPts val="0"/>
              </a:spcAft>
              <a:buClr>
                <a:srgbClr val="000000"/>
              </a:buClr>
              <a:buSzPts val="1100"/>
              <a:buFont typeface="Arial"/>
              <a:buChar char="●"/>
            </a:pPr>
            <a:r>
              <a:rPr lang="fr" sz="1800">
                <a:solidFill>
                  <a:srgbClr val="202720"/>
                </a:solidFill>
                <a:latin typeface="Garamond"/>
                <a:ea typeface="Garamond"/>
                <a:cs typeface="Garamond"/>
                <a:sym typeface="Garamond"/>
              </a:rPr>
              <a:t>De nombreuses propositions nécessitent un partage des coûts ou des ressources « correspondantes » fournies à l'activité. et inclus dans le budget. C'est un attirant élément à TU AS DIT et doit être Bien prévu. Seulement non-USG fonds ou en nature articles pas fait don par Gouvernement américain compter vers coût partager. Beaucoup les organisations font trop de promesses sur le partage des coûts ou ne créent pas les systèmes comptables requis pour capturer ces informations. </a:t>
            </a:r>
            <a:endParaRPr sz="1800">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9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None/>
            </a:pPr>
            <a:r>
              <a:t/>
            </a:r>
            <a:endParaRPr sz="1200"/>
          </a:p>
        </p:txBody>
      </p:sp>
      <p:sp>
        <p:nvSpPr>
          <p:cNvPr id="1079" name="Google Shape;1079;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9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5" name="Google Shape;1085;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sz="1200"/>
          </a:p>
        </p:txBody>
      </p:sp>
      <p:sp>
        <p:nvSpPr>
          <p:cNvPr id="1086" name="Google Shape;1086;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9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r>
              <a:t/>
            </a:r>
            <a:endParaRPr i="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 Full Red">
  <p:cSld name="1_Cover - Full Red">
    <p:bg>
      <p:bgPr>
        <a:solidFill>
          <a:srgbClr val="002F6C"/>
        </a:solidFill>
      </p:bgPr>
    </p:bg>
    <p:spTree>
      <p:nvGrpSpPr>
        <p:cNvPr id="16" name="Shape 16"/>
        <p:cNvGrpSpPr/>
        <p:nvPr/>
      </p:nvGrpSpPr>
      <p:grpSpPr>
        <a:xfrm>
          <a:off x="0" y="0"/>
          <a:ext cx="0" cy="0"/>
          <a:chOff x="0" y="0"/>
          <a:chExt cx="0" cy="0"/>
        </a:xfrm>
      </p:grpSpPr>
      <p:sp>
        <p:nvSpPr>
          <p:cNvPr id="17" name="Google Shape;17;p2"/>
          <p:cNvSpPr/>
          <p:nvPr/>
        </p:nvSpPr>
        <p:spPr>
          <a:xfrm>
            <a:off x="1" y="-39453"/>
            <a:ext cx="12192000" cy="160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Gill Sans"/>
              <a:ea typeface="Gill Sans"/>
              <a:cs typeface="Gill Sans"/>
              <a:sym typeface="Gill Sans"/>
            </a:endParaRPr>
          </a:p>
        </p:txBody>
      </p:sp>
      <p:pic>
        <p:nvPicPr>
          <p:cNvPr descr="Logo&#10;&#10;Description automatically generated" id="18" name="Google Shape;18;p2"/>
          <p:cNvPicPr preferRelativeResize="0"/>
          <p:nvPr/>
        </p:nvPicPr>
        <p:blipFill rotWithShape="1">
          <a:blip r:embed="rId2">
            <a:alphaModFix/>
          </a:blip>
          <a:srcRect b="0" l="0" r="0" t="0"/>
          <a:stretch/>
        </p:blipFill>
        <p:spPr>
          <a:xfrm>
            <a:off x="8119546" y="134593"/>
            <a:ext cx="3956845" cy="1531057"/>
          </a:xfrm>
          <a:prstGeom prst="rect">
            <a:avLst/>
          </a:prstGeom>
          <a:noFill/>
          <a:ln>
            <a:noFill/>
          </a:ln>
        </p:spPr>
      </p:pic>
      <p:pic>
        <p:nvPicPr>
          <p:cNvPr descr="A picture containing logo&#10;&#10;Description automatically generated" id="19" name="Google Shape;19;p2"/>
          <p:cNvPicPr preferRelativeResize="0"/>
          <p:nvPr/>
        </p:nvPicPr>
        <p:blipFill rotWithShape="1">
          <a:blip r:embed="rId3">
            <a:alphaModFix/>
          </a:blip>
          <a:srcRect b="0" l="0" r="0" t="0"/>
          <a:stretch/>
        </p:blipFill>
        <p:spPr>
          <a:xfrm>
            <a:off x="530074" y="77352"/>
            <a:ext cx="2331524" cy="1369955"/>
          </a:xfrm>
          <a:prstGeom prst="rect">
            <a:avLst/>
          </a:prstGeom>
          <a:noFill/>
          <a:ln>
            <a:noFill/>
          </a:ln>
        </p:spPr>
      </p:pic>
      <p:sp>
        <p:nvSpPr>
          <p:cNvPr id="20" name="Google Shape;20;p2"/>
          <p:cNvSpPr txBox="1"/>
          <p:nvPr>
            <p:ph type="ctrTitle"/>
          </p:nvPr>
        </p:nvSpPr>
        <p:spPr>
          <a:xfrm>
            <a:off x="914400" y="2118713"/>
            <a:ext cx="5181600" cy="1600400"/>
          </a:xfrm>
          <a:prstGeom prst="rect">
            <a:avLst/>
          </a:prstGeom>
          <a:noFill/>
          <a:ln>
            <a:noFill/>
          </a:ln>
        </p:spPr>
        <p:txBody>
          <a:bodyPr anchorCtr="0" anchor="b" bIns="91175" lIns="91175" spcFirstLastPara="1" rIns="91175" wrap="square" tIns="91175">
            <a:noAutofit/>
          </a:bodyPr>
          <a:lstStyle>
            <a:lvl1pPr lvl="0" marR="0" algn="l">
              <a:spcBef>
                <a:spcPts val="0"/>
              </a:spcBef>
              <a:spcAft>
                <a:spcPts val="0"/>
              </a:spcAft>
              <a:buClr>
                <a:schemeClr val="lt1"/>
              </a:buClr>
              <a:buSzPts val="1400"/>
              <a:buFont typeface="Gill Sans"/>
              <a:buNone/>
              <a:defRPr i="0" sz="3200" u="none" cap="none" strike="noStrike">
                <a:solidFill>
                  <a:schemeClr val="lt1"/>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p:txBody>
      </p:sp>
      <p:sp>
        <p:nvSpPr>
          <p:cNvPr id="21" name="Google Shape;21;p2"/>
          <p:cNvSpPr txBox="1"/>
          <p:nvPr>
            <p:ph idx="1" type="subTitle"/>
          </p:nvPr>
        </p:nvSpPr>
        <p:spPr>
          <a:xfrm>
            <a:off x="914400" y="4146996"/>
            <a:ext cx="4572000" cy="1600400"/>
          </a:xfrm>
          <a:prstGeom prst="rect">
            <a:avLst/>
          </a:prstGeom>
          <a:noFill/>
          <a:ln>
            <a:noFill/>
          </a:ln>
        </p:spPr>
        <p:txBody>
          <a:bodyPr anchorCtr="0" anchor="t" bIns="91175" lIns="91175" spcFirstLastPara="1" rIns="91175" wrap="square" tIns="91175">
            <a:noAutofit/>
          </a:bodyPr>
          <a:lstStyle>
            <a:lvl1pPr lvl="0" marR="0" algn="l">
              <a:spcBef>
                <a:spcPts val="0"/>
              </a:spcBef>
              <a:spcAft>
                <a:spcPts val="0"/>
              </a:spcAft>
              <a:buClr>
                <a:schemeClr val="lt1"/>
              </a:buClr>
              <a:buSzPts val="1600"/>
              <a:buNone/>
              <a:defRPr i="0" sz="2133" u="none" cap="none" strike="noStrike">
                <a:solidFill>
                  <a:schemeClr val="lt1"/>
                </a:solidFill>
              </a:defRPr>
            </a:lvl1pPr>
            <a:lvl2pPr lvl="1" marR="0" algn="ctr">
              <a:spcBef>
                <a:spcPts val="1067"/>
              </a:spcBef>
              <a:spcAft>
                <a:spcPts val="0"/>
              </a:spcAft>
              <a:buClr>
                <a:srgbClr val="888888"/>
              </a:buClr>
              <a:buSzPts val="1600"/>
              <a:buNone/>
              <a:defRPr i="0" sz="2133" u="none" cap="none" strike="noStrike">
                <a:solidFill>
                  <a:srgbClr val="888888"/>
                </a:solidFill>
              </a:defRPr>
            </a:lvl2pPr>
            <a:lvl3pPr lvl="2" marR="0" algn="ctr">
              <a:spcBef>
                <a:spcPts val="1067"/>
              </a:spcBef>
              <a:spcAft>
                <a:spcPts val="0"/>
              </a:spcAft>
              <a:buClr>
                <a:srgbClr val="888888"/>
              </a:buClr>
              <a:buSzPts val="1800"/>
              <a:buNone/>
              <a:defRPr i="0" sz="2400" u="none" cap="none" strike="noStrike">
                <a:solidFill>
                  <a:srgbClr val="888888"/>
                </a:solidFill>
              </a:defRPr>
            </a:lvl3pPr>
            <a:lvl4pPr lvl="3" marR="0" algn="ctr">
              <a:spcBef>
                <a:spcPts val="400"/>
              </a:spcBef>
              <a:spcAft>
                <a:spcPts val="0"/>
              </a:spcAft>
              <a:buClr>
                <a:srgbClr val="888888"/>
              </a:buClr>
              <a:buSzPts val="1600"/>
              <a:buNone/>
              <a:defRPr i="0" sz="2133" u="none" cap="none" strike="noStrike">
                <a:solidFill>
                  <a:srgbClr val="888888"/>
                </a:solidFill>
              </a:defRPr>
            </a:lvl4pPr>
            <a:lvl5pPr lvl="4" marR="0" algn="ctr">
              <a:spcBef>
                <a:spcPts val="400"/>
              </a:spcBef>
              <a:spcAft>
                <a:spcPts val="0"/>
              </a:spcAft>
              <a:buClr>
                <a:srgbClr val="888888"/>
              </a:buClr>
              <a:buSzPts val="1400"/>
              <a:buNone/>
              <a:defRPr i="0" sz="1867" u="none" cap="none" strike="noStrike">
                <a:solidFill>
                  <a:srgbClr val="888888"/>
                </a:solidFill>
              </a:defRPr>
            </a:lvl5pPr>
            <a:lvl6pPr lvl="5" marR="0" algn="ctr">
              <a:spcBef>
                <a:spcPts val="533"/>
              </a:spcBef>
              <a:spcAft>
                <a:spcPts val="0"/>
              </a:spcAft>
              <a:buClr>
                <a:srgbClr val="888888"/>
              </a:buClr>
              <a:buSzPts val="2000"/>
              <a:buNone/>
              <a:defRPr i="0" sz="2667" u="none" cap="none" strike="noStrike">
                <a:solidFill>
                  <a:srgbClr val="888888"/>
                </a:solidFill>
              </a:defRPr>
            </a:lvl6pPr>
            <a:lvl7pPr lvl="6" marR="0" algn="ctr">
              <a:spcBef>
                <a:spcPts val="533"/>
              </a:spcBef>
              <a:spcAft>
                <a:spcPts val="0"/>
              </a:spcAft>
              <a:buClr>
                <a:srgbClr val="888888"/>
              </a:buClr>
              <a:buSzPts val="2000"/>
              <a:buNone/>
              <a:defRPr i="0" sz="2667" u="none" cap="none" strike="noStrike">
                <a:solidFill>
                  <a:srgbClr val="888888"/>
                </a:solidFill>
              </a:defRPr>
            </a:lvl7pPr>
            <a:lvl8pPr lvl="7" marR="0" algn="ctr">
              <a:spcBef>
                <a:spcPts val="533"/>
              </a:spcBef>
              <a:spcAft>
                <a:spcPts val="0"/>
              </a:spcAft>
              <a:buClr>
                <a:srgbClr val="888888"/>
              </a:buClr>
              <a:buSzPts val="2000"/>
              <a:buNone/>
              <a:defRPr i="0" sz="2667" u="none" cap="none" strike="noStrike">
                <a:solidFill>
                  <a:srgbClr val="888888"/>
                </a:solidFill>
              </a:defRPr>
            </a:lvl8pPr>
            <a:lvl9pPr lvl="8" marR="0" algn="ctr">
              <a:spcBef>
                <a:spcPts val="533"/>
              </a:spcBef>
              <a:spcAft>
                <a:spcPts val="0"/>
              </a:spcAft>
              <a:buClr>
                <a:srgbClr val="888888"/>
              </a:buClr>
              <a:buSzPts val="2000"/>
              <a:buNone/>
              <a:defRPr i="0" sz="2667" u="none" cap="none" strike="noStrike">
                <a:solidFill>
                  <a:srgbClr val="888888"/>
                </a:solidFill>
              </a:defRPr>
            </a:lvl9pPr>
          </a:lstStyle>
          <a:p/>
        </p:txBody>
      </p:sp>
      <p:pic>
        <p:nvPicPr>
          <p:cNvPr id="22" name="Google Shape;22;p2"/>
          <p:cNvPicPr preferRelativeResize="0"/>
          <p:nvPr/>
        </p:nvPicPr>
        <p:blipFill rotWithShape="1">
          <a:blip r:embed="rId4">
            <a:alphaModFix/>
          </a:blip>
          <a:srcRect b="0" l="0" r="0" t="50198"/>
          <a:stretch/>
        </p:blipFill>
        <p:spPr>
          <a:xfrm>
            <a:off x="6545493" y="5903409"/>
            <a:ext cx="5667171" cy="797027"/>
          </a:xfrm>
          <a:prstGeom prst="rect">
            <a:avLst/>
          </a:prstGeom>
          <a:noFill/>
          <a:ln>
            <a:noFill/>
          </a:ln>
        </p:spPr>
      </p:pic>
      <p:pic>
        <p:nvPicPr>
          <p:cNvPr id="23" name="Google Shape;23;p2"/>
          <p:cNvPicPr preferRelativeResize="0"/>
          <p:nvPr/>
        </p:nvPicPr>
        <p:blipFill rotWithShape="1">
          <a:blip r:embed="rId5">
            <a:alphaModFix/>
          </a:blip>
          <a:srcRect b="0" l="0" r="0" t="0"/>
          <a:stretch/>
        </p:blipFill>
        <p:spPr>
          <a:xfrm>
            <a:off x="9875293" y="5482608"/>
            <a:ext cx="1907819" cy="59660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 name="Shape 85"/>
        <p:cNvGrpSpPr/>
        <p:nvPr/>
      </p:nvGrpSpPr>
      <p:grpSpPr>
        <a:xfrm>
          <a:off x="0" y="0"/>
          <a:ext cx="0" cy="0"/>
          <a:chOff x="0" y="0"/>
          <a:chExt cx="0" cy="0"/>
        </a:xfrm>
      </p:grpSpPr>
      <p:sp>
        <p:nvSpPr>
          <p:cNvPr id="86" name="Google Shape;86;p12"/>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2"/>
          <p:cNvSpPr txBox="1"/>
          <p:nvPr>
            <p:ph idx="1" type="body"/>
          </p:nvPr>
        </p:nvSpPr>
        <p:spPr>
          <a:xfrm>
            <a:off x="1097280" y="2120900"/>
            <a:ext cx="4639736" cy="3748193"/>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8" name="Google Shape;88;p12"/>
          <p:cNvSpPr txBox="1"/>
          <p:nvPr>
            <p:ph idx="2" type="body"/>
          </p:nvPr>
        </p:nvSpPr>
        <p:spPr>
          <a:xfrm>
            <a:off x="6515944" y="2120900"/>
            <a:ext cx="4639736" cy="3748194"/>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9" name="Google Shape;89;p12"/>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2"/>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cxnSp>
        <p:nvCxnSpPr>
          <p:cNvPr id="92" name="Google Shape;92;p12"/>
          <p:cNvCxnSpPr/>
          <p:nvPr/>
        </p:nvCxnSpPr>
        <p:spPr>
          <a:xfrm>
            <a:off x="1158240" y="1926989"/>
            <a:ext cx="9875520" cy="0"/>
          </a:xfrm>
          <a:prstGeom prst="straightConnector1">
            <a:avLst/>
          </a:prstGeom>
          <a:noFill/>
          <a:ln cap="flat" cmpd="sng" w="12700">
            <a:solidFill>
              <a:srgbClr val="3F3F3F"/>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3" name="Shape 93"/>
        <p:cNvGrpSpPr/>
        <p:nvPr/>
      </p:nvGrpSpPr>
      <p:grpSpPr>
        <a:xfrm>
          <a:off x="0" y="0"/>
          <a:ext cx="0" cy="0"/>
          <a:chOff x="0" y="0"/>
          <a:chExt cx="0" cy="0"/>
        </a:xfrm>
      </p:grpSpPr>
      <p:sp>
        <p:nvSpPr>
          <p:cNvPr id="94" name="Google Shape;94;p13"/>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3"/>
          <p:cNvSpPr txBox="1"/>
          <p:nvPr>
            <p:ph idx="1" type="body"/>
          </p:nvPr>
        </p:nvSpPr>
        <p:spPr>
          <a:xfrm>
            <a:off x="1097280" y="2108203"/>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13"/>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3"/>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3"/>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ed/Gray 1 Content + Bottom Photo" type="tx">
  <p:cSld name="TITLE_AND_BODY">
    <p:spTree>
      <p:nvGrpSpPr>
        <p:cNvPr id="99" name="Shape 99"/>
        <p:cNvGrpSpPr/>
        <p:nvPr/>
      </p:nvGrpSpPr>
      <p:grpSpPr>
        <a:xfrm>
          <a:off x="0" y="0"/>
          <a:ext cx="0" cy="0"/>
          <a:chOff x="0" y="0"/>
          <a:chExt cx="0" cy="0"/>
        </a:xfrm>
      </p:grpSpPr>
      <p:sp>
        <p:nvSpPr>
          <p:cNvPr id="100" name="Google Shape;100;p14"/>
          <p:cNvSpPr/>
          <p:nvPr>
            <p:ph idx="2" type="pic"/>
          </p:nvPr>
        </p:nvSpPr>
        <p:spPr>
          <a:xfrm>
            <a:off x="203200" y="3429000"/>
            <a:ext cx="11785600" cy="3276600"/>
          </a:xfrm>
          <a:prstGeom prst="rect">
            <a:avLst/>
          </a:prstGeom>
          <a:noFill/>
          <a:ln>
            <a:noFill/>
          </a:ln>
        </p:spPr>
      </p:sp>
      <p:sp>
        <p:nvSpPr>
          <p:cNvPr id="101" name="Google Shape;101;p14"/>
          <p:cNvSpPr txBox="1"/>
          <p:nvPr>
            <p:ph idx="1" type="body"/>
          </p:nvPr>
        </p:nvSpPr>
        <p:spPr>
          <a:xfrm>
            <a:off x="914400" y="1600200"/>
            <a:ext cx="10363200" cy="1600200"/>
          </a:xfrm>
          <a:prstGeom prst="rect">
            <a:avLst/>
          </a:prstGeom>
          <a:noFill/>
          <a:ln>
            <a:noFill/>
          </a:ln>
        </p:spPr>
        <p:txBody>
          <a:bodyPr anchorCtr="0" anchor="t" bIns="91175" lIns="91175" spcFirstLastPara="1" rIns="91175" wrap="square" tIns="91175">
            <a:noAutofit/>
          </a:bodyPr>
          <a:lstStyle>
            <a:lvl1pPr indent="-330200" lvl="0" marL="457200" algn="l">
              <a:lnSpc>
                <a:spcPct val="100000"/>
              </a:lnSpc>
              <a:spcBef>
                <a:spcPts val="0"/>
              </a:spcBef>
              <a:spcAft>
                <a:spcPts val="0"/>
              </a:spcAft>
              <a:buSzPts val="1600"/>
              <a:buChar char="•"/>
              <a:defRPr>
                <a:solidFill>
                  <a:schemeClr val="accent3"/>
                </a:solidFill>
              </a:defRPr>
            </a:lvl1pPr>
            <a:lvl2pPr indent="-330200" lvl="1" marL="914400" algn="l">
              <a:lnSpc>
                <a:spcPct val="100000"/>
              </a:lnSpc>
              <a:spcBef>
                <a:spcPts val="1067"/>
              </a:spcBef>
              <a:spcAft>
                <a:spcPts val="0"/>
              </a:spcAft>
              <a:buClr>
                <a:schemeClr val="accent3"/>
              </a:buClr>
              <a:buSzPts val="1600"/>
              <a:buChar char="–"/>
              <a:defRPr>
                <a:solidFill>
                  <a:schemeClr val="accent3"/>
                </a:solidFill>
              </a:defRPr>
            </a:lvl2pPr>
            <a:lvl3pPr indent="-342900" lvl="2" marL="1371600" algn="l">
              <a:lnSpc>
                <a:spcPct val="100000"/>
              </a:lnSpc>
              <a:spcBef>
                <a:spcPts val="1067"/>
              </a:spcBef>
              <a:spcAft>
                <a:spcPts val="0"/>
              </a:spcAft>
              <a:buClr>
                <a:schemeClr val="accent3"/>
              </a:buClr>
              <a:buSzPts val="1800"/>
              <a:buChar char="•"/>
              <a:defRPr>
                <a:solidFill>
                  <a:schemeClr val="accent3"/>
                </a:solidFill>
              </a:defRPr>
            </a:lvl3pPr>
            <a:lvl4pPr indent="-330200" lvl="3" marL="1828800" algn="l">
              <a:lnSpc>
                <a:spcPct val="100000"/>
              </a:lnSpc>
              <a:spcBef>
                <a:spcPts val="400"/>
              </a:spcBef>
              <a:spcAft>
                <a:spcPts val="0"/>
              </a:spcAft>
              <a:buClr>
                <a:schemeClr val="accent3"/>
              </a:buClr>
              <a:buSzPts val="1600"/>
              <a:buChar char="–"/>
              <a:defRPr>
                <a:solidFill>
                  <a:schemeClr val="accent3"/>
                </a:solidFill>
              </a:defRPr>
            </a:lvl4pPr>
            <a:lvl5pPr indent="-317500" lvl="4" marL="2286000" algn="l">
              <a:lnSpc>
                <a:spcPct val="100000"/>
              </a:lnSpc>
              <a:spcBef>
                <a:spcPts val="400"/>
              </a:spcBef>
              <a:spcAft>
                <a:spcPts val="0"/>
              </a:spcAft>
              <a:buClr>
                <a:schemeClr val="accent3"/>
              </a:buClr>
              <a:buSzPts val="1400"/>
              <a:buChar char="»"/>
              <a:defRPr>
                <a:solidFill>
                  <a:schemeClr val="accent3"/>
                </a:solidFill>
              </a:defRPr>
            </a:lvl5pPr>
            <a:lvl6pPr indent="-355600" lvl="5" marL="2743200" algn="l">
              <a:lnSpc>
                <a:spcPct val="100000"/>
              </a:lnSpc>
              <a:spcBef>
                <a:spcPts val="533"/>
              </a:spcBef>
              <a:spcAft>
                <a:spcPts val="0"/>
              </a:spcAft>
              <a:buSzPts val="2000"/>
              <a:buChar char="•"/>
              <a:defRPr/>
            </a:lvl6pPr>
            <a:lvl7pPr indent="-355600" lvl="6" marL="3200400" algn="l">
              <a:lnSpc>
                <a:spcPct val="100000"/>
              </a:lnSpc>
              <a:spcBef>
                <a:spcPts val="533"/>
              </a:spcBef>
              <a:spcAft>
                <a:spcPts val="0"/>
              </a:spcAft>
              <a:buSzPts val="2000"/>
              <a:buChar char="•"/>
              <a:defRPr/>
            </a:lvl7pPr>
            <a:lvl8pPr indent="-355600" lvl="7" marL="3657600" algn="l">
              <a:lnSpc>
                <a:spcPct val="100000"/>
              </a:lnSpc>
              <a:spcBef>
                <a:spcPts val="533"/>
              </a:spcBef>
              <a:spcAft>
                <a:spcPts val="0"/>
              </a:spcAft>
              <a:buSzPts val="2000"/>
              <a:buChar char="•"/>
              <a:defRPr/>
            </a:lvl8pPr>
            <a:lvl9pPr indent="-355600" lvl="8" marL="4114800" algn="l">
              <a:lnSpc>
                <a:spcPct val="100000"/>
              </a:lnSpc>
              <a:spcBef>
                <a:spcPts val="533"/>
              </a:spcBef>
              <a:spcAft>
                <a:spcPts val="0"/>
              </a:spcAft>
              <a:buSzPts val="2000"/>
              <a:buChar char="•"/>
              <a:defRPr/>
            </a:lvl9pPr>
          </a:lstStyle>
          <a:p/>
        </p:txBody>
      </p:sp>
      <p:sp>
        <p:nvSpPr>
          <p:cNvPr id="102" name="Google Shape;102;p14"/>
          <p:cNvSpPr txBox="1"/>
          <p:nvPr>
            <p:ph type="title"/>
          </p:nvPr>
        </p:nvSpPr>
        <p:spPr>
          <a:xfrm>
            <a:off x="914805" y="478422"/>
            <a:ext cx="10363200" cy="1035693"/>
          </a:xfrm>
          <a:prstGeom prst="rect">
            <a:avLst/>
          </a:prstGeom>
          <a:solidFill>
            <a:srgbClr val="C00000"/>
          </a:solidFill>
          <a:ln>
            <a:noFill/>
          </a:ln>
        </p:spPr>
        <p:txBody>
          <a:bodyPr anchorCtr="0" anchor="b" bIns="91175" lIns="91175" spcFirstLastPara="1" rIns="91175" wrap="square" tIns="91175">
            <a:noAutofit/>
          </a:bodyPr>
          <a:lstStyle>
            <a:lvl1pPr lvl="0" algn="l">
              <a:lnSpc>
                <a:spcPct val="100000"/>
              </a:lnSpc>
              <a:spcBef>
                <a:spcPts val="0"/>
              </a:spcBef>
              <a:spcAft>
                <a:spcPts val="0"/>
              </a:spcAft>
              <a:buClr>
                <a:srgbClr val="3F3F3F"/>
              </a:buClr>
              <a:buSzPts val="14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4"/>
          <p:cNvSpPr txBox="1"/>
          <p:nvPr>
            <p:ph idx="3" type="body"/>
          </p:nvPr>
        </p:nvSpPr>
        <p:spPr>
          <a:xfrm rot="-5400000">
            <a:off x="10494087" y="4677489"/>
            <a:ext cx="2743204" cy="246225"/>
          </a:xfrm>
          <a:prstGeom prst="rect">
            <a:avLst/>
          </a:prstGeom>
          <a:noFill/>
          <a:ln>
            <a:noFill/>
          </a:ln>
        </p:spPr>
        <p:txBody>
          <a:bodyPr anchorCtr="0" anchor="t" bIns="91175" lIns="91175" spcFirstLastPara="1" rIns="91175" wrap="square" tIns="91175">
            <a:noAutofit/>
          </a:bodyPr>
          <a:lstStyle>
            <a:lvl1pPr indent="-228600" lvl="0" marL="457200" algn="r">
              <a:lnSpc>
                <a:spcPct val="100000"/>
              </a:lnSpc>
              <a:spcBef>
                <a:spcPts val="0"/>
              </a:spcBef>
              <a:spcAft>
                <a:spcPts val="0"/>
              </a:spcAft>
              <a:buSzPts val="450"/>
              <a:buFont typeface="Arial"/>
              <a:buNone/>
              <a:defRPr sz="600">
                <a:solidFill>
                  <a:srgbClr val="FFFFFF"/>
                </a:solidFill>
              </a:defRPr>
            </a:lvl1pPr>
            <a:lvl2pPr indent="-330200" lvl="1" marL="914400" algn="l">
              <a:lnSpc>
                <a:spcPct val="100000"/>
              </a:lnSpc>
              <a:spcBef>
                <a:spcPts val="1067"/>
              </a:spcBef>
              <a:spcAft>
                <a:spcPts val="0"/>
              </a:spcAft>
              <a:buClr>
                <a:srgbClr val="3F3F3F"/>
              </a:buClr>
              <a:buSzPts val="1600"/>
              <a:buChar char="–"/>
              <a:defRPr/>
            </a:lvl2pPr>
            <a:lvl3pPr indent="-342900" lvl="2" marL="1371600" algn="l">
              <a:lnSpc>
                <a:spcPct val="100000"/>
              </a:lnSpc>
              <a:spcBef>
                <a:spcPts val="1067"/>
              </a:spcBef>
              <a:spcAft>
                <a:spcPts val="0"/>
              </a:spcAft>
              <a:buClr>
                <a:srgbClr val="3F3F3F"/>
              </a:buClr>
              <a:buSzPts val="1800"/>
              <a:buChar char="•"/>
              <a:defRPr/>
            </a:lvl3pPr>
            <a:lvl4pPr indent="-330200" lvl="3" marL="1828800" algn="l">
              <a:lnSpc>
                <a:spcPct val="100000"/>
              </a:lnSpc>
              <a:spcBef>
                <a:spcPts val="400"/>
              </a:spcBef>
              <a:spcAft>
                <a:spcPts val="0"/>
              </a:spcAft>
              <a:buClr>
                <a:srgbClr val="3F3F3F"/>
              </a:buClr>
              <a:buSzPts val="1600"/>
              <a:buChar char="–"/>
              <a:defRPr/>
            </a:lvl4pPr>
            <a:lvl5pPr indent="-317500" lvl="4" marL="2286000" algn="l">
              <a:lnSpc>
                <a:spcPct val="100000"/>
              </a:lnSpc>
              <a:spcBef>
                <a:spcPts val="400"/>
              </a:spcBef>
              <a:spcAft>
                <a:spcPts val="0"/>
              </a:spcAft>
              <a:buClr>
                <a:srgbClr val="3F3F3F"/>
              </a:buClr>
              <a:buSzPts val="1400"/>
              <a:buChar char="»"/>
              <a:defRPr/>
            </a:lvl5pPr>
            <a:lvl6pPr indent="-355600" lvl="5" marL="2743200" algn="l">
              <a:lnSpc>
                <a:spcPct val="100000"/>
              </a:lnSpc>
              <a:spcBef>
                <a:spcPts val="533"/>
              </a:spcBef>
              <a:spcAft>
                <a:spcPts val="0"/>
              </a:spcAft>
              <a:buSzPts val="2000"/>
              <a:buChar char="•"/>
              <a:defRPr/>
            </a:lvl6pPr>
            <a:lvl7pPr indent="-355600" lvl="6" marL="3200400" algn="l">
              <a:lnSpc>
                <a:spcPct val="100000"/>
              </a:lnSpc>
              <a:spcBef>
                <a:spcPts val="533"/>
              </a:spcBef>
              <a:spcAft>
                <a:spcPts val="0"/>
              </a:spcAft>
              <a:buSzPts val="2000"/>
              <a:buChar char="•"/>
              <a:defRPr/>
            </a:lvl7pPr>
            <a:lvl8pPr indent="-355600" lvl="7" marL="3657600" algn="l">
              <a:lnSpc>
                <a:spcPct val="100000"/>
              </a:lnSpc>
              <a:spcBef>
                <a:spcPts val="533"/>
              </a:spcBef>
              <a:spcAft>
                <a:spcPts val="0"/>
              </a:spcAft>
              <a:buSzPts val="2000"/>
              <a:buChar char="•"/>
              <a:defRPr/>
            </a:lvl8pPr>
            <a:lvl9pPr indent="-355600" lvl="8" marL="4114800" algn="l">
              <a:lnSpc>
                <a:spcPct val="100000"/>
              </a:lnSpc>
              <a:spcBef>
                <a:spcPts val="533"/>
              </a:spcBef>
              <a:spcAft>
                <a:spcPts val="0"/>
              </a:spcAft>
              <a:buSzPts val="2000"/>
              <a:buChar char="•"/>
              <a:defRPr/>
            </a:lvl9pPr>
          </a:lstStyle>
          <a:p/>
        </p:txBody>
      </p:sp>
      <p:sp>
        <p:nvSpPr>
          <p:cNvPr id="104" name="Google Shape;104;p14"/>
          <p:cNvSpPr txBox="1"/>
          <p:nvPr>
            <p:ph idx="12" type="sldNum"/>
          </p:nvPr>
        </p:nvSpPr>
        <p:spPr>
          <a:xfrm>
            <a:off x="9144000" y="6433979"/>
            <a:ext cx="2844800" cy="246400"/>
          </a:xfrm>
          <a:prstGeom prst="rect">
            <a:avLst/>
          </a:prstGeom>
          <a:noFill/>
          <a:ln>
            <a:noFill/>
          </a:ln>
        </p:spPr>
        <p:txBody>
          <a:bodyPr anchorCtr="0" anchor="ctr" bIns="45575" lIns="91175" spcFirstLastPara="1" rIns="91175" wrap="square" tIns="45575">
            <a:noAutofit/>
          </a:bodyPr>
          <a:lstStyle>
            <a:lvl1pPr indent="0" lvl="0" marL="0" algn="r">
              <a:lnSpc>
                <a:spcPct val="100000"/>
              </a:lnSpc>
              <a:spcBef>
                <a:spcPts val="0"/>
              </a:spcBef>
              <a:spcAft>
                <a:spcPts val="0"/>
              </a:spcAft>
              <a:buClr>
                <a:srgbClr val="FFFFFF"/>
              </a:buClr>
              <a:buSzPts val="600"/>
              <a:buFont typeface="Avenir"/>
              <a:buNone/>
              <a:defRPr sz="1800">
                <a:solidFill>
                  <a:srgbClr val="FFFFFF"/>
                </a:solidFill>
                <a:latin typeface="Avenir"/>
                <a:ea typeface="Avenir"/>
                <a:cs typeface="Avenir"/>
                <a:sym typeface="Avenir"/>
              </a:defRPr>
            </a:lvl1pPr>
            <a:lvl2pPr indent="0" lvl="1" marL="0" algn="r">
              <a:lnSpc>
                <a:spcPct val="100000"/>
              </a:lnSpc>
              <a:spcBef>
                <a:spcPts val="0"/>
              </a:spcBef>
              <a:spcAft>
                <a:spcPts val="0"/>
              </a:spcAft>
              <a:buClr>
                <a:srgbClr val="FFFFFF"/>
              </a:buClr>
              <a:buSzPts val="600"/>
              <a:buFont typeface="Avenir"/>
              <a:buNone/>
              <a:defRPr sz="1800">
                <a:solidFill>
                  <a:srgbClr val="FFFFFF"/>
                </a:solidFill>
                <a:latin typeface="Avenir"/>
                <a:ea typeface="Avenir"/>
                <a:cs typeface="Avenir"/>
                <a:sym typeface="Avenir"/>
              </a:defRPr>
            </a:lvl2pPr>
            <a:lvl3pPr indent="0" lvl="2" marL="0" algn="r">
              <a:lnSpc>
                <a:spcPct val="100000"/>
              </a:lnSpc>
              <a:spcBef>
                <a:spcPts val="0"/>
              </a:spcBef>
              <a:spcAft>
                <a:spcPts val="0"/>
              </a:spcAft>
              <a:buClr>
                <a:srgbClr val="FFFFFF"/>
              </a:buClr>
              <a:buSzPts val="600"/>
              <a:buFont typeface="Avenir"/>
              <a:buNone/>
              <a:defRPr sz="1800">
                <a:solidFill>
                  <a:srgbClr val="FFFFFF"/>
                </a:solidFill>
                <a:latin typeface="Avenir"/>
                <a:ea typeface="Avenir"/>
                <a:cs typeface="Avenir"/>
                <a:sym typeface="Avenir"/>
              </a:defRPr>
            </a:lvl3pPr>
            <a:lvl4pPr indent="0" lvl="3" marL="0" algn="r">
              <a:lnSpc>
                <a:spcPct val="100000"/>
              </a:lnSpc>
              <a:spcBef>
                <a:spcPts val="0"/>
              </a:spcBef>
              <a:spcAft>
                <a:spcPts val="0"/>
              </a:spcAft>
              <a:buClr>
                <a:srgbClr val="FFFFFF"/>
              </a:buClr>
              <a:buSzPts val="600"/>
              <a:buFont typeface="Avenir"/>
              <a:buNone/>
              <a:defRPr sz="1800">
                <a:solidFill>
                  <a:srgbClr val="FFFFFF"/>
                </a:solidFill>
                <a:latin typeface="Avenir"/>
                <a:ea typeface="Avenir"/>
                <a:cs typeface="Avenir"/>
                <a:sym typeface="Avenir"/>
              </a:defRPr>
            </a:lvl4pPr>
            <a:lvl5pPr indent="0" lvl="4" marL="0" algn="r">
              <a:lnSpc>
                <a:spcPct val="100000"/>
              </a:lnSpc>
              <a:spcBef>
                <a:spcPts val="0"/>
              </a:spcBef>
              <a:spcAft>
                <a:spcPts val="0"/>
              </a:spcAft>
              <a:buClr>
                <a:srgbClr val="FFFFFF"/>
              </a:buClr>
              <a:buSzPts val="600"/>
              <a:buFont typeface="Avenir"/>
              <a:buNone/>
              <a:defRPr sz="1800">
                <a:solidFill>
                  <a:srgbClr val="FFFFFF"/>
                </a:solidFill>
                <a:latin typeface="Avenir"/>
                <a:ea typeface="Avenir"/>
                <a:cs typeface="Avenir"/>
                <a:sym typeface="Avenir"/>
              </a:defRPr>
            </a:lvl5pPr>
            <a:lvl6pPr indent="0" lvl="5" marL="0" algn="r">
              <a:lnSpc>
                <a:spcPct val="100000"/>
              </a:lnSpc>
              <a:spcBef>
                <a:spcPts val="0"/>
              </a:spcBef>
              <a:spcAft>
                <a:spcPts val="0"/>
              </a:spcAft>
              <a:buClr>
                <a:srgbClr val="FFFFFF"/>
              </a:buClr>
              <a:buSzPts val="600"/>
              <a:buFont typeface="Avenir"/>
              <a:buNone/>
              <a:defRPr sz="1800">
                <a:solidFill>
                  <a:srgbClr val="FFFFFF"/>
                </a:solidFill>
                <a:latin typeface="Avenir"/>
                <a:ea typeface="Avenir"/>
                <a:cs typeface="Avenir"/>
                <a:sym typeface="Avenir"/>
              </a:defRPr>
            </a:lvl6pPr>
            <a:lvl7pPr indent="0" lvl="6" marL="0" algn="r">
              <a:lnSpc>
                <a:spcPct val="100000"/>
              </a:lnSpc>
              <a:spcBef>
                <a:spcPts val="0"/>
              </a:spcBef>
              <a:spcAft>
                <a:spcPts val="0"/>
              </a:spcAft>
              <a:buClr>
                <a:srgbClr val="FFFFFF"/>
              </a:buClr>
              <a:buSzPts val="600"/>
              <a:buFont typeface="Avenir"/>
              <a:buNone/>
              <a:defRPr sz="1800">
                <a:solidFill>
                  <a:srgbClr val="FFFFFF"/>
                </a:solidFill>
                <a:latin typeface="Avenir"/>
                <a:ea typeface="Avenir"/>
                <a:cs typeface="Avenir"/>
                <a:sym typeface="Avenir"/>
              </a:defRPr>
            </a:lvl7pPr>
            <a:lvl8pPr indent="0" lvl="7" marL="0" algn="r">
              <a:lnSpc>
                <a:spcPct val="100000"/>
              </a:lnSpc>
              <a:spcBef>
                <a:spcPts val="0"/>
              </a:spcBef>
              <a:spcAft>
                <a:spcPts val="0"/>
              </a:spcAft>
              <a:buClr>
                <a:srgbClr val="FFFFFF"/>
              </a:buClr>
              <a:buSzPts val="600"/>
              <a:buFont typeface="Avenir"/>
              <a:buNone/>
              <a:defRPr sz="1800">
                <a:solidFill>
                  <a:srgbClr val="FFFFFF"/>
                </a:solidFill>
                <a:latin typeface="Avenir"/>
                <a:ea typeface="Avenir"/>
                <a:cs typeface="Avenir"/>
                <a:sym typeface="Avenir"/>
              </a:defRPr>
            </a:lvl8pPr>
            <a:lvl9pPr indent="0" lvl="8" marL="0" algn="r">
              <a:lnSpc>
                <a:spcPct val="100000"/>
              </a:lnSpc>
              <a:spcBef>
                <a:spcPts val="0"/>
              </a:spcBef>
              <a:spcAft>
                <a:spcPts val="0"/>
              </a:spcAft>
              <a:buClr>
                <a:srgbClr val="FFFFFF"/>
              </a:buClr>
              <a:buSzPts val="600"/>
              <a:buFont typeface="Avenir"/>
              <a:buNone/>
              <a:defRPr sz="1800">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fr"/>
              <a:t>‹#›</a:t>
            </a:fld>
            <a:endParaRPr sz="800">
              <a:latin typeface="Arial"/>
              <a:ea typeface="Arial"/>
              <a:cs typeface="Arial"/>
              <a:sym typeface="Arial"/>
            </a:endParaRPr>
          </a:p>
        </p:txBody>
      </p:sp>
      <p:sp>
        <p:nvSpPr>
          <p:cNvPr id="105" name="Google Shape;105;p14"/>
          <p:cNvSpPr/>
          <p:nvPr/>
        </p:nvSpPr>
        <p:spPr>
          <a:xfrm>
            <a:off x="3178" y="6400800"/>
            <a:ext cx="12188825" cy="457200"/>
          </a:xfrm>
          <a:prstGeom prst="rect">
            <a:avLst/>
          </a:prstGeom>
          <a:solidFill>
            <a:srgbClr val="002F6C"/>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venir"/>
              <a:buNone/>
            </a:pPr>
            <a:r>
              <a:t/>
            </a:r>
            <a:endParaRPr sz="2400">
              <a:solidFill>
                <a:schemeClr val="dk1"/>
              </a:solidFill>
              <a:latin typeface="Avenir"/>
              <a:ea typeface="Avenir"/>
              <a:cs typeface="Avenir"/>
              <a:sym typeface="Aveni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Red/Gray 1 Content + Bottom Photo">
  <p:cSld name="5_Red/Gray 1 Content + Bottom Photo">
    <p:spTree>
      <p:nvGrpSpPr>
        <p:cNvPr id="106" name="Shape 106"/>
        <p:cNvGrpSpPr/>
        <p:nvPr/>
      </p:nvGrpSpPr>
      <p:grpSpPr>
        <a:xfrm>
          <a:off x="0" y="0"/>
          <a:ext cx="0" cy="0"/>
          <a:chOff x="0" y="0"/>
          <a:chExt cx="0" cy="0"/>
        </a:xfrm>
      </p:grpSpPr>
      <p:sp>
        <p:nvSpPr>
          <p:cNvPr id="107" name="Google Shape;107;p15"/>
          <p:cNvSpPr/>
          <p:nvPr>
            <p:ph idx="2" type="pic"/>
          </p:nvPr>
        </p:nvSpPr>
        <p:spPr>
          <a:xfrm>
            <a:off x="203200" y="3429000"/>
            <a:ext cx="11785600" cy="3276600"/>
          </a:xfrm>
          <a:prstGeom prst="rect">
            <a:avLst/>
          </a:prstGeom>
          <a:noFill/>
          <a:ln>
            <a:noFill/>
          </a:ln>
        </p:spPr>
      </p:sp>
      <p:sp>
        <p:nvSpPr>
          <p:cNvPr id="108" name="Google Shape;108;p15"/>
          <p:cNvSpPr txBox="1"/>
          <p:nvPr>
            <p:ph idx="1" type="body"/>
          </p:nvPr>
        </p:nvSpPr>
        <p:spPr>
          <a:xfrm>
            <a:off x="914400" y="1600200"/>
            <a:ext cx="10363200" cy="1600200"/>
          </a:xfrm>
          <a:prstGeom prst="rect">
            <a:avLst/>
          </a:prstGeom>
          <a:noFill/>
          <a:ln>
            <a:noFill/>
          </a:ln>
        </p:spPr>
        <p:txBody>
          <a:bodyPr anchorCtr="0" anchor="t" bIns="45700" lIns="0" spcFirstLastPara="1" rIns="0" wrap="square" tIns="45700">
            <a:normAutofit/>
          </a:bodyPr>
          <a:lstStyle>
            <a:lvl1pPr indent="-355600" lvl="0" marL="457200" algn="l">
              <a:lnSpc>
                <a:spcPct val="110000"/>
              </a:lnSpc>
              <a:spcBef>
                <a:spcPts val="1200"/>
              </a:spcBef>
              <a:spcAft>
                <a:spcPts val="0"/>
              </a:spcAft>
              <a:buSzPts val="2000"/>
              <a:buChar char=" "/>
              <a:defRPr>
                <a:solidFill>
                  <a:schemeClr val="accent3"/>
                </a:solidFill>
              </a:defRPr>
            </a:lvl1pPr>
            <a:lvl2pPr indent="-342900" lvl="1" marL="914400" algn="l">
              <a:lnSpc>
                <a:spcPct val="110000"/>
              </a:lnSpc>
              <a:spcBef>
                <a:spcPts val="200"/>
              </a:spcBef>
              <a:spcAft>
                <a:spcPts val="0"/>
              </a:spcAft>
              <a:buClr>
                <a:schemeClr val="accent3"/>
              </a:buClr>
              <a:buSzPts val="1800"/>
              <a:buChar char="◦"/>
              <a:defRPr>
                <a:solidFill>
                  <a:schemeClr val="accent3"/>
                </a:solidFill>
              </a:defRPr>
            </a:lvl2pPr>
            <a:lvl3pPr indent="-317500" lvl="2" marL="1371600" algn="l">
              <a:lnSpc>
                <a:spcPct val="110000"/>
              </a:lnSpc>
              <a:spcBef>
                <a:spcPts val="400"/>
              </a:spcBef>
              <a:spcAft>
                <a:spcPts val="0"/>
              </a:spcAft>
              <a:buClr>
                <a:schemeClr val="accent3"/>
              </a:buClr>
              <a:buSzPts val="1400"/>
              <a:buChar char="◦"/>
              <a:defRPr>
                <a:solidFill>
                  <a:schemeClr val="accent3"/>
                </a:solidFill>
              </a:defRPr>
            </a:lvl3pPr>
            <a:lvl4pPr indent="-317500" lvl="3" marL="1828800" algn="l">
              <a:lnSpc>
                <a:spcPct val="110000"/>
              </a:lnSpc>
              <a:spcBef>
                <a:spcPts val="400"/>
              </a:spcBef>
              <a:spcAft>
                <a:spcPts val="0"/>
              </a:spcAft>
              <a:buClr>
                <a:schemeClr val="accent3"/>
              </a:buClr>
              <a:buSzPts val="1400"/>
              <a:buChar char="◦"/>
              <a:defRPr>
                <a:solidFill>
                  <a:schemeClr val="accent3"/>
                </a:solidFill>
              </a:defRPr>
            </a:lvl4pPr>
            <a:lvl5pPr indent="-317500" lvl="4" marL="2286000" algn="l">
              <a:lnSpc>
                <a:spcPct val="110000"/>
              </a:lnSpc>
              <a:spcBef>
                <a:spcPts val="400"/>
              </a:spcBef>
              <a:spcAft>
                <a:spcPts val="0"/>
              </a:spcAft>
              <a:buClr>
                <a:schemeClr val="accent3"/>
              </a:buClr>
              <a:buSzPts val="1400"/>
              <a:buChar char="◦"/>
              <a:defRPr>
                <a:solidFill>
                  <a:schemeClr val="accent3"/>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9" name="Google Shape;109;p15"/>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5"/>
          <p:cNvSpPr txBox="1"/>
          <p:nvPr>
            <p:ph idx="3" type="body"/>
          </p:nvPr>
        </p:nvSpPr>
        <p:spPr>
          <a:xfrm rot="-5400000">
            <a:off x="10494087" y="4677489"/>
            <a:ext cx="2743204" cy="246225"/>
          </a:xfrm>
          <a:prstGeom prst="rect">
            <a:avLst/>
          </a:prstGeom>
          <a:noFill/>
          <a:ln>
            <a:noFill/>
          </a:ln>
        </p:spPr>
        <p:txBody>
          <a:bodyPr anchorCtr="0" anchor="t" bIns="45700" lIns="0" spcFirstLastPara="1" rIns="0" wrap="square" tIns="45700">
            <a:normAutofit/>
          </a:bodyPr>
          <a:lstStyle>
            <a:lvl1pPr indent="-228600" lvl="0" marL="457200" algn="r">
              <a:lnSpc>
                <a:spcPct val="110000"/>
              </a:lnSpc>
              <a:spcBef>
                <a:spcPts val="1200"/>
              </a:spcBef>
              <a:spcAft>
                <a:spcPts val="0"/>
              </a:spcAft>
              <a:buSzPts val="600"/>
              <a:buFont typeface="Avenir"/>
              <a:buNone/>
              <a:defRPr sz="600">
                <a:solidFill>
                  <a:srgbClr val="FFFFFF"/>
                </a:solidFill>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1" name="Google Shape;111;p15"/>
          <p:cNvSpPr txBox="1"/>
          <p:nvPr>
            <p:ph idx="12" type="sldNum"/>
          </p:nvPr>
        </p:nvSpPr>
        <p:spPr>
          <a:xfrm>
            <a:off x="10548104" y="6435972"/>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solidFill>
                  <a:srgbClr val="FFFFFF"/>
                </a:solidFill>
              </a:defRPr>
            </a:lvl1pPr>
            <a:lvl2pPr indent="0" lvl="1" marL="0" algn="l">
              <a:spcBef>
                <a:spcPts val="0"/>
              </a:spcBef>
              <a:buNone/>
              <a:defRPr>
                <a:solidFill>
                  <a:srgbClr val="FFFFFF"/>
                </a:solidFill>
              </a:defRPr>
            </a:lvl2pPr>
            <a:lvl3pPr indent="0" lvl="2" marL="0" algn="l">
              <a:spcBef>
                <a:spcPts val="0"/>
              </a:spcBef>
              <a:buNone/>
              <a:defRPr>
                <a:solidFill>
                  <a:srgbClr val="FFFFFF"/>
                </a:solidFill>
              </a:defRPr>
            </a:lvl3pPr>
            <a:lvl4pPr indent="0" lvl="3" marL="0" algn="l">
              <a:spcBef>
                <a:spcPts val="0"/>
              </a:spcBef>
              <a:buNone/>
              <a:defRPr>
                <a:solidFill>
                  <a:srgbClr val="FFFFFF"/>
                </a:solidFill>
              </a:defRPr>
            </a:lvl4pPr>
            <a:lvl5pPr indent="0" lvl="4" marL="0" algn="l">
              <a:spcBef>
                <a:spcPts val="0"/>
              </a:spcBef>
              <a:buNone/>
              <a:defRPr>
                <a:solidFill>
                  <a:srgbClr val="FFFFFF"/>
                </a:solidFill>
              </a:defRPr>
            </a:lvl5pPr>
            <a:lvl6pPr indent="0" lvl="5" marL="0" algn="l">
              <a:spcBef>
                <a:spcPts val="0"/>
              </a:spcBef>
              <a:buNone/>
              <a:defRPr>
                <a:solidFill>
                  <a:srgbClr val="FFFFFF"/>
                </a:solidFill>
              </a:defRPr>
            </a:lvl6pPr>
            <a:lvl7pPr indent="0" lvl="6" marL="0" algn="l">
              <a:spcBef>
                <a:spcPts val="0"/>
              </a:spcBef>
              <a:buNone/>
              <a:defRPr>
                <a:solidFill>
                  <a:srgbClr val="FFFFFF"/>
                </a:solidFill>
              </a:defRPr>
            </a:lvl7pPr>
            <a:lvl8pPr indent="0" lvl="7" marL="0" algn="l">
              <a:spcBef>
                <a:spcPts val="0"/>
              </a:spcBef>
              <a:buNone/>
              <a:defRPr>
                <a:solidFill>
                  <a:srgbClr val="FFFFFF"/>
                </a:solidFill>
              </a:defRPr>
            </a:lvl8pPr>
            <a:lvl9pPr indent="0" lvl="8" marL="0" algn="l">
              <a:spcBef>
                <a:spcPts val="0"/>
              </a:spcBef>
              <a:buNone/>
              <a:defRPr>
                <a:solidFill>
                  <a:srgbClr val="FFFFFF"/>
                </a:solidFill>
              </a:defRPr>
            </a:lvl9pPr>
          </a:lstStyle>
          <a:p>
            <a:pPr indent="0" lvl="0" marL="0" rtl="0" algn="l">
              <a:spcBef>
                <a:spcPts val="0"/>
              </a:spcBef>
              <a:spcAft>
                <a:spcPts val="0"/>
              </a:spcAft>
              <a:buNone/>
            </a:pPr>
            <a:fld id="{00000000-1234-1234-1234-123412341234}" type="slidenum">
              <a:rPr lang="fr"/>
              <a:t>‹#›</a:t>
            </a:fld>
            <a:endParaRPr sz="1800">
              <a:latin typeface="Avenir"/>
              <a:ea typeface="Avenir"/>
              <a:cs typeface="Avenir"/>
              <a:sym typeface="Avenir"/>
            </a:endParaRPr>
          </a:p>
        </p:txBody>
      </p:sp>
      <p:sp>
        <p:nvSpPr>
          <p:cNvPr id="112" name="Google Shape;112;p15"/>
          <p:cNvSpPr/>
          <p:nvPr/>
        </p:nvSpPr>
        <p:spPr>
          <a:xfrm>
            <a:off x="3178"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3" name="Shape 113"/>
        <p:cNvGrpSpPr/>
        <p:nvPr/>
      </p:nvGrpSpPr>
      <p:grpSpPr>
        <a:xfrm>
          <a:off x="0" y="0"/>
          <a:ext cx="0" cy="0"/>
          <a:chOff x="0" y="0"/>
          <a:chExt cx="0" cy="0"/>
        </a:xfrm>
      </p:grpSpPr>
      <p:sp>
        <p:nvSpPr>
          <p:cNvPr id="114" name="Google Shape;114;p16"/>
          <p:cNvSpPr txBox="1"/>
          <p:nvPr>
            <p:ph type="title"/>
          </p:nvPr>
        </p:nvSpPr>
        <p:spPr>
          <a:xfrm>
            <a:off x="879566" y="1978243"/>
            <a:ext cx="10058400" cy="25284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Red/Gray 2 Content">
    <p:bg>
      <p:bgPr>
        <a:solidFill>
          <a:schemeClr val="lt1"/>
        </a:solidFill>
      </p:bgPr>
    </p:bg>
    <p:spTree>
      <p:nvGrpSpPr>
        <p:cNvPr id="115" name="Shape 115"/>
        <p:cNvGrpSpPr/>
        <p:nvPr/>
      </p:nvGrpSpPr>
      <p:grpSpPr>
        <a:xfrm>
          <a:off x="0" y="0"/>
          <a:ext cx="0" cy="0"/>
          <a:chOff x="0" y="0"/>
          <a:chExt cx="0" cy="0"/>
        </a:xfrm>
      </p:grpSpPr>
      <p:sp>
        <p:nvSpPr>
          <p:cNvPr id="116" name="Google Shape;116;p17"/>
          <p:cNvSpPr txBox="1"/>
          <p:nvPr>
            <p:ph idx="1" type="body"/>
          </p:nvPr>
        </p:nvSpPr>
        <p:spPr>
          <a:xfrm>
            <a:off x="914805" y="1715549"/>
            <a:ext cx="10363200" cy="4233200"/>
          </a:xfrm>
          <a:prstGeom prst="rect">
            <a:avLst/>
          </a:prstGeom>
          <a:noFill/>
          <a:ln>
            <a:noFill/>
          </a:ln>
        </p:spPr>
        <p:txBody>
          <a:bodyPr anchorCtr="0" anchor="t" bIns="91175" lIns="91175" spcFirstLastPara="1" rIns="91175" wrap="square" tIns="91175">
            <a:noAutofit/>
          </a:bodyPr>
          <a:lstStyle>
            <a:lvl1pPr indent="-330200" lvl="0" marL="457200" marR="0" algn="l">
              <a:lnSpc>
                <a:spcPct val="110000"/>
              </a:lnSpc>
              <a:spcBef>
                <a:spcPts val="0"/>
              </a:spcBef>
              <a:spcAft>
                <a:spcPts val="0"/>
              </a:spcAft>
              <a:buClr>
                <a:srgbClr val="6C6463"/>
              </a:buClr>
              <a:buSzPts val="1600"/>
              <a:buChar char="•"/>
              <a:defRPr i="0" sz="2133" u="none" cap="none" strike="noStrike">
                <a:solidFill>
                  <a:srgbClr val="6C6463"/>
                </a:solidFill>
              </a:defRPr>
            </a:lvl1pPr>
            <a:lvl2pPr indent="-330200" lvl="1" marL="914400" marR="0" algn="l">
              <a:lnSpc>
                <a:spcPct val="110000"/>
              </a:lnSpc>
              <a:spcBef>
                <a:spcPts val="1067"/>
              </a:spcBef>
              <a:spcAft>
                <a:spcPts val="0"/>
              </a:spcAft>
              <a:buClr>
                <a:srgbClr val="6C6463"/>
              </a:buClr>
              <a:buSzPts val="1600"/>
              <a:buChar char="–"/>
              <a:defRPr i="0" sz="2133" u="none" cap="none" strike="noStrike">
                <a:solidFill>
                  <a:srgbClr val="6C6463"/>
                </a:solidFill>
              </a:defRPr>
            </a:lvl2pPr>
            <a:lvl3pPr indent="-330200" lvl="2" marL="1371600" marR="0" algn="l">
              <a:lnSpc>
                <a:spcPct val="110000"/>
              </a:lnSpc>
              <a:spcBef>
                <a:spcPts val="1067"/>
              </a:spcBef>
              <a:spcAft>
                <a:spcPts val="0"/>
              </a:spcAft>
              <a:buClr>
                <a:srgbClr val="6C6463"/>
              </a:buClr>
              <a:buSzPts val="1600"/>
              <a:buChar char="•"/>
              <a:defRPr i="0" sz="2133" u="none" cap="none" strike="noStrike">
                <a:solidFill>
                  <a:srgbClr val="6C6463"/>
                </a:solidFill>
              </a:defRPr>
            </a:lvl3pPr>
            <a:lvl4pPr indent="-317500" lvl="3" marL="1828800" marR="0" algn="l">
              <a:lnSpc>
                <a:spcPct val="110000"/>
              </a:lnSpc>
              <a:spcBef>
                <a:spcPts val="400"/>
              </a:spcBef>
              <a:spcAft>
                <a:spcPts val="0"/>
              </a:spcAft>
              <a:buClr>
                <a:srgbClr val="6C6463"/>
              </a:buClr>
              <a:buSzPts val="1400"/>
              <a:buChar char="–"/>
              <a:defRPr i="0" sz="1867" u="none" cap="none" strike="noStrike">
                <a:solidFill>
                  <a:srgbClr val="6C6463"/>
                </a:solidFill>
              </a:defRPr>
            </a:lvl4pPr>
            <a:lvl5pPr indent="-330200" lvl="4" marL="2286000" marR="0" algn="l">
              <a:lnSpc>
                <a:spcPct val="110000"/>
              </a:lnSpc>
              <a:spcBef>
                <a:spcPts val="400"/>
              </a:spcBef>
              <a:spcAft>
                <a:spcPts val="0"/>
              </a:spcAft>
              <a:buClr>
                <a:srgbClr val="6C6463"/>
              </a:buClr>
              <a:buSzPts val="1600"/>
              <a:buChar char="»"/>
              <a:defRPr i="0" sz="2133" u="none" cap="none" strike="noStrike">
                <a:solidFill>
                  <a:srgbClr val="6C6463"/>
                </a:solidFill>
              </a:defRPr>
            </a:lvl5pPr>
            <a:lvl6pPr indent="-342900" lvl="5" marL="2743200" marR="0" algn="l">
              <a:lnSpc>
                <a:spcPct val="90000"/>
              </a:lnSpc>
              <a:spcBef>
                <a:spcPts val="533"/>
              </a:spcBef>
              <a:spcAft>
                <a:spcPts val="0"/>
              </a:spcAft>
              <a:buClr>
                <a:schemeClr val="dk1"/>
              </a:buClr>
              <a:buSzPts val="1800"/>
              <a:buChar char="•"/>
              <a:defRPr i="0" sz="2400" u="none" cap="none" strike="noStrike">
                <a:solidFill>
                  <a:schemeClr val="dk1"/>
                </a:solidFill>
              </a:defRPr>
            </a:lvl6pPr>
            <a:lvl7pPr indent="-342900" lvl="6" marL="3200400" marR="0" algn="l">
              <a:lnSpc>
                <a:spcPct val="90000"/>
              </a:lnSpc>
              <a:spcBef>
                <a:spcPts val="533"/>
              </a:spcBef>
              <a:spcAft>
                <a:spcPts val="0"/>
              </a:spcAft>
              <a:buClr>
                <a:schemeClr val="dk1"/>
              </a:buClr>
              <a:buSzPts val="1800"/>
              <a:buChar char="•"/>
              <a:defRPr i="0" sz="2400" u="none" cap="none" strike="noStrike">
                <a:solidFill>
                  <a:schemeClr val="dk1"/>
                </a:solidFill>
              </a:defRPr>
            </a:lvl7pPr>
            <a:lvl8pPr indent="-342900" lvl="7" marL="3657600" marR="0" algn="l">
              <a:lnSpc>
                <a:spcPct val="90000"/>
              </a:lnSpc>
              <a:spcBef>
                <a:spcPts val="533"/>
              </a:spcBef>
              <a:spcAft>
                <a:spcPts val="0"/>
              </a:spcAft>
              <a:buClr>
                <a:schemeClr val="dk1"/>
              </a:buClr>
              <a:buSzPts val="1800"/>
              <a:buChar char="•"/>
              <a:defRPr i="0" sz="2400" u="none" cap="none" strike="noStrike">
                <a:solidFill>
                  <a:schemeClr val="dk1"/>
                </a:solidFill>
              </a:defRPr>
            </a:lvl8pPr>
            <a:lvl9pPr indent="-342900" lvl="8" marL="4114800" marR="0" algn="l">
              <a:lnSpc>
                <a:spcPct val="90000"/>
              </a:lnSpc>
              <a:spcBef>
                <a:spcPts val="533"/>
              </a:spcBef>
              <a:spcAft>
                <a:spcPts val="0"/>
              </a:spcAft>
              <a:buClr>
                <a:schemeClr val="dk1"/>
              </a:buClr>
              <a:buSzPts val="1800"/>
              <a:buChar char="•"/>
              <a:defRPr i="0" sz="2400" u="none" cap="none" strike="noStrike">
                <a:solidFill>
                  <a:schemeClr val="dk1"/>
                </a:solidFill>
              </a:defRPr>
            </a:lvl9pPr>
          </a:lstStyle>
          <a:p/>
        </p:txBody>
      </p:sp>
      <p:sp>
        <p:nvSpPr>
          <p:cNvPr id="117" name="Google Shape;117;p17"/>
          <p:cNvSpPr txBox="1"/>
          <p:nvPr>
            <p:ph idx="12" type="sldNum"/>
          </p:nvPr>
        </p:nvSpPr>
        <p:spPr>
          <a:xfrm>
            <a:off x="9144000" y="6408096"/>
            <a:ext cx="2844800" cy="246400"/>
          </a:xfrm>
          <a:prstGeom prst="rect">
            <a:avLst/>
          </a:prstGeom>
          <a:noFill/>
          <a:ln>
            <a:noFill/>
          </a:ln>
        </p:spPr>
        <p:txBody>
          <a:bodyPr anchorCtr="0" anchor="ctr" bIns="45575" lIns="91175" spcFirstLastPara="1" rIns="91175" wrap="square" tIns="45575">
            <a:noAutofit/>
          </a:bodyPr>
          <a:lstStyle>
            <a:lvl1pPr indent="0" lvl="0"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1pPr>
            <a:lvl2pPr indent="0" lvl="1"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2pPr>
            <a:lvl3pPr indent="0" lvl="2"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3pPr>
            <a:lvl4pPr indent="0" lvl="3"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4pPr>
            <a:lvl5pPr indent="0" lvl="4"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5pPr>
            <a:lvl6pPr indent="0" lvl="5"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6pPr>
            <a:lvl7pPr indent="0" lvl="6"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7pPr>
            <a:lvl8pPr indent="0" lvl="7"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8pPr>
            <a:lvl9pPr indent="0" lvl="8"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fr"/>
              <a:t>‹#›</a:t>
            </a:fld>
            <a:endParaRPr/>
          </a:p>
        </p:txBody>
      </p:sp>
      <p:sp>
        <p:nvSpPr>
          <p:cNvPr id="118" name="Google Shape;118;p17"/>
          <p:cNvSpPr txBox="1"/>
          <p:nvPr>
            <p:ph type="title"/>
          </p:nvPr>
        </p:nvSpPr>
        <p:spPr>
          <a:xfrm>
            <a:off x="914805" y="401258"/>
            <a:ext cx="10590431" cy="1112757"/>
          </a:xfrm>
          <a:prstGeom prst="rect">
            <a:avLst/>
          </a:prstGeom>
          <a:solidFill>
            <a:srgbClr val="C00000"/>
          </a:solidFill>
          <a:ln>
            <a:noFill/>
          </a:ln>
        </p:spPr>
        <p:txBody>
          <a:bodyPr anchorCtr="0" anchor="b" bIns="91175" lIns="91175" spcFirstLastPara="1" rIns="91175" wrap="square" tIns="91175">
            <a:noAutofit/>
          </a:bodyPr>
          <a:lstStyle>
            <a:lvl1pPr lvl="0" marR="0" algn="l">
              <a:lnSpc>
                <a:spcPct val="90000"/>
              </a:lnSpc>
              <a:spcBef>
                <a:spcPts val="0"/>
              </a:spcBef>
              <a:spcAft>
                <a:spcPts val="0"/>
              </a:spcAft>
              <a:buClr>
                <a:schemeClr val="lt1"/>
              </a:buClr>
              <a:buSzPts val="1400"/>
              <a:buFont typeface="Avenir"/>
              <a:buNone/>
              <a:defRPr i="0" sz="3200" u="none" cap="none" strike="noStrike">
                <a:solidFill>
                  <a:schemeClr val="lt1"/>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p:txBody>
      </p:sp>
      <p:sp>
        <p:nvSpPr>
          <p:cNvPr id="119" name="Google Shape;119;p17"/>
          <p:cNvSpPr/>
          <p:nvPr/>
        </p:nvSpPr>
        <p:spPr>
          <a:xfrm>
            <a:off x="3178"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 Full Red">
  <p:cSld name="1_Divider - Full Red">
    <p:bg>
      <p:bgPr>
        <a:solidFill>
          <a:srgbClr val="002F6C"/>
        </a:solidFill>
      </p:bgPr>
    </p:bg>
    <p:spTree>
      <p:nvGrpSpPr>
        <p:cNvPr id="120" name="Shape 120"/>
        <p:cNvGrpSpPr/>
        <p:nvPr/>
      </p:nvGrpSpPr>
      <p:grpSpPr>
        <a:xfrm>
          <a:off x="0" y="0"/>
          <a:ext cx="0" cy="0"/>
          <a:chOff x="0" y="0"/>
          <a:chExt cx="0" cy="0"/>
        </a:xfrm>
      </p:grpSpPr>
      <p:sp>
        <p:nvSpPr>
          <p:cNvPr id="121" name="Google Shape;121;p18"/>
          <p:cNvSpPr/>
          <p:nvPr/>
        </p:nvSpPr>
        <p:spPr>
          <a:xfrm>
            <a:off x="0" y="5307727"/>
            <a:ext cx="12192000" cy="16642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chemeClr val="lt1"/>
              </a:solidFill>
              <a:latin typeface="Avenir"/>
              <a:ea typeface="Avenir"/>
              <a:cs typeface="Avenir"/>
              <a:sym typeface="Avenir"/>
            </a:endParaRPr>
          </a:p>
        </p:txBody>
      </p:sp>
      <p:pic>
        <p:nvPicPr>
          <p:cNvPr descr="Logo&#10;&#10;Description automatically generated" id="122" name="Google Shape;122;p18"/>
          <p:cNvPicPr preferRelativeResize="0"/>
          <p:nvPr/>
        </p:nvPicPr>
        <p:blipFill rotWithShape="1">
          <a:blip r:embed="rId2">
            <a:alphaModFix/>
          </a:blip>
          <a:srcRect b="0" l="0" r="0" t="0"/>
          <a:stretch/>
        </p:blipFill>
        <p:spPr>
          <a:xfrm>
            <a:off x="8809726" y="5332682"/>
            <a:ext cx="3280261" cy="1269261"/>
          </a:xfrm>
          <a:prstGeom prst="rect">
            <a:avLst/>
          </a:prstGeom>
          <a:noFill/>
          <a:ln>
            <a:noFill/>
          </a:ln>
        </p:spPr>
      </p:pic>
      <p:sp>
        <p:nvSpPr>
          <p:cNvPr id="123" name="Google Shape;123;p18"/>
          <p:cNvSpPr txBox="1"/>
          <p:nvPr>
            <p:ph type="title"/>
          </p:nvPr>
        </p:nvSpPr>
        <p:spPr>
          <a:xfrm>
            <a:off x="1524000" y="2137045"/>
            <a:ext cx="7315200" cy="610800"/>
          </a:xfrm>
          <a:prstGeom prst="rect">
            <a:avLst/>
          </a:prstGeom>
          <a:noFill/>
          <a:ln>
            <a:noFill/>
          </a:ln>
        </p:spPr>
        <p:txBody>
          <a:bodyPr anchorCtr="0" anchor="t" bIns="91175" lIns="91175" spcFirstLastPara="1" rIns="91175" wrap="square" tIns="91175">
            <a:noAutofit/>
          </a:bodyPr>
          <a:lstStyle>
            <a:lvl1pPr lvl="0" marR="0" algn="l">
              <a:lnSpc>
                <a:spcPct val="90000"/>
              </a:lnSpc>
              <a:spcBef>
                <a:spcPts val="0"/>
              </a:spcBef>
              <a:spcAft>
                <a:spcPts val="0"/>
              </a:spcAft>
              <a:buClr>
                <a:srgbClr val="FFFFFF"/>
              </a:buClr>
              <a:buSzPts val="1400"/>
              <a:buFont typeface="Avenir"/>
              <a:buNone/>
              <a:defRPr i="0" sz="3200" u="none" cap="none" strike="noStrike">
                <a:solidFill>
                  <a:srgbClr val="FFFFFF"/>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p:txBody>
      </p:sp>
      <p:sp>
        <p:nvSpPr>
          <p:cNvPr id="124" name="Google Shape;124;p18"/>
          <p:cNvSpPr txBox="1"/>
          <p:nvPr>
            <p:ph idx="12" type="sldNum"/>
          </p:nvPr>
        </p:nvSpPr>
        <p:spPr>
          <a:xfrm>
            <a:off x="9144000" y="6408096"/>
            <a:ext cx="2844800" cy="246400"/>
          </a:xfrm>
          <a:prstGeom prst="rect">
            <a:avLst/>
          </a:prstGeom>
          <a:noFill/>
          <a:ln>
            <a:noFill/>
          </a:ln>
        </p:spPr>
        <p:txBody>
          <a:bodyPr anchorCtr="0" anchor="ctr" bIns="45575" lIns="91175" spcFirstLastPara="1" rIns="91175" wrap="square" tIns="45575">
            <a:noAutofit/>
          </a:bodyPr>
          <a:lstStyle>
            <a:lvl1pPr indent="0" lvl="0" marL="0" marR="0" algn="r">
              <a:spcBef>
                <a:spcPts val="0"/>
              </a:spcBef>
              <a:buClr>
                <a:srgbClr val="FFFFFF"/>
              </a:buClr>
              <a:buSzPts val="800"/>
              <a:buFont typeface="Cabin"/>
              <a:buNone/>
              <a:defRPr b="0" i="0" sz="800" u="none" cap="none" strike="noStrike">
                <a:solidFill>
                  <a:srgbClr val="FFFFFF"/>
                </a:solidFill>
                <a:latin typeface="Cabin"/>
                <a:ea typeface="Cabin"/>
                <a:cs typeface="Cabin"/>
                <a:sym typeface="Cabin"/>
              </a:defRPr>
            </a:lvl1pPr>
            <a:lvl2pPr indent="0" lvl="1" marL="0" marR="0" algn="r">
              <a:spcBef>
                <a:spcPts val="0"/>
              </a:spcBef>
              <a:buClr>
                <a:srgbClr val="FFFFFF"/>
              </a:buClr>
              <a:buSzPts val="800"/>
              <a:buFont typeface="Cabin"/>
              <a:buNone/>
              <a:defRPr b="0" i="0" sz="800" u="none" cap="none" strike="noStrike">
                <a:solidFill>
                  <a:srgbClr val="FFFFFF"/>
                </a:solidFill>
                <a:latin typeface="Cabin"/>
                <a:ea typeface="Cabin"/>
                <a:cs typeface="Cabin"/>
                <a:sym typeface="Cabin"/>
              </a:defRPr>
            </a:lvl2pPr>
            <a:lvl3pPr indent="0" lvl="2" marL="0" marR="0" algn="r">
              <a:spcBef>
                <a:spcPts val="0"/>
              </a:spcBef>
              <a:buClr>
                <a:srgbClr val="FFFFFF"/>
              </a:buClr>
              <a:buSzPts val="800"/>
              <a:buFont typeface="Cabin"/>
              <a:buNone/>
              <a:defRPr b="0" i="0" sz="800" u="none" cap="none" strike="noStrike">
                <a:solidFill>
                  <a:srgbClr val="FFFFFF"/>
                </a:solidFill>
                <a:latin typeface="Cabin"/>
                <a:ea typeface="Cabin"/>
                <a:cs typeface="Cabin"/>
                <a:sym typeface="Cabin"/>
              </a:defRPr>
            </a:lvl3pPr>
            <a:lvl4pPr indent="0" lvl="3" marL="0" marR="0" algn="r">
              <a:spcBef>
                <a:spcPts val="0"/>
              </a:spcBef>
              <a:buClr>
                <a:srgbClr val="FFFFFF"/>
              </a:buClr>
              <a:buSzPts val="800"/>
              <a:buFont typeface="Cabin"/>
              <a:buNone/>
              <a:defRPr b="0" i="0" sz="800" u="none" cap="none" strike="noStrike">
                <a:solidFill>
                  <a:srgbClr val="FFFFFF"/>
                </a:solidFill>
                <a:latin typeface="Cabin"/>
                <a:ea typeface="Cabin"/>
                <a:cs typeface="Cabin"/>
                <a:sym typeface="Cabin"/>
              </a:defRPr>
            </a:lvl4pPr>
            <a:lvl5pPr indent="0" lvl="4" marL="0" marR="0" algn="r">
              <a:spcBef>
                <a:spcPts val="0"/>
              </a:spcBef>
              <a:buClr>
                <a:srgbClr val="FFFFFF"/>
              </a:buClr>
              <a:buSzPts val="800"/>
              <a:buFont typeface="Cabin"/>
              <a:buNone/>
              <a:defRPr b="0" i="0" sz="800" u="none" cap="none" strike="noStrike">
                <a:solidFill>
                  <a:srgbClr val="FFFFFF"/>
                </a:solidFill>
                <a:latin typeface="Cabin"/>
                <a:ea typeface="Cabin"/>
                <a:cs typeface="Cabin"/>
                <a:sym typeface="Cabin"/>
              </a:defRPr>
            </a:lvl5pPr>
            <a:lvl6pPr indent="0" lvl="5" marL="0" marR="0" algn="r">
              <a:spcBef>
                <a:spcPts val="0"/>
              </a:spcBef>
              <a:buClr>
                <a:srgbClr val="FFFFFF"/>
              </a:buClr>
              <a:buSzPts val="800"/>
              <a:buFont typeface="Cabin"/>
              <a:buNone/>
              <a:defRPr b="0" i="0" sz="800" u="none" cap="none" strike="noStrike">
                <a:solidFill>
                  <a:srgbClr val="FFFFFF"/>
                </a:solidFill>
                <a:latin typeface="Cabin"/>
                <a:ea typeface="Cabin"/>
                <a:cs typeface="Cabin"/>
                <a:sym typeface="Cabin"/>
              </a:defRPr>
            </a:lvl6pPr>
            <a:lvl7pPr indent="0" lvl="6" marL="0" marR="0" algn="r">
              <a:spcBef>
                <a:spcPts val="0"/>
              </a:spcBef>
              <a:buClr>
                <a:srgbClr val="FFFFFF"/>
              </a:buClr>
              <a:buSzPts val="800"/>
              <a:buFont typeface="Cabin"/>
              <a:buNone/>
              <a:defRPr b="0" i="0" sz="800" u="none" cap="none" strike="noStrike">
                <a:solidFill>
                  <a:srgbClr val="FFFFFF"/>
                </a:solidFill>
                <a:latin typeface="Cabin"/>
                <a:ea typeface="Cabin"/>
                <a:cs typeface="Cabin"/>
                <a:sym typeface="Cabin"/>
              </a:defRPr>
            </a:lvl7pPr>
            <a:lvl8pPr indent="0" lvl="7" marL="0" marR="0" algn="r">
              <a:spcBef>
                <a:spcPts val="0"/>
              </a:spcBef>
              <a:buClr>
                <a:srgbClr val="FFFFFF"/>
              </a:buClr>
              <a:buSzPts val="800"/>
              <a:buFont typeface="Cabin"/>
              <a:buNone/>
              <a:defRPr b="0" i="0" sz="800" u="none" cap="none" strike="noStrike">
                <a:solidFill>
                  <a:srgbClr val="FFFFFF"/>
                </a:solidFill>
                <a:latin typeface="Cabin"/>
                <a:ea typeface="Cabin"/>
                <a:cs typeface="Cabin"/>
                <a:sym typeface="Cabin"/>
              </a:defRPr>
            </a:lvl8pPr>
            <a:lvl9pPr indent="0" lvl="8" marL="0" marR="0" algn="r">
              <a:spcBef>
                <a:spcPts val="0"/>
              </a:spcBef>
              <a:buClr>
                <a:srgbClr val="FFFFFF"/>
              </a:buClr>
              <a:buSzPts val="800"/>
              <a:buFont typeface="Cabin"/>
              <a:buNone/>
              <a:defRPr b="0" i="0" sz="800" u="none" cap="none" strike="noStrike">
                <a:solidFill>
                  <a:srgbClr val="FFFFFF"/>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fr"/>
              <a:t>‹#›</a:t>
            </a:fld>
            <a:endParaRPr/>
          </a:p>
        </p:txBody>
      </p:sp>
      <p:pic>
        <p:nvPicPr>
          <p:cNvPr descr="A picture containing logo&#10;&#10;Description automatically generated" id="125" name="Google Shape;125;p18"/>
          <p:cNvPicPr preferRelativeResize="0"/>
          <p:nvPr/>
        </p:nvPicPr>
        <p:blipFill rotWithShape="1">
          <a:blip r:embed="rId3">
            <a:alphaModFix/>
          </a:blip>
          <a:srcRect b="0" l="0" r="0" t="0"/>
          <a:stretch/>
        </p:blipFill>
        <p:spPr>
          <a:xfrm>
            <a:off x="526569" y="5334318"/>
            <a:ext cx="1932855" cy="1135705"/>
          </a:xfrm>
          <a:prstGeom prst="rect">
            <a:avLst/>
          </a:prstGeom>
          <a:noFill/>
          <a:ln>
            <a:noFill/>
          </a:ln>
        </p:spPr>
      </p:pic>
      <p:pic>
        <p:nvPicPr>
          <p:cNvPr id="126" name="Google Shape;126;p18"/>
          <p:cNvPicPr preferRelativeResize="0"/>
          <p:nvPr/>
        </p:nvPicPr>
        <p:blipFill rotWithShape="1">
          <a:blip r:embed="rId4">
            <a:alphaModFix/>
          </a:blip>
          <a:srcRect b="0" l="0" r="0" t="50198"/>
          <a:stretch/>
        </p:blipFill>
        <p:spPr>
          <a:xfrm>
            <a:off x="6482787" y="809080"/>
            <a:ext cx="5667171" cy="797027"/>
          </a:xfrm>
          <a:prstGeom prst="rect">
            <a:avLst/>
          </a:prstGeom>
          <a:noFill/>
          <a:ln>
            <a:noFill/>
          </a:ln>
        </p:spPr>
      </p:pic>
      <p:pic>
        <p:nvPicPr>
          <p:cNvPr id="127" name="Google Shape;127;p18"/>
          <p:cNvPicPr preferRelativeResize="0"/>
          <p:nvPr/>
        </p:nvPicPr>
        <p:blipFill rotWithShape="1">
          <a:blip r:embed="rId5">
            <a:alphaModFix/>
          </a:blip>
          <a:srcRect b="0" l="0" r="0" t="0"/>
          <a:stretch/>
        </p:blipFill>
        <p:spPr>
          <a:xfrm>
            <a:off x="9833251" y="388279"/>
            <a:ext cx="1907819" cy="59660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8" name="Shape 128"/>
        <p:cNvGrpSpPr/>
        <p:nvPr/>
      </p:nvGrpSpPr>
      <p:grpSpPr>
        <a:xfrm>
          <a:off x="0" y="0"/>
          <a:ext cx="0" cy="0"/>
          <a:chOff x="0" y="0"/>
          <a:chExt cx="0" cy="0"/>
        </a:xfrm>
      </p:grpSpPr>
      <p:sp>
        <p:nvSpPr>
          <p:cNvPr id="129" name="Google Shape;129;p19"/>
          <p:cNvSpPr/>
          <p:nvPr/>
        </p:nvSpPr>
        <p:spPr>
          <a:xfrm>
            <a:off x="3175"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8000"/>
              <a:buFont typeface="Avenir"/>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19"/>
          <p:cNvSpPr txBox="1"/>
          <p:nvPr>
            <p:ph idx="1" type="subTitle"/>
          </p:nvPr>
        </p:nvSpPr>
        <p:spPr>
          <a:xfrm>
            <a:off x="1100051" y="4645152"/>
            <a:ext cx="10058400" cy="11430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200"/>
              </a:spcBef>
              <a:spcAft>
                <a:spcPts val="0"/>
              </a:spcAft>
              <a:buSzPts val="2400"/>
              <a:buNone/>
              <a:defRPr sz="2400" cap="none">
                <a:solidFill>
                  <a:schemeClr val="dk1"/>
                </a:solidFill>
                <a:latin typeface="Avenir"/>
                <a:ea typeface="Avenir"/>
                <a:cs typeface="Avenir"/>
                <a:sym typeface="Avenir"/>
              </a:defRPr>
            </a:lvl1pPr>
            <a:lvl2pPr lvl="1" algn="ctr">
              <a:lnSpc>
                <a:spcPct val="110000"/>
              </a:lnSpc>
              <a:spcBef>
                <a:spcPts val="200"/>
              </a:spcBef>
              <a:spcAft>
                <a:spcPts val="0"/>
              </a:spcAft>
              <a:buClr>
                <a:srgbClr val="3F3F3F"/>
              </a:buClr>
              <a:buSzPts val="2400"/>
              <a:buNone/>
              <a:defRPr sz="2400"/>
            </a:lvl2pPr>
            <a:lvl3pPr lvl="2" algn="ctr">
              <a:lnSpc>
                <a:spcPct val="110000"/>
              </a:lnSpc>
              <a:spcBef>
                <a:spcPts val="400"/>
              </a:spcBef>
              <a:spcAft>
                <a:spcPts val="0"/>
              </a:spcAft>
              <a:buClr>
                <a:srgbClr val="3F3F3F"/>
              </a:buClr>
              <a:buSzPts val="2400"/>
              <a:buNone/>
              <a:defRPr sz="2400"/>
            </a:lvl3pPr>
            <a:lvl4pPr lvl="3" algn="ctr">
              <a:lnSpc>
                <a:spcPct val="110000"/>
              </a:lnSpc>
              <a:spcBef>
                <a:spcPts val="400"/>
              </a:spcBef>
              <a:spcAft>
                <a:spcPts val="0"/>
              </a:spcAft>
              <a:buClr>
                <a:srgbClr val="3F3F3F"/>
              </a:buClr>
              <a:buSzPts val="2000"/>
              <a:buNone/>
              <a:defRPr sz="2000"/>
            </a:lvl4pPr>
            <a:lvl5pPr lvl="4" algn="ctr">
              <a:lnSpc>
                <a:spcPct val="110000"/>
              </a:lnSpc>
              <a:spcBef>
                <a:spcPts val="400"/>
              </a:spcBef>
              <a:spcAft>
                <a:spcPts val="0"/>
              </a:spcAft>
              <a:buClr>
                <a:srgbClr val="3F3F3F"/>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cxnSp>
        <p:nvCxnSpPr>
          <p:cNvPr id="132" name="Google Shape;132;p19"/>
          <p:cNvCxnSpPr/>
          <p:nvPr/>
        </p:nvCxnSpPr>
        <p:spPr>
          <a:xfrm>
            <a:off x="1207659" y="4474741"/>
            <a:ext cx="9875520" cy="0"/>
          </a:xfrm>
          <a:prstGeom prst="straightConnector1">
            <a:avLst/>
          </a:prstGeom>
          <a:noFill/>
          <a:ln cap="flat" cmpd="sng" w="12700">
            <a:solidFill>
              <a:srgbClr val="3F3F3F"/>
            </a:solidFill>
            <a:prstDash val="solid"/>
            <a:round/>
            <a:headEnd len="sm" w="sm" type="none"/>
            <a:tailEnd len="sm" w="sm" type="none"/>
          </a:ln>
        </p:spPr>
      </p:cxnSp>
      <p:sp>
        <p:nvSpPr>
          <p:cNvPr id="133" name="Google Shape;133;p19"/>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9"/>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9"/>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36" name="Shape 136"/>
        <p:cNvGrpSpPr/>
        <p:nvPr/>
      </p:nvGrpSpPr>
      <p:grpSpPr>
        <a:xfrm>
          <a:off x="0" y="0"/>
          <a:ext cx="0" cy="0"/>
          <a:chOff x="0" y="0"/>
          <a:chExt cx="0" cy="0"/>
        </a:xfrm>
      </p:grpSpPr>
      <p:sp>
        <p:nvSpPr>
          <p:cNvPr id="137" name="Google Shape;137;p20"/>
          <p:cNvSpPr/>
          <p:nvPr/>
        </p:nvSpPr>
        <p:spPr>
          <a:xfrm>
            <a:off x="16" y="-1"/>
            <a:ext cx="12191984" cy="2108203"/>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0"/>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700"/>
              <a:buFont typeface="Avenir"/>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0"/>
          <p:cNvSpPr txBox="1"/>
          <p:nvPr>
            <p:ph idx="1" type="body"/>
          </p:nvPr>
        </p:nvSpPr>
        <p:spPr>
          <a:xfrm>
            <a:off x="1097280" y="2334860"/>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0" name="Google Shape;140;p20"/>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20"/>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20"/>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3" name="Shape 143"/>
        <p:cNvGrpSpPr/>
        <p:nvPr/>
      </p:nvGrpSpPr>
      <p:grpSpPr>
        <a:xfrm>
          <a:off x="0" y="0"/>
          <a:ext cx="0" cy="0"/>
          <a:chOff x="0" y="0"/>
          <a:chExt cx="0" cy="0"/>
        </a:xfrm>
      </p:grpSpPr>
      <p:sp>
        <p:nvSpPr>
          <p:cNvPr id="144" name="Google Shape;144;p21"/>
          <p:cNvSpPr/>
          <p:nvPr/>
        </p:nvSpPr>
        <p:spPr>
          <a:xfrm>
            <a:off x="3177"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8000"/>
              <a:buFont typeface="Avenir"/>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21"/>
          <p:cNvSpPr txBox="1"/>
          <p:nvPr>
            <p:ph idx="1" type="body"/>
          </p:nvPr>
        </p:nvSpPr>
        <p:spPr>
          <a:xfrm>
            <a:off x="1097280" y="4663440"/>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2400"/>
              <a:buNone/>
              <a:defRPr sz="2400" cap="none">
                <a:solidFill>
                  <a:schemeClr val="dk1"/>
                </a:solidFill>
                <a:latin typeface="Avenir"/>
                <a:ea typeface="Avenir"/>
                <a:cs typeface="Avenir"/>
                <a:sym typeface="Avenir"/>
              </a:defRPr>
            </a:lvl1pPr>
            <a:lvl2pPr indent="-228600" lvl="1" marL="914400" algn="l">
              <a:lnSpc>
                <a:spcPct val="110000"/>
              </a:lnSpc>
              <a:spcBef>
                <a:spcPts val="200"/>
              </a:spcBef>
              <a:spcAft>
                <a:spcPts val="0"/>
              </a:spcAft>
              <a:buClr>
                <a:srgbClr val="888888"/>
              </a:buClr>
              <a:buSzPts val="1800"/>
              <a:buNone/>
              <a:defRPr sz="1800">
                <a:solidFill>
                  <a:srgbClr val="888888"/>
                </a:solidFill>
              </a:defRPr>
            </a:lvl2pPr>
            <a:lvl3pPr indent="-228600" lvl="2" marL="1371600" algn="l">
              <a:lnSpc>
                <a:spcPct val="110000"/>
              </a:lnSpc>
              <a:spcBef>
                <a:spcPts val="400"/>
              </a:spcBef>
              <a:spcAft>
                <a:spcPts val="0"/>
              </a:spcAft>
              <a:buClr>
                <a:srgbClr val="888888"/>
              </a:buClr>
              <a:buSzPts val="1600"/>
              <a:buNone/>
              <a:defRPr sz="1600">
                <a:solidFill>
                  <a:srgbClr val="888888"/>
                </a:solidFill>
              </a:defRPr>
            </a:lvl3pPr>
            <a:lvl4pPr indent="-228600" lvl="3" marL="1828800" algn="l">
              <a:lnSpc>
                <a:spcPct val="110000"/>
              </a:lnSpc>
              <a:spcBef>
                <a:spcPts val="400"/>
              </a:spcBef>
              <a:spcAft>
                <a:spcPts val="0"/>
              </a:spcAft>
              <a:buClr>
                <a:srgbClr val="888888"/>
              </a:buClr>
              <a:buSzPts val="1400"/>
              <a:buNone/>
              <a:defRPr sz="1400">
                <a:solidFill>
                  <a:srgbClr val="888888"/>
                </a:solidFill>
              </a:defRPr>
            </a:lvl4pPr>
            <a:lvl5pPr indent="-228600" lvl="4" marL="2286000" algn="l">
              <a:lnSpc>
                <a:spcPct val="11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cxnSp>
        <p:nvCxnSpPr>
          <p:cNvPr id="147" name="Google Shape;147;p21"/>
          <p:cNvCxnSpPr/>
          <p:nvPr/>
        </p:nvCxnSpPr>
        <p:spPr>
          <a:xfrm>
            <a:off x="1207659" y="4485132"/>
            <a:ext cx="9875520" cy="0"/>
          </a:xfrm>
          <a:prstGeom prst="straightConnector1">
            <a:avLst/>
          </a:prstGeom>
          <a:noFill/>
          <a:ln cap="flat" cmpd="sng" w="12700">
            <a:solidFill>
              <a:srgbClr val="3F3F3F"/>
            </a:solidFill>
            <a:prstDash val="solid"/>
            <a:round/>
            <a:headEnd len="sm" w="sm" type="none"/>
            <a:tailEnd len="sm" w="sm" type="none"/>
          </a:ln>
        </p:spPr>
      </p:cxnSp>
      <p:sp>
        <p:nvSpPr>
          <p:cNvPr id="148" name="Google Shape;148;p21"/>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21"/>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21"/>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ed/Gray 1 Content + Bottom Photo" type="tx">
  <p:cSld name="TITLE_AND_BODY">
    <p:spTree>
      <p:nvGrpSpPr>
        <p:cNvPr id="24" name="Shape 24"/>
        <p:cNvGrpSpPr/>
        <p:nvPr/>
      </p:nvGrpSpPr>
      <p:grpSpPr>
        <a:xfrm>
          <a:off x="0" y="0"/>
          <a:ext cx="0" cy="0"/>
          <a:chOff x="0" y="0"/>
          <a:chExt cx="0" cy="0"/>
        </a:xfrm>
      </p:grpSpPr>
      <p:sp>
        <p:nvSpPr>
          <p:cNvPr id="25" name="Google Shape;25;p3"/>
          <p:cNvSpPr/>
          <p:nvPr>
            <p:ph idx="2" type="pic"/>
          </p:nvPr>
        </p:nvSpPr>
        <p:spPr>
          <a:xfrm>
            <a:off x="203200" y="3429000"/>
            <a:ext cx="11785600" cy="3276600"/>
          </a:xfrm>
          <a:prstGeom prst="rect">
            <a:avLst/>
          </a:prstGeom>
          <a:noFill/>
          <a:ln>
            <a:noFill/>
          </a:ln>
        </p:spPr>
      </p:sp>
      <p:sp>
        <p:nvSpPr>
          <p:cNvPr id="26" name="Google Shape;26;p3"/>
          <p:cNvSpPr txBox="1"/>
          <p:nvPr>
            <p:ph idx="1" type="body"/>
          </p:nvPr>
        </p:nvSpPr>
        <p:spPr>
          <a:xfrm>
            <a:off x="914400" y="1600200"/>
            <a:ext cx="10363200" cy="1600200"/>
          </a:xfrm>
          <a:prstGeom prst="rect">
            <a:avLst/>
          </a:prstGeom>
          <a:noFill/>
          <a:ln>
            <a:noFill/>
          </a:ln>
        </p:spPr>
        <p:txBody>
          <a:bodyPr anchorCtr="0" anchor="t" bIns="45700" lIns="91425" spcFirstLastPara="1" rIns="91425" wrap="square" tIns="45700">
            <a:normAutofit/>
          </a:bodyPr>
          <a:lstStyle>
            <a:lvl1pPr indent="-355600" lvl="0" marL="457200" algn="l">
              <a:spcBef>
                <a:spcPts val="0"/>
              </a:spcBef>
              <a:spcAft>
                <a:spcPts val="0"/>
              </a:spcAft>
              <a:buClr>
                <a:schemeClr val="accent3"/>
              </a:buClr>
              <a:buSzPts val="2000"/>
              <a:buChar char="•"/>
              <a:defRPr>
                <a:solidFill>
                  <a:schemeClr val="accent3"/>
                </a:solidFill>
              </a:defRPr>
            </a:lvl1pPr>
            <a:lvl2pPr indent="-355600" lvl="1" marL="914400" algn="l">
              <a:spcBef>
                <a:spcPts val="1200"/>
              </a:spcBef>
              <a:spcAft>
                <a:spcPts val="0"/>
              </a:spcAft>
              <a:buClr>
                <a:schemeClr val="accent3"/>
              </a:buClr>
              <a:buSzPts val="2000"/>
              <a:buChar char="–"/>
              <a:defRPr>
                <a:solidFill>
                  <a:schemeClr val="accent3"/>
                </a:solidFill>
              </a:defRPr>
            </a:lvl2pPr>
            <a:lvl3pPr indent="-342900" lvl="2" marL="1371600" algn="l">
              <a:spcBef>
                <a:spcPts val="1200"/>
              </a:spcBef>
              <a:spcAft>
                <a:spcPts val="0"/>
              </a:spcAft>
              <a:buClr>
                <a:schemeClr val="accent3"/>
              </a:buClr>
              <a:buSzPts val="1800"/>
              <a:buChar char="•"/>
              <a:defRPr>
                <a:solidFill>
                  <a:schemeClr val="accent3"/>
                </a:solidFill>
              </a:defRPr>
            </a:lvl3pPr>
            <a:lvl4pPr indent="-330200" lvl="3" marL="1828800" algn="l">
              <a:spcBef>
                <a:spcPts val="320"/>
              </a:spcBef>
              <a:spcAft>
                <a:spcPts val="0"/>
              </a:spcAft>
              <a:buClr>
                <a:schemeClr val="accent3"/>
              </a:buClr>
              <a:buSzPts val="1600"/>
              <a:buChar char="–"/>
              <a:defRPr>
                <a:solidFill>
                  <a:schemeClr val="accent3"/>
                </a:solidFill>
              </a:defRPr>
            </a:lvl4pPr>
            <a:lvl5pPr indent="-317500" lvl="4" marL="2286000" algn="l">
              <a:spcBef>
                <a:spcPts val="280"/>
              </a:spcBef>
              <a:spcAft>
                <a:spcPts val="0"/>
              </a:spcAft>
              <a:buClr>
                <a:schemeClr val="accent3"/>
              </a:buClr>
              <a:buSzPts val="1400"/>
              <a:buChar char="»"/>
              <a:defRPr>
                <a:solidFill>
                  <a:schemeClr val="accent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 name="Google Shape;27;p3"/>
          <p:cNvSpPr txBox="1"/>
          <p:nvPr>
            <p:ph type="title"/>
          </p:nvPr>
        </p:nvSpPr>
        <p:spPr>
          <a:xfrm>
            <a:off x="914805" y="457200"/>
            <a:ext cx="10363200" cy="914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
          <p:cNvSpPr txBox="1"/>
          <p:nvPr>
            <p:ph idx="3" type="body"/>
          </p:nvPr>
        </p:nvSpPr>
        <p:spPr>
          <a:xfrm rot="-5400000">
            <a:off x="10494087" y="4677489"/>
            <a:ext cx="2743204" cy="246225"/>
          </a:xfrm>
          <a:prstGeom prst="rect">
            <a:avLst/>
          </a:prstGeom>
          <a:noFill/>
          <a:ln>
            <a:noFill/>
          </a:ln>
        </p:spPr>
        <p:txBody>
          <a:bodyPr anchorCtr="0" anchor="t" bIns="45700" lIns="91425" spcFirstLastPara="1" rIns="91425" wrap="square" tIns="45700">
            <a:normAutofit/>
          </a:bodyPr>
          <a:lstStyle>
            <a:lvl1pPr indent="-228600" lvl="0" marL="457200" algn="r">
              <a:spcBef>
                <a:spcPts val="0"/>
              </a:spcBef>
              <a:spcAft>
                <a:spcPts val="0"/>
              </a:spcAft>
              <a:buClr>
                <a:srgbClr val="FFFFFF"/>
              </a:buClr>
              <a:buSzPts val="600"/>
              <a:buFont typeface="Gill Sans"/>
              <a:buNone/>
              <a:defRPr sz="600">
                <a:solidFill>
                  <a:srgbClr val="FFFFFF"/>
                </a:solidFill>
              </a:defRPr>
            </a:lvl1pPr>
            <a:lvl2pPr indent="-342900" lvl="1" marL="914400" algn="l">
              <a:spcBef>
                <a:spcPts val="1200"/>
              </a:spcBef>
              <a:spcAft>
                <a:spcPts val="0"/>
              </a:spcAft>
              <a:buClr>
                <a:srgbClr val="635C5B"/>
              </a:buClr>
              <a:buSzPts val="1800"/>
              <a:buChar char="–"/>
              <a:defRPr/>
            </a:lvl2pPr>
            <a:lvl3pPr indent="-342900" lvl="2" marL="1371600" algn="l">
              <a:spcBef>
                <a:spcPts val="1200"/>
              </a:spcBef>
              <a:spcAft>
                <a:spcPts val="0"/>
              </a:spcAft>
              <a:buClr>
                <a:srgbClr val="6C6463"/>
              </a:buClr>
              <a:buSzPts val="1800"/>
              <a:buChar char="•"/>
              <a:defRPr/>
            </a:lvl3pPr>
            <a:lvl4pPr indent="-342900" lvl="3" marL="1828800" algn="l">
              <a:spcBef>
                <a:spcPts val="360"/>
              </a:spcBef>
              <a:spcAft>
                <a:spcPts val="0"/>
              </a:spcAft>
              <a:buClr>
                <a:srgbClr val="6C6463"/>
              </a:buClr>
              <a:buSzPts val="1800"/>
              <a:buChar char="–"/>
              <a:defRPr/>
            </a:lvl4pPr>
            <a:lvl5pPr indent="-342900" lvl="4" marL="2286000" algn="l">
              <a:spcBef>
                <a:spcPts val="360"/>
              </a:spcBef>
              <a:spcAft>
                <a:spcPts val="0"/>
              </a:spcAft>
              <a:buClr>
                <a:srgbClr val="6C6463"/>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3"/>
          <p:cNvSpPr txBox="1"/>
          <p:nvPr>
            <p:ph idx="12" type="sldNum"/>
          </p:nvPr>
        </p:nvSpPr>
        <p:spPr>
          <a:xfrm>
            <a:off x="9144000" y="6530079"/>
            <a:ext cx="2844800" cy="184666"/>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fr"/>
              <a:t>‹#›</a:t>
            </a:fld>
            <a:endParaRPr b="0" i="0" sz="600" u="none" cap="none" strike="noStrike">
              <a:latin typeface="Gill Sans"/>
              <a:ea typeface="Gill Sans"/>
              <a:cs typeface="Gill Sans"/>
              <a:sym typeface="Gill Sans"/>
            </a:endParaRPr>
          </a:p>
        </p:txBody>
      </p:sp>
      <p:sp>
        <p:nvSpPr>
          <p:cNvPr id="30" name="Google Shape;30;p3"/>
          <p:cNvSpPr/>
          <p:nvPr/>
        </p:nvSpPr>
        <p:spPr>
          <a:xfrm>
            <a:off x="3178"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1" name="Shape 151"/>
        <p:cNvGrpSpPr/>
        <p:nvPr/>
      </p:nvGrpSpPr>
      <p:grpSpPr>
        <a:xfrm>
          <a:off x="0" y="0"/>
          <a:ext cx="0" cy="0"/>
          <a:chOff x="0" y="0"/>
          <a:chExt cx="0" cy="0"/>
        </a:xfrm>
      </p:grpSpPr>
      <p:sp>
        <p:nvSpPr>
          <p:cNvPr id="152" name="Google Shape;152;p22"/>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22"/>
          <p:cNvSpPr txBox="1"/>
          <p:nvPr>
            <p:ph idx="1" type="body"/>
          </p:nvPr>
        </p:nvSpPr>
        <p:spPr>
          <a:xfrm>
            <a:off x="1097280" y="2057400"/>
            <a:ext cx="4639736"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200"/>
              </a:spcBef>
              <a:spcAft>
                <a:spcPts val="0"/>
              </a:spcAft>
              <a:buSzPts val="2000"/>
              <a:buNone/>
              <a:defRPr b="0" sz="2000" cap="none">
                <a:solidFill>
                  <a:schemeClr val="dk1"/>
                </a:solidFill>
              </a:defRPr>
            </a:lvl1pPr>
            <a:lvl2pPr indent="-228600" lvl="1" marL="914400" algn="l">
              <a:lnSpc>
                <a:spcPct val="110000"/>
              </a:lnSpc>
              <a:spcBef>
                <a:spcPts val="200"/>
              </a:spcBef>
              <a:spcAft>
                <a:spcPts val="0"/>
              </a:spcAft>
              <a:buClr>
                <a:srgbClr val="3F3F3F"/>
              </a:buClr>
              <a:buSzPts val="2000"/>
              <a:buNone/>
              <a:defRPr b="1" sz="2000"/>
            </a:lvl2pPr>
            <a:lvl3pPr indent="-228600" lvl="2" marL="1371600" algn="l">
              <a:lnSpc>
                <a:spcPct val="110000"/>
              </a:lnSpc>
              <a:spcBef>
                <a:spcPts val="400"/>
              </a:spcBef>
              <a:spcAft>
                <a:spcPts val="0"/>
              </a:spcAft>
              <a:buClr>
                <a:srgbClr val="3F3F3F"/>
              </a:buClr>
              <a:buSzPts val="1800"/>
              <a:buNone/>
              <a:defRPr b="1" sz="1800"/>
            </a:lvl3pPr>
            <a:lvl4pPr indent="-228600" lvl="3" marL="1828800" algn="l">
              <a:lnSpc>
                <a:spcPct val="110000"/>
              </a:lnSpc>
              <a:spcBef>
                <a:spcPts val="400"/>
              </a:spcBef>
              <a:spcAft>
                <a:spcPts val="0"/>
              </a:spcAft>
              <a:buClr>
                <a:srgbClr val="3F3F3F"/>
              </a:buClr>
              <a:buSzPts val="1600"/>
              <a:buNone/>
              <a:defRPr b="1" sz="1600"/>
            </a:lvl4pPr>
            <a:lvl5pPr indent="-228600" lvl="4" marL="2286000" algn="l">
              <a:lnSpc>
                <a:spcPct val="110000"/>
              </a:lnSpc>
              <a:spcBef>
                <a:spcPts val="400"/>
              </a:spcBef>
              <a:spcAft>
                <a:spcPts val="0"/>
              </a:spcAft>
              <a:buClr>
                <a:srgbClr val="3F3F3F"/>
              </a:buClr>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54" name="Google Shape;154;p22"/>
          <p:cNvSpPr txBox="1"/>
          <p:nvPr>
            <p:ph idx="2" type="body"/>
          </p:nvPr>
        </p:nvSpPr>
        <p:spPr>
          <a:xfrm>
            <a:off x="1097280" y="2958276"/>
            <a:ext cx="4639736" cy="291082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5" name="Google Shape;155;p22"/>
          <p:cNvSpPr txBox="1"/>
          <p:nvPr>
            <p:ph idx="3" type="body"/>
          </p:nvPr>
        </p:nvSpPr>
        <p:spPr>
          <a:xfrm>
            <a:off x="6515944" y="2057400"/>
            <a:ext cx="4639736"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200"/>
              </a:spcBef>
              <a:spcAft>
                <a:spcPts val="0"/>
              </a:spcAft>
              <a:buSzPts val="2000"/>
              <a:buNone/>
              <a:defRPr b="0" sz="2000" cap="none">
                <a:solidFill>
                  <a:schemeClr val="dk1"/>
                </a:solidFill>
              </a:defRPr>
            </a:lvl1pPr>
            <a:lvl2pPr indent="-228600" lvl="1" marL="914400" algn="l">
              <a:lnSpc>
                <a:spcPct val="110000"/>
              </a:lnSpc>
              <a:spcBef>
                <a:spcPts val="200"/>
              </a:spcBef>
              <a:spcAft>
                <a:spcPts val="0"/>
              </a:spcAft>
              <a:buClr>
                <a:srgbClr val="3F3F3F"/>
              </a:buClr>
              <a:buSzPts val="2000"/>
              <a:buNone/>
              <a:defRPr b="1" sz="2000"/>
            </a:lvl2pPr>
            <a:lvl3pPr indent="-228600" lvl="2" marL="1371600" algn="l">
              <a:lnSpc>
                <a:spcPct val="110000"/>
              </a:lnSpc>
              <a:spcBef>
                <a:spcPts val="400"/>
              </a:spcBef>
              <a:spcAft>
                <a:spcPts val="0"/>
              </a:spcAft>
              <a:buClr>
                <a:srgbClr val="3F3F3F"/>
              </a:buClr>
              <a:buSzPts val="1800"/>
              <a:buNone/>
              <a:defRPr b="1" sz="1800"/>
            </a:lvl3pPr>
            <a:lvl4pPr indent="-228600" lvl="3" marL="1828800" algn="l">
              <a:lnSpc>
                <a:spcPct val="110000"/>
              </a:lnSpc>
              <a:spcBef>
                <a:spcPts val="400"/>
              </a:spcBef>
              <a:spcAft>
                <a:spcPts val="0"/>
              </a:spcAft>
              <a:buClr>
                <a:srgbClr val="3F3F3F"/>
              </a:buClr>
              <a:buSzPts val="1600"/>
              <a:buNone/>
              <a:defRPr b="1" sz="1600"/>
            </a:lvl4pPr>
            <a:lvl5pPr indent="-228600" lvl="4" marL="2286000" algn="l">
              <a:lnSpc>
                <a:spcPct val="110000"/>
              </a:lnSpc>
              <a:spcBef>
                <a:spcPts val="400"/>
              </a:spcBef>
              <a:spcAft>
                <a:spcPts val="0"/>
              </a:spcAft>
              <a:buClr>
                <a:srgbClr val="3F3F3F"/>
              </a:buClr>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56" name="Google Shape;156;p22"/>
          <p:cNvSpPr txBox="1"/>
          <p:nvPr>
            <p:ph idx="4" type="body"/>
          </p:nvPr>
        </p:nvSpPr>
        <p:spPr>
          <a:xfrm>
            <a:off x="6515944" y="2958275"/>
            <a:ext cx="4639736" cy="291082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22"/>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2"/>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22"/>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cxnSp>
        <p:nvCxnSpPr>
          <p:cNvPr id="160" name="Google Shape;160;p22"/>
          <p:cNvCxnSpPr/>
          <p:nvPr/>
        </p:nvCxnSpPr>
        <p:spPr>
          <a:xfrm>
            <a:off x="1158240" y="1905217"/>
            <a:ext cx="9875520" cy="0"/>
          </a:xfrm>
          <a:prstGeom prst="straightConnector1">
            <a:avLst/>
          </a:prstGeom>
          <a:noFill/>
          <a:ln cap="flat" cmpd="sng" w="12700">
            <a:solidFill>
              <a:srgbClr val="3F3F3F"/>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23"/>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23"/>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3"/>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3"/>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6" name="Shape 166"/>
        <p:cNvGrpSpPr/>
        <p:nvPr/>
      </p:nvGrpSpPr>
      <p:grpSpPr>
        <a:xfrm>
          <a:off x="0" y="0"/>
          <a:ext cx="0" cy="0"/>
          <a:chOff x="0" y="0"/>
          <a:chExt cx="0" cy="0"/>
        </a:xfrm>
      </p:grpSpPr>
      <p:sp>
        <p:nvSpPr>
          <p:cNvPr id="167" name="Google Shape;167;p24"/>
          <p:cNvSpPr/>
          <p:nvPr/>
        </p:nvSpPr>
        <p:spPr>
          <a:xfrm>
            <a:off x="16" y="2"/>
            <a:ext cx="4654296" cy="68580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4"/>
          <p:cNvSpPr txBox="1"/>
          <p:nvPr>
            <p:ph type="title"/>
          </p:nvPr>
        </p:nvSpPr>
        <p:spPr>
          <a:xfrm>
            <a:off x="643467" y="786384"/>
            <a:ext cx="3517567" cy="2093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600"/>
              <a:buFont typeface="Avenir"/>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24"/>
          <p:cNvSpPr txBox="1"/>
          <p:nvPr>
            <p:ph idx="1" type="body"/>
          </p:nvPr>
        </p:nvSpPr>
        <p:spPr>
          <a:xfrm>
            <a:off x="5458984" y="812801"/>
            <a:ext cx="5928344" cy="5294757"/>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0" name="Google Shape;170;p24"/>
          <p:cNvSpPr txBox="1"/>
          <p:nvPr>
            <p:ph idx="2" type="body"/>
          </p:nvPr>
        </p:nvSpPr>
        <p:spPr>
          <a:xfrm>
            <a:off x="643466" y="3043052"/>
            <a:ext cx="3517567" cy="306450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1800"/>
              <a:buNone/>
              <a:defRPr sz="1800">
                <a:solidFill>
                  <a:srgbClr val="FFFFFF"/>
                </a:solidFill>
              </a:defRPr>
            </a:lvl1pPr>
            <a:lvl2pPr indent="-228600" lvl="1" marL="914400" algn="l">
              <a:lnSpc>
                <a:spcPct val="110000"/>
              </a:lnSpc>
              <a:spcBef>
                <a:spcPts val="200"/>
              </a:spcBef>
              <a:spcAft>
                <a:spcPts val="0"/>
              </a:spcAft>
              <a:buClr>
                <a:srgbClr val="3F3F3F"/>
              </a:buClr>
              <a:buSzPts val="1200"/>
              <a:buNone/>
              <a:defRPr sz="1200"/>
            </a:lvl2pPr>
            <a:lvl3pPr indent="-228600" lvl="2" marL="1371600" algn="l">
              <a:lnSpc>
                <a:spcPct val="110000"/>
              </a:lnSpc>
              <a:spcBef>
                <a:spcPts val="400"/>
              </a:spcBef>
              <a:spcAft>
                <a:spcPts val="0"/>
              </a:spcAft>
              <a:buClr>
                <a:srgbClr val="3F3F3F"/>
              </a:buClr>
              <a:buSzPts val="1000"/>
              <a:buNone/>
              <a:defRPr sz="1000"/>
            </a:lvl3pPr>
            <a:lvl4pPr indent="-228600" lvl="3" marL="1828800" algn="l">
              <a:lnSpc>
                <a:spcPct val="110000"/>
              </a:lnSpc>
              <a:spcBef>
                <a:spcPts val="400"/>
              </a:spcBef>
              <a:spcAft>
                <a:spcPts val="0"/>
              </a:spcAft>
              <a:buClr>
                <a:srgbClr val="3F3F3F"/>
              </a:buClr>
              <a:buSzPts val="900"/>
              <a:buNone/>
              <a:defRPr sz="900"/>
            </a:lvl4pPr>
            <a:lvl5pPr indent="-228600" lvl="4" marL="2286000" algn="l">
              <a:lnSpc>
                <a:spcPct val="11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71" name="Google Shape;171;p24"/>
          <p:cNvSpPr txBox="1"/>
          <p:nvPr>
            <p:ph idx="10" type="dt"/>
          </p:nvPr>
        </p:nvSpPr>
        <p:spPr>
          <a:xfrm>
            <a:off x="643464" y="6446522"/>
            <a:ext cx="3517568"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24"/>
          <p:cNvSpPr txBox="1"/>
          <p:nvPr>
            <p:ph idx="11" type="ftr"/>
          </p:nvPr>
        </p:nvSpPr>
        <p:spPr>
          <a:xfrm>
            <a:off x="5458984" y="6446522"/>
            <a:ext cx="5334019"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24"/>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800">
                <a:solidFill>
                  <a:schemeClr val="dk2"/>
                </a:solidFill>
                <a:latin typeface="Avenir"/>
                <a:ea typeface="Avenir"/>
                <a:cs typeface="Avenir"/>
                <a:sym typeface="Avenir"/>
              </a:defRPr>
            </a:lvl1pPr>
            <a:lvl2pPr indent="0" lvl="1" marL="0" algn="l">
              <a:spcBef>
                <a:spcPts val="0"/>
              </a:spcBef>
              <a:buNone/>
              <a:defRPr sz="1800">
                <a:solidFill>
                  <a:schemeClr val="dk2"/>
                </a:solidFill>
                <a:latin typeface="Avenir"/>
                <a:ea typeface="Avenir"/>
                <a:cs typeface="Avenir"/>
                <a:sym typeface="Avenir"/>
              </a:defRPr>
            </a:lvl2pPr>
            <a:lvl3pPr indent="0" lvl="2" marL="0" algn="l">
              <a:spcBef>
                <a:spcPts val="0"/>
              </a:spcBef>
              <a:buNone/>
              <a:defRPr sz="1800">
                <a:solidFill>
                  <a:schemeClr val="dk2"/>
                </a:solidFill>
                <a:latin typeface="Avenir"/>
                <a:ea typeface="Avenir"/>
                <a:cs typeface="Avenir"/>
                <a:sym typeface="Avenir"/>
              </a:defRPr>
            </a:lvl3pPr>
            <a:lvl4pPr indent="0" lvl="3" marL="0" algn="l">
              <a:spcBef>
                <a:spcPts val="0"/>
              </a:spcBef>
              <a:buNone/>
              <a:defRPr sz="1800">
                <a:solidFill>
                  <a:schemeClr val="dk2"/>
                </a:solidFill>
                <a:latin typeface="Avenir"/>
                <a:ea typeface="Avenir"/>
                <a:cs typeface="Avenir"/>
                <a:sym typeface="Avenir"/>
              </a:defRPr>
            </a:lvl4pPr>
            <a:lvl5pPr indent="0" lvl="4" marL="0" algn="l">
              <a:spcBef>
                <a:spcPts val="0"/>
              </a:spcBef>
              <a:buNone/>
              <a:defRPr sz="1800">
                <a:solidFill>
                  <a:schemeClr val="dk2"/>
                </a:solidFill>
                <a:latin typeface="Avenir"/>
                <a:ea typeface="Avenir"/>
                <a:cs typeface="Avenir"/>
                <a:sym typeface="Avenir"/>
              </a:defRPr>
            </a:lvl5pPr>
            <a:lvl6pPr indent="0" lvl="5" marL="0" algn="l">
              <a:spcBef>
                <a:spcPts val="0"/>
              </a:spcBef>
              <a:buNone/>
              <a:defRPr sz="1800">
                <a:solidFill>
                  <a:schemeClr val="dk2"/>
                </a:solidFill>
                <a:latin typeface="Avenir"/>
                <a:ea typeface="Avenir"/>
                <a:cs typeface="Avenir"/>
                <a:sym typeface="Avenir"/>
              </a:defRPr>
            </a:lvl6pPr>
            <a:lvl7pPr indent="0" lvl="6" marL="0" algn="l">
              <a:spcBef>
                <a:spcPts val="0"/>
              </a:spcBef>
              <a:buNone/>
              <a:defRPr sz="1800">
                <a:solidFill>
                  <a:schemeClr val="dk2"/>
                </a:solidFill>
                <a:latin typeface="Avenir"/>
                <a:ea typeface="Avenir"/>
                <a:cs typeface="Avenir"/>
                <a:sym typeface="Avenir"/>
              </a:defRPr>
            </a:lvl7pPr>
            <a:lvl8pPr indent="0" lvl="7" marL="0" algn="l">
              <a:spcBef>
                <a:spcPts val="0"/>
              </a:spcBef>
              <a:buNone/>
              <a:defRPr sz="1800">
                <a:solidFill>
                  <a:schemeClr val="dk2"/>
                </a:solidFill>
                <a:latin typeface="Avenir"/>
                <a:ea typeface="Avenir"/>
                <a:cs typeface="Avenir"/>
                <a:sym typeface="Avenir"/>
              </a:defRPr>
            </a:lvl8pPr>
            <a:lvl9pPr indent="0" lvl="8" marL="0" algn="l">
              <a:spcBef>
                <a:spcPts val="0"/>
              </a:spcBef>
              <a:buNone/>
              <a:defRPr sz="1800">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74" name="Shape 174"/>
        <p:cNvGrpSpPr/>
        <p:nvPr/>
      </p:nvGrpSpPr>
      <p:grpSpPr>
        <a:xfrm>
          <a:off x="0" y="0"/>
          <a:ext cx="0" cy="0"/>
          <a:chOff x="0" y="0"/>
          <a:chExt cx="0" cy="0"/>
        </a:xfrm>
      </p:grpSpPr>
      <p:sp>
        <p:nvSpPr>
          <p:cNvPr id="175" name="Google Shape;175;p25"/>
          <p:cNvSpPr/>
          <p:nvPr/>
        </p:nvSpPr>
        <p:spPr>
          <a:xfrm>
            <a:off x="16" y="2"/>
            <a:ext cx="4654296" cy="68580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5"/>
          <p:cNvSpPr txBox="1"/>
          <p:nvPr>
            <p:ph type="title"/>
          </p:nvPr>
        </p:nvSpPr>
        <p:spPr>
          <a:xfrm>
            <a:off x="643467" y="786384"/>
            <a:ext cx="3517567" cy="2093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600"/>
              <a:buFont typeface="Avenir"/>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25"/>
          <p:cNvSpPr txBox="1"/>
          <p:nvPr>
            <p:ph idx="1" type="body"/>
          </p:nvPr>
        </p:nvSpPr>
        <p:spPr>
          <a:xfrm>
            <a:off x="5458984" y="812801"/>
            <a:ext cx="5928344" cy="5294757"/>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25"/>
          <p:cNvSpPr txBox="1"/>
          <p:nvPr>
            <p:ph idx="2" type="body"/>
          </p:nvPr>
        </p:nvSpPr>
        <p:spPr>
          <a:xfrm>
            <a:off x="643466" y="3043052"/>
            <a:ext cx="3517567" cy="306450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1800"/>
              <a:buNone/>
              <a:defRPr sz="1800">
                <a:solidFill>
                  <a:srgbClr val="FFFFFF"/>
                </a:solidFill>
              </a:defRPr>
            </a:lvl1pPr>
            <a:lvl2pPr indent="-228600" lvl="1" marL="914400" algn="l">
              <a:lnSpc>
                <a:spcPct val="110000"/>
              </a:lnSpc>
              <a:spcBef>
                <a:spcPts val="200"/>
              </a:spcBef>
              <a:spcAft>
                <a:spcPts val="0"/>
              </a:spcAft>
              <a:buClr>
                <a:srgbClr val="3F3F3F"/>
              </a:buClr>
              <a:buSzPts val="1200"/>
              <a:buNone/>
              <a:defRPr sz="1200"/>
            </a:lvl2pPr>
            <a:lvl3pPr indent="-228600" lvl="2" marL="1371600" algn="l">
              <a:lnSpc>
                <a:spcPct val="110000"/>
              </a:lnSpc>
              <a:spcBef>
                <a:spcPts val="400"/>
              </a:spcBef>
              <a:spcAft>
                <a:spcPts val="0"/>
              </a:spcAft>
              <a:buClr>
                <a:srgbClr val="3F3F3F"/>
              </a:buClr>
              <a:buSzPts val="1000"/>
              <a:buNone/>
              <a:defRPr sz="1000"/>
            </a:lvl3pPr>
            <a:lvl4pPr indent="-228600" lvl="3" marL="1828800" algn="l">
              <a:lnSpc>
                <a:spcPct val="110000"/>
              </a:lnSpc>
              <a:spcBef>
                <a:spcPts val="400"/>
              </a:spcBef>
              <a:spcAft>
                <a:spcPts val="0"/>
              </a:spcAft>
              <a:buClr>
                <a:srgbClr val="3F3F3F"/>
              </a:buClr>
              <a:buSzPts val="900"/>
              <a:buNone/>
              <a:defRPr sz="900"/>
            </a:lvl4pPr>
            <a:lvl5pPr indent="-228600" lvl="4" marL="2286000" algn="l">
              <a:lnSpc>
                <a:spcPct val="11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79" name="Google Shape;179;p25"/>
          <p:cNvSpPr txBox="1"/>
          <p:nvPr>
            <p:ph idx="10" type="dt"/>
          </p:nvPr>
        </p:nvSpPr>
        <p:spPr>
          <a:xfrm>
            <a:off x="643464" y="6446522"/>
            <a:ext cx="3517568"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25"/>
          <p:cNvSpPr txBox="1"/>
          <p:nvPr>
            <p:ph idx="11" type="ftr"/>
          </p:nvPr>
        </p:nvSpPr>
        <p:spPr>
          <a:xfrm>
            <a:off x="5458984" y="6446522"/>
            <a:ext cx="5334019"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25"/>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800">
                <a:solidFill>
                  <a:schemeClr val="dk2"/>
                </a:solidFill>
                <a:latin typeface="Avenir"/>
                <a:ea typeface="Avenir"/>
                <a:cs typeface="Avenir"/>
                <a:sym typeface="Avenir"/>
              </a:defRPr>
            </a:lvl1pPr>
            <a:lvl2pPr indent="0" lvl="1" marL="0" algn="l">
              <a:spcBef>
                <a:spcPts val="0"/>
              </a:spcBef>
              <a:buNone/>
              <a:defRPr sz="1800">
                <a:solidFill>
                  <a:schemeClr val="dk2"/>
                </a:solidFill>
                <a:latin typeface="Avenir"/>
                <a:ea typeface="Avenir"/>
                <a:cs typeface="Avenir"/>
                <a:sym typeface="Avenir"/>
              </a:defRPr>
            </a:lvl2pPr>
            <a:lvl3pPr indent="0" lvl="2" marL="0" algn="l">
              <a:spcBef>
                <a:spcPts val="0"/>
              </a:spcBef>
              <a:buNone/>
              <a:defRPr sz="1800">
                <a:solidFill>
                  <a:schemeClr val="dk2"/>
                </a:solidFill>
                <a:latin typeface="Avenir"/>
                <a:ea typeface="Avenir"/>
                <a:cs typeface="Avenir"/>
                <a:sym typeface="Avenir"/>
              </a:defRPr>
            </a:lvl3pPr>
            <a:lvl4pPr indent="0" lvl="3" marL="0" algn="l">
              <a:spcBef>
                <a:spcPts val="0"/>
              </a:spcBef>
              <a:buNone/>
              <a:defRPr sz="1800">
                <a:solidFill>
                  <a:schemeClr val="dk2"/>
                </a:solidFill>
                <a:latin typeface="Avenir"/>
                <a:ea typeface="Avenir"/>
                <a:cs typeface="Avenir"/>
                <a:sym typeface="Avenir"/>
              </a:defRPr>
            </a:lvl4pPr>
            <a:lvl5pPr indent="0" lvl="4" marL="0" algn="l">
              <a:spcBef>
                <a:spcPts val="0"/>
              </a:spcBef>
              <a:buNone/>
              <a:defRPr sz="1800">
                <a:solidFill>
                  <a:schemeClr val="dk2"/>
                </a:solidFill>
                <a:latin typeface="Avenir"/>
                <a:ea typeface="Avenir"/>
                <a:cs typeface="Avenir"/>
                <a:sym typeface="Avenir"/>
              </a:defRPr>
            </a:lvl5pPr>
            <a:lvl6pPr indent="0" lvl="5" marL="0" algn="l">
              <a:spcBef>
                <a:spcPts val="0"/>
              </a:spcBef>
              <a:buNone/>
              <a:defRPr sz="1800">
                <a:solidFill>
                  <a:schemeClr val="dk2"/>
                </a:solidFill>
                <a:latin typeface="Avenir"/>
                <a:ea typeface="Avenir"/>
                <a:cs typeface="Avenir"/>
                <a:sym typeface="Avenir"/>
              </a:defRPr>
            </a:lvl6pPr>
            <a:lvl7pPr indent="0" lvl="6" marL="0" algn="l">
              <a:spcBef>
                <a:spcPts val="0"/>
              </a:spcBef>
              <a:buNone/>
              <a:defRPr sz="1800">
                <a:solidFill>
                  <a:schemeClr val="dk2"/>
                </a:solidFill>
                <a:latin typeface="Avenir"/>
                <a:ea typeface="Avenir"/>
                <a:cs typeface="Avenir"/>
                <a:sym typeface="Avenir"/>
              </a:defRPr>
            </a:lvl7pPr>
            <a:lvl8pPr indent="0" lvl="7" marL="0" algn="l">
              <a:spcBef>
                <a:spcPts val="0"/>
              </a:spcBef>
              <a:buNone/>
              <a:defRPr sz="1800">
                <a:solidFill>
                  <a:schemeClr val="dk2"/>
                </a:solidFill>
                <a:latin typeface="Avenir"/>
                <a:ea typeface="Avenir"/>
                <a:cs typeface="Avenir"/>
                <a:sym typeface="Avenir"/>
              </a:defRPr>
            </a:lvl8pPr>
            <a:lvl9pPr indent="0" lvl="8" marL="0" algn="l">
              <a:spcBef>
                <a:spcPts val="0"/>
              </a:spcBef>
              <a:buNone/>
              <a:defRPr sz="1800">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fr"/>
              <a:t>‹#›</a:t>
            </a:fld>
            <a:endParaRPr/>
          </a:p>
        </p:txBody>
      </p:sp>
      <p:sp>
        <p:nvSpPr>
          <p:cNvPr id="182" name="Google Shape;182;p25"/>
          <p:cNvSpPr/>
          <p:nvPr/>
        </p:nvSpPr>
        <p:spPr>
          <a:xfrm>
            <a:off x="4654312" y="6335486"/>
            <a:ext cx="7537672" cy="522514"/>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83" name="Shape 183"/>
        <p:cNvGrpSpPr/>
        <p:nvPr/>
      </p:nvGrpSpPr>
      <p:grpSpPr>
        <a:xfrm>
          <a:off x="0" y="0"/>
          <a:ext cx="0" cy="0"/>
          <a:chOff x="0" y="0"/>
          <a:chExt cx="0" cy="0"/>
        </a:xfrm>
      </p:grpSpPr>
      <p:sp>
        <p:nvSpPr>
          <p:cNvPr id="184" name="Google Shape;184;p26"/>
          <p:cNvSpPr txBox="1"/>
          <p:nvPr>
            <p:ph idx="1" type="body"/>
          </p:nvPr>
        </p:nvSpPr>
        <p:spPr>
          <a:xfrm>
            <a:off x="5182960" y="2040767"/>
            <a:ext cx="6215253" cy="4178550"/>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5" name="Google Shape;185;p26"/>
          <p:cNvSpPr txBox="1"/>
          <p:nvPr>
            <p:ph idx="10" type="dt"/>
          </p:nvPr>
        </p:nvSpPr>
        <p:spPr>
          <a:xfrm>
            <a:off x="643464" y="6446522"/>
            <a:ext cx="3517568"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26"/>
          <p:cNvSpPr txBox="1"/>
          <p:nvPr>
            <p:ph idx="11" type="ftr"/>
          </p:nvPr>
        </p:nvSpPr>
        <p:spPr>
          <a:xfrm>
            <a:off x="5458984" y="6446522"/>
            <a:ext cx="5334019"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26"/>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800">
                <a:solidFill>
                  <a:schemeClr val="dk2"/>
                </a:solidFill>
                <a:latin typeface="Avenir"/>
                <a:ea typeface="Avenir"/>
                <a:cs typeface="Avenir"/>
                <a:sym typeface="Avenir"/>
              </a:defRPr>
            </a:lvl1pPr>
            <a:lvl2pPr indent="0" lvl="1" marL="0" algn="l">
              <a:spcBef>
                <a:spcPts val="0"/>
              </a:spcBef>
              <a:buNone/>
              <a:defRPr sz="1800">
                <a:solidFill>
                  <a:schemeClr val="dk2"/>
                </a:solidFill>
                <a:latin typeface="Avenir"/>
                <a:ea typeface="Avenir"/>
                <a:cs typeface="Avenir"/>
                <a:sym typeface="Avenir"/>
              </a:defRPr>
            </a:lvl2pPr>
            <a:lvl3pPr indent="0" lvl="2" marL="0" algn="l">
              <a:spcBef>
                <a:spcPts val="0"/>
              </a:spcBef>
              <a:buNone/>
              <a:defRPr sz="1800">
                <a:solidFill>
                  <a:schemeClr val="dk2"/>
                </a:solidFill>
                <a:latin typeface="Avenir"/>
                <a:ea typeface="Avenir"/>
                <a:cs typeface="Avenir"/>
                <a:sym typeface="Avenir"/>
              </a:defRPr>
            </a:lvl3pPr>
            <a:lvl4pPr indent="0" lvl="3" marL="0" algn="l">
              <a:spcBef>
                <a:spcPts val="0"/>
              </a:spcBef>
              <a:buNone/>
              <a:defRPr sz="1800">
                <a:solidFill>
                  <a:schemeClr val="dk2"/>
                </a:solidFill>
                <a:latin typeface="Avenir"/>
                <a:ea typeface="Avenir"/>
                <a:cs typeface="Avenir"/>
                <a:sym typeface="Avenir"/>
              </a:defRPr>
            </a:lvl4pPr>
            <a:lvl5pPr indent="0" lvl="4" marL="0" algn="l">
              <a:spcBef>
                <a:spcPts val="0"/>
              </a:spcBef>
              <a:buNone/>
              <a:defRPr sz="1800">
                <a:solidFill>
                  <a:schemeClr val="dk2"/>
                </a:solidFill>
                <a:latin typeface="Avenir"/>
                <a:ea typeface="Avenir"/>
                <a:cs typeface="Avenir"/>
                <a:sym typeface="Avenir"/>
              </a:defRPr>
            </a:lvl5pPr>
            <a:lvl6pPr indent="0" lvl="5" marL="0" algn="l">
              <a:spcBef>
                <a:spcPts val="0"/>
              </a:spcBef>
              <a:buNone/>
              <a:defRPr sz="1800">
                <a:solidFill>
                  <a:schemeClr val="dk2"/>
                </a:solidFill>
                <a:latin typeface="Avenir"/>
                <a:ea typeface="Avenir"/>
                <a:cs typeface="Avenir"/>
                <a:sym typeface="Avenir"/>
              </a:defRPr>
            </a:lvl6pPr>
            <a:lvl7pPr indent="0" lvl="6" marL="0" algn="l">
              <a:spcBef>
                <a:spcPts val="0"/>
              </a:spcBef>
              <a:buNone/>
              <a:defRPr sz="1800">
                <a:solidFill>
                  <a:schemeClr val="dk2"/>
                </a:solidFill>
                <a:latin typeface="Avenir"/>
                <a:ea typeface="Avenir"/>
                <a:cs typeface="Avenir"/>
                <a:sym typeface="Avenir"/>
              </a:defRPr>
            </a:lvl7pPr>
            <a:lvl8pPr indent="0" lvl="7" marL="0" algn="l">
              <a:spcBef>
                <a:spcPts val="0"/>
              </a:spcBef>
              <a:buNone/>
              <a:defRPr sz="1800">
                <a:solidFill>
                  <a:schemeClr val="dk2"/>
                </a:solidFill>
                <a:latin typeface="Avenir"/>
                <a:ea typeface="Avenir"/>
                <a:cs typeface="Avenir"/>
                <a:sym typeface="Avenir"/>
              </a:defRPr>
            </a:lvl8pPr>
            <a:lvl9pPr indent="0" lvl="8" marL="0" algn="l">
              <a:spcBef>
                <a:spcPts val="0"/>
              </a:spcBef>
              <a:buNone/>
              <a:defRPr sz="1800">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fr"/>
              <a:t>‹#›</a:t>
            </a:fld>
            <a:endParaRPr/>
          </a:p>
        </p:txBody>
      </p:sp>
      <p:sp>
        <p:nvSpPr>
          <p:cNvPr id="188" name="Google Shape;188;p26"/>
          <p:cNvSpPr txBox="1"/>
          <p:nvPr>
            <p:ph type="ctrTitle"/>
          </p:nvPr>
        </p:nvSpPr>
        <p:spPr>
          <a:xfrm>
            <a:off x="5150004" y="122139"/>
            <a:ext cx="6005677"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89" name="Google Shape;189;p26"/>
          <p:cNvCxnSpPr/>
          <p:nvPr/>
        </p:nvCxnSpPr>
        <p:spPr>
          <a:xfrm>
            <a:off x="5182961" y="1666194"/>
            <a:ext cx="5972720" cy="0"/>
          </a:xfrm>
          <a:prstGeom prst="straightConnector1">
            <a:avLst/>
          </a:prstGeom>
          <a:noFill/>
          <a:ln cap="flat" cmpd="sng" w="12700">
            <a:solidFill>
              <a:schemeClr val="dk1"/>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3_Content with Caption">
    <p:spTree>
      <p:nvGrpSpPr>
        <p:cNvPr id="190" name="Shape 190"/>
        <p:cNvGrpSpPr/>
        <p:nvPr/>
      </p:nvGrpSpPr>
      <p:grpSpPr>
        <a:xfrm>
          <a:off x="0" y="0"/>
          <a:ext cx="0" cy="0"/>
          <a:chOff x="0" y="0"/>
          <a:chExt cx="0" cy="0"/>
        </a:xfrm>
      </p:grpSpPr>
      <p:sp>
        <p:nvSpPr>
          <p:cNvPr id="191" name="Google Shape;191;p27"/>
          <p:cNvSpPr txBox="1"/>
          <p:nvPr>
            <p:ph idx="1" type="body"/>
          </p:nvPr>
        </p:nvSpPr>
        <p:spPr>
          <a:xfrm>
            <a:off x="4231230" y="1363008"/>
            <a:ext cx="6645018" cy="4816289"/>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27"/>
          <p:cNvSpPr txBox="1"/>
          <p:nvPr>
            <p:ph idx="10" type="dt"/>
          </p:nvPr>
        </p:nvSpPr>
        <p:spPr>
          <a:xfrm>
            <a:off x="643464" y="6446522"/>
            <a:ext cx="3517568"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27"/>
          <p:cNvSpPr txBox="1"/>
          <p:nvPr>
            <p:ph idx="11" type="ftr"/>
          </p:nvPr>
        </p:nvSpPr>
        <p:spPr>
          <a:xfrm>
            <a:off x="5458984" y="6446522"/>
            <a:ext cx="5334019"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27"/>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800">
                <a:solidFill>
                  <a:schemeClr val="dk2"/>
                </a:solidFill>
                <a:latin typeface="Avenir"/>
                <a:ea typeface="Avenir"/>
                <a:cs typeface="Avenir"/>
                <a:sym typeface="Avenir"/>
              </a:defRPr>
            </a:lvl1pPr>
            <a:lvl2pPr indent="0" lvl="1" marL="0" algn="l">
              <a:spcBef>
                <a:spcPts val="0"/>
              </a:spcBef>
              <a:buNone/>
              <a:defRPr sz="1800">
                <a:solidFill>
                  <a:schemeClr val="dk2"/>
                </a:solidFill>
                <a:latin typeface="Avenir"/>
                <a:ea typeface="Avenir"/>
                <a:cs typeface="Avenir"/>
                <a:sym typeface="Avenir"/>
              </a:defRPr>
            </a:lvl2pPr>
            <a:lvl3pPr indent="0" lvl="2" marL="0" algn="l">
              <a:spcBef>
                <a:spcPts val="0"/>
              </a:spcBef>
              <a:buNone/>
              <a:defRPr sz="1800">
                <a:solidFill>
                  <a:schemeClr val="dk2"/>
                </a:solidFill>
                <a:latin typeface="Avenir"/>
                <a:ea typeface="Avenir"/>
                <a:cs typeface="Avenir"/>
                <a:sym typeface="Avenir"/>
              </a:defRPr>
            </a:lvl3pPr>
            <a:lvl4pPr indent="0" lvl="3" marL="0" algn="l">
              <a:spcBef>
                <a:spcPts val="0"/>
              </a:spcBef>
              <a:buNone/>
              <a:defRPr sz="1800">
                <a:solidFill>
                  <a:schemeClr val="dk2"/>
                </a:solidFill>
                <a:latin typeface="Avenir"/>
                <a:ea typeface="Avenir"/>
                <a:cs typeface="Avenir"/>
                <a:sym typeface="Avenir"/>
              </a:defRPr>
            </a:lvl4pPr>
            <a:lvl5pPr indent="0" lvl="4" marL="0" algn="l">
              <a:spcBef>
                <a:spcPts val="0"/>
              </a:spcBef>
              <a:buNone/>
              <a:defRPr sz="1800">
                <a:solidFill>
                  <a:schemeClr val="dk2"/>
                </a:solidFill>
                <a:latin typeface="Avenir"/>
                <a:ea typeface="Avenir"/>
                <a:cs typeface="Avenir"/>
                <a:sym typeface="Avenir"/>
              </a:defRPr>
            </a:lvl5pPr>
            <a:lvl6pPr indent="0" lvl="5" marL="0" algn="l">
              <a:spcBef>
                <a:spcPts val="0"/>
              </a:spcBef>
              <a:buNone/>
              <a:defRPr sz="1800">
                <a:solidFill>
                  <a:schemeClr val="dk2"/>
                </a:solidFill>
                <a:latin typeface="Avenir"/>
                <a:ea typeface="Avenir"/>
                <a:cs typeface="Avenir"/>
                <a:sym typeface="Avenir"/>
              </a:defRPr>
            </a:lvl6pPr>
            <a:lvl7pPr indent="0" lvl="6" marL="0" algn="l">
              <a:spcBef>
                <a:spcPts val="0"/>
              </a:spcBef>
              <a:buNone/>
              <a:defRPr sz="1800">
                <a:solidFill>
                  <a:schemeClr val="dk2"/>
                </a:solidFill>
                <a:latin typeface="Avenir"/>
                <a:ea typeface="Avenir"/>
                <a:cs typeface="Avenir"/>
                <a:sym typeface="Avenir"/>
              </a:defRPr>
            </a:lvl7pPr>
            <a:lvl8pPr indent="0" lvl="7" marL="0" algn="l">
              <a:spcBef>
                <a:spcPts val="0"/>
              </a:spcBef>
              <a:buNone/>
              <a:defRPr sz="1800">
                <a:solidFill>
                  <a:schemeClr val="dk2"/>
                </a:solidFill>
                <a:latin typeface="Avenir"/>
                <a:ea typeface="Avenir"/>
                <a:cs typeface="Avenir"/>
                <a:sym typeface="Avenir"/>
              </a:defRPr>
            </a:lvl8pPr>
            <a:lvl9pPr indent="0" lvl="8" marL="0" algn="l">
              <a:spcBef>
                <a:spcPts val="0"/>
              </a:spcBef>
              <a:buNone/>
              <a:defRPr sz="1800">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fr"/>
              <a:t>‹#›</a:t>
            </a:fld>
            <a:endParaRPr/>
          </a:p>
        </p:txBody>
      </p:sp>
      <p:sp>
        <p:nvSpPr>
          <p:cNvPr id="195" name="Google Shape;195;p27"/>
          <p:cNvSpPr txBox="1"/>
          <p:nvPr>
            <p:ph type="ctrTitle"/>
          </p:nvPr>
        </p:nvSpPr>
        <p:spPr>
          <a:xfrm>
            <a:off x="4104975" y="101835"/>
            <a:ext cx="6005677" cy="118978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96" name="Google Shape;196;p27"/>
          <p:cNvCxnSpPr/>
          <p:nvPr/>
        </p:nvCxnSpPr>
        <p:spPr>
          <a:xfrm>
            <a:off x="4231230" y="1316441"/>
            <a:ext cx="7077798" cy="0"/>
          </a:xfrm>
          <a:prstGeom prst="straightConnector1">
            <a:avLst/>
          </a:prstGeom>
          <a:noFill/>
          <a:ln cap="flat" cmpd="sng" w="12700">
            <a:solidFill>
              <a:schemeClr val="dk1"/>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7" name="Shape 197"/>
        <p:cNvGrpSpPr/>
        <p:nvPr/>
      </p:nvGrpSpPr>
      <p:grpSpPr>
        <a:xfrm>
          <a:off x="0" y="0"/>
          <a:ext cx="0" cy="0"/>
          <a:chOff x="0" y="0"/>
          <a:chExt cx="0" cy="0"/>
        </a:xfrm>
      </p:grpSpPr>
      <p:sp>
        <p:nvSpPr>
          <p:cNvPr id="198" name="Google Shape;198;p28"/>
          <p:cNvSpPr/>
          <p:nvPr/>
        </p:nvSpPr>
        <p:spPr>
          <a:xfrm>
            <a:off x="1" y="4578350"/>
            <a:ext cx="12188825" cy="227965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p:nvPr>
            <p:ph idx="2" type="pic"/>
          </p:nvPr>
        </p:nvSpPr>
        <p:spPr>
          <a:xfrm>
            <a:off x="17" y="0"/>
            <a:ext cx="12191985" cy="4578350"/>
          </a:xfrm>
          <a:prstGeom prst="rect">
            <a:avLst/>
          </a:prstGeom>
          <a:solidFill>
            <a:srgbClr val="D8D8D8"/>
          </a:solidFill>
          <a:ln>
            <a:noFill/>
          </a:ln>
        </p:spPr>
      </p:sp>
      <p:sp>
        <p:nvSpPr>
          <p:cNvPr id="200" name="Google Shape;200;p28"/>
          <p:cNvSpPr txBox="1"/>
          <p:nvPr>
            <p:ph type="title"/>
          </p:nvPr>
        </p:nvSpPr>
        <p:spPr>
          <a:xfrm>
            <a:off x="1097280" y="4799362"/>
            <a:ext cx="10113645" cy="743682"/>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Clr>
                <a:srgbClr val="FFFFFF"/>
              </a:buClr>
              <a:buSzPts val="3600"/>
              <a:buFont typeface="Avenir"/>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28"/>
          <p:cNvSpPr txBox="1"/>
          <p:nvPr>
            <p:ph idx="1" type="body"/>
          </p:nvPr>
        </p:nvSpPr>
        <p:spPr>
          <a:xfrm>
            <a:off x="1097279" y="5715000"/>
            <a:ext cx="10113264" cy="609600"/>
          </a:xfrm>
          <a:prstGeom prst="rect">
            <a:avLst/>
          </a:prstGeom>
          <a:noFill/>
          <a:ln>
            <a:noFill/>
          </a:ln>
        </p:spPr>
        <p:txBody>
          <a:bodyPr anchorCtr="0" anchor="t" bIns="0" lIns="91425" spcFirstLastPara="1" rIns="91425" wrap="square" tIns="0">
            <a:normAutofit/>
          </a:bodyPr>
          <a:lstStyle>
            <a:lvl1pPr indent="-228600" lvl="0" marL="457200" algn="l">
              <a:lnSpc>
                <a:spcPct val="110000"/>
              </a:lnSpc>
              <a:spcBef>
                <a:spcPts val="0"/>
              </a:spcBef>
              <a:spcAft>
                <a:spcPts val="0"/>
              </a:spcAft>
              <a:buSzPts val="1800"/>
              <a:buNone/>
              <a:defRPr sz="1800">
                <a:solidFill>
                  <a:srgbClr val="FFFFFF"/>
                </a:solidFill>
              </a:defRPr>
            </a:lvl1pPr>
            <a:lvl2pPr indent="-228600" lvl="1" marL="914400" algn="l">
              <a:lnSpc>
                <a:spcPct val="110000"/>
              </a:lnSpc>
              <a:spcBef>
                <a:spcPts val="600"/>
              </a:spcBef>
              <a:spcAft>
                <a:spcPts val="0"/>
              </a:spcAft>
              <a:buClr>
                <a:srgbClr val="3F3F3F"/>
              </a:buClr>
              <a:buSzPts val="1200"/>
              <a:buNone/>
              <a:defRPr sz="1200"/>
            </a:lvl2pPr>
            <a:lvl3pPr indent="-228600" lvl="2" marL="1371600" algn="l">
              <a:lnSpc>
                <a:spcPct val="110000"/>
              </a:lnSpc>
              <a:spcBef>
                <a:spcPts val="400"/>
              </a:spcBef>
              <a:spcAft>
                <a:spcPts val="0"/>
              </a:spcAft>
              <a:buClr>
                <a:srgbClr val="3F3F3F"/>
              </a:buClr>
              <a:buSzPts val="1000"/>
              <a:buNone/>
              <a:defRPr sz="1000"/>
            </a:lvl3pPr>
            <a:lvl4pPr indent="-228600" lvl="3" marL="1828800" algn="l">
              <a:lnSpc>
                <a:spcPct val="110000"/>
              </a:lnSpc>
              <a:spcBef>
                <a:spcPts val="400"/>
              </a:spcBef>
              <a:spcAft>
                <a:spcPts val="0"/>
              </a:spcAft>
              <a:buClr>
                <a:srgbClr val="3F3F3F"/>
              </a:buClr>
              <a:buSzPts val="900"/>
              <a:buNone/>
              <a:defRPr sz="900"/>
            </a:lvl4pPr>
            <a:lvl5pPr indent="-228600" lvl="4" marL="2286000" algn="l">
              <a:lnSpc>
                <a:spcPct val="11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202" name="Google Shape;202;p28"/>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28"/>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28"/>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5" name="Shape 205"/>
        <p:cNvGrpSpPr/>
        <p:nvPr/>
      </p:nvGrpSpPr>
      <p:grpSpPr>
        <a:xfrm>
          <a:off x="0" y="0"/>
          <a:ext cx="0" cy="0"/>
          <a:chOff x="0" y="0"/>
          <a:chExt cx="0" cy="0"/>
        </a:xfrm>
      </p:grpSpPr>
      <p:sp>
        <p:nvSpPr>
          <p:cNvPr id="206" name="Google Shape;206;p29"/>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29"/>
          <p:cNvSpPr txBox="1"/>
          <p:nvPr>
            <p:ph idx="1" type="body"/>
          </p:nvPr>
        </p:nvSpPr>
        <p:spPr>
          <a:xfrm rot="5400000">
            <a:off x="4246035" y="-1040551"/>
            <a:ext cx="3760891" cy="10058400"/>
          </a:xfrm>
          <a:prstGeom prst="rect">
            <a:avLst/>
          </a:prstGeom>
          <a:noFill/>
          <a:ln>
            <a:noFill/>
          </a:ln>
        </p:spPr>
        <p:txBody>
          <a:bodyPr anchorCtr="0" anchor="t" bIns="0" lIns="45700" spcFirstLastPara="1" rIns="45700" wrap="square" tIns="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8" name="Google Shape;208;p29"/>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29"/>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29"/>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1" name="Shape 211"/>
        <p:cNvGrpSpPr/>
        <p:nvPr/>
      </p:nvGrpSpPr>
      <p:grpSpPr>
        <a:xfrm>
          <a:off x="0" y="0"/>
          <a:ext cx="0" cy="0"/>
          <a:chOff x="0" y="0"/>
          <a:chExt cx="0" cy="0"/>
        </a:xfrm>
      </p:grpSpPr>
      <p:sp>
        <p:nvSpPr>
          <p:cNvPr id="212" name="Google Shape;212;p30"/>
          <p:cNvSpPr/>
          <p:nvPr/>
        </p:nvSpPr>
        <p:spPr>
          <a:xfrm>
            <a:off x="3177"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0"/>
          <p:cNvSpPr txBox="1"/>
          <p:nvPr>
            <p:ph type="title"/>
          </p:nvPr>
        </p:nvSpPr>
        <p:spPr>
          <a:xfrm rot="5400000">
            <a:off x="7159402" y="1977801"/>
            <a:ext cx="5759898" cy="2628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30"/>
          <p:cNvSpPr txBox="1"/>
          <p:nvPr>
            <p:ph idx="1" type="body"/>
          </p:nvPr>
        </p:nvSpPr>
        <p:spPr>
          <a:xfrm rot="5400000">
            <a:off x="1825402" y="-574899"/>
            <a:ext cx="5759898" cy="7734300"/>
          </a:xfrm>
          <a:prstGeom prst="rect">
            <a:avLst/>
          </a:prstGeom>
          <a:noFill/>
          <a:ln>
            <a:noFill/>
          </a:ln>
        </p:spPr>
        <p:txBody>
          <a:bodyPr anchorCtr="0" anchor="t" bIns="0" lIns="45700" spcFirstLastPara="1" rIns="45700" wrap="square" tIns="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5" name="Google Shape;215;p30"/>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30"/>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30"/>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4" name="Shape 224"/>
        <p:cNvGrpSpPr/>
        <p:nvPr/>
      </p:nvGrpSpPr>
      <p:grpSpPr>
        <a:xfrm>
          <a:off x="0" y="0"/>
          <a:ext cx="0" cy="0"/>
          <a:chOff x="0" y="0"/>
          <a:chExt cx="0" cy="0"/>
        </a:xfrm>
      </p:grpSpPr>
      <p:sp>
        <p:nvSpPr>
          <p:cNvPr id="225" name="Google Shape;225;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
        <p:nvSpPr>
          <p:cNvPr id="32" name="Google Shape;32;p4"/>
          <p:cNvSpPr txBox="1"/>
          <p:nvPr>
            <p:ph idx="10" type="dt"/>
          </p:nvPr>
        </p:nvSpPr>
        <p:spPr>
          <a:xfrm>
            <a:off x="203200" y="6530079"/>
            <a:ext cx="2844800" cy="18466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1" type="ftr"/>
          </p:nvPr>
        </p:nvSpPr>
        <p:spPr>
          <a:xfrm>
            <a:off x="4165600" y="6530079"/>
            <a:ext cx="3860800" cy="184666"/>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2" type="sldNum"/>
          </p:nvPr>
        </p:nvSpPr>
        <p:spPr>
          <a:xfrm>
            <a:off x="9144000" y="6530079"/>
            <a:ext cx="2844800" cy="184666"/>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0" name="Shape 230"/>
        <p:cNvGrpSpPr/>
        <p:nvPr/>
      </p:nvGrpSpPr>
      <p:grpSpPr>
        <a:xfrm>
          <a:off x="0" y="0"/>
          <a:ext cx="0" cy="0"/>
          <a:chOff x="0" y="0"/>
          <a:chExt cx="0" cy="0"/>
        </a:xfrm>
      </p:grpSpPr>
      <p:sp>
        <p:nvSpPr>
          <p:cNvPr id="231" name="Google Shape;231;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3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ed/Gray 1 Content + Bottom Photo" type="tx">
  <p:cSld name="TITLE_AND_BODY">
    <p:spTree>
      <p:nvGrpSpPr>
        <p:cNvPr id="237" name="Shape 237"/>
        <p:cNvGrpSpPr/>
        <p:nvPr/>
      </p:nvGrpSpPr>
      <p:grpSpPr>
        <a:xfrm>
          <a:off x="0" y="0"/>
          <a:ext cx="0" cy="0"/>
          <a:chOff x="0" y="0"/>
          <a:chExt cx="0" cy="0"/>
        </a:xfrm>
      </p:grpSpPr>
      <p:sp>
        <p:nvSpPr>
          <p:cNvPr id="238" name="Google Shape;238;p34"/>
          <p:cNvSpPr/>
          <p:nvPr>
            <p:ph idx="2" type="pic"/>
          </p:nvPr>
        </p:nvSpPr>
        <p:spPr>
          <a:xfrm>
            <a:off x="203200" y="3429000"/>
            <a:ext cx="11785600" cy="3276600"/>
          </a:xfrm>
          <a:prstGeom prst="rect">
            <a:avLst/>
          </a:prstGeom>
          <a:noFill/>
          <a:ln>
            <a:noFill/>
          </a:ln>
        </p:spPr>
      </p:sp>
      <p:sp>
        <p:nvSpPr>
          <p:cNvPr id="239" name="Google Shape;239;p34"/>
          <p:cNvSpPr txBox="1"/>
          <p:nvPr>
            <p:ph idx="1" type="body"/>
          </p:nvPr>
        </p:nvSpPr>
        <p:spPr>
          <a:xfrm>
            <a:off x="914400" y="1600200"/>
            <a:ext cx="10363200" cy="16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3"/>
              </a:buClr>
              <a:buSzPts val="2800"/>
              <a:buChar char="•"/>
              <a:defRPr>
                <a:solidFill>
                  <a:schemeClr val="accent3"/>
                </a:solidFill>
              </a:defRPr>
            </a:lvl1pPr>
            <a:lvl2pPr indent="-381000" lvl="1" marL="914400" algn="l">
              <a:lnSpc>
                <a:spcPct val="90000"/>
              </a:lnSpc>
              <a:spcBef>
                <a:spcPts val="500"/>
              </a:spcBef>
              <a:spcAft>
                <a:spcPts val="0"/>
              </a:spcAft>
              <a:buClr>
                <a:schemeClr val="accent3"/>
              </a:buClr>
              <a:buSzPts val="2400"/>
              <a:buChar char="•"/>
              <a:defRPr>
                <a:solidFill>
                  <a:schemeClr val="accent3"/>
                </a:solidFill>
              </a:defRPr>
            </a:lvl2pPr>
            <a:lvl3pPr indent="-355600" lvl="2" marL="1371600" algn="l">
              <a:lnSpc>
                <a:spcPct val="90000"/>
              </a:lnSpc>
              <a:spcBef>
                <a:spcPts val="500"/>
              </a:spcBef>
              <a:spcAft>
                <a:spcPts val="0"/>
              </a:spcAft>
              <a:buClr>
                <a:schemeClr val="accent3"/>
              </a:buClr>
              <a:buSzPts val="2000"/>
              <a:buChar char="•"/>
              <a:defRPr>
                <a:solidFill>
                  <a:schemeClr val="accent3"/>
                </a:solidFill>
              </a:defRPr>
            </a:lvl3pPr>
            <a:lvl4pPr indent="-342900" lvl="3" marL="1828800" algn="l">
              <a:lnSpc>
                <a:spcPct val="90000"/>
              </a:lnSpc>
              <a:spcBef>
                <a:spcPts val="500"/>
              </a:spcBef>
              <a:spcAft>
                <a:spcPts val="0"/>
              </a:spcAft>
              <a:buClr>
                <a:schemeClr val="accent3"/>
              </a:buClr>
              <a:buSzPts val="1800"/>
              <a:buChar char="•"/>
              <a:defRPr>
                <a:solidFill>
                  <a:schemeClr val="accent3"/>
                </a:solidFill>
              </a:defRPr>
            </a:lvl4pPr>
            <a:lvl5pPr indent="-342900" lvl="4" marL="2286000" algn="l">
              <a:lnSpc>
                <a:spcPct val="90000"/>
              </a:lnSpc>
              <a:spcBef>
                <a:spcPts val="500"/>
              </a:spcBef>
              <a:spcAft>
                <a:spcPts val="0"/>
              </a:spcAft>
              <a:buClr>
                <a:schemeClr val="accent3"/>
              </a:buClr>
              <a:buSzPts val="1800"/>
              <a:buChar char="•"/>
              <a:defRPr>
                <a:solidFill>
                  <a:schemeClr val="accent3"/>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34"/>
          <p:cNvSpPr txBox="1"/>
          <p:nvPr>
            <p:ph idx="3" type="body"/>
          </p:nvPr>
        </p:nvSpPr>
        <p:spPr>
          <a:xfrm rot="-5400000">
            <a:off x="10494087" y="4677489"/>
            <a:ext cx="2743204" cy="24622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FFFFFF"/>
              </a:buClr>
              <a:buSzPts val="600"/>
              <a:buFont typeface="Calibri"/>
              <a:buNone/>
              <a:defRPr sz="600">
                <a:solidFill>
                  <a:srgbClr val="FFFFF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fr"/>
              <a:t>‹#›</a:t>
            </a:fld>
            <a:endParaRPr sz="1200">
              <a:latin typeface="Calibri"/>
              <a:ea typeface="Calibri"/>
              <a:cs typeface="Calibri"/>
              <a:sym typeface="Calibri"/>
            </a:endParaRPr>
          </a:p>
        </p:txBody>
      </p:sp>
      <p:sp>
        <p:nvSpPr>
          <p:cNvPr id="243" name="Google Shape;243;p34"/>
          <p:cNvSpPr/>
          <p:nvPr/>
        </p:nvSpPr>
        <p:spPr>
          <a:xfrm>
            <a:off x="3178"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4" name="Shape 244"/>
        <p:cNvGrpSpPr/>
        <p:nvPr/>
      </p:nvGrpSpPr>
      <p:grpSpPr>
        <a:xfrm>
          <a:off x="0" y="0"/>
          <a:ext cx="0" cy="0"/>
          <a:chOff x="0" y="0"/>
          <a:chExt cx="0" cy="0"/>
        </a:xfrm>
      </p:grpSpPr>
      <p:sp>
        <p:nvSpPr>
          <p:cNvPr id="245" name="Google Shape;245;p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7" name="Google Shape;24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0" name="Shape 250"/>
        <p:cNvGrpSpPr/>
        <p:nvPr/>
      </p:nvGrpSpPr>
      <p:grpSpPr>
        <a:xfrm>
          <a:off x="0" y="0"/>
          <a:ext cx="0" cy="0"/>
          <a:chOff x="0" y="0"/>
          <a:chExt cx="0" cy="0"/>
        </a:xfrm>
      </p:grpSpPr>
      <p:sp>
        <p:nvSpPr>
          <p:cNvPr id="251" name="Google Shape;251;p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53" name="Google Shape;25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6" name="Shape 256"/>
        <p:cNvGrpSpPr/>
        <p:nvPr/>
      </p:nvGrpSpPr>
      <p:grpSpPr>
        <a:xfrm>
          <a:off x="0" y="0"/>
          <a:ext cx="0" cy="0"/>
          <a:chOff x="0" y="0"/>
          <a:chExt cx="0" cy="0"/>
        </a:xfrm>
      </p:grpSpPr>
      <p:sp>
        <p:nvSpPr>
          <p:cNvPr id="257" name="Google Shape;257;p3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3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9" name="Google Shape;259;p3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3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1" name="Google Shape;261;p3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5" name="Shape 265"/>
        <p:cNvGrpSpPr/>
        <p:nvPr/>
      </p:nvGrpSpPr>
      <p:grpSpPr>
        <a:xfrm>
          <a:off x="0" y="0"/>
          <a:ext cx="0" cy="0"/>
          <a:chOff x="0" y="0"/>
          <a:chExt cx="0" cy="0"/>
        </a:xfrm>
      </p:grpSpPr>
      <p:sp>
        <p:nvSpPr>
          <p:cNvPr id="266" name="Google Shape;266;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0" name="Shape 270"/>
        <p:cNvGrpSpPr/>
        <p:nvPr/>
      </p:nvGrpSpPr>
      <p:grpSpPr>
        <a:xfrm>
          <a:off x="0" y="0"/>
          <a:ext cx="0" cy="0"/>
          <a:chOff x="0" y="0"/>
          <a:chExt cx="0" cy="0"/>
        </a:xfrm>
      </p:grpSpPr>
      <p:sp>
        <p:nvSpPr>
          <p:cNvPr id="271" name="Google Shape;271;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4" name="Shape 274"/>
        <p:cNvGrpSpPr/>
        <p:nvPr/>
      </p:nvGrpSpPr>
      <p:grpSpPr>
        <a:xfrm>
          <a:off x="0" y="0"/>
          <a:ext cx="0" cy="0"/>
          <a:chOff x="0" y="0"/>
          <a:chExt cx="0" cy="0"/>
        </a:xfrm>
      </p:grpSpPr>
      <p:sp>
        <p:nvSpPr>
          <p:cNvPr id="275" name="Google Shape;275;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4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77" name="Google Shape;277;p4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8" name="Google Shape;27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1" name="Shape 281"/>
        <p:cNvGrpSpPr/>
        <p:nvPr/>
      </p:nvGrpSpPr>
      <p:grpSpPr>
        <a:xfrm>
          <a:off x="0" y="0"/>
          <a:ext cx="0" cy="0"/>
          <a:chOff x="0" y="0"/>
          <a:chExt cx="0" cy="0"/>
        </a:xfrm>
      </p:grpSpPr>
      <p:sp>
        <p:nvSpPr>
          <p:cNvPr id="282" name="Google Shape;282;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 name="Google Shape;283;p41"/>
          <p:cNvSpPr/>
          <p:nvPr>
            <p:ph idx="2" type="pic"/>
          </p:nvPr>
        </p:nvSpPr>
        <p:spPr>
          <a:xfrm>
            <a:off x="5183188" y="987425"/>
            <a:ext cx="6172200" cy="4873625"/>
          </a:xfrm>
          <a:prstGeom prst="rect">
            <a:avLst/>
          </a:prstGeom>
          <a:noFill/>
          <a:ln>
            <a:noFill/>
          </a:ln>
        </p:spPr>
      </p:sp>
      <p:sp>
        <p:nvSpPr>
          <p:cNvPr id="284" name="Google Shape;284;p4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5" name="Google Shape;28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88" name="Shape 288"/>
        <p:cNvGrpSpPr/>
        <p:nvPr/>
      </p:nvGrpSpPr>
      <p:grpSpPr>
        <a:xfrm>
          <a:off x="0" y="0"/>
          <a:ext cx="0" cy="0"/>
          <a:chOff x="0" y="0"/>
          <a:chExt cx="0" cy="0"/>
        </a:xfrm>
      </p:grpSpPr>
      <p:sp>
        <p:nvSpPr>
          <p:cNvPr id="289" name="Google Shape;289;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4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Red/Gray 2 Content">
    <p:bg>
      <p:bgPr>
        <a:solidFill>
          <a:schemeClr val="lt1"/>
        </a:solidFill>
      </p:bgPr>
    </p:bg>
    <p:spTree>
      <p:nvGrpSpPr>
        <p:cNvPr id="35" name="Shape 35"/>
        <p:cNvGrpSpPr/>
        <p:nvPr/>
      </p:nvGrpSpPr>
      <p:grpSpPr>
        <a:xfrm>
          <a:off x="0" y="0"/>
          <a:ext cx="0" cy="0"/>
          <a:chOff x="0" y="0"/>
          <a:chExt cx="0" cy="0"/>
        </a:xfrm>
      </p:grpSpPr>
      <p:sp>
        <p:nvSpPr>
          <p:cNvPr id="36" name="Google Shape;36;p5"/>
          <p:cNvSpPr txBox="1"/>
          <p:nvPr>
            <p:ph idx="1" type="body"/>
          </p:nvPr>
        </p:nvSpPr>
        <p:spPr>
          <a:xfrm>
            <a:off x="914805" y="1715549"/>
            <a:ext cx="10363200" cy="4233200"/>
          </a:xfrm>
          <a:prstGeom prst="rect">
            <a:avLst/>
          </a:prstGeom>
          <a:noFill/>
          <a:ln>
            <a:noFill/>
          </a:ln>
        </p:spPr>
        <p:txBody>
          <a:bodyPr anchorCtr="0" anchor="t" bIns="91175" lIns="91175" spcFirstLastPara="1" rIns="91175" wrap="square" tIns="91175">
            <a:noAutofit/>
          </a:bodyPr>
          <a:lstStyle>
            <a:lvl1pPr indent="-330200" lvl="0" marL="457200" marR="0" algn="l">
              <a:spcBef>
                <a:spcPts val="0"/>
              </a:spcBef>
              <a:spcAft>
                <a:spcPts val="0"/>
              </a:spcAft>
              <a:buClr>
                <a:srgbClr val="6C6463"/>
              </a:buClr>
              <a:buSzPts val="1600"/>
              <a:buChar char="•"/>
              <a:defRPr i="0" sz="2133" u="none" cap="none" strike="noStrike">
                <a:solidFill>
                  <a:srgbClr val="6C6463"/>
                </a:solidFill>
              </a:defRPr>
            </a:lvl1pPr>
            <a:lvl2pPr indent="-330200" lvl="1" marL="914400" marR="0" algn="l">
              <a:spcBef>
                <a:spcPts val="1067"/>
              </a:spcBef>
              <a:spcAft>
                <a:spcPts val="0"/>
              </a:spcAft>
              <a:buClr>
                <a:srgbClr val="6C6463"/>
              </a:buClr>
              <a:buSzPts val="1600"/>
              <a:buChar char="–"/>
              <a:defRPr i="0" sz="2133" u="none" cap="none" strike="noStrike">
                <a:solidFill>
                  <a:srgbClr val="6C6463"/>
                </a:solidFill>
              </a:defRPr>
            </a:lvl2pPr>
            <a:lvl3pPr indent="-330200" lvl="2" marL="1371600" marR="0" algn="l">
              <a:spcBef>
                <a:spcPts val="1067"/>
              </a:spcBef>
              <a:spcAft>
                <a:spcPts val="0"/>
              </a:spcAft>
              <a:buClr>
                <a:srgbClr val="6C6463"/>
              </a:buClr>
              <a:buSzPts val="1600"/>
              <a:buChar char="•"/>
              <a:defRPr i="0" sz="2133" u="none" cap="none" strike="noStrike">
                <a:solidFill>
                  <a:srgbClr val="6C6463"/>
                </a:solidFill>
              </a:defRPr>
            </a:lvl3pPr>
            <a:lvl4pPr indent="-317500" lvl="3" marL="1828800" marR="0" algn="l">
              <a:spcBef>
                <a:spcPts val="400"/>
              </a:spcBef>
              <a:spcAft>
                <a:spcPts val="0"/>
              </a:spcAft>
              <a:buClr>
                <a:srgbClr val="6C6463"/>
              </a:buClr>
              <a:buSzPts val="1400"/>
              <a:buChar char="–"/>
              <a:defRPr i="0" sz="1867" u="none" cap="none" strike="noStrike">
                <a:solidFill>
                  <a:srgbClr val="6C6463"/>
                </a:solidFill>
              </a:defRPr>
            </a:lvl4pPr>
            <a:lvl5pPr indent="-330200" lvl="4" marL="2286000" marR="0" algn="l">
              <a:spcBef>
                <a:spcPts val="400"/>
              </a:spcBef>
              <a:spcAft>
                <a:spcPts val="0"/>
              </a:spcAft>
              <a:buClr>
                <a:srgbClr val="6C6463"/>
              </a:buClr>
              <a:buSzPts val="1600"/>
              <a:buChar char="»"/>
              <a:defRPr i="0" sz="2133" u="none" cap="none" strike="noStrike">
                <a:solidFill>
                  <a:srgbClr val="6C6463"/>
                </a:solidFill>
              </a:defRPr>
            </a:lvl5pPr>
            <a:lvl6pPr indent="-342900" lvl="5" marL="2743200" marR="0" algn="l">
              <a:spcBef>
                <a:spcPts val="533"/>
              </a:spcBef>
              <a:spcAft>
                <a:spcPts val="0"/>
              </a:spcAft>
              <a:buClr>
                <a:schemeClr val="dk1"/>
              </a:buClr>
              <a:buSzPts val="1800"/>
              <a:buChar char="•"/>
              <a:defRPr i="0" sz="2400" u="none" cap="none" strike="noStrike">
                <a:solidFill>
                  <a:schemeClr val="dk1"/>
                </a:solidFill>
              </a:defRPr>
            </a:lvl6pPr>
            <a:lvl7pPr indent="-342900" lvl="6" marL="3200400" marR="0" algn="l">
              <a:spcBef>
                <a:spcPts val="533"/>
              </a:spcBef>
              <a:spcAft>
                <a:spcPts val="0"/>
              </a:spcAft>
              <a:buClr>
                <a:schemeClr val="dk1"/>
              </a:buClr>
              <a:buSzPts val="1800"/>
              <a:buChar char="•"/>
              <a:defRPr i="0" sz="2400" u="none" cap="none" strike="noStrike">
                <a:solidFill>
                  <a:schemeClr val="dk1"/>
                </a:solidFill>
              </a:defRPr>
            </a:lvl7pPr>
            <a:lvl8pPr indent="-342900" lvl="7" marL="3657600" marR="0" algn="l">
              <a:spcBef>
                <a:spcPts val="533"/>
              </a:spcBef>
              <a:spcAft>
                <a:spcPts val="0"/>
              </a:spcAft>
              <a:buClr>
                <a:schemeClr val="dk1"/>
              </a:buClr>
              <a:buSzPts val="1800"/>
              <a:buChar char="•"/>
              <a:defRPr i="0" sz="2400" u="none" cap="none" strike="noStrike">
                <a:solidFill>
                  <a:schemeClr val="dk1"/>
                </a:solidFill>
              </a:defRPr>
            </a:lvl8pPr>
            <a:lvl9pPr indent="-342900" lvl="8" marL="4114800" marR="0" algn="l">
              <a:spcBef>
                <a:spcPts val="533"/>
              </a:spcBef>
              <a:spcAft>
                <a:spcPts val="0"/>
              </a:spcAft>
              <a:buClr>
                <a:schemeClr val="dk1"/>
              </a:buClr>
              <a:buSzPts val="1800"/>
              <a:buChar char="•"/>
              <a:defRPr i="0" sz="2400" u="none" cap="none" strike="noStrike">
                <a:solidFill>
                  <a:schemeClr val="dk1"/>
                </a:solidFill>
              </a:defRPr>
            </a:lvl9pPr>
          </a:lstStyle>
          <a:p/>
        </p:txBody>
      </p:sp>
      <p:sp>
        <p:nvSpPr>
          <p:cNvPr id="37" name="Google Shape;37;p5"/>
          <p:cNvSpPr txBox="1"/>
          <p:nvPr>
            <p:ph idx="12" type="sldNum"/>
          </p:nvPr>
        </p:nvSpPr>
        <p:spPr>
          <a:xfrm>
            <a:off x="9144000" y="6408096"/>
            <a:ext cx="2844800" cy="246400"/>
          </a:xfrm>
          <a:prstGeom prst="rect">
            <a:avLst/>
          </a:prstGeom>
          <a:noFill/>
          <a:ln>
            <a:noFill/>
          </a:ln>
        </p:spPr>
        <p:txBody>
          <a:bodyPr anchorCtr="0" anchor="ctr" bIns="45575" lIns="91175" spcFirstLastPara="1" rIns="91175" wrap="square" tIns="45575">
            <a:noAutofit/>
          </a:bodyPr>
          <a:lstStyle>
            <a:lvl1pPr indent="0" lvl="0"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1pPr>
            <a:lvl2pPr indent="0" lvl="1"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2pPr>
            <a:lvl3pPr indent="0" lvl="2"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3pPr>
            <a:lvl4pPr indent="0" lvl="3"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4pPr>
            <a:lvl5pPr indent="0" lvl="4"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5pPr>
            <a:lvl6pPr indent="0" lvl="5"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6pPr>
            <a:lvl7pPr indent="0" lvl="6"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7pPr>
            <a:lvl8pPr indent="0" lvl="7"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8pPr>
            <a:lvl9pPr indent="0" lvl="8" marL="0" marR="0" algn="r">
              <a:spcBef>
                <a:spcPts val="0"/>
              </a:spcBef>
              <a:buClr>
                <a:srgbClr val="6C6463"/>
              </a:buClr>
              <a:buSzPts val="800"/>
              <a:buFont typeface="Cabin"/>
              <a:buNone/>
              <a:defRPr b="0" i="0" sz="800" u="none" cap="none" strike="noStrike">
                <a:solidFill>
                  <a:srgbClr val="6C6463"/>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type="title"/>
          </p:nvPr>
        </p:nvSpPr>
        <p:spPr>
          <a:xfrm>
            <a:off x="914805" y="401258"/>
            <a:ext cx="10590431" cy="1112757"/>
          </a:xfrm>
          <a:prstGeom prst="rect">
            <a:avLst/>
          </a:prstGeom>
          <a:solidFill>
            <a:srgbClr val="C00000"/>
          </a:solidFill>
          <a:ln>
            <a:noFill/>
          </a:ln>
        </p:spPr>
        <p:txBody>
          <a:bodyPr anchorCtr="0" anchor="b" bIns="91175" lIns="91175" spcFirstLastPara="1" rIns="91175" wrap="square" tIns="91175">
            <a:noAutofit/>
          </a:bodyPr>
          <a:lstStyle>
            <a:lvl1pPr lvl="0" marR="0" algn="l">
              <a:spcBef>
                <a:spcPts val="0"/>
              </a:spcBef>
              <a:spcAft>
                <a:spcPts val="0"/>
              </a:spcAft>
              <a:buClr>
                <a:schemeClr val="lt1"/>
              </a:buClr>
              <a:buSzPts val="1400"/>
              <a:buFont typeface="Gill Sans"/>
              <a:buNone/>
              <a:defRPr i="0" sz="3200" u="none" cap="none" strike="noStrike">
                <a:solidFill>
                  <a:schemeClr val="lt1"/>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p:txBody>
      </p:sp>
      <p:sp>
        <p:nvSpPr>
          <p:cNvPr id="39" name="Google Shape;39;p5"/>
          <p:cNvSpPr/>
          <p:nvPr/>
        </p:nvSpPr>
        <p:spPr>
          <a:xfrm>
            <a:off x="3178"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4" name="Shape 294"/>
        <p:cNvGrpSpPr/>
        <p:nvPr/>
      </p:nvGrpSpPr>
      <p:grpSpPr>
        <a:xfrm>
          <a:off x="0" y="0"/>
          <a:ext cx="0" cy="0"/>
          <a:chOff x="0" y="0"/>
          <a:chExt cx="0" cy="0"/>
        </a:xfrm>
      </p:grpSpPr>
      <p:sp>
        <p:nvSpPr>
          <p:cNvPr id="295" name="Google Shape;295;p4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 name="Google Shape;296;p4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3 Content">
  <p:cSld name="Blue/Gray 3 Content">
    <p:bg>
      <p:bgPr>
        <a:solidFill>
          <a:srgbClr val="E7E7E5"/>
        </a:solidFill>
      </p:bgPr>
    </p:bg>
    <p:spTree>
      <p:nvGrpSpPr>
        <p:cNvPr id="40" name="Shape 40"/>
        <p:cNvGrpSpPr/>
        <p:nvPr/>
      </p:nvGrpSpPr>
      <p:grpSpPr>
        <a:xfrm>
          <a:off x="0" y="0"/>
          <a:ext cx="0" cy="0"/>
          <a:chOff x="0" y="0"/>
          <a:chExt cx="0" cy="0"/>
        </a:xfrm>
      </p:grpSpPr>
      <p:sp>
        <p:nvSpPr>
          <p:cNvPr id="41" name="Google Shape;41;p6"/>
          <p:cNvSpPr txBox="1"/>
          <p:nvPr>
            <p:ph idx="1" type="body"/>
          </p:nvPr>
        </p:nvSpPr>
        <p:spPr>
          <a:xfrm>
            <a:off x="914805" y="1600200"/>
            <a:ext cx="3352395" cy="4572000"/>
          </a:xfrm>
          <a:prstGeom prst="rect">
            <a:avLst/>
          </a:prstGeom>
          <a:noFill/>
          <a:ln>
            <a:noFill/>
          </a:ln>
        </p:spPr>
        <p:txBody>
          <a:bodyPr anchorCtr="0" anchor="t" bIns="45700" lIns="91425" spcFirstLastPara="1" rIns="91425" wrap="square" tIns="45700">
            <a:normAutofit/>
          </a:bodyPr>
          <a:lstStyle>
            <a:lvl1pPr indent="-355600" lvl="0" marL="457200" algn="l">
              <a:spcBef>
                <a:spcPts val="0"/>
              </a:spcBef>
              <a:spcAft>
                <a:spcPts val="0"/>
              </a:spcAft>
              <a:buClr>
                <a:srgbClr val="6C6463"/>
              </a:buClr>
              <a:buSzPts val="2000"/>
              <a:buChar char="•"/>
              <a:defRPr sz="2000">
                <a:solidFill>
                  <a:srgbClr val="6C6463"/>
                </a:solidFill>
              </a:defRPr>
            </a:lvl1pPr>
            <a:lvl2pPr indent="-342900" lvl="1" marL="914400" algn="l">
              <a:spcBef>
                <a:spcPts val="1200"/>
              </a:spcBef>
              <a:spcAft>
                <a:spcPts val="0"/>
              </a:spcAft>
              <a:buClr>
                <a:srgbClr val="6C6463"/>
              </a:buClr>
              <a:buSzPts val="1800"/>
              <a:buChar char="–"/>
              <a:defRPr sz="1800">
                <a:solidFill>
                  <a:srgbClr val="6C6463"/>
                </a:solidFill>
              </a:defRPr>
            </a:lvl2pPr>
            <a:lvl3pPr indent="-330200" lvl="2" marL="1371600" algn="l">
              <a:spcBef>
                <a:spcPts val="1200"/>
              </a:spcBef>
              <a:spcAft>
                <a:spcPts val="0"/>
              </a:spcAft>
              <a:buClr>
                <a:srgbClr val="6C6463"/>
              </a:buClr>
              <a:buSzPts val="1600"/>
              <a:buChar char="•"/>
              <a:defRPr sz="1600">
                <a:solidFill>
                  <a:srgbClr val="6C6463"/>
                </a:solidFill>
              </a:defRPr>
            </a:lvl3pPr>
            <a:lvl4pPr indent="-317500" lvl="3" marL="1828800" algn="l">
              <a:spcBef>
                <a:spcPts val="280"/>
              </a:spcBef>
              <a:spcAft>
                <a:spcPts val="0"/>
              </a:spcAft>
              <a:buClr>
                <a:srgbClr val="6C6463"/>
              </a:buClr>
              <a:buSzPts val="1400"/>
              <a:buChar char="–"/>
              <a:defRPr sz="1400">
                <a:solidFill>
                  <a:srgbClr val="6C6463"/>
                </a:solidFill>
              </a:defRPr>
            </a:lvl4pPr>
            <a:lvl5pPr indent="-330200" lvl="4" marL="2286000" algn="l">
              <a:spcBef>
                <a:spcPts val="320"/>
              </a:spcBef>
              <a:spcAft>
                <a:spcPts val="0"/>
              </a:spcAft>
              <a:buClr>
                <a:srgbClr val="FFFFFF"/>
              </a:buClr>
              <a:buSzPts val="1600"/>
              <a:buChar char="»"/>
              <a:defRPr sz="1600">
                <a:solidFill>
                  <a:srgbClr val="FFFFFF"/>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6"/>
          <p:cNvSpPr txBox="1"/>
          <p:nvPr>
            <p:ph idx="2" type="body"/>
          </p:nvPr>
        </p:nvSpPr>
        <p:spPr>
          <a:xfrm>
            <a:off x="7924800" y="1600200"/>
            <a:ext cx="3353205" cy="4572000"/>
          </a:xfrm>
          <a:prstGeom prst="rect">
            <a:avLst/>
          </a:prstGeom>
          <a:noFill/>
          <a:ln>
            <a:noFill/>
          </a:ln>
        </p:spPr>
        <p:txBody>
          <a:bodyPr anchorCtr="0" anchor="t" bIns="45700" lIns="91425" spcFirstLastPara="1" rIns="91425" wrap="square" tIns="45700">
            <a:normAutofit/>
          </a:bodyPr>
          <a:lstStyle>
            <a:lvl1pPr indent="-355600" lvl="0" marL="457200" algn="l">
              <a:spcBef>
                <a:spcPts val="0"/>
              </a:spcBef>
              <a:spcAft>
                <a:spcPts val="0"/>
              </a:spcAft>
              <a:buClr>
                <a:srgbClr val="6C6463"/>
              </a:buClr>
              <a:buSzPts val="2000"/>
              <a:buChar char="•"/>
              <a:defRPr sz="2000">
                <a:solidFill>
                  <a:srgbClr val="6C6463"/>
                </a:solidFill>
              </a:defRPr>
            </a:lvl1pPr>
            <a:lvl2pPr indent="-342900" lvl="1" marL="914400" algn="l">
              <a:spcBef>
                <a:spcPts val="1200"/>
              </a:spcBef>
              <a:spcAft>
                <a:spcPts val="0"/>
              </a:spcAft>
              <a:buClr>
                <a:srgbClr val="6C6463"/>
              </a:buClr>
              <a:buSzPts val="1800"/>
              <a:buChar char="–"/>
              <a:defRPr sz="1800">
                <a:solidFill>
                  <a:srgbClr val="6C6463"/>
                </a:solidFill>
              </a:defRPr>
            </a:lvl2pPr>
            <a:lvl3pPr indent="-330200" lvl="2" marL="1371600" algn="l">
              <a:spcBef>
                <a:spcPts val="1200"/>
              </a:spcBef>
              <a:spcAft>
                <a:spcPts val="0"/>
              </a:spcAft>
              <a:buClr>
                <a:srgbClr val="6C6463"/>
              </a:buClr>
              <a:buSzPts val="1600"/>
              <a:buChar char="•"/>
              <a:defRPr sz="1600">
                <a:solidFill>
                  <a:srgbClr val="6C6463"/>
                </a:solidFill>
              </a:defRPr>
            </a:lvl3pPr>
            <a:lvl4pPr indent="-317500" lvl="3" marL="1828800" algn="l">
              <a:spcBef>
                <a:spcPts val="280"/>
              </a:spcBef>
              <a:spcAft>
                <a:spcPts val="0"/>
              </a:spcAft>
              <a:buClr>
                <a:srgbClr val="6C6463"/>
              </a:buClr>
              <a:buSzPts val="1400"/>
              <a:buChar char="–"/>
              <a:defRPr sz="1400">
                <a:solidFill>
                  <a:srgbClr val="6C6463"/>
                </a:solidFill>
              </a:defRPr>
            </a:lvl4pPr>
            <a:lvl5pPr indent="-330200" lvl="4" marL="2286000" algn="l">
              <a:spcBef>
                <a:spcPts val="320"/>
              </a:spcBef>
              <a:spcAft>
                <a:spcPts val="0"/>
              </a:spcAft>
              <a:buClr>
                <a:srgbClr val="FFFFFF"/>
              </a:buClr>
              <a:buSzPts val="1600"/>
              <a:buChar char="»"/>
              <a:defRPr sz="1600">
                <a:solidFill>
                  <a:srgbClr val="FFFFFF"/>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3" name="Google Shape;43;p6"/>
          <p:cNvSpPr txBox="1"/>
          <p:nvPr>
            <p:ph idx="10" type="dt"/>
          </p:nvPr>
        </p:nvSpPr>
        <p:spPr>
          <a:xfrm>
            <a:off x="203200" y="6530079"/>
            <a:ext cx="2844800" cy="18466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1" type="ftr"/>
          </p:nvPr>
        </p:nvSpPr>
        <p:spPr>
          <a:xfrm>
            <a:off x="4165600" y="6530079"/>
            <a:ext cx="3860800" cy="184666"/>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2" type="sldNum"/>
          </p:nvPr>
        </p:nvSpPr>
        <p:spPr>
          <a:xfrm>
            <a:off x="9144000" y="6530079"/>
            <a:ext cx="2844800" cy="184666"/>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b="0" i="0" sz="600">
                <a:solidFill>
                  <a:srgbClr val="6C6463"/>
                </a:solidFill>
                <a:latin typeface="Gill Sans"/>
                <a:ea typeface="Gill Sans"/>
                <a:cs typeface="Gill Sans"/>
                <a:sym typeface="Gill Sans"/>
              </a:defRPr>
            </a:lvl1pPr>
            <a:lvl2pPr indent="0" lvl="1" marL="0" algn="r">
              <a:spcBef>
                <a:spcPts val="0"/>
              </a:spcBef>
              <a:buNone/>
              <a:defRPr b="0" i="0" sz="600">
                <a:solidFill>
                  <a:srgbClr val="6C6463"/>
                </a:solidFill>
                <a:latin typeface="Gill Sans"/>
                <a:ea typeface="Gill Sans"/>
                <a:cs typeface="Gill Sans"/>
                <a:sym typeface="Gill Sans"/>
              </a:defRPr>
            </a:lvl2pPr>
            <a:lvl3pPr indent="0" lvl="2" marL="0" algn="r">
              <a:spcBef>
                <a:spcPts val="0"/>
              </a:spcBef>
              <a:buNone/>
              <a:defRPr b="0" i="0" sz="600">
                <a:solidFill>
                  <a:srgbClr val="6C6463"/>
                </a:solidFill>
                <a:latin typeface="Gill Sans"/>
                <a:ea typeface="Gill Sans"/>
                <a:cs typeface="Gill Sans"/>
                <a:sym typeface="Gill Sans"/>
              </a:defRPr>
            </a:lvl3pPr>
            <a:lvl4pPr indent="0" lvl="3" marL="0" algn="r">
              <a:spcBef>
                <a:spcPts val="0"/>
              </a:spcBef>
              <a:buNone/>
              <a:defRPr b="0" i="0" sz="600">
                <a:solidFill>
                  <a:srgbClr val="6C6463"/>
                </a:solidFill>
                <a:latin typeface="Gill Sans"/>
                <a:ea typeface="Gill Sans"/>
                <a:cs typeface="Gill Sans"/>
                <a:sym typeface="Gill Sans"/>
              </a:defRPr>
            </a:lvl4pPr>
            <a:lvl5pPr indent="0" lvl="4" marL="0" algn="r">
              <a:spcBef>
                <a:spcPts val="0"/>
              </a:spcBef>
              <a:buNone/>
              <a:defRPr b="0" i="0" sz="600">
                <a:solidFill>
                  <a:srgbClr val="6C6463"/>
                </a:solidFill>
                <a:latin typeface="Gill Sans"/>
                <a:ea typeface="Gill Sans"/>
                <a:cs typeface="Gill Sans"/>
                <a:sym typeface="Gill Sans"/>
              </a:defRPr>
            </a:lvl5pPr>
            <a:lvl6pPr indent="0" lvl="5" marL="0" algn="r">
              <a:spcBef>
                <a:spcPts val="0"/>
              </a:spcBef>
              <a:buNone/>
              <a:defRPr b="0" i="0" sz="600">
                <a:solidFill>
                  <a:srgbClr val="6C6463"/>
                </a:solidFill>
                <a:latin typeface="Gill Sans"/>
                <a:ea typeface="Gill Sans"/>
                <a:cs typeface="Gill Sans"/>
                <a:sym typeface="Gill Sans"/>
              </a:defRPr>
            </a:lvl6pPr>
            <a:lvl7pPr indent="0" lvl="6" marL="0" algn="r">
              <a:spcBef>
                <a:spcPts val="0"/>
              </a:spcBef>
              <a:buNone/>
              <a:defRPr b="0" i="0" sz="600">
                <a:solidFill>
                  <a:srgbClr val="6C6463"/>
                </a:solidFill>
                <a:latin typeface="Gill Sans"/>
                <a:ea typeface="Gill Sans"/>
                <a:cs typeface="Gill Sans"/>
                <a:sym typeface="Gill Sans"/>
              </a:defRPr>
            </a:lvl7pPr>
            <a:lvl8pPr indent="0" lvl="7" marL="0" algn="r">
              <a:spcBef>
                <a:spcPts val="0"/>
              </a:spcBef>
              <a:buNone/>
              <a:defRPr b="0" i="0" sz="600">
                <a:solidFill>
                  <a:srgbClr val="6C6463"/>
                </a:solidFill>
                <a:latin typeface="Gill Sans"/>
                <a:ea typeface="Gill Sans"/>
                <a:cs typeface="Gill Sans"/>
                <a:sym typeface="Gill Sans"/>
              </a:defRPr>
            </a:lvl8pPr>
            <a:lvl9pPr indent="0" lvl="8" mar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type="title"/>
          </p:nvPr>
        </p:nvSpPr>
        <p:spPr>
          <a:xfrm>
            <a:off x="914805" y="848380"/>
            <a:ext cx="10363200" cy="523220"/>
          </a:xfrm>
          <a:prstGeom prst="rect">
            <a:avLst/>
          </a:prstGeom>
          <a:noFill/>
          <a:ln>
            <a:noFill/>
          </a:ln>
        </p:spPr>
        <p:txBody>
          <a:bodyPr anchorCtr="0" anchor="b" bIns="45700" lIns="91425" spcFirstLastPara="1" rIns="91425" wrap="square" tIns="45700">
            <a:spAutoFit/>
          </a:bodyPr>
          <a:lstStyle>
            <a:lvl1pPr lvl="0" algn="l">
              <a:spcBef>
                <a:spcPts val="0"/>
              </a:spcBef>
              <a:spcAft>
                <a:spcPts val="0"/>
              </a:spcAft>
              <a:buClr>
                <a:srgbClr val="0067B9"/>
              </a:buClr>
              <a:buSzPts val="28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6"/>
          <p:cNvSpPr txBox="1"/>
          <p:nvPr>
            <p:ph idx="3" type="body"/>
          </p:nvPr>
        </p:nvSpPr>
        <p:spPr>
          <a:xfrm>
            <a:off x="4419398" y="1600200"/>
            <a:ext cx="3353205" cy="4572000"/>
          </a:xfrm>
          <a:prstGeom prst="rect">
            <a:avLst/>
          </a:prstGeom>
          <a:noFill/>
          <a:ln>
            <a:noFill/>
          </a:ln>
        </p:spPr>
        <p:txBody>
          <a:bodyPr anchorCtr="0" anchor="t" bIns="45700" lIns="91425" spcFirstLastPara="1" rIns="91425" wrap="square" tIns="45700">
            <a:normAutofit/>
          </a:bodyPr>
          <a:lstStyle>
            <a:lvl1pPr indent="-355600" lvl="0" marL="457200" algn="l">
              <a:spcBef>
                <a:spcPts val="0"/>
              </a:spcBef>
              <a:spcAft>
                <a:spcPts val="0"/>
              </a:spcAft>
              <a:buClr>
                <a:srgbClr val="6C6463"/>
              </a:buClr>
              <a:buSzPts val="2000"/>
              <a:buChar char="•"/>
              <a:defRPr sz="2000">
                <a:solidFill>
                  <a:srgbClr val="6C6463"/>
                </a:solidFill>
              </a:defRPr>
            </a:lvl1pPr>
            <a:lvl2pPr indent="-342900" lvl="1" marL="914400" algn="l">
              <a:spcBef>
                <a:spcPts val="1200"/>
              </a:spcBef>
              <a:spcAft>
                <a:spcPts val="0"/>
              </a:spcAft>
              <a:buClr>
                <a:srgbClr val="6C6463"/>
              </a:buClr>
              <a:buSzPts val="1800"/>
              <a:buChar char="–"/>
              <a:defRPr sz="1800">
                <a:solidFill>
                  <a:srgbClr val="6C6463"/>
                </a:solidFill>
              </a:defRPr>
            </a:lvl2pPr>
            <a:lvl3pPr indent="-330200" lvl="2" marL="1371600" algn="l">
              <a:spcBef>
                <a:spcPts val="1200"/>
              </a:spcBef>
              <a:spcAft>
                <a:spcPts val="0"/>
              </a:spcAft>
              <a:buClr>
                <a:srgbClr val="6C6463"/>
              </a:buClr>
              <a:buSzPts val="1600"/>
              <a:buChar char="•"/>
              <a:defRPr sz="1600">
                <a:solidFill>
                  <a:srgbClr val="6C6463"/>
                </a:solidFill>
              </a:defRPr>
            </a:lvl3pPr>
            <a:lvl4pPr indent="-317500" lvl="3" marL="1828800" algn="l">
              <a:spcBef>
                <a:spcPts val="280"/>
              </a:spcBef>
              <a:spcAft>
                <a:spcPts val="0"/>
              </a:spcAft>
              <a:buClr>
                <a:srgbClr val="6C6463"/>
              </a:buClr>
              <a:buSzPts val="1400"/>
              <a:buChar char="–"/>
              <a:defRPr sz="1400">
                <a:solidFill>
                  <a:srgbClr val="6C6463"/>
                </a:solidFill>
              </a:defRPr>
            </a:lvl4pPr>
            <a:lvl5pPr indent="-330200" lvl="4" marL="2286000" algn="l">
              <a:spcBef>
                <a:spcPts val="320"/>
              </a:spcBef>
              <a:spcAft>
                <a:spcPts val="0"/>
              </a:spcAft>
              <a:buClr>
                <a:srgbClr val="FFFFFF"/>
              </a:buClr>
              <a:buSzPts val="1600"/>
              <a:buChar char="»"/>
              <a:defRPr sz="1600">
                <a:solidFill>
                  <a:srgbClr val="FFFFFF"/>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1 Content">
  <p:cSld name="Blue/Gray 1 Content">
    <p:bg>
      <p:bgPr>
        <a:solidFill>
          <a:srgbClr val="E7E7E5"/>
        </a:solidFill>
      </p:bgPr>
    </p:bg>
    <p:spTree>
      <p:nvGrpSpPr>
        <p:cNvPr id="48" name="Shape 48"/>
        <p:cNvGrpSpPr/>
        <p:nvPr/>
      </p:nvGrpSpPr>
      <p:grpSpPr>
        <a:xfrm>
          <a:off x="0" y="0"/>
          <a:ext cx="0" cy="0"/>
          <a:chOff x="0" y="0"/>
          <a:chExt cx="0" cy="0"/>
        </a:xfrm>
      </p:grpSpPr>
      <p:sp>
        <p:nvSpPr>
          <p:cNvPr id="49" name="Google Shape;49;p7"/>
          <p:cNvSpPr txBox="1"/>
          <p:nvPr>
            <p:ph idx="1" type="body"/>
          </p:nvPr>
        </p:nvSpPr>
        <p:spPr>
          <a:xfrm>
            <a:off x="914400" y="1600200"/>
            <a:ext cx="10363200" cy="4572000"/>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Clr>
                <a:srgbClr val="635C5B"/>
              </a:buClr>
              <a:buSzPts val="1800"/>
              <a:buChar char="•"/>
              <a:defRPr/>
            </a:lvl1pPr>
            <a:lvl2pPr indent="-342900" lvl="1" marL="914400" algn="l">
              <a:spcBef>
                <a:spcPts val="1200"/>
              </a:spcBef>
              <a:spcAft>
                <a:spcPts val="0"/>
              </a:spcAft>
              <a:buClr>
                <a:srgbClr val="635C5B"/>
              </a:buClr>
              <a:buSzPts val="1800"/>
              <a:buChar char="–"/>
              <a:defRPr/>
            </a:lvl2pPr>
            <a:lvl3pPr indent="-342900" lvl="2" marL="1371600" algn="l">
              <a:spcBef>
                <a:spcPts val="1200"/>
              </a:spcBef>
              <a:spcAft>
                <a:spcPts val="0"/>
              </a:spcAft>
              <a:buClr>
                <a:srgbClr val="6C6463"/>
              </a:buClr>
              <a:buSzPts val="1800"/>
              <a:buChar char="•"/>
              <a:defRPr/>
            </a:lvl3pPr>
            <a:lvl4pPr indent="-342900" lvl="3" marL="1828800" algn="l">
              <a:spcBef>
                <a:spcPts val="360"/>
              </a:spcBef>
              <a:spcAft>
                <a:spcPts val="0"/>
              </a:spcAft>
              <a:buClr>
                <a:srgbClr val="6C6463"/>
              </a:buClr>
              <a:buSzPts val="1800"/>
              <a:buChar char="–"/>
              <a:defRPr/>
            </a:lvl4pPr>
            <a:lvl5pPr indent="-342900" lvl="4" marL="2286000" algn="l">
              <a:spcBef>
                <a:spcPts val="360"/>
              </a:spcBef>
              <a:spcAft>
                <a:spcPts val="0"/>
              </a:spcAft>
              <a:buClr>
                <a:srgbClr val="6C6463"/>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 name="Google Shape;50;p7"/>
          <p:cNvSpPr txBox="1"/>
          <p:nvPr>
            <p:ph idx="10" type="dt"/>
          </p:nvPr>
        </p:nvSpPr>
        <p:spPr>
          <a:xfrm>
            <a:off x="203200" y="6520934"/>
            <a:ext cx="2844800" cy="18466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b="0" i="0" sz="60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165600" y="6520934"/>
            <a:ext cx="3860800" cy="184666"/>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SzPts val="1400"/>
              <a:buNone/>
              <a:defRPr b="0" i="0" sz="60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9144000" y="6520934"/>
            <a:ext cx="2844800" cy="184666"/>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b="0" i="0" sz="600">
                <a:solidFill>
                  <a:srgbClr val="6C6463"/>
                </a:solidFill>
                <a:latin typeface="Gill Sans"/>
                <a:ea typeface="Gill Sans"/>
                <a:cs typeface="Gill Sans"/>
                <a:sym typeface="Gill Sans"/>
              </a:defRPr>
            </a:lvl1pPr>
            <a:lvl2pPr indent="0" lvl="1" marL="0" algn="r">
              <a:spcBef>
                <a:spcPts val="0"/>
              </a:spcBef>
              <a:buNone/>
              <a:defRPr b="0" i="0" sz="600">
                <a:solidFill>
                  <a:srgbClr val="6C6463"/>
                </a:solidFill>
                <a:latin typeface="Gill Sans"/>
                <a:ea typeface="Gill Sans"/>
                <a:cs typeface="Gill Sans"/>
                <a:sym typeface="Gill Sans"/>
              </a:defRPr>
            </a:lvl2pPr>
            <a:lvl3pPr indent="0" lvl="2" marL="0" algn="r">
              <a:spcBef>
                <a:spcPts val="0"/>
              </a:spcBef>
              <a:buNone/>
              <a:defRPr b="0" i="0" sz="600">
                <a:solidFill>
                  <a:srgbClr val="6C6463"/>
                </a:solidFill>
                <a:latin typeface="Gill Sans"/>
                <a:ea typeface="Gill Sans"/>
                <a:cs typeface="Gill Sans"/>
                <a:sym typeface="Gill Sans"/>
              </a:defRPr>
            </a:lvl3pPr>
            <a:lvl4pPr indent="0" lvl="3" marL="0" algn="r">
              <a:spcBef>
                <a:spcPts val="0"/>
              </a:spcBef>
              <a:buNone/>
              <a:defRPr b="0" i="0" sz="600">
                <a:solidFill>
                  <a:srgbClr val="6C6463"/>
                </a:solidFill>
                <a:latin typeface="Gill Sans"/>
                <a:ea typeface="Gill Sans"/>
                <a:cs typeface="Gill Sans"/>
                <a:sym typeface="Gill Sans"/>
              </a:defRPr>
            </a:lvl4pPr>
            <a:lvl5pPr indent="0" lvl="4" marL="0" algn="r">
              <a:spcBef>
                <a:spcPts val="0"/>
              </a:spcBef>
              <a:buNone/>
              <a:defRPr b="0" i="0" sz="600">
                <a:solidFill>
                  <a:srgbClr val="6C6463"/>
                </a:solidFill>
                <a:latin typeface="Gill Sans"/>
                <a:ea typeface="Gill Sans"/>
                <a:cs typeface="Gill Sans"/>
                <a:sym typeface="Gill Sans"/>
              </a:defRPr>
            </a:lvl5pPr>
            <a:lvl6pPr indent="0" lvl="5" marL="0" algn="r">
              <a:spcBef>
                <a:spcPts val="0"/>
              </a:spcBef>
              <a:buNone/>
              <a:defRPr b="0" i="0" sz="600">
                <a:solidFill>
                  <a:srgbClr val="6C6463"/>
                </a:solidFill>
                <a:latin typeface="Gill Sans"/>
                <a:ea typeface="Gill Sans"/>
                <a:cs typeface="Gill Sans"/>
                <a:sym typeface="Gill Sans"/>
              </a:defRPr>
            </a:lvl6pPr>
            <a:lvl7pPr indent="0" lvl="6" marL="0" algn="r">
              <a:spcBef>
                <a:spcPts val="0"/>
              </a:spcBef>
              <a:buNone/>
              <a:defRPr b="0" i="0" sz="600">
                <a:solidFill>
                  <a:srgbClr val="6C6463"/>
                </a:solidFill>
                <a:latin typeface="Gill Sans"/>
                <a:ea typeface="Gill Sans"/>
                <a:cs typeface="Gill Sans"/>
                <a:sym typeface="Gill Sans"/>
              </a:defRPr>
            </a:lvl7pPr>
            <a:lvl8pPr indent="0" lvl="7" marL="0" algn="r">
              <a:spcBef>
                <a:spcPts val="0"/>
              </a:spcBef>
              <a:buNone/>
              <a:defRPr b="0" i="0" sz="600">
                <a:solidFill>
                  <a:srgbClr val="6C6463"/>
                </a:solidFill>
                <a:latin typeface="Gill Sans"/>
                <a:ea typeface="Gill Sans"/>
                <a:cs typeface="Gill Sans"/>
                <a:sym typeface="Gill Sans"/>
              </a:defRPr>
            </a:lvl8pPr>
            <a:lvl9pPr indent="0" lvl="8" mar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
              <a:t>‹#›</a:t>
            </a:fld>
            <a:endParaRPr/>
          </a:p>
        </p:txBody>
      </p:sp>
      <p:sp>
        <p:nvSpPr>
          <p:cNvPr id="53" name="Google Shape;53;p7"/>
          <p:cNvSpPr txBox="1"/>
          <p:nvPr>
            <p:ph type="title"/>
          </p:nvPr>
        </p:nvSpPr>
        <p:spPr>
          <a:xfrm>
            <a:off x="914805" y="848380"/>
            <a:ext cx="10363200" cy="523220"/>
          </a:xfrm>
          <a:prstGeom prst="rect">
            <a:avLst/>
          </a:prstGeom>
          <a:noFill/>
          <a:ln>
            <a:noFill/>
          </a:ln>
        </p:spPr>
        <p:txBody>
          <a:bodyPr anchorCtr="0" anchor="b" bIns="45700" lIns="91425" spcFirstLastPara="1" rIns="91425" wrap="square" tIns="45700">
            <a:spAutoFit/>
          </a:bodyPr>
          <a:lstStyle>
            <a:lvl1pPr lvl="0" algn="l">
              <a:spcBef>
                <a:spcPts val="0"/>
              </a:spcBef>
              <a:spcAft>
                <a:spcPts val="0"/>
              </a:spcAft>
              <a:buClr>
                <a:srgbClr val="0067B9"/>
              </a:buClr>
              <a:buSzPts val="28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Full Blue" type="titleOnly">
  <p:cSld name="TITLE_ONLY">
    <p:bg>
      <p:bgPr>
        <a:solidFill>
          <a:srgbClr val="002F6C"/>
        </a:solidFill>
      </p:bgPr>
    </p:bg>
    <p:spTree>
      <p:nvGrpSpPr>
        <p:cNvPr id="54" name="Shape 54"/>
        <p:cNvGrpSpPr/>
        <p:nvPr/>
      </p:nvGrpSpPr>
      <p:grpSpPr>
        <a:xfrm>
          <a:off x="0" y="0"/>
          <a:ext cx="0" cy="0"/>
          <a:chOff x="0" y="0"/>
          <a:chExt cx="0" cy="0"/>
        </a:xfrm>
      </p:grpSpPr>
      <p:sp>
        <p:nvSpPr>
          <p:cNvPr id="55" name="Google Shape;55;p8"/>
          <p:cNvSpPr/>
          <p:nvPr/>
        </p:nvSpPr>
        <p:spPr>
          <a:xfrm>
            <a:off x="0" y="5196068"/>
            <a:ext cx="12192000" cy="16619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6" name="Google Shape;56;p8"/>
          <p:cNvSpPr txBox="1"/>
          <p:nvPr>
            <p:ph type="title"/>
          </p:nvPr>
        </p:nvSpPr>
        <p:spPr>
          <a:xfrm>
            <a:off x="1524000" y="827782"/>
            <a:ext cx="7315200" cy="584775"/>
          </a:xfrm>
          <a:prstGeom prst="rect">
            <a:avLst/>
          </a:prstGeom>
          <a:noFill/>
          <a:ln>
            <a:noFill/>
          </a:ln>
        </p:spPr>
        <p:txBody>
          <a:bodyPr anchorCtr="0" anchor="t" bIns="45700" lIns="91425" spcFirstLastPara="1" rIns="91425" wrap="square" tIns="45700">
            <a:spAutoFit/>
          </a:bodyPr>
          <a:lstStyle>
            <a:lvl1pPr lvl="0" algn="l">
              <a:spcBef>
                <a:spcPts val="0"/>
              </a:spcBef>
              <a:spcAft>
                <a:spcPts val="0"/>
              </a:spcAft>
              <a:buClr>
                <a:srgbClr val="FFFFFF"/>
              </a:buClr>
              <a:buSzPts val="3200"/>
              <a:buFont typeface="Gill Sans"/>
              <a:buNone/>
              <a:defRPr sz="32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7" name="Google Shape;57;p8"/>
          <p:cNvCxnSpPr/>
          <p:nvPr/>
        </p:nvCxnSpPr>
        <p:spPr>
          <a:xfrm>
            <a:off x="995680" y="990600"/>
            <a:ext cx="426720" cy="0"/>
          </a:xfrm>
          <a:prstGeom prst="straightConnector1">
            <a:avLst/>
          </a:prstGeom>
          <a:noFill/>
          <a:ln cap="flat" cmpd="sng" w="19050">
            <a:solidFill>
              <a:srgbClr val="FFFFFF"/>
            </a:solidFill>
            <a:prstDash val="solid"/>
            <a:round/>
            <a:headEnd len="sm" w="sm" type="none"/>
            <a:tailEnd len="sm" w="sm" type="none"/>
          </a:ln>
        </p:spPr>
      </p:cxnSp>
      <p:sp>
        <p:nvSpPr>
          <p:cNvPr id="58" name="Google Shape;58;p8"/>
          <p:cNvSpPr txBox="1"/>
          <p:nvPr>
            <p:ph idx="10" type="dt"/>
          </p:nvPr>
        </p:nvSpPr>
        <p:spPr>
          <a:xfrm>
            <a:off x="203200" y="6520934"/>
            <a:ext cx="2844800" cy="18466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b="0" i="0" sz="60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1" type="ftr"/>
          </p:nvPr>
        </p:nvSpPr>
        <p:spPr>
          <a:xfrm>
            <a:off x="4165600" y="6520934"/>
            <a:ext cx="3860800" cy="184666"/>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SzPts val="1400"/>
              <a:buNone/>
              <a:defRPr b="0" i="0" sz="60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
          <p:cNvSpPr txBox="1"/>
          <p:nvPr>
            <p:ph idx="12" type="sldNum"/>
          </p:nvPr>
        </p:nvSpPr>
        <p:spPr>
          <a:xfrm>
            <a:off x="9144000" y="6520934"/>
            <a:ext cx="2844800" cy="184666"/>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b="0" i="0" sz="600">
                <a:solidFill>
                  <a:srgbClr val="6C6463"/>
                </a:solidFill>
                <a:latin typeface="Gill Sans"/>
                <a:ea typeface="Gill Sans"/>
                <a:cs typeface="Gill Sans"/>
                <a:sym typeface="Gill Sans"/>
              </a:defRPr>
            </a:lvl1pPr>
            <a:lvl2pPr indent="0" lvl="1" marL="0" algn="r">
              <a:spcBef>
                <a:spcPts val="0"/>
              </a:spcBef>
              <a:buNone/>
              <a:defRPr b="0" i="0" sz="600">
                <a:solidFill>
                  <a:srgbClr val="6C6463"/>
                </a:solidFill>
                <a:latin typeface="Gill Sans"/>
                <a:ea typeface="Gill Sans"/>
                <a:cs typeface="Gill Sans"/>
                <a:sym typeface="Gill Sans"/>
              </a:defRPr>
            </a:lvl2pPr>
            <a:lvl3pPr indent="0" lvl="2" marL="0" algn="r">
              <a:spcBef>
                <a:spcPts val="0"/>
              </a:spcBef>
              <a:buNone/>
              <a:defRPr b="0" i="0" sz="600">
                <a:solidFill>
                  <a:srgbClr val="6C6463"/>
                </a:solidFill>
                <a:latin typeface="Gill Sans"/>
                <a:ea typeface="Gill Sans"/>
                <a:cs typeface="Gill Sans"/>
                <a:sym typeface="Gill Sans"/>
              </a:defRPr>
            </a:lvl3pPr>
            <a:lvl4pPr indent="0" lvl="3" marL="0" algn="r">
              <a:spcBef>
                <a:spcPts val="0"/>
              </a:spcBef>
              <a:buNone/>
              <a:defRPr b="0" i="0" sz="600">
                <a:solidFill>
                  <a:srgbClr val="6C6463"/>
                </a:solidFill>
                <a:latin typeface="Gill Sans"/>
                <a:ea typeface="Gill Sans"/>
                <a:cs typeface="Gill Sans"/>
                <a:sym typeface="Gill Sans"/>
              </a:defRPr>
            </a:lvl4pPr>
            <a:lvl5pPr indent="0" lvl="4" marL="0" algn="r">
              <a:spcBef>
                <a:spcPts val="0"/>
              </a:spcBef>
              <a:buNone/>
              <a:defRPr b="0" i="0" sz="600">
                <a:solidFill>
                  <a:srgbClr val="6C6463"/>
                </a:solidFill>
                <a:latin typeface="Gill Sans"/>
                <a:ea typeface="Gill Sans"/>
                <a:cs typeface="Gill Sans"/>
                <a:sym typeface="Gill Sans"/>
              </a:defRPr>
            </a:lvl5pPr>
            <a:lvl6pPr indent="0" lvl="5" marL="0" algn="r">
              <a:spcBef>
                <a:spcPts val="0"/>
              </a:spcBef>
              <a:buNone/>
              <a:defRPr b="0" i="0" sz="600">
                <a:solidFill>
                  <a:srgbClr val="6C6463"/>
                </a:solidFill>
                <a:latin typeface="Gill Sans"/>
                <a:ea typeface="Gill Sans"/>
                <a:cs typeface="Gill Sans"/>
                <a:sym typeface="Gill Sans"/>
              </a:defRPr>
            </a:lvl6pPr>
            <a:lvl7pPr indent="0" lvl="6" marL="0" algn="r">
              <a:spcBef>
                <a:spcPts val="0"/>
              </a:spcBef>
              <a:buNone/>
              <a:defRPr b="0" i="0" sz="600">
                <a:solidFill>
                  <a:srgbClr val="6C6463"/>
                </a:solidFill>
                <a:latin typeface="Gill Sans"/>
                <a:ea typeface="Gill Sans"/>
                <a:cs typeface="Gill Sans"/>
                <a:sym typeface="Gill Sans"/>
              </a:defRPr>
            </a:lvl7pPr>
            <a:lvl8pPr indent="0" lvl="7" marL="0" algn="r">
              <a:spcBef>
                <a:spcPts val="0"/>
              </a:spcBef>
              <a:buNone/>
              <a:defRPr b="0" i="0" sz="600">
                <a:solidFill>
                  <a:srgbClr val="6C6463"/>
                </a:solidFill>
                <a:latin typeface="Gill Sans"/>
                <a:ea typeface="Gill Sans"/>
                <a:cs typeface="Gill Sans"/>
                <a:sym typeface="Gill Sans"/>
              </a:defRPr>
            </a:lvl8pPr>
            <a:lvl9pPr indent="0" lvl="8" mar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
              <a:t>‹#›</a:t>
            </a:fld>
            <a:endParaRPr/>
          </a:p>
        </p:txBody>
      </p:sp>
      <p:pic>
        <p:nvPicPr>
          <p:cNvPr descr="Logo&#10;&#10;Description automatically generated" id="61" name="Google Shape;61;p8"/>
          <p:cNvPicPr preferRelativeResize="0"/>
          <p:nvPr/>
        </p:nvPicPr>
        <p:blipFill rotWithShape="1">
          <a:blip r:embed="rId2">
            <a:alphaModFix/>
          </a:blip>
          <a:srcRect b="0" l="0" r="0" t="0"/>
          <a:stretch/>
        </p:blipFill>
        <p:spPr>
          <a:xfrm>
            <a:off x="7931979" y="5243580"/>
            <a:ext cx="3465764" cy="1341039"/>
          </a:xfrm>
          <a:prstGeom prst="rect">
            <a:avLst/>
          </a:prstGeom>
          <a:noFill/>
          <a:ln>
            <a:noFill/>
          </a:ln>
        </p:spPr>
      </p:pic>
      <p:pic>
        <p:nvPicPr>
          <p:cNvPr descr="A picture containing logo&#10;&#10;Description automatically generated" id="62" name="Google Shape;62;p8"/>
          <p:cNvPicPr preferRelativeResize="0"/>
          <p:nvPr/>
        </p:nvPicPr>
        <p:blipFill rotWithShape="1">
          <a:blip r:embed="rId3">
            <a:alphaModFix/>
          </a:blip>
          <a:srcRect b="0" l="0" r="0" t="0"/>
          <a:stretch/>
        </p:blipFill>
        <p:spPr>
          <a:xfrm>
            <a:off x="966972" y="5243580"/>
            <a:ext cx="2042160" cy="119993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Blue">
  <p:cSld name="Cover - Full Blue">
    <p:bg>
      <p:bgPr>
        <a:solidFill>
          <a:srgbClr val="002F6C"/>
        </a:solidFill>
      </p:bgPr>
    </p:bg>
    <p:spTree>
      <p:nvGrpSpPr>
        <p:cNvPr id="63" name="Shape 63"/>
        <p:cNvGrpSpPr/>
        <p:nvPr/>
      </p:nvGrpSpPr>
      <p:grpSpPr>
        <a:xfrm>
          <a:off x="0" y="0"/>
          <a:ext cx="0" cy="0"/>
          <a:chOff x="0" y="0"/>
          <a:chExt cx="0" cy="0"/>
        </a:xfrm>
      </p:grpSpPr>
      <p:sp>
        <p:nvSpPr>
          <p:cNvPr id="64" name="Google Shape;64;p9"/>
          <p:cNvSpPr txBox="1"/>
          <p:nvPr>
            <p:ph idx="10" type="dt"/>
          </p:nvPr>
        </p:nvSpPr>
        <p:spPr>
          <a:xfrm>
            <a:off x="203200" y="6520934"/>
            <a:ext cx="2844800" cy="18466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b="0" i="0" sz="60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
          <p:cNvSpPr txBox="1"/>
          <p:nvPr>
            <p:ph idx="11" type="ftr"/>
          </p:nvPr>
        </p:nvSpPr>
        <p:spPr>
          <a:xfrm>
            <a:off x="4165600" y="6520934"/>
            <a:ext cx="3860800" cy="184666"/>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SzPts val="1400"/>
              <a:buNone/>
              <a:defRPr b="0" i="0" sz="60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9"/>
          <p:cNvSpPr txBox="1"/>
          <p:nvPr>
            <p:ph idx="12" type="sldNum"/>
          </p:nvPr>
        </p:nvSpPr>
        <p:spPr>
          <a:xfrm>
            <a:off x="9144000" y="6520934"/>
            <a:ext cx="2844800" cy="184666"/>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b="0" i="0" sz="600">
                <a:solidFill>
                  <a:srgbClr val="FFFFFF"/>
                </a:solidFill>
                <a:latin typeface="Gill Sans"/>
                <a:ea typeface="Gill Sans"/>
                <a:cs typeface="Gill Sans"/>
                <a:sym typeface="Gill Sans"/>
              </a:defRPr>
            </a:lvl1pPr>
            <a:lvl2pPr indent="0" lvl="1" marL="0" algn="r">
              <a:spcBef>
                <a:spcPts val="0"/>
              </a:spcBef>
              <a:buNone/>
              <a:defRPr b="0" i="0" sz="600">
                <a:solidFill>
                  <a:srgbClr val="FFFFFF"/>
                </a:solidFill>
                <a:latin typeface="Gill Sans"/>
                <a:ea typeface="Gill Sans"/>
                <a:cs typeface="Gill Sans"/>
                <a:sym typeface="Gill Sans"/>
              </a:defRPr>
            </a:lvl2pPr>
            <a:lvl3pPr indent="0" lvl="2" marL="0" algn="r">
              <a:spcBef>
                <a:spcPts val="0"/>
              </a:spcBef>
              <a:buNone/>
              <a:defRPr b="0" i="0" sz="600">
                <a:solidFill>
                  <a:srgbClr val="FFFFFF"/>
                </a:solidFill>
                <a:latin typeface="Gill Sans"/>
                <a:ea typeface="Gill Sans"/>
                <a:cs typeface="Gill Sans"/>
                <a:sym typeface="Gill Sans"/>
              </a:defRPr>
            </a:lvl3pPr>
            <a:lvl4pPr indent="0" lvl="3" marL="0" algn="r">
              <a:spcBef>
                <a:spcPts val="0"/>
              </a:spcBef>
              <a:buNone/>
              <a:defRPr b="0" i="0" sz="600">
                <a:solidFill>
                  <a:srgbClr val="FFFFFF"/>
                </a:solidFill>
                <a:latin typeface="Gill Sans"/>
                <a:ea typeface="Gill Sans"/>
                <a:cs typeface="Gill Sans"/>
                <a:sym typeface="Gill Sans"/>
              </a:defRPr>
            </a:lvl4pPr>
            <a:lvl5pPr indent="0" lvl="4" marL="0" algn="r">
              <a:spcBef>
                <a:spcPts val="0"/>
              </a:spcBef>
              <a:buNone/>
              <a:defRPr b="0" i="0" sz="600">
                <a:solidFill>
                  <a:srgbClr val="FFFFFF"/>
                </a:solidFill>
                <a:latin typeface="Gill Sans"/>
                <a:ea typeface="Gill Sans"/>
                <a:cs typeface="Gill Sans"/>
                <a:sym typeface="Gill Sans"/>
              </a:defRPr>
            </a:lvl5pPr>
            <a:lvl6pPr indent="0" lvl="5" marL="0" algn="r">
              <a:spcBef>
                <a:spcPts val="0"/>
              </a:spcBef>
              <a:buNone/>
              <a:defRPr b="0" i="0" sz="600">
                <a:solidFill>
                  <a:srgbClr val="FFFFFF"/>
                </a:solidFill>
                <a:latin typeface="Gill Sans"/>
                <a:ea typeface="Gill Sans"/>
                <a:cs typeface="Gill Sans"/>
                <a:sym typeface="Gill Sans"/>
              </a:defRPr>
            </a:lvl6pPr>
            <a:lvl7pPr indent="0" lvl="6" marL="0" algn="r">
              <a:spcBef>
                <a:spcPts val="0"/>
              </a:spcBef>
              <a:buNone/>
              <a:defRPr b="0" i="0" sz="600">
                <a:solidFill>
                  <a:srgbClr val="FFFFFF"/>
                </a:solidFill>
                <a:latin typeface="Gill Sans"/>
                <a:ea typeface="Gill Sans"/>
                <a:cs typeface="Gill Sans"/>
                <a:sym typeface="Gill Sans"/>
              </a:defRPr>
            </a:lvl7pPr>
            <a:lvl8pPr indent="0" lvl="7" marL="0" algn="r">
              <a:spcBef>
                <a:spcPts val="0"/>
              </a:spcBef>
              <a:buNone/>
              <a:defRPr b="0" i="0" sz="600">
                <a:solidFill>
                  <a:srgbClr val="FFFFFF"/>
                </a:solidFill>
                <a:latin typeface="Gill Sans"/>
                <a:ea typeface="Gill Sans"/>
                <a:cs typeface="Gill Sans"/>
                <a:sym typeface="Gill Sans"/>
              </a:defRPr>
            </a:lvl8pPr>
            <a:lvl9pPr indent="0" lvl="8" mar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
              <a:t>‹#›</a:t>
            </a:fld>
            <a:endParaRPr/>
          </a:p>
        </p:txBody>
      </p:sp>
      <p:sp>
        <p:nvSpPr>
          <p:cNvPr id="67" name="Google Shape;67;p9"/>
          <p:cNvSpPr txBox="1"/>
          <p:nvPr>
            <p:ph type="ctrTitle"/>
          </p:nvPr>
        </p:nvSpPr>
        <p:spPr>
          <a:xfrm>
            <a:off x="914400" y="2133600"/>
            <a:ext cx="7315200" cy="1600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FFFFF"/>
              </a:buClr>
              <a:buSzPts val="3200"/>
              <a:buFont typeface="Gill Sans"/>
              <a:buNone/>
              <a:defRPr sz="32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9"/>
          <p:cNvSpPr txBox="1"/>
          <p:nvPr>
            <p:ph idx="1" type="subTitle"/>
          </p:nvPr>
        </p:nvSpPr>
        <p:spPr>
          <a:xfrm>
            <a:off x="914400" y="4114800"/>
            <a:ext cx="4572000" cy="16002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FFFFFF"/>
              </a:buClr>
              <a:buSzPts val="1800"/>
              <a:buNone/>
              <a:defRPr sz="1800">
                <a:solidFill>
                  <a:srgbClr val="FFFFFF"/>
                </a:solidFill>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cxnSp>
        <p:nvCxnSpPr>
          <p:cNvPr id="69" name="Google Shape;69;p9"/>
          <p:cNvCxnSpPr/>
          <p:nvPr/>
        </p:nvCxnSpPr>
        <p:spPr>
          <a:xfrm>
            <a:off x="1016000" y="3886200"/>
            <a:ext cx="426720" cy="0"/>
          </a:xfrm>
          <a:prstGeom prst="straightConnector1">
            <a:avLst/>
          </a:prstGeom>
          <a:noFill/>
          <a:ln cap="flat" cmpd="sng" w="19050">
            <a:solidFill>
              <a:schemeClr val="lt1"/>
            </a:solidFill>
            <a:prstDash val="solid"/>
            <a:round/>
            <a:headEnd len="sm" w="sm" type="none"/>
            <a:tailEnd len="sm" w="sm" type="none"/>
          </a:ln>
        </p:spPr>
      </p:cxnSp>
      <p:sp>
        <p:nvSpPr>
          <p:cNvPr id="70" name="Google Shape;70;p9"/>
          <p:cNvSpPr/>
          <p:nvPr/>
        </p:nvSpPr>
        <p:spPr>
          <a:xfrm>
            <a:off x="0" y="0"/>
            <a:ext cx="12192000" cy="16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Logo&#10;&#10;Description automatically generated" id="71" name="Google Shape;71;p9"/>
          <p:cNvPicPr preferRelativeResize="0"/>
          <p:nvPr/>
        </p:nvPicPr>
        <p:blipFill rotWithShape="1">
          <a:blip r:embed="rId2">
            <a:alphaModFix/>
          </a:blip>
          <a:srcRect b="0" l="0" r="0" t="0"/>
          <a:stretch/>
        </p:blipFill>
        <p:spPr>
          <a:xfrm>
            <a:off x="7766978" y="247011"/>
            <a:ext cx="3465764" cy="1341039"/>
          </a:xfrm>
          <a:prstGeom prst="rect">
            <a:avLst/>
          </a:prstGeom>
          <a:noFill/>
          <a:ln>
            <a:noFill/>
          </a:ln>
        </p:spPr>
      </p:pic>
      <p:pic>
        <p:nvPicPr>
          <p:cNvPr descr="A picture containing logo&#10;&#10;Description automatically generated" id="72" name="Google Shape;72;p9"/>
          <p:cNvPicPr preferRelativeResize="0"/>
          <p:nvPr/>
        </p:nvPicPr>
        <p:blipFill rotWithShape="1">
          <a:blip r:embed="rId3">
            <a:alphaModFix/>
          </a:blip>
          <a:srcRect b="0" l="0" r="0" t="0"/>
          <a:stretch/>
        </p:blipFill>
        <p:spPr>
          <a:xfrm>
            <a:off x="1322832" y="183371"/>
            <a:ext cx="2042160" cy="119993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1"/>
          <p:cNvSpPr/>
          <p:nvPr/>
        </p:nvSpPr>
        <p:spPr>
          <a:xfrm>
            <a:off x="3177"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8.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21" Type="http://schemas.openxmlformats.org/officeDocument/2006/relationships/theme" Target="../theme/theme2.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5" Type="http://schemas.openxmlformats.org/officeDocument/2006/relationships/slideLayout" Target="../slideLayouts/slideLayout13.xml"/><Relationship Id="rId19" Type="http://schemas.openxmlformats.org/officeDocument/2006/relationships/slideLayout" Target="../slideLayouts/slideLayout27.xml"/><Relationship Id="rId6" Type="http://schemas.openxmlformats.org/officeDocument/2006/relationships/slideLayout" Target="../slideLayouts/slideLayout14.xml"/><Relationship Id="rId18" Type="http://schemas.openxmlformats.org/officeDocument/2006/relationships/slideLayout" Target="../slideLayouts/slideLayout26.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theme" Target="../theme/theme3.xml"/><Relationship Id="rId12" Type="http://schemas.openxmlformats.org/officeDocument/2006/relationships/slideLayout" Target="../slideLayouts/slideLayout40.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7E5"/>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914805" y="457200"/>
            <a:ext cx="10363200" cy="9144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Clr>
                <a:srgbClr val="BA0C2F"/>
              </a:buClr>
              <a:buSzPts val="2800"/>
              <a:buFont typeface="Gill Sans"/>
              <a:buNone/>
              <a:defRPr b="0" i="0" sz="2800" u="none" cap="none" strike="noStrike">
                <a:solidFill>
                  <a:srgbClr val="BA0C2F"/>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914400" y="1600200"/>
            <a:ext cx="10363200" cy="41148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1pPr>
            <a:lvl2pPr indent="-355600" lvl="1" marL="914400" marR="0" rtl="0" algn="l">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indent="-342900" lvl="2" marL="1371600"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indent="-330200" lvl="3" marL="1828800"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indent="-317500" lvl="4" marL="2286000"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12" name="Google Shape;12;p1"/>
          <p:cNvSpPr txBox="1"/>
          <p:nvPr>
            <p:ph idx="10" type="dt"/>
          </p:nvPr>
        </p:nvSpPr>
        <p:spPr>
          <a:xfrm>
            <a:off x="203200" y="6530079"/>
            <a:ext cx="2844800" cy="184666"/>
          </a:xfrm>
          <a:prstGeom prst="rect">
            <a:avLst/>
          </a:prstGeom>
          <a:noFill/>
          <a:ln>
            <a:noFill/>
          </a:ln>
        </p:spPr>
        <p:txBody>
          <a:bodyPr anchorCtr="0" anchor="ctr" bIns="45700" lIns="91425" spcFirstLastPara="1" rIns="91425" wrap="square" tIns="45700">
            <a:spAutoFit/>
          </a:bodyPr>
          <a:lstStyle>
            <a:lvl1pPr lvl="0" marR="0" rtl="0" algn="l">
              <a:spcBef>
                <a:spcPts val="0"/>
              </a:spcBef>
              <a:spcAft>
                <a:spcPts val="0"/>
              </a:spcAft>
              <a:buSzPts val="1400"/>
              <a:buNone/>
              <a:defRPr b="0" i="0" sz="600" u="none" cap="none" strike="noStrike">
                <a:solidFill>
                  <a:srgbClr val="635C5B"/>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3" name="Google Shape;13;p1"/>
          <p:cNvSpPr txBox="1"/>
          <p:nvPr>
            <p:ph idx="11" type="ftr"/>
          </p:nvPr>
        </p:nvSpPr>
        <p:spPr>
          <a:xfrm>
            <a:off x="4165600" y="6530079"/>
            <a:ext cx="3860800" cy="184666"/>
          </a:xfrm>
          <a:prstGeom prst="rect">
            <a:avLst/>
          </a:prstGeom>
          <a:noFill/>
          <a:ln>
            <a:noFill/>
          </a:ln>
        </p:spPr>
        <p:txBody>
          <a:bodyPr anchorCtr="0" anchor="ctr" bIns="45700" lIns="91425" spcFirstLastPara="1" rIns="91425" wrap="square" tIns="45700">
            <a:spAutoFit/>
          </a:bodyPr>
          <a:lstStyle>
            <a:lvl1pPr lvl="0" marR="0" rtl="0" algn="ctr">
              <a:spcBef>
                <a:spcPts val="0"/>
              </a:spcBef>
              <a:spcAft>
                <a:spcPts val="0"/>
              </a:spcAft>
              <a:buSzPts val="1400"/>
              <a:buNone/>
              <a:defRPr b="0" i="0" sz="600" u="none" cap="none" strike="noStrike">
                <a:solidFill>
                  <a:srgbClr val="635C5B"/>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4" name="Google Shape;14;p1"/>
          <p:cNvSpPr txBox="1"/>
          <p:nvPr>
            <p:ph idx="12" type="sldNum"/>
          </p:nvPr>
        </p:nvSpPr>
        <p:spPr>
          <a:xfrm>
            <a:off x="9144000" y="6530079"/>
            <a:ext cx="2844800" cy="184666"/>
          </a:xfrm>
          <a:prstGeom prst="rect">
            <a:avLst/>
          </a:prstGeom>
          <a:noFill/>
          <a:ln>
            <a:noFill/>
          </a:ln>
        </p:spPr>
        <p:txBody>
          <a:bodyPr anchorCtr="0" anchor="ctr" bIns="45700" lIns="91425" spcFirstLastPara="1" rIns="91425" wrap="square" tIns="45700">
            <a:spAutoFit/>
          </a:bodyPr>
          <a:lstStyle>
            <a:lvl1pPr indent="0" lvl="0" marL="0" marR="0" rtl="0" algn="r">
              <a:spcBef>
                <a:spcPts val="0"/>
              </a:spcBef>
              <a:buNone/>
              <a:defRPr b="0" i="0" sz="600" u="none" cap="none" strike="noStrike">
                <a:solidFill>
                  <a:srgbClr val="635C5B"/>
                </a:solidFill>
                <a:latin typeface="Gill Sans"/>
                <a:ea typeface="Gill Sans"/>
                <a:cs typeface="Gill Sans"/>
                <a:sym typeface="Gill Sans"/>
              </a:defRPr>
            </a:lvl1pPr>
            <a:lvl2pPr indent="0" lvl="1" marL="0" marR="0" rtl="0" algn="r">
              <a:spcBef>
                <a:spcPts val="0"/>
              </a:spcBef>
              <a:buNone/>
              <a:defRPr b="0" i="0" sz="600" u="none" cap="none" strike="noStrike">
                <a:solidFill>
                  <a:srgbClr val="635C5B"/>
                </a:solidFill>
                <a:latin typeface="Gill Sans"/>
                <a:ea typeface="Gill Sans"/>
                <a:cs typeface="Gill Sans"/>
                <a:sym typeface="Gill Sans"/>
              </a:defRPr>
            </a:lvl2pPr>
            <a:lvl3pPr indent="0" lvl="2" marL="0" marR="0" rtl="0" algn="r">
              <a:spcBef>
                <a:spcPts val="0"/>
              </a:spcBef>
              <a:buNone/>
              <a:defRPr b="0" i="0" sz="600" u="none" cap="none" strike="noStrike">
                <a:solidFill>
                  <a:srgbClr val="635C5B"/>
                </a:solidFill>
                <a:latin typeface="Gill Sans"/>
                <a:ea typeface="Gill Sans"/>
                <a:cs typeface="Gill Sans"/>
                <a:sym typeface="Gill Sans"/>
              </a:defRPr>
            </a:lvl3pPr>
            <a:lvl4pPr indent="0" lvl="3" marL="0" marR="0" rtl="0" algn="r">
              <a:spcBef>
                <a:spcPts val="0"/>
              </a:spcBef>
              <a:buNone/>
              <a:defRPr b="0" i="0" sz="600" u="none" cap="none" strike="noStrike">
                <a:solidFill>
                  <a:srgbClr val="635C5B"/>
                </a:solidFill>
                <a:latin typeface="Gill Sans"/>
                <a:ea typeface="Gill Sans"/>
                <a:cs typeface="Gill Sans"/>
                <a:sym typeface="Gill Sans"/>
              </a:defRPr>
            </a:lvl4pPr>
            <a:lvl5pPr indent="0" lvl="4" marL="0" marR="0" rtl="0" algn="r">
              <a:spcBef>
                <a:spcPts val="0"/>
              </a:spcBef>
              <a:buNone/>
              <a:defRPr b="0" i="0" sz="600" u="none" cap="none" strike="noStrike">
                <a:solidFill>
                  <a:srgbClr val="635C5B"/>
                </a:solidFill>
                <a:latin typeface="Gill Sans"/>
                <a:ea typeface="Gill Sans"/>
                <a:cs typeface="Gill Sans"/>
                <a:sym typeface="Gill Sans"/>
              </a:defRPr>
            </a:lvl5pPr>
            <a:lvl6pPr indent="0" lvl="5" marL="0" marR="0" rtl="0" algn="r">
              <a:spcBef>
                <a:spcPts val="0"/>
              </a:spcBef>
              <a:buNone/>
              <a:defRPr b="0" i="0" sz="600" u="none" cap="none" strike="noStrike">
                <a:solidFill>
                  <a:srgbClr val="635C5B"/>
                </a:solidFill>
                <a:latin typeface="Gill Sans"/>
                <a:ea typeface="Gill Sans"/>
                <a:cs typeface="Gill Sans"/>
                <a:sym typeface="Gill Sans"/>
              </a:defRPr>
            </a:lvl6pPr>
            <a:lvl7pPr indent="0" lvl="6" marL="0" marR="0" rtl="0" algn="r">
              <a:spcBef>
                <a:spcPts val="0"/>
              </a:spcBef>
              <a:buNone/>
              <a:defRPr b="0" i="0" sz="600" u="none" cap="none" strike="noStrike">
                <a:solidFill>
                  <a:srgbClr val="635C5B"/>
                </a:solidFill>
                <a:latin typeface="Gill Sans"/>
                <a:ea typeface="Gill Sans"/>
                <a:cs typeface="Gill Sans"/>
                <a:sym typeface="Gill Sans"/>
              </a:defRPr>
            </a:lvl7pPr>
            <a:lvl8pPr indent="0" lvl="7" marL="0" marR="0" rtl="0" algn="r">
              <a:spcBef>
                <a:spcPts val="0"/>
              </a:spcBef>
              <a:buNone/>
              <a:defRPr b="0" i="0" sz="600" u="none" cap="none" strike="noStrike">
                <a:solidFill>
                  <a:srgbClr val="635C5B"/>
                </a:solidFill>
                <a:latin typeface="Gill Sans"/>
                <a:ea typeface="Gill Sans"/>
                <a:cs typeface="Gill Sans"/>
                <a:sym typeface="Gill Sans"/>
              </a:defRPr>
            </a:lvl8pPr>
            <a:lvl9pPr indent="0" lvl="8" marL="0" marR="0" rtl="0" algn="r">
              <a:spcBef>
                <a:spcPts val="0"/>
              </a:spcBef>
              <a:buNone/>
              <a:defRPr b="0" i="0" sz="600" u="none" cap="none" strike="noStrike">
                <a:solidFill>
                  <a:srgbClr val="635C5B"/>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
              <a:t>‹#›</a:t>
            </a:fld>
            <a:endParaRPr/>
          </a:p>
        </p:txBody>
      </p:sp>
      <p:sp>
        <p:nvSpPr>
          <p:cNvPr id="15" name="Google Shape;15;p1"/>
          <p:cNvSpPr/>
          <p:nvPr/>
        </p:nvSpPr>
        <p:spPr>
          <a:xfrm>
            <a:off x="0" y="0"/>
            <a:ext cx="12192000" cy="6858000"/>
          </a:xfrm>
          <a:prstGeom prst="frame">
            <a:avLst>
              <a:gd fmla="val 2222" name="adj1"/>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sp>
        <p:nvSpPr>
          <p:cNvPr id="74" name="Google Shape;74;p10"/>
          <p:cNvSpPr/>
          <p:nvPr/>
        </p:nvSpPr>
        <p:spPr>
          <a:xfrm>
            <a:off x="3177"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0"/>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rgbClr val="3F3F3F"/>
              </a:buClr>
              <a:buSzPts val="4700"/>
              <a:buFont typeface="Avenir"/>
              <a:buNone/>
              <a:defRPr b="0" i="0" sz="4700" u="none" cap="none" strike="noStrike">
                <a:solidFill>
                  <a:srgbClr val="3F3F3F"/>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0"/>
          <p:cNvSpPr txBox="1"/>
          <p:nvPr>
            <p:ph idx="1" type="body"/>
          </p:nvPr>
        </p:nvSpPr>
        <p:spPr>
          <a:xfrm>
            <a:off x="1097280" y="2108203"/>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10000"/>
              </a:lnSpc>
              <a:spcBef>
                <a:spcPts val="1200"/>
              </a:spcBef>
              <a:spcAft>
                <a:spcPts val="0"/>
              </a:spcAft>
              <a:buClr>
                <a:schemeClr val="accent1"/>
              </a:buClr>
              <a:buSzPts val="2000"/>
              <a:buFont typeface="Calibri"/>
              <a:buChar char=" "/>
              <a:defRPr b="0" i="0" sz="2000" u="none" cap="none" strike="noStrike">
                <a:solidFill>
                  <a:srgbClr val="3F3F3F"/>
                </a:solidFill>
                <a:latin typeface="Avenir"/>
                <a:ea typeface="Avenir"/>
                <a:cs typeface="Avenir"/>
                <a:sym typeface="Avenir"/>
              </a:defRPr>
            </a:lvl1pPr>
            <a:lvl2pPr indent="-342900" lvl="1" marL="914400" marR="0" rtl="0" algn="l">
              <a:lnSpc>
                <a:spcPct val="110000"/>
              </a:lnSpc>
              <a:spcBef>
                <a:spcPts val="200"/>
              </a:spcBef>
              <a:spcAft>
                <a:spcPts val="0"/>
              </a:spcAft>
              <a:buClr>
                <a:srgbClr val="3F3F3F"/>
              </a:buClr>
              <a:buSzPts val="1800"/>
              <a:buFont typeface="Calibri"/>
              <a:buChar char="◦"/>
              <a:defRPr b="0" i="0" sz="1800" u="none" cap="none" strike="noStrike">
                <a:solidFill>
                  <a:srgbClr val="3F3F3F"/>
                </a:solidFill>
                <a:latin typeface="Avenir"/>
                <a:ea typeface="Avenir"/>
                <a:cs typeface="Avenir"/>
                <a:sym typeface="Avenir"/>
              </a:defRPr>
            </a:lvl2pPr>
            <a:lvl3pPr indent="-317500" lvl="2" marL="1371600" marR="0" rtl="0" algn="l">
              <a:lnSpc>
                <a:spcPct val="110000"/>
              </a:lnSpc>
              <a:spcBef>
                <a:spcPts val="400"/>
              </a:spcBef>
              <a:spcAft>
                <a:spcPts val="0"/>
              </a:spcAft>
              <a:buClr>
                <a:srgbClr val="3F3F3F"/>
              </a:buClr>
              <a:buSzPts val="1400"/>
              <a:buFont typeface="Calibri"/>
              <a:buChar char="◦"/>
              <a:defRPr b="0" i="0" sz="1400" u="none" cap="none" strike="noStrike">
                <a:solidFill>
                  <a:srgbClr val="3F3F3F"/>
                </a:solidFill>
                <a:latin typeface="Avenir"/>
                <a:ea typeface="Avenir"/>
                <a:cs typeface="Avenir"/>
                <a:sym typeface="Avenir"/>
              </a:defRPr>
            </a:lvl3pPr>
            <a:lvl4pPr indent="-317500" lvl="3" marL="1828800" marR="0" rtl="0" algn="l">
              <a:lnSpc>
                <a:spcPct val="110000"/>
              </a:lnSpc>
              <a:spcBef>
                <a:spcPts val="400"/>
              </a:spcBef>
              <a:spcAft>
                <a:spcPts val="0"/>
              </a:spcAft>
              <a:buClr>
                <a:srgbClr val="3F3F3F"/>
              </a:buClr>
              <a:buSzPts val="1400"/>
              <a:buFont typeface="Calibri"/>
              <a:buChar char="◦"/>
              <a:defRPr b="0" i="0" sz="1400" u="none" cap="none" strike="noStrike">
                <a:solidFill>
                  <a:srgbClr val="3F3F3F"/>
                </a:solidFill>
                <a:latin typeface="Avenir"/>
                <a:ea typeface="Avenir"/>
                <a:cs typeface="Avenir"/>
                <a:sym typeface="Avenir"/>
              </a:defRPr>
            </a:lvl4pPr>
            <a:lvl5pPr indent="-317500" lvl="4" marL="2286000" marR="0" rtl="0" algn="l">
              <a:lnSpc>
                <a:spcPct val="110000"/>
              </a:lnSpc>
              <a:spcBef>
                <a:spcPts val="400"/>
              </a:spcBef>
              <a:spcAft>
                <a:spcPts val="0"/>
              </a:spcAft>
              <a:buClr>
                <a:srgbClr val="3F3F3F"/>
              </a:buClr>
              <a:buSzPts val="1400"/>
              <a:buFont typeface="Calibri"/>
              <a:buChar char="◦"/>
              <a:defRPr b="0" i="0" sz="1400" u="none" cap="none" strike="noStrike">
                <a:solidFill>
                  <a:srgbClr val="3F3F3F"/>
                </a:solidFill>
                <a:latin typeface="Avenir"/>
                <a:ea typeface="Avenir"/>
                <a:cs typeface="Avenir"/>
                <a:sym typeface="Avenir"/>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Avenir"/>
                <a:ea typeface="Avenir"/>
                <a:cs typeface="Avenir"/>
                <a:sym typeface="Avenir"/>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Avenir"/>
                <a:ea typeface="Avenir"/>
                <a:cs typeface="Avenir"/>
                <a:sym typeface="Avenir"/>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Avenir"/>
                <a:ea typeface="Avenir"/>
                <a:cs typeface="Avenir"/>
                <a:sym typeface="Avenir"/>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Avenir"/>
                <a:ea typeface="Avenir"/>
                <a:cs typeface="Avenir"/>
                <a:sym typeface="Avenir"/>
              </a:defRPr>
            </a:lvl9pPr>
          </a:lstStyle>
          <a:p/>
        </p:txBody>
      </p:sp>
      <p:sp>
        <p:nvSpPr>
          <p:cNvPr id="77" name="Google Shape;77;p10"/>
          <p:cNvSpPr txBox="1"/>
          <p:nvPr>
            <p:ph idx="10" type="dt"/>
          </p:nvPr>
        </p:nvSpPr>
        <p:spPr>
          <a:xfrm>
            <a:off x="7772948" y="6435972"/>
            <a:ext cx="2584851"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78" name="Google Shape;78;p10"/>
          <p:cNvSpPr txBox="1"/>
          <p:nvPr>
            <p:ph idx="11" type="ftr"/>
          </p:nvPr>
        </p:nvSpPr>
        <p:spPr>
          <a:xfrm>
            <a:off x="651802" y="6435972"/>
            <a:ext cx="681826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79" name="Google Shape;79;p10"/>
          <p:cNvSpPr txBox="1"/>
          <p:nvPr>
            <p:ph idx="12" type="sldNum"/>
          </p:nvPr>
        </p:nvSpPr>
        <p:spPr>
          <a:xfrm>
            <a:off x="10548104" y="6435972"/>
            <a:ext cx="78001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Avenir"/>
                <a:ea typeface="Avenir"/>
                <a:cs typeface="Avenir"/>
                <a:sym typeface="Avenir"/>
              </a:defRPr>
            </a:lvl1pPr>
            <a:lvl2pPr indent="0" lvl="1" marL="0" marR="0" rtl="0" algn="l">
              <a:spcBef>
                <a:spcPts val="0"/>
              </a:spcBef>
              <a:buNone/>
              <a:defRPr sz="1800">
                <a:solidFill>
                  <a:schemeClr val="lt1"/>
                </a:solidFill>
                <a:latin typeface="Avenir"/>
                <a:ea typeface="Avenir"/>
                <a:cs typeface="Avenir"/>
                <a:sym typeface="Avenir"/>
              </a:defRPr>
            </a:lvl2pPr>
            <a:lvl3pPr indent="0" lvl="2" marL="0" marR="0" rtl="0" algn="l">
              <a:spcBef>
                <a:spcPts val="0"/>
              </a:spcBef>
              <a:buNone/>
              <a:defRPr sz="1800">
                <a:solidFill>
                  <a:schemeClr val="lt1"/>
                </a:solidFill>
                <a:latin typeface="Avenir"/>
                <a:ea typeface="Avenir"/>
                <a:cs typeface="Avenir"/>
                <a:sym typeface="Avenir"/>
              </a:defRPr>
            </a:lvl3pPr>
            <a:lvl4pPr indent="0" lvl="3" marL="0" marR="0" rtl="0" algn="l">
              <a:spcBef>
                <a:spcPts val="0"/>
              </a:spcBef>
              <a:buNone/>
              <a:defRPr sz="1800">
                <a:solidFill>
                  <a:schemeClr val="lt1"/>
                </a:solidFill>
                <a:latin typeface="Avenir"/>
                <a:ea typeface="Avenir"/>
                <a:cs typeface="Avenir"/>
                <a:sym typeface="Avenir"/>
              </a:defRPr>
            </a:lvl4pPr>
            <a:lvl5pPr indent="0" lvl="4" marL="0" marR="0" rtl="0" algn="l">
              <a:spcBef>
                <a:spcPts val="0"/>
              </a:spcBef>
              <a:buNone/>
              <a:defRPr sz="1800">
                <a:solidFill>
                  <a:schemeClr val="lt1"/>
                </a:solidFill>
                <a:latin typeface="Avenir"/>
                <a:ea typeface="Avenir"/>
                <a:cs typeface="Avenir"/>
                <a:sym typeface="Avenir"/>
              </a:defRPr>
            </a:lvl5pPr>
            <a:lvl6pPr indent="0" lvl="5" marL="0" marR="0" rtl="0" algn="l">
              <a:spcBef>
                <a:spcPts val="0"/>
              </a:spcBef>
              <a:buNone/>
              <a:defRPr sz="1800">
                <a:solidFill>
                  <a:schemeClr val="lt1"/>
                </a:solidFill>
                <a:latin typeface="Avenir"/>
                <a:ea typeface="Avenir"/>
                <a:cs typeface="Avenir"/>
                <a:sym typeface="Avenir"/>
              </a:defRPr>
            </a:lvl6pPr>
            <a:lvl7pPr indent="0" lvl="6" marL="0" marR="0" rtl="0" algn="l">
              <a:spcBef>
                <a:spcPts val="0"/>
              </a:spcBef>
              <a:buNone/>
              <a:defRPr sz="1800">
                <a:solidFill>
                  <a:schemeClr val="lt1"/>
                </a:solidFill>
                <a:latin typeface="Avenir"/>
                <a:ea typeface="Avenir"/>
                <a:cs typeface="Avenir"/>
                <a:sym typeface="Avenir"/>
              </a:defRPr>
            </a:lvl7pPr>
            <a:lvl8pPr indent="0" lvl="7" marL="0" marR="0" rtl="0" algn="l">
              <a:spcBef>
                <a:spcPts val="0"/>
              </a:spcBef>
              <a:buNone/>
              <a:defRPr sz="1800">
                <a:solidFill>
                  <a:schemeClr val="lt1"/>
                </a:solidFill>
                <a:latin typeface="Avenir"/>
                <a:ea typeface="Avenir"/>
                <a:cs typeface="Avenir"/>
                <a:sym typeface="Avenir"/>
              </a:defRPr>
            </a:lvl8pPr>
            <a:lvl9pPr indent="0" lvl="8" marL="0" marR="0" rtl="0" algn="l">
              <a:spcBef>
                <a:spcPts val="0"/>
              </a:spcBef>
              <a:buNone/>
              <a:defRPr sz="1800">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0" name="Google Shape;220;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1" name="Google Shape;22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2" name="Google Shape;22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3" name="Google Shape;22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s://www.usaid.gov/document/registering-work-usaid-key-information-log"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5.xml"/><Relationship Id="rId3" Type="http://schemas.openxmlformats.org/officeDocument/2006/relationships/image" Target="../media/image45.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 Id="rId3" Type="http://schemas.openxmlformats.org/officeDocument/2006/relationships/hyperlink" Target="https://www.usaid.gov/business-forecast" TargetMode="External"/><Relationship Id="rId4" Type="http://schemas.openxmlformats.org/officeDocument/2006/relationships/hyperlink" Target="https://www.grants.gov/"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hyperlink" Target="https://www.grants.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hyperlink" Target="https://www.grants.go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hyperlink" Target="https://www.workwithusaid.gov/en/resource-library/unsolicited-submissions-step-by-step-guide" TargetMode="External"/><Relationship Id="rId4" Type="http://schemas.openxmlformats.org/officeDocument/2006/relationships/hyperlink" Target="https://www.workwithusaid.gov/en/resource-library/unsolicited-submissions-fillable-checklist-of-information-needed-by-usaid" TargetMode="External"/><Relationship Id="rId5" Type="http://schemas.openxmlformats.org/officeDocument/2006/relationships/hyperlink" Target="https://www.workwithusaid.gov/registration/company?redirectTo=%2Forganization-registration" TargetMode="External"/><Relationship Id="rId6" Type="http://schemas.openxmlformats.org/officeDocument/2006/relationships/hyperlink" Target="https://www.workwithusaid.gov/unsolicited-submiss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hyperlink" Target="https://www.grants.gov/"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https://www.workwithusaid.gov/" TargetMode="External"/><Relationship Id="rId4" Type="http://schemas.openxmlformats.org/officeDocument/2006/relationships/hyperlink" Target="https://www.sam.gov/" TargetMode="External"/><Relationship Id="rId5" Type="http://schemas.openxmlformats.org/officeDocument/2006/relationships/hyperlink" Target="http://www.grants.gov/" TargetMode="External"/><Relationship Id="rId6" Type="http://schemas.openxmlformats.org/officeDocument/2006/relationships/hyperlink" Target="https://www.usaid.gov/business-forecast" TargetMode="External"/><Relationship Id="rId7" Type="http://schemas.openxmlformats.org/officeDocument/2006/relationships/hyperlink" Target="https://www.usaid.gov/results-and-data/planning/country-strategies-cdc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9.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hyperlink" Target="https://www.grants.gov/" TargetMode="External"/><Relationship Id="rId4" Type="http://schemas.openxmlformats.org/officeDocument/2006/relationships/hyperlink" Target="https://dec.usaid.gov/dec/home/Default.aspx"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s://www.workwithusaid.or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7.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hyperlink" Target="http://www.grants.gov/" TargetMode="External"/><Relationship Id="rId4" Type="http://schemas.openxmlformats.org/officeDocument/2006/relationships/hyperlink" Target="http://www.sam.gov/"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5.xml"/><Relationship Id="rId3" Type="http://schemas.openxmlformats.org/officeDocument/2006/relationships/image" Target="../media/image2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6.xml"/><Relationship Id="rId3" Type="http://schemas.openxmlformats.org/officeDocument/2006/relationships/image" Target="../media/image3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7.xml"/><Relationship Id="rId3" Type="http://schemas.openxmlformats.org/officeDocument/2006/relationships/image" Target="../media/image2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8.xml"/><Relationship Id="rId3" Type="http://schemas.openxmlformats.org/officeDocument/2006/relationships/image" Target="../media/image2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 Id="rId3" Type="http://schemas.openxmlformats.org/officeDocument/2006/relationships/hyperlink" Target="https://www.usaid.gov/zimbabwe/zimbabwe-country-development-cooperation-strategy" TargetMode="Externa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1" Type="http://schemas.openxmlformats.org/officeDocument/2006/relationships/hyperlink" Target="https://www.usaid.gov/sites/default/files/2022-12/USAID-Youth-in-Development-Policy-2022-Update-508.pdf" TargetMode="External"/><Relationship Id="rId10" Type="http://schemas.openxmlformats.org/officeDocument/2006/relationships/image" Target="../media/image32.png"/><Relationship Id="rId13" Type="http://schemas.openxmlformats.org/officeDocument/2006/relationships/hyperlink" Target="https://www.state.gov/pepfar-five-year-strategy-2022/" TargetMode="External"/><Relationship Id="rId12" Type="http://schemas.openxmlformats.org/officeDocument/2006/relationships/image" Target="../media/image47.png"/><Relationship Id="rId1" Type="http://schemas.openxmlformats.org/officeDocument/2006/relationships/slideLayout" Target="../slideLayouts/slideLayout15.xml"/><Relationship Id="rId2" Type="http://schemas.openxmlformats.org/officeDocument/2006/relationships/notesSlide" Target="../notesSlides/notesSlide80.xml"/><Relationship Id="rId3" Type="http://schemas.openxmlformats.org/officeDocument/2006/relationships/image" Target="../media/image24.jpg"/><Relationship Id="rId4" Type="http://schemas.openxmlformats.org/officeDocument/2006/relationships/image" Target="../media/image43.jpg"/><Relationship Id="rId9" Type="http://schemas.openxmlformats.org/officeDocument/2006/relationships/hyperlink" Target="https://www.usaid.gov/sites/default/files/2023-03/2023_Gender%20Policy_508.pdf" TargetMode="External"/><Relationship Id="rId15" Type="http://schemas.openxmlformats.org/officeDocument/2006/relationships/hyperlink" Target="https://www.usaid.gov/sites/default/files/2022-05/USAID-IndigenousPeoples-Policy-mar-2020.pdf" TargetMode="External"/><Relationship Id="rId14" Type="http://schemas.openxmlformats.org/officeDocument/2006/relationships/image" Target="../media/image38.jpg"/><Relationship Id="rId17" Type="http://schemas.openxmlformats.org/officeDocument/2006/relationships/image" Target="../media/image39.png"/><Relationship Id="rId16" Type="http://schemas.openxmlformats.org/officeDocument/2006/relationships/hyperlink" Target="https://www.usaid.gov/sites/default/files/2022-05/USAID-IndigenousPeoples-Policy-mar-2020.pdf" TargetMode="External"/><Relationship Id="rId5" Type="http://schemas.openxmlformats.org/officeDocument/2006/relationships/image" Target="../media/image31.jpg"/><Relationship Id="rId19" Type="http://schemas.openxmlformats.org/officeDocument/2006/relationships/hyperlink" Target="https://www.state.gov/wp-content/uploads/2023/02/PEPFAR-2023-Country-and-Regional-Operational-Plan.pdf" TargetMode="External"/><Relationship Id="rId6" Type="http://schemas.openxmlformats.org/officeDocument/2006/relationships/hyperlink" Target="https://www.usaid.gov/sites/default/files/2022-05/USAID-IndigenousPeoples-Policy-mar-2020.pdf" TargetMode="External"/><Relationship Id="rId18" Type="http://schemas.openxmlformats.org/officeDocument/2006/relationships/hyperlink" Target="https://www.state.gov/wp-content/uploads/2023/02/PEPFAR-2023-Country-and-Regional-Operational-Plan.pdf" TargetMode="External"/><Relationship Id="rId7" Type="http://schemas.openxmlformats.org/officeDocument/2006/relationships/hyperlink" Target="https://www.usaid.gov/sites/default/files/2023-07/USAID_LGBTQI-Inclusive-Development-Policy_August-2023_1.pdf" TargetMode="External"/><Relationship Id="rId8" Type="http://schemas.openxmlformats.org/officeDocument/2006/relationships/image" Target="../media/image3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1" Type="http://schemas.openxmlformats.org/officeDocument/2006/relationships/hyperlink" Target="https://www.acf.hhs.gov/opre/research-and-evaluation-clearinghouses" TargetMode="External"/><Relationship Id="rId10" Type="http://schemas.openxmlformats.org/officeDocument/2006/relationships/hyperlink" Target="https://www.campbellcollaboration.org/explore/about.html" TargetMode="External"/><Relationship Id="rId13" Type="http://schemas.openxmlformats.org/officeDocument/2006/relationships/hyperlink" Target="https://www.dol.gov/agencies/oasp/evaluation/currentstudies/clearinghouse-for-labor-evaluation-and-research-clear-advancement-reviews-innovations-and-syntheses-of-evidence" TargetMode="External"/><Relationship Id="rId12" Type="http://schemas.openxmlformats.org/officeDocument/2006/relationships/hyperlink" Target="https://eric.ed.gov/?id=ED602035" TargetMode="External"/><Relationship Id="rId1" Type="http://schemas.openxmlformats.org/officeDocument/2006/relationships/slideLayout" Target="../slideLayouts/slideLayout15.xml"/><Relationship Id="rId2" Type="http://schemas.openxmlformats.org/officeDocument/2006/relationships/notesSlide" Target="../notesSlides/notesSlide82.xml"/><Relationship Id="rId3" Type="http://schemas.openxmlformats.org/officeDocument/2006/relationships/hyperlink" Target="https://dec.usaid.gov/dec/home/Default.aspx" TargetMode="External"/><Relationship Id="rId4" Type="http://schemas.openxmlformats.org/officeDocument/2006/relationships/hyperlink" Target="https://data.usaid.gov/stories/s/DDL-Overview/27e3-m9pi/#:~:text=The%20Development%20Data%20Library%28DDL%29%20is%20USAID%E2%80%99s%20publicly%20available,international%20development%20and%20improve%20program%20development%20and%20performance." TargetMode="External"/><Relationship Id="rId9" Type="http://schemas.openxmlformats.org/officeDocument/2006/relationships/hyperlink" Target="https://www.cochranelibrary.com/library" TargetMode="External"/><Relationship Id="rId5" Type="http://schemas.openxmlformats.org/officeDocument/2006/relationships/hyperlink" Target="https://2017-2020.usaid.gov/who-we-are/resource-portal" TargetMode="External"/><Relationship Id="rId6" Type="http://schemas.openxmlformats.org/officeDocument/2006/relationships/hyperlink" Target="https://roadmaps.usaid.gov/" TargetMode="External"/><Relationship Id="rId7" Type="http://schemas.openxmlformats.org/officeDocument/2006/relationships/hyperlink" Target="https://idea.usaid.gov/" TargetMode="External"/><Relationship Id="rId8" Type="http://schemas.openxmlformats.org/officeDocument/2006/relationships/hyperlink" Target="https://www.3ieimpact.org/resources"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3.xml"/><Relationship Id="rId3" Type="http://schemas.openxmlformats.org/officeDocument/2006/relationships/hyperlink" Target="https://usaidlearninglab.org/resources/theory-change-workbook-step-step-process-developing-or-strengthening-theories-change" TargetMode="External"/><Relationship Id="rId4" Type="http://schemas.openxmlformats.org/officeDocument/2006/relationships/hyperlink" Target="https://usaidlearninglab.org/community/blog/what-thing-called-theory-change" TargetMode="External"/><Relationship Id="rId5" Type="http://schemas.openxmlformats.org/officeDocument/2006/relationships/hyperlink" Target="https://usaidlearninglab.org/system/files/resource/files/project_logic_model_how_to_note_final_sep1.pdf" TargetMode="External"/><Relationship Id="rId6" Type="http://schemas.openxmlformats.org/officeDocument/2006/relationships/hyperlink" Target="https://www.usaid.gov/sites/default/files/2022-05/_508_RF_Technical_Note_Final_2013_0722.pdf"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4.xml"/><Relationship Id="rId3" Type="http://schemas.openxmlformats.org/officeDocument/2006/relationships/image" Target="../media/image3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 Id="rId3" Type="http://schemas.openxmlformats.org/officeDocument/2006/relationships/image" Target="../media/image4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7.xml"/><Relationship Id="rId3" Type="http://schemas.openxmlformats.org/officeDocument/2006/relationships/hyperlink" Target="https://www.smartdraw.com/organizational-chart/organizational-chart-tips.htm" TargetMode="External"/><Relationship Id="rId4" Type="http://schemas.openxmlformats.org/officeDocument/2006/relationships/hyperlink" Target="http://www.smartdraw.com/organizational-chart/organizational-chart-tips.ht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9.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1.xml"/><Relationship Id="rId3" Type="http://schemas.openxmlformats.org/officeDocument/2006/relationships/image" Target="../media/image3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3.xml"/><Relationship Id="rId3" Type="http://schemas.openxmlformats.org/officeDocument/2006/relationships/image" Target="../media/image48.png"/><Relationship Id="rId4" Type="http://schemas.openxmlformats.org/officeDocument/2006/relationships/image" Target="../media/image4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4.xml"/><Relationship Id="rId3" Type="http://schemas.openxmlformats.org/officeDocument/2006/relationships/image" Target="../media/image4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6.xml"/><Relationship Id="rId3" Type="http://schemas.openxmlformats.org/officeDocument/2006/relationships/image" Target="../media/image4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8.xml"/><Relationship Id="rId3" Type="http://schemas.openxmlformats.org/officeDocument/2006/relationships/image" Target="../media/image4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4"/>
          <p:cNvSpPr txBox="1"/>
          <p:nvPr/>
        </p:nvSpPr>
        <p:spPr>
          <a:xfrm>
            <a:off x="801016" y="5179553"/>
            <a:ext cx="5065874" cy="1454450"/>
          </a:xfrm>
          <a:prstGeom prst="rect">
            <a:avLst/>
          </a:prstGeom>
          <a:noFill/>
          <a:ln>
            <a:noFill/>
          </a:ln>
        </p:spPr>
        <p:txBody>
          <a:bodyPr anchorCtr="0" anchor="t" bIns="121550" lIns="121550" spcFirstLastPara="1" rIns="121550" wrap="square" tIns="121550">
            <a:noAutofit/>
          </a:bodyPr>
          <a:lstStyle/>
          <a:p>
            <a:pPr indent="0" lvl="0" marL="0" marR="0" rtl="0" algn="l">
              <a:spcBef>
                <a:spcPts val="0"/>
              </a:spcBef>
              <a:spcAft>
                <a:spcPts val="0"/>
              </a:spcAft>
              <a:buNone/>
            </a:pPr>
            <a:r>
              <a:rPr b="0" i="0" lang="fr" sz="2000" u="none" cap="none" strike="noStrike">
                <a:solidFill>
                  <a:srgbClr val="FFFFFF"/>
                </a:solidFill>
                <a:latin typeface="Arial"/>
                <a:ea typeface="Arial"/>
                <a:cs typeface="Arial"/>
                <a:sym typeface="Arial"/>
              </a:rPr>
              <a:t>Présentateur :</a:t>
            </a:r>
            <a:endParaRPr/>
          </a:p>
          <a:p>
            <a:pPr indent="0" lvl="0" marL="0" marR="0" rtl="0" algn="l">
              <a:spcBef>
                <a:spcPts val="0"/>
              </a:spcBef>
              <a:spcAft>
                <a:spcPts val="0"/>
              </a:spcAft>
              <a:buNone/>
            </a:pPr>
            <a:r>
              <a:rPr b="0" i="0" lang="fr" sz="2000" u="none" cap="none" strike="noStrike">
                <a:solidFill>
                  <a:srgbClr val="FFFFFF"/>
                </a:solidFill>
                <a:latin typeface="Arial"/>
                <a:ea typeface="Arial"/>
                <a:cs typeface="Arial"/>
                <a:sym typeface="Arial"/>
              </a:rPr>
              <a:t>Moustapha Niang, </a:t>
            </a:r>
            <a:r>
              <a:rPr lang="fr" sz="2000">
                <a:solidFill>
                  <a:srgbClr val="FFFFFF"/>
                </a:solidFill>
              </a:rPr>
              <a:t>ASAP Capacity Advisor</a:t>
            </a:r>
            <a:endParaRPr/>
          </a:p>
          <a:p>
            <a:pPr indent="0" lvl="0" marL="0" marR="0" rtl="0" algn="l">
              <a:spcBef>
                <a:spcPts val="0"/>
              </a:spcBef>
              <a:spcAft>
                <a:spcPts val="0"/>
              </a:spcAft>
              <a:buNone/>
            </a:pPr>
            <a:r>
              <a:rPr b="0" i="0" lang="fr" sz="2000" u="none" cap="none" strike="noStrike">
                <a:solidFill>
                  <a:srgbClr val="FFFFFF"/>
                </a:solidFill>
                <a:latin typeface="Arial"/>
                <a:ea typeface="Arial"/>
                <a:cs typeface="Arial"/>
                <a:sym typeface="Arial"/>
              </a:rPr>
              <a:t>Date : 26-28 juin 2024</a:t>
            </a:r>
            <a:endParaRPr b="0" i="0" sz="2000" u="none" cap="none" strike="noStrike">
              <a:solidFill>
                <a:srgbClr val="FFFFFF"/>
              </a:solidFill>
              <a:latin typeface="Arial"/>
              <a:ea typeface="Arial"/>
              <a:cs typeface="Arial"/>
              <a:sym typeface="Arial"/>
            </a:endParaRPr>
          </a:p>
        </p:txBody>
      </p:sp>
      <p:sp>
        <p:nvSpPr>
          <p:cNvPr id="305" name="Google Shape;305;p44"/>
          <p:cNvSpPr txBox="1"/>
          <p:nvPr>
            <p:ph idx="1" type="subTitle"/>
          </p:nvPr>
        </p:nvSpPr>
        <p:spPr>
          <a:xfrm>
            <a:off x="801026" y="1914275"/>
            <a:ext cx="9310800" cy="3498000"/>
          </a:xfrm>
          <a:prstGeom prst="rect">
            <a:avLst/>
          </a:prstGeom>
          <a:noFill/>
          <a:ln>
            <a:noFill/>
          </a:ln>
        </p:spPr>
        <p:txBody>
          <a:bodyPr anchorCtr="0" anchor="t" bIns="91175" lIns="91175" spcFirstLastPara="1" rIns="91175" wrap="square" tIns="91175">
            <a:noAutofit/>
          </a:bodyPr>
          <a:lstStyle/>
          <a:p>
            <a:pPr indent="0" lvl="0" marL="0" rtl="0" algn="l">
              <a:lnSpc>
                <a:spcPct val="100000"/>
              </a:lnSpc>
              <a:spcBef>
                <a:spcPts val="600"/>
              </a:spcBef>
              <a:spcAft>
                <a:spcPts val="0"/>
              </a:spcAft>
              <a:buSzPts val="1600"/>
              <a:buNone/>
            </a:pPr>
            <a:r>
              <a:rPr b="1" lang="fr" sz="4500">
                <a:latin typeface="Arial"/>
                <a:ea typeface="Arial"/>
                <a:cs typeface="Arial"/>
                <a:sym typeface="Arial"/>
              </a:rPr>
              <a:t>DÉVELOPPEMENT DES FINANCEMENTS</a:t>
            </a:r>
            <a:endParaRPr b="1" sz="4500">
              <a:latin typeface="Arial"/>
              <a:ea typeface="Arial"/>
              <a:cs typeface="Arial"/>
              <a:sym typeface="Arial"/>
            </a:endParaRPr>
          </a:p>
          <a:p>
            <a:pPr indent="0" lvl="0" marL="0" rtl="0" algn="l">
              <a:lnSpc>
                <a:spcPct val="100000"/>
              </a:lnSpc>
              <a:spcBef>
                <a:spcPts val="600"/>
              </a:spcBef>
              <a:spcAft>
                <a:spcPts val="0"/>
              </a:spcAft>
              <a:buSzPts val="1600"/>
              <a:buNone/>
            </a:pPr>
            <a:r>
              <a:t/>
            </a:r>
            <a:endParaRPr b="1" sz="2000">
              <a:latin typeface="Arial"/>
              <a:ea typeface="Arial"/>
              <a:cs typeface="Arial"/>
              <a:sym typeface="Arial"/>
            </a:endParaRPr>
          </a:p>
          <a:p>
            <a:pPr indent="0" lvl="0" marL="0" rtl="0" algn="l">
              <a:lnSpc>
                <a:spcPct val="100000"/>
              </a:lnSpc>
              <a:spcBef>
                <a:spcPts val="0"/>
              </a:spcBef>
              <a:spcAft>
                <a:spcPts val="0"/>
              </a:spcAft>
              <a:buSzPts val="1600"/>
              <a:buNone/>
            </a:pPr>
            <a:r>
              <a:rPr lang="fr" sz="3500">
                <a:latin typeface="Arial"/>
                <a:ea typeface="Arial"/>
                <a:cs typeface="Arial"/>
                <a:sym typeface="Arial"/>
              </a:rPr>
              <a:t>USAID/Burundi </a:t>
            </a:r>
            <a:endParaRPr sz="3500">
              <a:latin typeface="Arial"/>
              <a:ea typeface="Arial"/>
              <a:cs typeface="Arial"/>
              <a:sym typeface="Arial"/>
            </a:endParaRPr>
          </a:p>
          <a:p>
            <a:pPr indent="0" lvl="0" marL="0" rtl="0" algn="l">
              <a:lnSpc>
                <a:spcPct val="100000"/>
              </a:lnSpc>
              <a:spcBef>
                <a:spcPts val="0"/>
              </a:spcBef>
              <a:spcAft>
                <a:spcPts val="0"/>
              </a:spcAft>
              <a:buSzPts val="1600"/>
              <a:buNone/>
            </a:pPr>
            <a:r>
              <a:rPr lang="fr" sz="3500">
                <a:latin typeface="Arial"/>
                <a:ea typeface="Arial"/>
                <a:cs typeface="Arial"/>
                <a:sym typeface="Arial"/>
              </a:rPr>
              <a:t>Formation sur la</a:t>
            </a:r>
            <a:r>
              <a:rPr lang="fr" sz="3500">
                <a:latin typeface="Arial"/>
                <a:ea typeface="Arial"/>
                <a:cs typeface="Arial"/>
                <a:sym typeface="Arial"/>
              </a:rPr>
              <a:t> Localisation​</a:t>
            </a:r>
            <a:endParaRPr sz="3500"/>
          </a:p>
        </p:txBody>
      </p:sp>
      <p:pic>
        <p:nvPicPr>
          <p:cNvPr id="306" name="Google Shape;306;p44"/>
          <p:cNvPicPr preferRelativeResize="0"/>
          <p:nvPr/>
        </p:nvPicPr>
        <p:blipFill rotWithShape="1">
          <a:blip r:embed="rId3">
            <a:alphaModFix/>
          </a:blip>
          <a:srcRect b="0" l="990" r="1142" t="1293"/>
          <a:stretch/>
        </p:blipFill>
        <p:spPr>
          <a:xfrm rot="697395">
            <a:off x="9623642" y="1812204"/>
            <a:ext cx="2094660" cy="274605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3"/>
          <p:cNvSpPr/>
          <p:nvPr/>
        </p:nvSpPr>
        <p:spPr>
          <a:xfrm>
            <a:off x="4482"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APERÇU SUR L’INSCRIPTION </a:t>
            </a:r>
            <a:endParaRPr/>
          </a:p>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
        <p:nvSpPr>
          <p:cNvPr id="409" name="Google Shape;409;p53"/>
          <p:cNvSpPr txBox="1"/>
          <p:nvPr>
            <p:ph idx="1" type="body"/>
          </p:nvPr>
        </p:nvSpPr>
        <p:spPr>
          <a:xfrm>
            <a:off x="3625756" y="1084283"/>
            <a:ext cx="8479809" cy="5248277"/>
          </a:xfrm>
          <a:prstGeom prst="rect">
            <a:avLst/>
          </a:prstGeom>
          <a:noFill/>
          <a:ln>
            <a:noFill/>
          </a:ln>
        </p:spPr>
        <p:txBody>
          <a:bodyPr anchorCtr="0" anchor="t" bIns="45700" lIns="0" spcFirstLastPara="1" rIns="0" wrap="square" tIns="45700">
            <a:normAutofit fontScale="25000" lnSpcReduction="20000"/>
          </a:bodyPr>
          <a:lstStyle/>
          <a:p>
            <a:pPr indent="-101600" lvl="0" marL="91440" rtl="0" algn="l">
              <a:lnSpc>
                <a:spcPct val="110000"/>
              </a:lnSpc>
              <a:spcBef>
                <a:spcPts val="0"/>
              </a:spcBef>
              <a:spcAft>
                <a:spcPts val="0"/>
              </a:spcAft>
              <a:buSzPct val="100000"/>
              <a:buChar char=" "/>
            </a:pPr>
            <a:r>
              <a:rPr b="0" i="0" lang="fr" sz="6400" u="none" strike="noStrike">
                <a:solidFill>
                  <a:srgbClr val="00437A"/>
                </a:solidFill>
                <a:latin typeface="Arial"/>
                <a:ea typeface="Arial"/>
                <a:cs typeface="Arial"/>
                <a:sym typeface="Arial"/>
              </a:rPr>
              <a:t>Les partenaires potentiels doivent s'inscrire dans les systèmes appropriés pour pouvoir postuler aux subventions fédérales américaines, y compris à toutes les opportunités de financement de l'USAID.</a:t>
            </a:r>
            <a:endParaRPr/>
          </a:p>
          <a:p>
            <a:pPr indent="-101600" lvl="0" marL="91440" rtl="0" algn="l">
              <a:lnSpc>
                <a:spcPct val="110000"/>
              </a:lnSpc>
              <a:spcBef>
                <a:spcPts val="1400"/>
              </a:spcBef>
              <a:spcAft>
                <a:spcPts val="0"/>
              </a:spcAft>
              <a:buSzPct val="100000"/>
              <a:buChar char=" "/>
            </a:pPr>
            <a:r>
              <a:rPr b="0" i="0" lang="fr" sz="6400" u="none" strike="noStrike">
                <a:solidFill>
                  <a:srgbClr val="00437A"/>
                </a:solidFill>
                <a:latin typeface="Arial"/>
                <a:ea typeface="Arial"/>
                <a:cs typeface="Arial"/>
                <a:sym typeface="Arial"/>
              </a:rPr>
              <a:t>Quelques points importants à garder à l’esprit lorsque vous commencez :</a:t>
            </a:r>
            <a:endParaRPr/>
          </a:p>
          <a:p>
            <a:pPr indent="-101600" lvl="0" marL="91440" rtl="0" algn="l">
              <a:lnSpc>
                <a:spcPct val="110000"/>
              </a:lnSpc>
              <a:spcBef>
                <a:spcPts val="1400"/>
              </a:spcBef>
              <a:spcAft>
                <a:spcPts val="0"/>
              </a:spcAft>
              <a:buSzPct val="100000"/>
              <a:buFont typeface="Noto Sans Symbols"/>
              <a:buChar char="❑"/>
            </a:pPr>
            <a:r>
              <a:rPr b="1" i="0" lang="fr" sz="6400" u="none" strike="noStrike">
                <a:solidFill>
                  <a:srgbClr val="00437A"/>
                </a:solidFill>
                <a:latin typeface="Arial"/>
                <a:ea typeface="Arial"/>
                <a:cs typeface="Arial"/>
                <a:sym typeface="Arial"/>
              </a:rPr>
              <a:t>L’ensemble du processus d’inscription est gratuit pour toutes les organisations. </a:t>
            </a:r>
            <a:r>
              <a:rPr b="0" i="0" lang="fr" sz="6400" u="none" strike="noStrike">
                <a:solidFill>
                  <a:srgbClr val="00437A"/>
                </a:solidFill>
                <a:latin typeface="Arial"/>
                <a:ea typeface="Arial"/>
                <a:cs typeface="Arial"/>
                <a:sym typeface="Arial"/>
              </a:rPr>
              <a:t>Si un paiement vous est demandé lors de l’inscription, vous n’êtes pas sur un site officiel du gouvernement américain.</a:t>
            </a:r>
            <a:endParaRPr/>
          </a:p>
          <a:p>
            <a:pPr indent="-101600" lvl="0" marL="91440" rtl="0" algn="l">
              <a:lnSpc>
                <a:spcPct val="110000"/>
              </a:lnSpc>
              <a:spcBef>
                <a:spcPts val="1400"/>
              </a:spcBef>
              <a:spcAft>
                <a:spcPts val="0"/>
              </a:spcAft>
              <a:buSzPct val="100000"/>
              <a:buFont typeface="Noto Sans Symbols"/>
              <a:buChar char="❑"/>
            </a:pPr>
            <a:r>
              <a:rPr b="1" i="0" lang="fr" sz="6400" u="none" strike="noStrike">
                <a:solidFill>
                  <a:srgbClr val="00437A"/>
                </a:solidFill>
                <a:latin typeface="Arial"/>
                <a:ea typeface="Arial"/>
                <a:cs typeface="Arial"/>
                <a:sym typeface="Arial"/>
              </a:rPr>
              <a:t>Les informations que vous fournissez sont utilisées uniquement pour vous inscrire afin de recevoir un financement. </a:t>
            </a:r>
            <a:r>
              <a:rPr b="0" i="0" lang="fr" sz="6400" u="none" strike="noStrike">
                <a:solidFill>
                  <a:srgbClr val="00437A"/>
                </a:solidFill>
                <a:latin typeface="Arial"/>
                <a:ea typeface="Arial"/>
                <a:cs typeface="Arial"/>
                <a:sym typeface="Arial"/>
              </a:rPr>
              <a:t>Ces informations ne sont utilisées d'aucune autre manière par le gouvernement américain.</a:t>
            </a:r>
            <a:endParaRPr/>
          </a:p>
          <a:p>
            <a:pPr indent="-101600" lvl="0" marL="91440" rtl="0" algn="l">
              <a:lnSpc>
                <a:spcPct val="110000"/>
              </a:lnSpc>
              <a:spcBef>
                <a:spcPts val="1400"/>
              </a:spcBef>
              <a:spcAft>
                <a:spcPts val="0"/>
              </a:spcAft>
              <a:buSzPct val="100000"/>
              <a:buFont typeface="Noto Sans Symbols"/>
              <a:buChar char="❑"/>
            </a:pPr>
            <a:r>
              <a:rPr b="1" i="0" lang="fr" sz="6400" u="none" strike="noStrike">
                <a:solidFill>
                  <a:srgbClr val="00437A"/>
                </a:solidFill>
                <a:latin typeface="Arial"/>
                <a:ea typeface="Arial"/>
                <a:cs typeface="Arial"/>
                <a:sym typeface="Arial"/>
              </a:rPr>
              <a:t>Vous devrez utiliser une orthographe, un espacement et une ponctuation identiques pour chaque système du processus. </a:t>
            </a:r>
            <a:r>
              <a:rPr b="0" i="0" lang="fr" sz="6400" u="none" strike="noStrike">
                <a:solidFill>
                  <a:srgbClr val="00437A"/>
                </a:solidFill>
                <a:latin typeface="Arial"/>
                <a:ea typeface="Arial"/>
                <a:cs typeface="Arial"/>
                <a:sym typeface="Arial"/>
              </a:rPr>
              <a:t>Vous pouvez rendre cela plus facile en mettant vos informations dans le </a:t>
            </a:r>
            <a:r>
              <a:rPr b="0" i="0" lang="fr" sz="6400" u="sng" strike="noStrike">
                <a:solidFill>
                  <a:srgbClr val="0067B8"/>
                </a:solidFill>
                <a:latin typeface="Arial"/>
                <a:ea typeface="Arial"/>
                <a:cs typeface="Arial"/>
                <a:sym typeface="Arial"/>
                <a:hlinkClick r:id="rId3">
                  <a:extLst>
                    <a:ext uri="{A12FA001-AC4F-418D-AE19-62706E023703}">
                      <ahyp:hlinkClr val="tx"/>
                    </a:ext>
                  </a:extLst>
                </a:hlinkClick>
              </a:rPr>
              <a:t>Key InformationLog fourni </a:t>
            </a:r>
            <a:r>
              <a:rPr b="0" i="0" lang="fr" sz="6400" u="none" strike="noStrike">
                <a:solidFill>
                  <a:srgbClr val="00437A"/>
                </a:solidFill>
                <a:latin typeface="Arial"/>
                <a:ea typeface="Arial"/>
                <a:cs typeface="Arial"/>
                <a:sym typeface="Arial"/>
              </a:rPr>
              <a:t>. Vous pouvez ensuite copier et coller les détails pertinents dans chaque formulaire sur différents sites Web.</a:t>
            </a:r>
            <a:endParaRPr/>
          </a:p>
          <a:p>
            <a:pPr indent="-101600" lvl="0" marL="91440" rtl="0" algn="l">
              <a:lnSpc>
                <a:spcPct val="110000"/>
              </a:lnSpc>
              <a:spcBef>
                <a:spcPts val="1400"/>
              </a:spcBef>
              <a:spcAft>
                <a:spcPts val="0"/>
              </a:spcAft>
              <a:buSzPct val="100000"/>
              <a:buFont typeface="Noto Sans Symbols"/>
              <a:buChar char="❑"/>
            </a:pPr>
            <a:r>
              <a:rPr b="1" i="0" lang="fr" sz="6400" u="none" strike="noStrike">
                <a:solidFill>
                  <a:srgbClr val="00437A"/>
                </a:solidFill>
                <a:latin typeface="Arial"/>
                <a:ea typeface="Arial"/>
                <a:cs typeface="Arial"/>
                <a:sym typeface="Arial"/>
              </a:rPr>
              <a:t>Notez que ces inscriptions peuvent nécessiter des navigateurs Web spécifiques </a:t>
            </a:r>
            <a:r>
              <a:rPr b="0" i="0" lang="fr" sz="6400" u="none" strike="noStrike">
                <a:solidFill>
                  <a:srgbClr val="00437A"/>
                </a:solidFill>
                <a:latin typeface="Arial"/>
                <a:ea typeface="Arial"/>
                <a:cs typeface="Arial"/>
                <a:sym typeface="Arial"/>
              </a:rPr>
              <a:t>(tels que </a:t>
            </a:r>
            <a:r>
              <a:rPr b="0" i="0" lang="fr" sz="6400" u="none" strike="noStrike">
                <a:solidFill>
                  <a:srgbClr val="0067B8"/>
                </a:solidFill>
                <a:latin typeface="Arial"/>
                <a:ea typeface="Arial"/>
                <a:cs typeface="Arial"/>
                <a:sym typeface="Arial"/>
              </a:rPr>
              <a:t>Chrome </a:t>
            </a:r>
            <a:r>
              <a:rPr b="0" i="0" lang="fr" sz="6400" u="none" strike="noStrike">
                <a:solidFill>
                  <a:srgbClr val="00437A"/>
                </a:solidFill>
                <a:latin typeface="Arial"/>
                <a:ea typeface="Arial"/>
                <a:cs typeface="Arial"/>
                <a:sym typeface="Arial"/>
              </a:rPr>
              <a:t>, </a:t>
            </a:r>
            <a:r>
              <a:rPr b="0" i="0" lang="fr" sz="6400" u="none" strike="noStrike">
                <a:solidFill>
                  <a:srgbClr val="0067B8"/>
                </a:solidFill>
                <a:latin typeface="Arial"/>
                <a:ea typeface="Arial"/>
                <a:cs typeface="Arial"/>
                <a:sym typeface="Arial"/>
              </a:rPr>
              <a:t>Firefox </a:t>
            </a:r>
            <a:r>
              <a:rPr b="0" i="0" lang="fr" sz="6400" u="none" strike="noStrike">
                <a:solidFill>
                  <a:srgbClr val="00437A"/>
                </a:solidFill>
                <a:latin typeface="Arial"/>
                <a:ea typeface="Arial"/>
                <a:cs typeface="Arial"/>
                <a:sym typeface="Arial"/>
              </a:rPr>
              <a:t>ou </a:t>
            </a:r>
            <a:r>
              <a:rPr b="0" i="0" lang="fr" sz="6400" u="none" strike="noStrike">
                <a:solidFill>
                  <a:srgbClr val="0067B8"/>
                </a:solidFill>
                <a:latin typeface="Arial"/>
                <a:ea typeface="Arial"/>
                <a:cs typeface="Arial"/>
                <a:sym typeface="Arial"/>
              </a:rPr>
              <a:t>Safari </a:t>
            </a:r>
            <a:r>
              <a:rPr b="0" i="0" lang="fr" sz="6400" u="none" strike="noStrike">
                <a:solidFill>
                  <a:srgbClr val="00437A"/>
                </a:solidFill>
                <a:latin typeface="Arial"/>
                <a:ea typeface="Arial"/>
                <a:cs typeface="Arial"/>
                <a:sym typeface="Arial"/>
              </a:rPr>
              <a:t>) ; vous recevrez une alerte si vous devez utiliser un autre navigateur.</a:t>
            </a:r>
            <a:endParaRPr/>
          </a:p>
          <a:p>
            <a:pPr indent="-101600" lvl="0" marL="91440" rtl="0" algn="l">
              <a:lnSpc>
                <a:spcPct val="110000"/>
              </a:lnSpc>
              <a:spcBef>
                <a:spcPts val="1400"/>
              </a:spcBef>
              <a:spcAft>
                <a:spcPts val="0"/>
              </a:spcAft>
              <a:buSzPct val="100000"/>
              <a:buFont typeface="Noto Sans Symbols"/>
              <a:buChar char="❑"/>
            </a:pPr>
            <a:r>
              <a:rPr b="1" i="0" lang="fr" sz="6400" u="none" strike="noStrike">
                <a:solidFill>
                  <a:srgbClr val="00437A"/>
                </a:solidFill>
                <a:latin typeface="Arial"/>
                <a:ea typeface="Arial"/>
                <a:cs typeface="Arial"/>
                <a:sym typeface="Arial"/>
              </a:rPr>
              <a:t>Vous pouvez réaliser ces inscriptions à votre rythme. </a:t>
            </a:r>
            <a:r>
              <a:rPr b="0" i="0" lang="fr" sz="6400" u="none" strike="noStrike">
                <a:solidFill>
                  <a:srgbClr val="00437A"/>
                </a:solidFill>
                <a:latin typeface="Arial"/>
                <a:ea typeface="Arial"/>
                <a:cs typeface="Arial"/>
                <a:sym typeface="Arial"/>
              </a:rPr>
              <a:t>Vous pouvez enregistrer une section lors du processus d'inscription et y revenir plus tard pour compléter les sections suivantes.</a:t>
            </a:r>
            <a:endParaRPr/>
          </a:p>
          <a:p>
            <a:pPr indent="-59689" lvl="0" marL="91440" rtl="0" algn="l">
              <a:lnSpc>
                <a:spcPct val="110000"/>
              </a:lnSpc>
              <a:spcBef>
                <a:spcPts val="1400"/>
              </a:spcBef>
              <a:spcAft>
                <a:spcPts val="0"/>
              </a:spcAft>
              <a:buSzPct val="100000"/>
              <a:buNone/>
            </a:pPr>
            <a:r>
              <a:t/>
            </a:r>
            <a:endParaRPr b="1"/>
          </a:p>
        </p:txBody>
      </p:sp>
      <p:sp>
        <p:nvSpPr>
          <p:cNvPr id="410" name="Google Shape;410;p53"/>
          <p:cNvSpPr/>
          <p:nvPr/>
        </p:nvSpPr>
        <p:spPr>
          <a:xfrm>
            <a:off x="1403351" y="3958011"/>
            <a:ext cx="1312956" cy="1472953"/>
          </a:xfrm>
          <a:prstGeom prst="rect">
            <a:avLst/>
          </a:prstGeom>
          <a:solidFill>
            <a:srgbClr val="FFFFFF"/>
          </a:solidFill>
          <a:ln>
            <a:noFill/>
          </a:ln>
        </p:spPr>
      </p:sp>
      <p:sp>
        <p:nvSpPr>
          <p:cNvPr id="411" name="Google Shape;411;p53"/>
          <p:cNvSpPr/>
          <p:nvPr/>
        </p:nvSpPr>
        <p:spPr>
          <a:xfrm>
            <a:off x="-52108" y="1286903"/>
            <a:ext cx="3781425" cy="2955925"/>
          </a:xfrm>
          <a:prstGeom prst="rect">
            <a:avLst/>
          </a:prstGeom>
          <a:solidFill>
            <a:srgbClr val="FFFFFF"/>
          </a:solidFill>
          <a:ln>
            <a:noFill/>
          </a:ln>
        </p:spPr>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43"/>
          <p:cNvSpPr txBox="1"/>
          <p:nvPr>
            <p:ph idx="1" type="body"/>
          </p:nvPr>
        </p:nvSpPr>
        <p:spPr>
          <a:xfrm>
            <a:off x="1019080" y="1195403"/>
            <a:ext cx="10363200" cy="4233200"/>
          </a:xfrm>
          <a:prstGeom prst="rect">
            <a:avLst/>
          </a:prstGeom>
          <a:noFill/>
          <a:ln>
            <a:noFill/>
          </a:ln>
        </p:spPr>
        <p:txBody>
          <a:bodyPr anchorCtr="0" anchor="t" bIns="91175" lIns="91175" spcFirstLastPara="1" rIns="91175" wrap="square" tIns="91175">
            <a:noAutofit/>
          </a:bodyPr>
          <a:lstStyle/>
          <a:p>
            <a:pPr indent="0" lvl="0" marL="14817" rtl="0" algn="l">
              <a:lnSpc>
                <a:spcPct val="110000"/>
              </a:lnSpc>
              <a:spcBef>
                <a:spcPts val="800"/>
              </a:spcBef>
              <a:spcAft>
                <a:spcPts val="0"/>
              </a:spcAft>
              <a:buSzPts val="1600"/>
              <a:buNone/>
            </a:pPr>
            <a:r>
              <a:rPr lang="fr" sz="2000">
                <a:solidFill>
                  <a:srgbClr val="0C0C0C"/>
                </a:solidFill>
                <a:latin typeface="Arial"/>
                <a:ea typeface="Arial"/>
                <a:cs typeface="Arial"/>
                <a:sym typeface="Arial"/>
              </a:rPr>
              <a:t>Une fois qu'une proposition/demande a passé avec succès le contrôle de conformité, les évaluateurs de l'USAID prennent en compte trois facteurs clés pour déterminer si elle est complète et si le candidat répond aux attentes de l'Agence :</a:t>
            </a:r>
            <a:endParaRPr b="1" sz="2000">
              <a:solidFill>
                <a:srgbClr val="0C0C0C"/>
              </a:solidFill>
              <a:latin typeface="Arial"/>
              <a:ea typeface="Arial"/>
              <a:cs typeface="Arial"/>
              <a:sym typeface="Arial"/>
            </a:endParaRPr>
          </a:p>
          <a:p>
            <a:pPr indent="-457189" lvl="0" marL="457189" rtl="0" algn="l">
              <a:lnSpc>
                <a:spcPct val="110000"/>
              </a:lnSpc>
              <a:spcBef>
                <a:spcPts val="1600"/>
              </a:spcBef>
              <a:spcAft>
                <a:spcPts val="0"/>
              </a:spcAft>
              <a:buClr>
                <a:schemeClr val="dk1"/>
              </a:buClr>
              <a:buSzPts val="2000"/>
              <a:buAutoNum type="arabicPeriod"/>
            </a:pPr>
            <a:r>
              <a:rPr b="1" lang="fr" sz="2000">
                <a:solidFill>
                  <a:srgbClr val="0C0C0C"/>
                </a:solidFill>
                <a:latin typeface="Arial"/>
                <a:ea typeface="Arial"/>
                <a:cs typeface="Arial"/>
                <a:sym typeface="Arial"/>
              </a:rPr>
              <a:t>Performances passées : </a:t>
            </a:r>
            <a:r>
              <a:rPr lang="fr" sz="2000">
                <a:solidFill>
                  <a:srgbClr val="0C0C0C"/>
                </a:solidFill>
                <a:latin typeface="Arial"/>
                <a:ea typeface="Arial"/>
                <a:cs typeface="Arial"/>
                <a:sym typeface="Arial"/>
              </a:rPr>
              <a:t>l’expérience peut aider à prédire le succès des efforts futurs.</a:t>
            </a:r>
            <a:endParaRPr/>
          </a:p>
          <a:p>
            <a:pPr indent="-457189" lvl="0" marL="457189" rtl="0" algn="l">
              <a:lnSpc>
                <a:spcPct val="110000"/>
              </a:lnSpc>
              <a:spcBef>
                <a:spcPts val="1600"/>
              </a:spcBef>
              <a:spcAft>
                <a:spcPts val="0"/>
              </a:spcAft>
              <a:buClr>
                <a:schemeClr val="dk1"/>
              </a:buClr>
              <a:buSzPts val="2000"/>
              <a:buAutoNum type="arabicPeriod"/>
            </a:pPr>
            <a:r>
              <a:rPr b="1" lang="fr" sz="2000">
                <a:solidFill>
                  <a:srgbClr val="0C0C0C"/>
                </a:solidFill>
                <a:latin typeface="Arial"/>
                <a:ea typeface="Arial"/>
                <a:cs typeface="Arial"/>
                <a:sym typeface="Arial"/>
              </a:rPr>
              <a:t>Coût : </a:t>
            </a:r>
            <a:r>
              <a:rPr lang="fr" sz="2000">
                <a:solidFill>
                  <a:srgbClr val="0C0C0C"/>
                </a:solidFill>
                <a:latin typeface="Arial"/>
                <a:ea typeface="Arial"/>
                <a:cs typeface="Arial"/>
                <a:sym typeface="Arial"/>
              </a:rPr>
              <a:t>L’USAID vise à financer au meilleur rapport qualité-prix des programmes de haute qualité.</a:t>
            </a:r>
            <a:endParaRPr/>
          </a:p>
          <a:p>
            <a:pPr indent="-457189" lvl="0" marL="457189" rtl="0" algn="l">
              <a:lnSpc>
                <a:spcPct val="110000"/>
              </a:lnSpc>
              <a:spcBef>
                <a:spcPts val="1600"/>
              </a:spcBef>
              <a:spcAft>
                <a:spcPts val="800"/>
              </a:spcAft>
              <a:buClr>
                <a:schemeClr val="dk1"/>
              </a:buClr>
              <a:buSzPts val="2000"/>
              <a:buAutoNum type="arabicPeriod"/>
            </a:pPr>
            <a:r>
              <a:rPr b="1" lang="fr" sz="2000">
                <a:solidFill>
                  <a:srgbClr val="0C0C0C"/>
                </a:solidFill>
                <a:latin typeface="Arial"/>
                <a:ea typeface="Arial"/>
                <a:cs typeface="Arial"/>
                <a:sym typeface="Arial"/>
              </a:rPr>
              <a:t>Responsabilité : </a:t>
            </a:r>
            <a:r>
              <a:rPr lang="fr" sz="2000">
                <a:solidFill>
                  <a:srgbClr val="0C0C0C"/>
                </a:solidFill>
                <a:latin typeface="Arial"/>
                <a:ea typeface="Arial"/>
                <a:cs typeface="Arial"/>
                <a:sym typeface="Arial"/>
              </a:rPr>
              <a:t>L'Agence tiendra compte de la solidité financière et de l'intégrité commerciale.</a:t>
            </a:r>
            <a:endParaRPr sz="2000">
              <a:solidFill>
                <a:srgbClr val="0C0C0C"/>
              </a:solidFill>
              <a:latin typeface="Arial"/>
              <a:ea typeface="Arial"/>
              <a:cs typeface="Arial"/>
              <a:sym typeface="Arial"/>
            </a:endParaRPr>
          </a:p>
        </p:txBody>
      </p:sp>
      <p:sp>
        <p:nvSpPr>
          <p:cNvPr id="1104" name="Google Shape;1104;p143"/>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CONSIDÉRATIONS CLÉS POUR UNE PROPOSITION GAGNANTE</a:t>
            </a:r>
            <a:endParaRPr b="1" sz="2800">
              <a:solidFill>
                <a:srgbClr val="FFFFFF"/>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44"/>
          <p:cNvSpPr txBox="1"/>
          <p:nvPr>
            <p:ph idx="1" type="body"/>
          </p:nvPr>
        </p:nvSpPr>
        <p:spPr>
          <a:xfrm>
            <a:off x="877123" y="897605"/>
            <a:ext cx="10388691" cy="4347588"/>
          </a:xfrm>
          <a:prstGeom prst="rect">
            <a:avLst/>
          </a:prstGeom>
          <a:noFill/>
          <a:ln>
            <a:noFill/>
          </a:ln>
        </p:spPr>
        <p:txBody>
          <a:bodyPr anchorCtr="0" anchor="t" bIns="91175" lIns="91175" spcFirstLastPara="1" rIns="91175" wrap="square" tIns="91175">
            <a:noAutofit/>
          </a:bodyPr>
          <a:lstStyle/>
          <a:p>
            <a:pPr indent="0" lvl="0" marL="0" rtl="0" algn="just">
              <a:lnSpc>
                <a:spcPct val="110000"/>
              </a:lnSpc>
              <a:spcBef>
                <a:spcPts val="800"/>
              </a:spcBef>
              <a:spcAft>
                <a:spcPts val="0"/>
              </a:spcAft>
              <a:buSzPts val="1600"/>
              <a:buNone/>
            </a:pPr>
            <a:r>
              <a:rPr lang="fr" sz="1800">
                <a:solidFill>
                  <a:srgbClr val="0C0C0C"/>
                </a:solidFill>
                <a:latin typeface="Arial"/>
                <a:ea typeface="Arial"/>
                <a:cs typeface="Arial"/>
                <a:sym typeface="Arial"/>
              </a:rPr>
              <a:t>Une proposition doit capter et maintenir l’intérêt du lecteur tout en répondant à tous les critères d’évaluation et inspirer confiance dans votre expertise technique et votre capacité à communiquer.</a:t>
            </a:r>
            <a:endParaRPr sz="1800">
              <a:solidFill>
                <a:srgbClr val="0C0C0C"/>
              </a:solidFill>
              <a:latin typeface="Arial"/>
              <a:ea typeface="Arial"/>
              <a:cs typeface="Arial"/>
              <a:sym typeface="Arial"/>
            </a:endParaRPr>
          </a:p>
          <a:p>
            <a:pPr indent="-457189" lvl="0" marL="457189" rtl="0" algn="just">
              <a:lnSpc>
                <a:spcPct val="110000"/>
              </a:lnSpc>
              <a:spcBef>
                <a:spcPts val="1600"/>
              </a:spcBef>
              <a:spcAft>
                <a:spcPts val="0"/>
              </a:spcAft>
              <a:buClr>
                <a:schemeClr val="dk1"/>
              </a:buClr>
              <a:buSzPts val="1800"/>
              <a:buFont typeface="Noto Sans Symbols"/>
              <a:buChar char="▪"/>
            </a:pPr>
            <a:r>
              <a:rPr b="1" lang="fr" sz="1800">
                <a:solidFill>
                  <a:srgbClr val="0C0C0C"/>
                </a:solidFill>
                <a:latin typeface="Arial"/>
                <a:ea typeface="Arial"/>
                <a:cs typeface="Arial"/>
                <a:sym typeface="Arial"/>
              </a:rPr>
              <a:t>Soyez clair : </a:t>
            </a:r>
            <a:r>
              <a:rPr lang="fr" sz="1800">
                <a:solidFill>
                  <a:srgbClr val="0C0C0C"/>
                </a:solidFill>
                <a:latin typeface="Arial"/>
                <a:ea typeface="Arial"/>
                <a:cs typeface="Arial"/>
                <a:sym typeface="Arial"/>
              </a:rPr>
              <a:t>évitez le jargon et le langage trop technique. Si vous devez expliquer une composante technique du projet, ne présumez pas de connaissances ou d’expertise. Épelez tous les acronymes lors de la première utilisation.</a:t>
            </a:r>
            <a:endParaRPr sz="1800">
              <a:solidFill>
                <a:srgbClr val="0C0C0C"/>
              </a:solidFill>
              <a:latin typeface="Arial"/>
              <a:ea typeface="Arial"/>
              <a:cs typeface="Arial"/>
              <a:sym typeface="Arial"/>
            </a:endParaRPr>
          </a:p>
          <a:p>
            <a:pPr indent="-457189" lvl="0" marL="457189" rtl="0" algn="just">
              <a:lnSpc>
                <a:spcPct val="110000"/>
              </a:lnSpc>
              <a:spcBef>
                <a:spcPts val="1600"/>
              </a:spcBef>
              <a:spcAft>
                <a:spcPts val="0"/>
              </a:spcAft>
              <a:buClr>
                <a:schemeClr val="dk1"/>
              </a:buClr>
              <a:buSzPts val="1800"/>
              <a:buFont typeface="Noto Sans Symbols"/>
              <a:buChar char="▪"/>
            </a:pPr>
            <a:r>
              <a:rPr b="1" lang="fr" sz="1800">
                <a:solidFill>
                  <a:srgbClr val="0C0C0C"/>
                </a:solidFill>
                <a:latin typeface="Arial"/>
                <a:ea typeface="Arial"/>
                <a:cs typeface="Arial"/>
                <a:sym typeface="Arial"/>
              </a:rPr>
              <a:t>Soyez cohérent : </a:t>
            </a:r>
            <a:r>
              <a:rPr lang="fr" sz="1800">
                <a:solidFill>
                  <a:srgbClr val="0C0C0C"/>
                </a:solidFill>
                <a:latin typeface="Arial"/>
                <a:ea typeface="Arial"/>
                <a:cs typeface="Arial"/>
                <a:sym typeface="Arial"/>
              </a:rPr>
              <a:t>maintenez un ton/une voix cohérents dans votre récit, en particulier lorsque les sections sont rédigées par différents membres de l'équipe. Par exemple, décidez s'il est approprié d'utiliser « nous » pour désigner votre organisation ou d'utiliser une tierce personne (par exemple, « Organisation XYZ) ».</a:t>
            </a:r>
            <a:endParaRPr/>
          </a:p>
          <a:p>
            <a:pPr indent="-457189" lvl="0" marL="457189" rtl="0" algn="just">
              <a:lnSpc>
                <a:spcPct val="110000"/>
              </a:lnSpc>
              <a:spcBef>
                <a:spcPts val="1600"/>
              </a:spcBef>
              <a:spcAft>
                <a:spcPts val="0"/>
              </a:spcAft>
              <a:buClr>
                <a:schemeClr val="dk1"/>
              </a:buClr>
              <a:buSzPts val="1800"/>
              <a:buFont typeface="Noto Sans Symbols"/>
              <a:buChar char="▪"/>
            </a:pPr>
            <a:r>
              <a:rPr b="1" lang="fr" sz="1800">
                <a:solidFill>
                  <a:schemeClr val="dk1"/>
                </a:solidFill>
                <a:latin typeface="Arial"/>
                <a:ea typeface="Arial"/>
                <a:cs typeface="Arial"/>
                <a:sym typeface="Arial"/>
              </a:rPr>
              <a:t>Soyez professionnel : </a:t>
            </a:r>
            <a:r>
              <a:rPr lang="fr" sz="1800">
                <a:solidFill>
                  <a:schemeClr val="dk1"/>
                </a:solidFill>
                <a:latin typeface="Arial"/>
                <a:ea typeface="Arial"/>
                <a:cs typeface="Arial"/>
                <a:sym typeface="Arial"/>
              </a:rPr>
              <a:t>évitez le langage informel, y compris les contractions, et lisez votre proposition du point de vue de l'USAID pour évaluer dans quelle mesure votre idée répond aux besoins décrits dans la sollicitation.</a:t>
            </a:r>
            <a:endParaRPr/>
          </a:p>
          <a:p>
            <a:pPr indent="-457189" lvl="0" marL="457189" rtl="0" algn="just">
              <a:lnSpc>
                <a:spcPct val="110000"/>
              </a:lnSpc>
              <a:spcBef>
                <a:spcPts val="1600"/>
              </a:spcBef>
              <a:spcAft>
                <a:spcPts val="0"/>
              </a:spcAft>
              <a:buClr>
                <a:schemeClr val="dk1"/>
              </a:buClr>
              <a:buSzPts val="1800"/>
              <a:buFont typeface="Noto Sans Symbols"/>
              <a:buChar char="▪"/>
            </a:pPr>
            <a:r>
              <a:rPr b="1" lang="fr" sz="1800">
                <a:solidFill>
                  <a:schemeClr val="dk1"/>
                </a:solidFill>
                <a:latin typeface="Arial"/>
                <a:ea typeface="Arial"/>
                <a:cs typeface="Arial"/>
                <a:sym typeface="Arial"/>
              </a:rPr>
              <a:t>Language NOFO « miroir » : </a:t>
            </a:r>
            <a:r>
              <a:rPr lang="fr" sz="1800">
                <a:solidFill>
                  <a:schemeClr val="dk1"/>
                </a:solidFill>
                <a:latin typeface="Arial"/>
                <a:ea typeface="Arial"/>
                <a:cs typeface="Arial"/>
                <a:sym typeface="Arial"/>
              </a:rPr>
              <a:t>utilisez la même terminologie et le même cadrage que ceux utilisés dans la sollicitation. Une proposition solide doit être très facile à examiner pour le donateur, en lien direct avec les critères d'évaluation de la sollicitation. </a:t>
            </a:r>
            <a:endParaRPr sz="1800">
              <a:solidFill>
                <a:schemeClr val="dk1"/>
              </a:solidFill>
              <a:latin typeface="Arial"/>
              <a:ea typeface="Arial"/>
              <a:cs typeface="Arial"/>
              <a:sym typeface="Arial"/>
            </a:endParaRPr>
          </a:p>
          <a:p>
            <a:pPr indent="-330189" lvl="0" marL="457189" rtl="0" algn="just">
              <a:lnSpc>
                <a:spcPct val="110000"/>
              </a:lnSpc>
              <a:spcBef>
                <a:spcPts val="1600"/>
              </a:spcBef>
              <a:spcAft>
                <a:spcPts val="800"/>
              </a:spcAft>
              <a:buClr>
                <a:schemeClr val="dk1"/>
              </a:buClr>
              <a:buSzPts val="2000"/>
              <a:buFont typeface="Noto Sans Symbols"/>
              <a:buNone/>
            </a:pPr>
            <a:r>
              <a:t/>
            </a:r>
            <a:endParaRPr sz="2000">
              <a:solidFill>
                <a:srgbClr val="0C0C0C"/>
              </a:solidFill>
              <a:latin typeface="Arial"/>
              <a:ea typeface="Arial"/>
              <a:cs typeface="Arial"/>
              <a:sym typeface="Arial"/>
            </a:endParaRPr>
          </a:p>
        </p:txBody>
      </p:sp>
      <p:sp>
        <p:nvSpPr>
          <p:cNvPr id="1110" name="Google Shape;1110;p144"/>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CONSEILS DE REDACTION/ÉDITION</a:t>
            </a:r>
            <a:endParaRPr b="1" sz="4267">
              <a:solidFill>
                <a:srgbClr val="FFFFFF"/>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45"/>
          <p:cNvSpPr txBox="1"/>
          <p:nvPr>
            <p:ph idx="1" type="body"/>
          </p:nvPr>
        </p:nvSpPr>
        <p:spPr>
          <a:xfrm>
            <a:off x="1127760" y="1082104"/>
            <a:ext cx="10363200" cy="4233200"/>
          </a:xfrm>
          <a:prstGeom prst="rect">
            <a:avLst/>
          </a:prstGeom>
          <a:noFill/>
          <a:ln>
            <a:noFill/>
          </a:ln>
        </p:spPr>
        <p:txBody>
          <a:bodyPr anchorCtr="0" anchor="t" bIns="91175" lIns="91175" spcFirstLastPara="1" rIns="91175" wrap="square" tIns="91175">
            <a:noAutofit/>
          </a:bodyPr>
          <a:lstStyle/>
          <a:p>
            <a:pPr indent="-457189" lvl="0" marL="457189" rtl="0" algn="just">
              <a:lnSpc>
                <a:spcPct val="110000"/>
              </a:lnSpc>
              <a:spcBef>
                <a:spcPts val="8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Créez une liste de contrôle de tout ce qui est requis</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Fournissez uniquement ce que le donateur a demandé et pourquoi (pour la chose évaluée, sans proposer quelque chose que le donateur ne recherche pas).</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Respectez le format exigé: Respectez la date limite de soumission.</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Répondre aux critères d’éligibilité. et</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Respectez les instructions, y compris les limitations de pages, font, type de fichier (Word ou Excel)</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C00000"/>
                </a:solidFill>
                <a:latin typeface="Arial"/>
                <a:ea typeface="Arial"/>
                <a:cs typeface="Arial"/>
                <a:sym typeface="Arial"/>
              </a:rPr>
              <a:t>Les pages dépassant la limite ne seront pas évaluées</a:t>
            </a:r>
            <a:r>
              <a:rPr lang="fr" sz="2000">
                <a:solidFill>
                  <a:srgbClr val="0C0C0C"/>
                </a:solidFill>
                <a:latin typeface="Arial"/>
                <a:ea typeface="Arial"/>
                <a:cs typeface="Arial"/>
                <a:sym typeface="Arial"/>
              </a:rPr>
              <a:t>.</a:t>
            </a:r>
            <a:endParaRPr/>
          </a:p>
          <a:p>
            <a:pPr indent="-457189" lvl="0" marL="457189" rtl="0" algn="just">
              <a:lnSpc>
                <a:spcPct val="110000"/>
              </a:lnSpc>
              <a:spcBef>
                <a:spcPts val="1600"/>
              </a:spcBef>
              <a:spcAft>
                <a:spcPts val="800"/>
              </a:spcAft>
              <a:buClr>
                <a:schemeClr val="dk1"/>
              </a:buClr>
              <a:buSzPts val="2000"/>
              <a:buFont typeface="Noto Sans Symbols"/>
              <a:buChar char="▪"/>
            </a:pPr>
            <a:r>
              <a:rPr lang="fr" sz="2000">
                <a:solidFill>
                  <a:srgbClr val="0C0C0C"/>
                </a:solidFill>
                <a:latin typeface="Arial"/>
                <a:ea typeface="Arial"/>
                <a:cs typeface="Arial"/>
                <a:sym typeface="Arial"/>
              </a:rPr>
              <a:t>Évaluer et comparer/aligner sur les critères.</a:t>
            </a:r>
            <a:endParaRPr/>
          </a:p>
        </p:txBody>
      </p:sp>
      <p:sp>
        <p:nvSpPr>
          <p:cNvPr id="1116" name="Google Shape;1116;p145"/>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CONSEILS POUR LE RESPECT DE LA SOLLICITATION</a:t>
            </a:r>
            <a:endParaRPr b="1" sz="3600">
              <a:solidFill>
                <a:srgbClr val="FFFFFF"/>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46"/>
          <p:cNvSpPr txBox="1"/>
          <p:nvPr>
            <p:ph idx="1" type="body"/>
          </p:nvPr>
        </p:nvSpPr>
        <p:spPr>
          <a:xfrm>
            <a:off x="1036725" y="1112045"/>
            <a:ext cx="10363200" cy="4233200"/>
          </a:xfrm>
          <a:prstGeom prst="rect">
            <a:avLst/>
          </a:prstGeom>
          <a:noFill/>
          <a:ln>
            <a:noFill/>
          </a:ln>
        </p:spPr>
        <p:txBody>
          <a:bodyPr anchorCtr="0" anchor="t" bIns="91175" lIns="91175" spcFirstLastPara="1" rIns="91175" wrap="square" tIns="91175">
            <a:noAutofit/>
          </a:bodyPr>
          <a:lstStyle/>
          <a:p>
            <a:pPr indent="-457189" lvl="0" marL="457189" rtl="0" algn="just">
              <a:lnSpc>
                <a:spcPct val="110000"/>
              </a:lnSpc>
              <a:spcBef>
                <a:spcPts val="8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Prévoyez au moins deux semaines pour la révision et la modification.</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Gardez ces examens selon un calendrier serré ; ils peuvent faire l'objet de plusieurs niveaux d'examen organisés avec des objectifs spécifiques à chaque session.</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Le responsable des propositions qui soutient votre équipe de développement suivra le calendrier élaboré par votre équipe.</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Les délais de proposition sont courts, ce responsable doit donc rappeler aux membres de votre équipe les délais internes.</a:t>
            </a:r>
            <a:endParaRPr/>
          </a:p>
          <a:p>
            <a:pPr indent="-338655" lvl="0" marL="609585" marR="0" rtl="0" algn="l">
              <a:lnSpc>
                <a:spcPct val="110000"/>
              </a:lnSpc>
              <a:spcBef>
                <a:spcPts val="800"/>
              </a:spcBef>
              <a:spcAft>
                <a:spcPts val="0"/>
              </a:spcAft>
              <a:buClr>
                <a:srgbClr val="6C6463"/>
              </a:buClr>
              <a:buSzPts val="1600"/>
              <a:buNone/>
            </a:pPr>
            <a:r>
              <a:t/>
            </a:r>
            <a:endParaRPr>
              <a:solidFill>
                <a:schemeClr val="dk1"/>
              </a:solidFill>
              <a:latin typeface="Arial"/>
              <a:ea typeface="Arial"/>
              <a:cs typeface="Arial"/>
              <a:sym typeface="Arial"/>
            </a:endParaRPr>
          </a:p>
        </p:txBody>
      </p:sp>
      <p:sp>
        <p:nvSpPr>
          <p:cNvPr id="1122" name="Google Shape;1122;p146"/>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LA GESTION DU TEMPS EST LA CLÉ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47"/>
          <p:cNvSpPr txBox="1"/>
          <p:nvPr>
            <p:ph idx="1" type="body"/>
          </p:nvPr>
        </p:nvSpPr>
        <p:spPr>
          <a:xfrm>
            <a:off x="975360" y="1078517"/>
            <a:ext cx="10363200" cy="4858076"/>
          </a:xfrm>
          <a:prstGeom prst="rect">
            <a:avLst/>
          </a:prstGeom>
          <a:noFill/>
          <a:ln>
            <a:noFill/>
          </a:ln>
        </p:spPr>
        <p:txBody>
          <a:bodyPr anchorCtr="0" anchor="t" bIns="91175" lIns="91175" spcFirstLastPara="1" rIns="91175" wrap="square" tIns="91175">
            <a:normAutofit/>
          </a:bodyPr>
          <a:lstStyle/>
          <a:p>
            <a:pPr indent="0" lvl="0" marL="169329" rtl="0" algn="l">
              <a:lnSpc>
                <a:spcPct val="110000"/>
              </a:lnSpc>
              <a:spcBef>
                <a:spcPts val="800"/>
              </a:spcBef>
              <a:spcAft>
                <a:spcPts val="0"/>
              </a:spcAft>
              <a:buSzPts val="1600"/>
              <a:buNone/>
            </a:pPr>
            <a:r>
              <a:rPr b="1" lang="fr" sz="2000">
                <a:solidFill>
                  <a:srgbClr val="0C0C0C"/>
                </a:solidFill>
              </a:rPr>
              <a:t>Pour la finalisation et la présentation de la proposition, prévoyez suffisamment de temps dans le calendrier de développement de la proposition pour :</a:t>
            </a:r>
            <a:endParaRPr/>
          </a:p>
          <a:p>
            <a:pPr indent="-440255" lvl="0" marL="609585" rtl="0" algn="l">
              <a:lnSpc>
                <a:spcPct val="110000"/>
              </a:lnSpc>
              <a:spcBef>
                <a:spcPts val="1600"/>
              </a:spcBef>
              <a:spcAft>
                <a:spcPts val="0"/>
              </a:spcAft>
              <a:buClr>
                <a:schemeClr val="dk1"/>
              </a:buClr>
              <a:buSzPts val="2000"/>
              <a:buFont typeface="Noto Sans Symbols"/>
              <a:buChar char="▪"/>
            </a:pPr>
            <a:r>
              <a:rPr b="1" lang="fr" sz="2000" u="sng">
                <a:solidFill>
                  <a:srgbClr val="0C0C0C"/>
                </a:solidFill>
              </a:rPr>
              <a:t>Révision </a:t>
            </a:r>
            <a:r>
              <a:rPr b="1" lang="fr" sz="2000">
                <a:solidFill>
                  <a:srgbClr val="0C0C0C"/>
                </a:solidFill>
              </a:rPr>
              <a:t>: </a:t>
            </a:r>
            <a:r>
              <a:rPr lang="fr" sz="2000">
                <a:solidFill>
                  <a:srgbClr val="0C0C0C"/>
                </a:solidFill>
              </a:rPr>
              <a:t>vérifiez les fautes d'orthographe, de grammaire, d'utilisation cohérente des mots, des acronymes, </a:t>
            </a:r>
            <a:r>
              <a:rPr i="1" lang="fr" sz="2000">
                <a:solidFill>
                  <a:srgbClr val="0C0C0C"/>
                </a:solidFill>
              </a:rPr>
              <a:t>etc.</a:t>
            </a:r>
            <a:endParaRPr/>
          </a:p>
          <a:p>
            <a:pPr indent="-440255" lvl="0" marL="609585" rtl="0" algn="l">
              <a:lnSpc>
                <a:spcPct val="110000"/>
              </a:lnSpc>
              <a:spcBef>
                <a:spcPts val="1600"/>
              </a:spcBef>
              <a:spcAft>
                <a:spcPts val="0"/>
              </a:spcAft>
              <a:buClr>
                <a:schemeClr val="dk1"/>
              </a:buClr>
              <a:buSzPts val="2000"/>
              <a:buFont typeface="Noto Sans Symbols"/>
              <a:buChar char="▪"/>
            </a:pPr>
            <a:r>
              <a:rPr b="1" lang="fr" sz="2000" u="sng">
                <a:solidFill>
                  <a:srgbClr val="0C0C0C"/>
                </a:solidFill>
              </a:rPr>
              <a:t>Formatage</a:t>
            </a:r>
            <a:r>
              <a:rPr b="1" lang="fr" sz="2000">
                <a:solidFill>
                  <a:srgbClr val="0C0C0C"/>
                </a:solidFill>
              </a:rPr>
              <a:t> : </a:t>
            </a:r>
            <a:r>
              <a:rPr lang="fr" sz="2000">
                <a:solidFill>
                  <a:srgbClr val="0C0C0C"/>
                </a:solidFill>
              </a:rPr>
              <a:t>incluez les en-têtes, les pieds de page, les numéros de page, les signatures, l'alignement, les tableaux, les zones de texte, les graphiques, etc.</a:t>
            </a:r>
            <a:endParaRPr/>
          </a:p>
          <a:p>
            <a:pPr indent="-440255" lvl="0" marL="609585" rtl="0" algn="l">
              <a:lnSpc>
                <a:spcPct val="110000"/>
              </a:lnSpc>
              <a:spcBef>
                <a:spcPts val="1600"/>
              </a:spcBef>
              <a:spcAft>
                <a:spcPts val="0"/>
              </a:spcAft>
              <a:buClr>
                <a:schemeClr val="dk1"/>
              </a:buClr>
              <a:buSzPts val="2000"/>
              <a:buFont typeface="Noto Sans Symbols"/>
              <a:buChar char="▪"/>
            </a:pPr>
            <a:r>
              <a:rPr b="1" lang="fr" sz="2000" u="sng">
                <a:solidFill>
                  <a:srgbClr val="0C0C0C"/>
                </a:solidFill>
              </a:rPr>
              <a:t>Packaging : </a:t>
            </a:r>
            <a:r>
              <a:rPr lang="fr" sz="2000">
                <a:solidFill>
                  <a:srgbClr val="0C0C0C"/>
                </a:solidFill>
              </a:rPr>
              <a:t>Compilation des différents composants et respect des exigences (nombre de copies papier, etc.)</a:t>
            </a:r>
            <a:endParaRPr/>
          </a:p>
          <a:p>
            <a:pPr indent="-440255" lvl="0" marL="609585" rtl="0" algn="l">
              <a:lnSpc>
                <a:spcPct val="110000"/>
              </a:lnSpc>
              <a:spcBef>
                <a:spcPts val="1600"/>
              </a:spcBef>
              <a:spcAft>
                <a:spcPts val="800"/>
              </a:spcAft>
              <a:buClr>
                <a:schemeClr val="dk1"/>
              </a:buClr>
              <a:buSzPts val="2000"/>
              <a:buFont typeface="Noto Sans Symbols"/>
              <a:buChar char="▪"/>
            </a:pPr>
            <a:r>
              <a:rPr b="1" lang="fr" sz="2000" u="sng">
                <a:solidFill>
                  <a:srgbClr val="0C0C0C"/>
                </a:solidFill>
              </a:rPr>
              <a:t>Vérification/approbation finale de la conformité</a:t>
            </a:r>
            <a:endParaRPr b="1" sz="2000">
              <a:solidFill>
                <a:srgbClr val="0C0C0C"/>
              </a:solidFill>
            </a:endParaRPr>
          </a:p>
        </p:txBody>
      </p:sp>
      <p:sp>
        <p:nvSpPr>
          <p:cNvPr id="1129" name="Google Shape;1129;p14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FINALISATION ET SOUMISSION DE LA PROPOSITION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8">
                                            <p:txEl>
                                              <p:pRg end="0" st="0"/>
                                            </p:txEl>
                                          </p:spTgt>
                                        </p:tgtEl>
                                        <p:attrNameLst>
                                          <p:attrName>style.visibility</p:attrName>
                                        </p:attrNameLst>
                                      </p:cBhvr>
                                      <p:to>
                                        <p:strVal val="visible"/>
                                      </p:to>
                                    </p:set>
                                    <p:anim calcmode="lin" valueType="num">
                                      <p:cBhvr additive="base">
                                        <p:cTn dur="500"/>
                                        <p:tgtEl>
                                          <p:spTgt spid="112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8">
                                            <p:txEl>
                                              <p:pRg end="1" st="1"/>
                                            </p:txEl>
                                          </p:spTgt>
                                        </p:tgtEl>
                                        <p:attrNameLst>
                                          <p:attrName>style.visibility</p:attrName>
                                        </p:attrNameLst>
                                      </p:cBhvr>
                                      <p:to>
                                        <p:strVal val="visible"/>
                                      </p:to>
                                    </p:set>
                                    <p:anim calcmode="lin" valueType="num">
                                      <p:cBhvr additive="base">
                                        <p:cTn dur="500"/>
                                        <p:tgtEl>
                                          <p:spTgt spid="112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8">
                                            <p:txEl>
                                              <p:pRg end="2" st="2"/>
                                            </p:txEl>
                                          </p:spTgt>
                                        </p:tgtEl>
                                        <p:attrNameLst>
                                          <p:attrName>style.visibility</p:attrName>
                                        </p:attrNameLst>
                                      </p:cBhvr>
                                      <p:to>
                                        <p:strVal val="visible"/>
                                      </p:to>
                                    </p:set>
                                    <p:anim calcmode="lin" valueType="num">
                                      <p:cBhvr additive="base">
                                        <p:cTn dur="500"/>
                                        <p:tgtEl>
                                          <p:spTgt spid="112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8">
                                            <p:txEl>
                                              <p:pRg end="3" st="3"/>
                                            </p:txEl>
                                          </p:spTgt>
                                        </p:tgtEl>
                                        <p:attrNameLst>
                                          <p:attrName>style.visibility</p:attrName>
                                        </p:attrNameLst>
                                      </p:cBhvr>
                                      <p:to>
                                        <p:strVal val="visible"/>
                                      </p:to>
                                    </p:set>
                                    <p:anim calcmode="lin" valueType="num">
                                      <p:cBhvr additive="base">
                                        <p:cTn dur="500"/>
                                        <p:tgtEl>
                                          <p:spTgt spid="112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8">
                                            <p:txEl>
                                              <p:pRg end="4" st="4"/>
                                            </p:txEl>
                                          </p:spTgt>
                                        </p:tgtEl>
                                        <p:attrNameLst>
                                          <p:attrName>style.visibility</p:attrName>
                                        </p:attrNameLst>
                                      </p:cBhvr>
                                      <p:to>
                                        <p:strVal val="visible"/>
                                      </p:to>
                                    </p:set>
                                    <p:anim calcmode="lin" valueType="num">
                                      <p:cBhvr additive="base">
                                        <p:cTn dur="500"/>
                                        <p:tgtEl>
                                          <p:spTgt spid="1128">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48"/>
          <p:cNvSpPr txBox="1"/>
          <p:nvPr>
            <p:ph idx="1" type="body"/>
          </p:nvPr>
        </p:nvSpPr>
        <p:spPr>
          <a:xfrm>
            <a:off x="106544" y="1216450"/>
            <a:ext cx="10363200" cy="4858076"/>
          </a:xfrm>
          <a:prstGeom prst="rect">
            <a:avLst/>
          </a:prstGeom>
          <a:noFill/>
          <a:ln>
            <a:noFill/>
          </a:ln>
        </p:spPr>
        <p:txBody>
          <a:bodyPr anchorCtr="0" anchor="t" bIns="91175" lIns="91175" spcFirstLastPara="1" rIns="91175" wrap="square" tIns="91175">
            <a:normAutofit/>
          </a:bodyPr>
          <a:lstStyle/>
          <a:p>
            <a:pPr indent="-457189" lvl="0" marL="457189" rtl="0" algn="just">
              <a:lnSpc>
                <a:spcPct val="110000"/>
              </a:lnSpc>
              <a:spcBef>
                <a:spcPts val="8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Essayez de soumettre votre candidature 24 à 48 heures avant la date limite (en cas de problèmes informatiques, par exemple, et d'autres problèmes imprévus de dernière minute).</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Assurez-vous d'utiliser la bonne adresse e-mail de soumission ; copiez les autres dans votre organisation.</a:t>
            </a:r>
            <a:endParaRPr/>
          </a:p>
          <a:p>
            <a:pPr indent="-457189" lvl="0" marL="457189" rtl="0" algn="just">
              <a:lnSpc>
                <a:spcPct val="110000"/>
              </a:lnSpc>
              <a:spcBef>
                <a:spcPts val="1600"/>
              </a:spcBef>
              <a:spcAft>
                <a:spcPts val="0"/>
              </a:spcAft>
              <a:buClr>
                <a:schemeClr val="dk1"/>
              </a:buClr>
              <a:buSzPts val="2000"/>
              <a:buFont typeface="Noto Sans Symbols"/>
              <a:buChar char="▪"/>
            </a:pPr>
            <a:r>
              <a:rPr lang="fr" sz="2000">
                <a:solidFill>
                  <a:srgbClr val="0C0C0C"/>
                </a:solidFill>
                <a:latin typeface="Arial"/>
                <a:ea typeface="Arial"/>
                <a:cs typeface="Arial"/>
                <a:sym typeface="Arial"/>
              </a:rPr>
              <a:t>Examinez la sollicitation pour connaître toute restriction de taille d’e-mail ou toute autre instruction de soumission.</a:t>
            </a:r>
            <a:endParaRPr/>
          </a:p>
          <a:p>
            <a:pPr indent="-457189" lvl="0" marL="457189" rtl="0" algn="just">
              <a:lnSpc>
                <a:spcPct val="110000"/>
              </a:lnSpc>
              <a:spcBef>
                <a:spcPts val="1600"/>
              </a:spcBef>
              <a:spcAft>
                <a:spcPts val="800"/>
              </a:spcAft>
              <a:buClr>
                <a:schemeClr val="dk1"/>
              </a:buClr>
              <a:buSzPts val="2000"/>
              <a:buFont typeface="Noto Sans Symbols"/>
              <a:buChar char="▪"/>
            </a:pPr>
            <a:r>
              <a:rPr lang="fr" sz="2000">
                <a:solidFill>
                  <a:srgbClr val="0C0C0C"/>
                </a:solidFill>
                <a:latin typeface="Arial"/>
                <a:ea typeface="Arial"/>
                <a:cs typeface="Arial"/>
                <a:sym typeface="Arial"/>
              </a:rPr>
              <a:t>Demandez au donateur un accusé de réception. (Appelez-les, si nécessaire).</a:t>
            </a:r>
            <a:endParaRPr/>
          </a:p>
        </p:txBody>
      </p:sp>
      <p:sp>
        <p:nvSpPr>
          <p:cNvPr id="1136" name="Google Shape;1136;p148"/>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SOUMISSION DE LA PROPOSITION</a:t>
            </a:r>
            <a:endParaRPr/>
          </a:p>
        </p:txBody>
      </p:sp>
      <p:pic>
        <p:nvPicPr>
          <p:cNvPr descr="Teamwork Banner Template With Multi Ethnic Business Team Members, Diverse  People Cartoon Characters, Flat Vector Illustration Isolated. Partnership  And Cooperation. Royalty Free SVG, Cliparts, Vectors, And Stock  Illustration. Image 137968485." id="1137" name="Google Shape;1137;p148"/>
          <p:cNvPicPr preferRelativeResize="0"/>
          <p:nvPr/>
        </p:nvPicPr>
        <p:blipFill rotWithShape="1">
          <a:blip r:embed="rId3">
            <a:alphaModFix/>
          </a:blip>
          <a:srcRect b="0" l="0" r="0" t="9184"/>
          <a:stretch/>
        </p:blipFill>
        <p:spPr>
          <a:xfrm>
            <a:off x="8448250" y="3858133"/>
            <a:ext cx="3581237" cy="25352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5">
                                            <p:txEl>
                                              <p:pRg end="0" st="0"/>
                                            </p:txEl>
                                          </p:spTgt>
                                        </p:tgtEl>
                                        <p:attrNameLst>
                                          <p:attrName>style.visibility</p:attrName>
                                        </p:attrNameLst>
                                      </p:cBhvr>
                                      <p:to>
                                        <p:strVal val="visible"/>
                                      </p:to>
                                    </p:set>
                                    <p:anim calcmode="lin" valueType="num">
                                      <p:cBhvr additive="base">
                                        <p:cTn dur="500"/>
                                        <p:tgtEl>
                                          <p:spTgt spid="113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5">
                                            <p:txEl>
                                              <p:pRg end="1" st="1"/>
                                            </p:txEl>
                                          </p:spTgt>
                                        </p:tgtEl>
                                        <p:attrNameLst>
                                          <p:attrName>style.visibility</p:attrName>
                                        </p:attrNameLst>
                                      </p:cBhvr>
                                      <p:to>
                                        <p:strVal val="visible"/>
                                      </p:to>
                                    </p:set>
                                    <p:anim calcmode="lin" valueType="num">
                                      <p:cBhvr additive="base">
                                        <p:cTn dur="500"/>
                                        <p:tgtEl>
                                          <p:spTgt spid="113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5">
                                            <p:txEl>
                                              <p:pRg end="2" st="2"/>
                                            </p:txEl>
                                          </p:spTgt>
                                        </p:tgtEl>
                                        <p:attrNameLst>
                                          <p:attrName>style.visibility</p:attrName>
                                        </p:attrNameLst>
                                      </p:cBhvr>
                                      <p:to>
                                        <p:strVal val="visible"/>
                                      </p:to>
                                    </p:set>
                                    <p:anim calcmode="lin" valueType="num">
                                      <p:cBhvr additive="base">
                                        <p:cTn dur="500"/>
                                        <p:tgtEl>
                                          <p:spTgt spid="113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5">
                                            <p:txEl>
                                              <p:pRg end="3" st="3"/>
                                            </p:txEl>
                                          </p:spTgt>
                                        </p:tgtEl>
                                        <p:attrNameLst>
                                          <p:attrName>style.visibility</p:attrName>
                                        </p:attrNameLst>
                                      </p:cBhvr>
                                      <p:to>
                                        <p:strVal val="visible"/>
                                      </p:to>
                                    </p:set>
                                    <p:anim calcmode="lin" valueType="num">
                                      <p:cBhvr additive="base">
                                        <p:cTn dur="500"/>
                                        <p:tgtEl>
                                          <p:spTgt spid="113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49"/>
          <p:cNvSpPr txBox="1"/>
          <p:nvPr>
            <p:ph idx="1" type="body"/>
          </p:nvPr>
        </p:nvSpPr>
        <p:spPr>
          <a:xfrm>
            <a:off x="1030629" y="1048217"/>
            <a:ext cx="10739312" cy="4559745"/>
          </a:xfrm>
          <a:prstGeom prst="rect">
            <a:avLst/>
          </a:prstGeom>
          <a:noFill/>
          <a:ln>
            <a:noFill/>
          </a:ln>
        </p:spPr>
        <p:txBody>
          <a:bodyPr anchorCtr="0" anchor="t" bIns="91175" lIns="91175" spcFirstLastPara="1" rIns="91175" wrap="square" tIns="91175">
            <a:noAutofit/>
          </a:bodyPr>
          <a:lstStyle/>
          <a:p>
            <a:pPr indent="-452955" lvl="0" marL="452955" rtl="0" algn="l">
              <a:lnSpc>
                <a:spcPct val="110000"/>
              </a:lnSpc>
              <a:spcBef>
                <a:spcPts val="0"/>
              </a:spcBef>
              <a:spcAft>
                <a:spcPts val="0"/>
              </a:spcAft>
              <a:buClr>
                <a:schemeClr val="dk1"/>
              </a:buClr>
              <a:buSzPts val="2000"/>
              <a:buFont typeface="Noto Sans Symbols"/>
              <a:buChar char="▪"/>
            </a:pPr>
            <a:r>
              <a:rPr lang="fr" sz="2000">
                <a:solidFill>
                  <a:schemeClr val="dk1"/>
                </a:solidFill>
              </a:rPr>
              <a:t>Organiser un </a:t>
            </a:r>
            <a:r>
              <a:rPr b="1" lang="fr" sz="2000">
                <a:solidFill>
                  <a:schemeClr val="dk1"/>
                </a:solidFill>
              </a:rPr>
              <a:t>examen après action </a:t>
            </a:r>
            <a:r>
              <a:rPr lang="fr" sz="2000">
                <a:solidFill>
                  <a:schemeClr val="dk1"/>
                </a:solidFill>
              </a:rPr>
              <a:t>impliquant l'équipe de proposition et les évaluateurs ; vous pourriez également en avoir un séparé avec les partenaires du consortium.</a:t>
            </a:r>
            <a:endParaRPr/>
          </a:p>
          <a:p>
            <a:pPr indent="-452955" lvl="0" marL="452955" rtl="0" algn="l">
              <a:lnSpc>
                <a:spcPct val="110000"/>
              </a:lnSpc>
              <a:spcBef>
                <a:spcPts val="800"/>
              </a:spcBef>
              <a:spcAft>
                <a:spcPts val="0"/>
              </a:spcAft>
              <a:buClr>
                <a:schemeClr val="dk1"/>
              </a:buClr>
              <a:buSzPts val="2000"/>
              <a:buFont typeface="Noto Sans Symbols"/>
              <a:buChar char="▪"/>
            </a:pPr>
            <a:r>
              <a:rPr lang="fr" sz="2000">
                <a:solidFill>
                  <a:schemeClr val="dk1"/>
                </a:solidFill>
              </a:rPr>
              <a:t>Faites un débriefing en équipe pour discuter de la manière dont vous pourriez améliorer le processus la prochaine fois que vous postulerez pour un financement.</a:t>
            </a:r>
            <a:endParaRPr/>
          </a:p>
          <a:p>
            <a:pPr indent="-452955" lvl="0" marL="452955" rtl="0" algn="l">
              <a:lnSpc>
                <a:spcPct val="110000"/>
              </a:lnSpc>
              <a:spcBef>
                <a:spcPts val="800"/>
              </a:spcBef>
              <a:spcAft>
                <a:spcPts val="0"/>
              </a:spcAft>
              <a:buClr>
                <a:schemeClr val="dk1"/>
              </a:buClr>
              <a:buSzPts val="2000"/>
              <a:buFont typeface="Noto Sans Symbols"/>
              <a:buChar char="▪"/>
            </a:pPr>
            <a:r>
              <a:rPr lang="fr" sz="2000">
                <a:solidFill>
                  <a:schemeClr val="dk1"/>
                </a:solidFill>
              </a:rPr>
              <a:t>Préparez-vous à ce que le donateur revienne avec des questions/clarifications sur votre demande.</a:t>
            </a:r>
            <a:endParaRPr/>
          </a:p>
          <a:p>
            <a:pPr indent="-452955" lvl="0" marL="452955" rtl="0" algn="l">
              <a:lnSpc>
                <a:spcPct val="110000"/>
              </a:lnSpc>
              <a:spcBef>
                <a:spcPts val="800"/>
              </a:spcBef>
              <a:spcAft>
                <a:spcPts val="0"/>
              </a:spcAft>
              <a:buClr>
                <a:schemeClr val="dk1"/>
              </a:buClr>
              <a:buSzPts val="2000"/>
              <a:buFont typeface="Noto Sans Symbols"/>
              <a:buChar char="▪"/>
            </a:pPr>
            <a:r>
              <a:rPr lang="fr" sz="2000">
                <a:solidFill>
                  <a:schemeClr val="dk1"/>
                </a:solidFill>
              </a:rPr>
              <a:t>Si le donateur vous informe que vous n'avez pas réussi, demandez par écrit un compte rendu ou une copie de son évaluation de votre réponse (dans les 10 jours suivant la notification de l'USAID).</a:t>
            </a:r>
            <a:endParaRPr/>
          </a:p>
          <a:p>
            <a:pPr indent="-452955" lvl="0" marL="452955" rtl="0" algn="l">
              <a:lnSpc>
                <a:spcPct val="110000"/>
              </a:lnSpc>
              <a:spcBef>
                <a:spcPts val="800"/>
              </a:spcBef>
              <a:spcAft>
                <a:spcPts val="0"/>
              </a:spcAft>
              <a:buClr>
                <a:schemeClr val="dk1"/>
              </a:buClr>
              <a:buSzPts val="2000"/>
              <a:buFont typeface="Noto Sans Symbols"/>
              <a:buChar char="▪"/>
            </a:pPr>
            <a:r>
              <a:rPr lang="fr" sz="2000">
                <a:solidFill>
                  <a:schemeClr val="dk1"/>
                </a:solidFill>
              </a:rPr>
              <a:t>Utilisez tous les commentaires obtenus pour développer l’expertise, améliorer les systèmes et réévaluer l’alignement sur les priorités des donateurs.</a:t>
            </a:r>
            <a:endParaRPr/>
          </a:p>
          <a:p>
            <a:pPr indent="-452955" lvl="0" marL="452955" rtl="0" algn="l">
              <a:lnSpc>
                <a:spcPct val="110000"/>
              </a:lnSpc>
              <a:spcBef>
                <a:spcPts val="800"/>
              </a:spcBef>
              <a:spcAft>
                <a:spcPts val="800"/>
              </a:spcAft>
              <a:buClr>
                <a:schemeClr val="dk1"/>
              </a:buClr>
              <a:buSzPts val="2000"/>
              <a:buFont typeface="Noto Sans Symbols"/>
              <a:buChar char="▪"/>
            </a:pPr>
            <a:r>
              <a:rPr lang="fr" sz="2000">
                <a:solidFill>
                  <a:schemeClr val="dk1"/>
                </a:solidFill>
              </a:rPr>
              <a:t>Une fois que l'USAID a annoncé que votre proposition a été retenue, informez-en tous les membres du consortium.</a:t>
            </a:r>
            <a:endParaRPr/>
          </a:p>
        </p:txBody>
      </p:sp>
      <p:sp>
        <p:nvSpPr>
          <p:cNvPr id="1144" name="Google Shape;1144;p14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ACTIONS RECOMMANDÉESAPRÈS LA SOUMISSION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3">
                                            <p:txEl>
                                              <p:pRg end="0" st="0"/>
                                            </p:txEl>
                                          </p:spTgt>
                                        </p:tgtEl>
                                        <p:attrNameLst>
                                          <p:attrName>style.visibility</p:attrName>
                                        </p:attrNameLst>
                                      </p:cBhvr>
                                      <p:to>
                                        <p:strVal val="visible"/>
                                      </p:to>
                                    </p:set>
                                    <p:anim calcmode="lin" valueType="num">
                                      <p:cBhvr additive="base">
                                        <p:cTn dur="500"/>
                                        <p:tgtEl>
                                          <p:spTgt spid="114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3">
                                            <p:txEl>
                                              <p:pRg end="1" st="1"/>
                                            </p:txEl>
                                          </p:spTgt>
                                        </p:tgtEl>
                                        <p:attrNameLst>
                                          <p:attrName>style.visibility</p:attrName>
                                        </p:attrNameLst>
                                      </p:cBhvr>
                                      <p:to>
                                        <p:strVal val="visible"/>
                                      </p:to>
                                    </p:set>
                                    <p:anim calcmode="lin" valueType="num">
                                      <p:cBhvr additive="base">
                                        <p:cTn dur="500"/>
                                        <p:tgtEl>
                                          <p:spTgt spid="114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3">
                                            <p:txEl>
                                              <p:pRg end="2" st="2"/>
                                            </p:txEl>
                                          </p:spTgt>
                                        </p:tgtEl>
                                        <p:attrNameLst>
                                          <p:attrName>style.visibility</p:attrName>
                                        </p:attrNameLst>
                                      </p:cBhvr>
                                      <p:to>
                                        <p:strVal val="visible"/>
                                      </p:to>
                                    </p:set>
                                    <p:anim calcmode="lin" valueType="num">
                                      <p:cBhvr additive="base">
                                        <p:cTn dur="500"/>
                                        <p:tgtEl>
                                          <p:spTgt spid="114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3">
                                            <p:txEl>
                                              <p:pRg end="3" st="3"/>
                                            </p:txEl>
                                          </p:spTgt>
                                        </p:tgtEl>
                                        <p:attrNameLst>
                                          <p:attrName>style.visibility</p:attrName>
                                        </p:attrNameLst>
                                      </p:cBhvr>
                                      <p:to>
                                        <p:strVal val="visible"/>
                                      </p:to>
                                    </p:set>
                                    <p:anim calcmode="lin" valueType="num">
                                      <p:cBhvr additive="base">
                                        <p:cTn dur="500"/>
                                        <p:tgtEl>
                                          <p:spTgt spid="114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3">
                                            <p:txEl>
                                              <p:pRg end="4" st="4"/>
                                            </p:txEl>
                                          </p:spTgt>
                                        </p:tgtEl>
                                        <p:attrNameLst>
                                          <p:attrName>style.visibility</p:attrName>
                                        </p:attrNameLst>
                                      </p:cBhvr>
                                      <p:to>
                                        <p:strVal val="visible"/>
                                      </p:to>
                                    </p:set>
                                    <p:anim calcmode="lin" valueType="num">
                                      <p:cBhvr additive="base">
                                        <p:cTn dur="500"/>
                                        <p:tgtEl>
                                          <p:spTgt spid="1143">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3">
                                            <p:txEl>
                                              <p:pRg end="5" st="5"/>
                                            </p:txEl>
                                          </p:spTgt>
                                        </p:tgtEl>
                                        <p:attrNameLst>
                                          <p:attrName>style.visibility</p:attrName>
                                        </p:attrNameLst>
                                      </p:cBhvr>
                                      <p:to>
                                        <p:strVal val="visible"/>
                                      </p:to>
                                    </p:set>
                                    <p:anim calcmode="lin" valueType="num">
                                      <p:cBhvr additive="base">
                                        <p:cTn dur="500"/>
                                        <p:tgtEl>
                                          <p:spTgt spid="1143">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50"/>
          <p:cNvSpPr txBox="1"/>
          <p:nvPr>
            <p:ph type="title"/>
          </p:nvPr>
        </p:nvSpPr>
        <p:spPr>
          <a:xfrm>
            <a:off x="1406079" y="1224454"/>
            <a:ext cx="8435009" cy="4019368"/>
          </a:xfrm>
          <a:prstGeom prst="rect">
            <a:avLst/>
          </a:prstGeom>
          <a:noFill/>
          <a:ln>
            <a:noFill/>
          </a:ln>
        </p:spPr>
        <p:txBody>
          <a:bodyPr anchorCtr="0" anchor="t" bIns="121550" lIns="121550" spcFirstLastPara="1" rIns="121550" wrap="square" tIns="121550">
            <a:noAutofit/>
          </a:bodyPr>
          <a:lstStyle/>
          <a:p>
            <a:pPr indent="0" lvl="0" marL="0" rtl="0" algn="ctr">
              <a:lnSpc>
                <a:spcPct val="90000"/>
              </a:lnSpc>
              <a:spcBef>
                <a:spcPts val="0"/>
              </a:spcBef>
              <a:spcAft>
                <a:spcPts val="0"/>
              </a:spcAft>
              <a:buSzPts val="1400"/>
              <a:buFont typeface="Arial"/>
              <a:buNone/>
            </a:pPr>
            <a:br>
              <a:rPr b="1" lang="fr" sz="6000">
                <a:latin typeface="Arial"/>
                <a:ea typeface="Arial"/>
                <a:cs typeface="Arial"/>
                <a:sym typeface="Arial"/>
              </a:rPr>
            </a:br>
            <a:r>
              <a:rPr b="1" lang="fr" sz="6000">
                <a:latin typeface="Arial"/>
                <a:ea typeface="Arial"/>
                <a:cs typeface="Arial"/>
                <a:sym typeface="Arial"/>
              </a:rPr>
              <a:t>MERCI POUR VOTRE ATTENTION!</a:t>
            </a:r>
            <a:endParaRPr/>
          </a:p>
        </p:txBody>
      </p:sp>
      <p:sp>
        <p:nvSpPr>
          <p:cNvPr id="1150" name="Google Shape;1150;p150"/>
          <p:cNvSpPr txBox="1"/>
          <p:nvPr>
            <p:ph idx="4294967295" type="sldNum"/>
          </p:nvPr>
        </p:nvSpPr>
        <p:spPr>
          <a:xfrm>
            <a:off x="9144000" y="6408096"/>
            <a:ext cx="2844800" cy="246400"/>
          </a:xfrm>
          <a:prstGeom prst="rect">
            <a:avLst/>
          </a:prstGeom>
          <a:noFill/>
          <a:ln>
            <a:noFill/>
          </a:ln>
        </p:spPr>
        <p:txBody>
          <a:bodyPr anchorCtr="0" anchor="ctr" bIns="60750" lIns="121550" spcFirstLastPara="1" rIns="121550" wrap="square" tIns="60750">
            <a:noAutofit/>
          </a:bodyPr>
          <a:lstStyle/>
          <a:p>
            <a:pPr indent="0" lvl="0" marL="0" rtl="0" algn="r">
              <a:spcBef>
                <a:spcPts val="0"/>
              </a:spcBef>
              <a:spcAft>
                <a:spcPts val="0"/>
              </a:spcAft>
              <a:buNone/>
            </a:pPr>
            <a:fld id="{00000000-1234-1234-1234-123412341234}" type="slidenum">
              <a:rPr lang="fr">
                <a:solidFill>
                  <a:srgbClr val="000000"/>
                </a:solidFill>
                <a:latin typeface="Arial"/>
                <a:ea typeface="Arial"/>
                <a:cs typeface="Arial"/>
                <a:sym typeface="Arial"/>
              </a:rPr>
              <a:t>‹#›</a:t>
            </a:fld>
            <a:endParaRPr>
              <a:solidFill>
                <a:srgbClr val="000000"/>
              </a:solidFill>
              <a:latin typeface="Arial"/>
              <a:ea typeface="Arial"/>
              <a:cs typeface="Arial"/>
              <a:sym typeface="Arial"/>
            </a:endParaRPr>
          </a:p>
        </p:txBody>
      </p:sp>
      <p:sp>
        <p:nvSpPr>
          <p:cNvPr id="1151" name="Google Shape;1151;p150"/>
          <p:cNvSpPr txBox="1"/>
          <p:nvPr/>
        </p:nvSpPr>
        <p:spPr>
          <a:xfrm>
            <a:off x="2310547" y="5312012"/>
            <a:ext cx="6924261" cy="1723508"/>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i="1" lang="fr" sz="1600">
                <a:solidFill>
                  <a:schemeClr val="dk1"/>
                </a:solidFill>
                <a:latin typeface="Arial"/>
                <a:ea typeface="Arial"/>
                <a:cs typeface="Arial"/>
                <a:sym typeface="Arial"/>
              </a:rPr>
              <a:t>Cette publication a été rendue possible grâce au soutien du peuple américain par l'intermédiaire de l'Agence des États-Unis pour le développement international (USAID) et du Plan présidentiel d'aide d'urgence à la lutte contre le sida (PEPFAR). . Son contenu relève de la seule responsabilité d'IntraHealth International et ne reflète pas essentiellement les opinions de l'USAID ou du gouvernement des États-Unis.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4"/>
          <p:cNvSpPr txBox="1"/>
          <p:nvPr>
            <p:ph type="title"/>
          </p:nvPr>
        </p:nvSpPr>
        <p:spPr>
          <a:xfrm>
            <a:off x="7279341" y="932329"/>
            <a:ext cx="4262717" cy="80503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3F3F3F"/>
              </a:buClr>
              <a:buSzPct val="100000"/>
              <a:buFont typeface="Avenir"/>
              <a:buNone/>
            </a:pPr>
            <a:r>
              <a:rPr lang="fr" sz="2800"/>
              <a:t>Comment verifier que le site est officiel ?</a:t>
            </a:r>
            <a:endParaRPr/>
          </a:p>
        </p:txBody>
      </p:sp>
      <p:pic>
        <p:nvPicPr>
          <p:cNvPr id="418" name="Google Shape;418;p54"/>
          <p:cNvPicPr preferRelativeResize="0"/>
          <p:nvPr>
            <p:ph idx="1" type="body"/>
          </p:nvPr>
        </p:nvPicPr>
        <p:blipFill rotWithShape="1">
          <a:blip r:embed="rId3">
            <a:alphaModFix/>
          </a:blip>
          <a:srcRect b="0" l="0" r="0" t="0"/>
          <a:stretch/>
        </p:blipFill>
        <p:spPr>
          <a:xfrm>
            <a:off x="0" y="574086"/>
            <a:ext cx="4925208" cy="5863110"/>
          </a:xfrm>
          <a:prstGeom prst="rect">
            <a:avLst/>
          </a:prstGeom>
          <a:noFill/>
          <a:ln>
            <a:noFill/>
          </a:ln>
        </p:spPr>
      </p:pic>
      <p:sp>
        <p:nvSpPr>
          <p:cNvPr id="419" name="Google Shape;419;p54"/>
          <p:cNvSpPr/>
          <p:nvPr/>
        </p:nvSpPr>
        <p:spPr>
          <a:xfrm>
            <a:off x="8964"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Comment utiliser le « Journal des informations clés »</a:t>
            </a:r>
            <a:endParaRPr/>
          </a:p>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
        <p:nvSpPr>
          <p:cNvPr id="420" name="Google Shape;420;p54"/>
          <p:cNvSpPr/>
          <p:nvPr/>
        </p:nvSpPr>
        <p:spPr>
          <a:xfrm>
            <a:off x="3802047" y="957868"/>
            <a:ext cx="2293953" cy="2556846"/>
          </a:xfrm>
          <a:prstGeom prst="rect">
            <a:avLst/>
          </a:prstGeom>
          <a:solidFill>
            <a:srgbClr val="FFFFFF"/>
          </a:solidFill>
          <a:ln>
            <a:noFill/>
          </a:ln>
        </p:spPr>
      </p:sp>
      <p:sp>
        <p:nvSpPr>
          <p:cNvPr id="421" name="Google Shape;421;p54"/>
          <p:cNvSpPr txBox="1"/>
          <p:nvPr>
            <p:ph idx="2" type="body"/>
          </p:nvPr>
        </p:nvSpPr>
        <p:spPr>
          <a:xfrm>
            <a:off x="6515944" y="2120900"/>
            <a:ext cx="4639736" cy="3748194"/>
          </a:xfrm>
          <a:prstGeom prst="rect">
            <a:avLst/>
          </a:prstGeom>
          <a:noFill/>
          <a:ln>
            <a:noFill/>
          </a:ln>
        </p:spPr>
        <p:txBody>
          <a:bodyPr anchorCtr="0" anchor="t" bIns="45700" lIns="0" spcFirstLastPara="1" rIns="0" wrap="square" tIns="45700">
            <a:normAutofit/>
          </a:bodyPr>
          <a:lstStyle/>
          <a:p>
            <a:pPr indent="0" lvl="0" marL="91440" rtl="0" algn="l">
              <a:lnSpc>
                <a:spcPct val="110000"/>
              </a:lnSpc>
              <a:spcBef>
                <a:spcPts val="0"/>
              </a:spcBef>
              <a:spcAft>
                <a:spcPts val="0"/>
              </a:spcAft>
              <a:buSzPts val="2000"/>
              <a:buNone/>
            </a:pPr>
            <a:r>
              <a:t/>
            </a:r>
            <a:endParaRPr/>
          </a:p>
        </p:txBody>
      </p:sp>
      <p:pic>
        <p:nvPicPr>
          <p:cNvPr id="422" name="Google Shape;422;p54"/>
          <p:cNvPicPr preferRelativeResize="0"/>
          <p:nvPr/>
        </p:nvPicPr>
        <p:blipFill rotWithShape="1">
          <a:blip r:embed="rId4">
            <a:alphaModFix/>
          </a:blip>
          <a:srcRect b="0" l="0" r="0" t="0"/>
          <a:stretch/>
        </p:blipFill>
        <p:spPr>
          <a:xfrm>
            <a:off x="6082361" y="1807546"/>
            <a:ext cx="6109639" cy="35348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5"/>
          <p:cNvSpPr/>
          <p:nvPr/>
        </p:nvSpPr>
        <p:spPr>
          <a:xfrm>
            <a:off x="8964"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CONDITIONS D'INSCRIPTION ET COMPOSANTES</a:t>
            </a:r>
            <a:endParaRPr/>
          </a:p>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pic>
        <p:nvPicPr>
          <p:cNvPr id="429" name="Google Shape;429;p55"/>
          <p:cNvPicPr preferRelativeResize="0"/>
          <p:nvPr/>
        </p:nvPicPr>
        <p:blipFill rotWithShape="1">
          <a:blip r:embed="rId3">
            <a:alphaModFix/>
          </a:blip>
          <a:srcRect b="0" l="0" r="0" t="0"/>
          <a:stretch/>
        </p:blipFill>
        <p:spPr>
          <a:xfrm>
            <a:off x="1035488" y="2519552"/>
            <a:ext cx="1922727" cy="2134336"/>
          </a:xfrm>
          <a:prstGeom prst="rect">
            <a:avLst/>
          </a:prstGeom>
          <a:noFill/>
          <a:ln>
            <a:noFill/>
          </a:ln>
        </p:spPr>
      </p:pic>
      <p:sp>
        <p:nvSpPr>
          <p:cNvPr id="430" name="Google Shape;430;p55"/>
          <p:cNvSpPr txBox="1"/>
          <p:nvPr>
            <p:ph idx="1" type="body"/>
          </p:nvPr>
        </p:nvSpPr>
        <p:spPr>
          <a:xfrm>
            <a:off x="2896598" y="965842"/>
            <a:ext cx="9208966" cy="6091451"/>
          </a:xfrm>
          <a:prstGeom prst="rect">
            <a:avLst/>
          </a:prstGeom>
          <a:noFill/>
          <a:ln>
            <a:noFill/>
          </a:ln>
        </p:spPr>
        <p:txBody>
          <a:bodyPr anchorCtr="0" anchor="t" bIns="45700" lIns="0" spcFirstLastPara="1" rIns="0" wrap="square" tIns="45700">
            <a:normAutofit fontScale="25000" lnSpcReduction="20000"/>
          </a:bodyPr>
          <a:lstStyle/>
          <a:p>
            <a:pPr indent="-114300" lvl="0" marL="91440" rtl="0" algn="l">
              <a:lnSpc>
                <a:spcPct val="110000"/>
              </a:lnSpc>
              <a:spcBef>
                <a:spcPts val="0"/>
              </a:spcBef>
              <a:spcAft>
                <a:spcPts val="0"/>
              </a:spcAft>
              <a:buSzPct val="100000"/>
              <a:buFont typeface="Noto Sans Symbols"/>
              <a:buChar char="▪"/>
            </a:pPr>
            <a:r>
              <a:rPr b="0" i="0" lang="fr" sz="7200" u="none" strike="noStrike">
                <a:solidFill>
                  <a:srgbClr val="00437A"/>
                </a:solidFill>
                <a:latin typeface="Arial"/>
                <a:ea typeface="Arial"/>
                <a:cs typeface="Arial"/>
                <a:sym typeface="Arial"/>
              </a:rPr>
              <a:t>Le </a:t>
            </a:r>
            <a:r>
              <a:rPr b="1" i="0" lang="fr" sz="7200" u="none" strike="noStrike">
                <a:solidFill>
                  <a:srgbClr val="00437A"/>
                </a:solidFill>
                <a:latin typeface="Arial"/>
                <a:ea typeface="Arial"/>
                <a:cs typeface="Arial"/>
                <a:sym typeface="Arial"/>
              </a:rPr>
              <a:t>System for Award Management (SAM) </a:t>
            </a:r>
            <a:r>
              <a:rPr b="0" i="0" lang="fr" sz="7200" u="none" strike="noStrike">
                <a:solidFill>
                  <a:srgbClr val="00437A"/>
                </a:solidFill>
                <a:latin typeface="Arial"/>
                <a:ea typeface="Arial"/>
                <a:cs typeface="Arial"/>
                <a:sym typeface="Arial"/>
              </a:rPr>
              <a:t>est le portail du gouvernement américain que vous utiliserez pour demander des subventions et des accords de coopération de l'USAID répertoriés sur Grants.gov et rechercher et postuler des contrats de l'USAID. Vous devez créer un compte Login.gov pour naviguer dans SAM. </a:t>
            </a:r>
            <a:r>
              <a:rPr b="1" i="0" lang="fr" sz="7200" u="none" strike="noStrike">
                <a:solidFill>
                  <a:srgbClr val="00437A"/>
                </a:solidFill>
                <a:latin typeface="Arial"/>
                <a:ea typeface="Arial"/>
                <a:cs typeface="Arial"/>
                <a:sym typeface="Arial"/>
              </a:rPr>
              <a:t>Login.gov, </a:t>
            </a:r>
            <a:r>
              <a:rPr lang="fr" sz="7200">
                <a:solidFill>
                  <a:srgbClr val="00437A"/>
                </a:solidFill>
                <a:latin typeface="Arial"/>
                <a:ea typeface="Arial"/>
                <a:cs typeface="Arial"/>
                <a:sym typeface="Arial"/>
              </a:rPr>
              <a:t>qui permet </a:t>
            </a:r>
            <a:r>
              <a:rPr b="0" i="0" lang="fr" sz="7200" u="none" strike="noStrike">
                <a:solidFill>
                  <a:srgbClr val="00437A"/>
                </a:solidFill>
                <a:latin typeface="Arial"/>
                <a:ea typeface="Arial"/>
                <a:cs typeface="Arial"/>
                <a:sym typeface="Arial"/>
              </a:rPr>
              <a:t>au public de se connecter simplement, en toute sécurité et en privé, aux applications des agences gouvernementales américaines participantes, y compris l'USAID, avec un compte et un mot de passe uniques.</a:t>
            </a:r>
            <a:endParaRPr/>
          </a:p>
          <a:p>
            <a:pPr indent="-114300" lvl="0" marL="91440" rtl="0" algn="l">
              <a:lnSpc>
                <a:spcPct val="110000"/>
              </a:lnSpc>
              <a:spcBef>
                <a:spcPts val="1400"/>
              </a:spcBef>
              <a:spcAft>
                <a:spcPts val="0"/>
              </a:spcAft>
              <a:buSzPct val="100000"/>
              <a:buFont typeface="Noto Sans Symbols"/>
              <a:buChar char="▪"/>
            </a:pPr>
            <a:r>
              <a:rPr b="0" i="0" lang="fr" sz="7200" u="none" strike="noStrike">
                <a:solidFill>
                  <a:srgbClr val="00437A"/>
                </a:solidFill>
                <a:latin typeface="Arial"/>
                <a:ea typeface="Arial"/>
                <a:cs typeface="Arial"/>
                <a:sym typeface="Arial"/>
              </a:rPr>
              <a:t>L' </a:t>
            </a:r>
            <a:r>
              <a:rPr b="1" i="0" lang="fr" sz="7200" u="none" strike="noStrike">
                <a:solidFill>
                  <a:srgbClr val="00437A"/>
                </a:solidFill>
                <a:latin typeface="Arial"/>
                <a:ea typeface="Arial"/>
                <a:cs typeface="Arial"/>
                <a:sym typeface="Arial"/>
              </a:rPr>
              <a:t>identifiant unique d'entité (UEI) </a:t>
            </a:r>
            <a:r>
              <a:rPr b="0" i="0" lang="fr" sz="7200" u="none" strike="noStrike">
                <a:solidFill>
                  <a:srgbClr val="00437A"/>
                </a:solidFill>
                <a:latin typeface="Arial"/>
                <a:ea typeface="Arial"/>
                <a:cs typeface="Arial"/>
                <a:sym typeface="Arial"/>
              </a:rPr>
              <a:t>est un numéro utilisé par le gouvernement américain pour identifier les organisations. L'identifiant alphanumérique à 12 caractères est attribué à une organisation dans le cadre de son enregistrement sur SAM.gov.</a:t>
            </a:r>
            <a:endParaRPr/>
          </a:p>
          <a:p>
            <a:pPr indent="-114300" lvl="0" marL="91440" rtl="0" algn="l">
              <a:lnSpc>
                <a:spcPct val="110000"/>
              </a:lnSpc>
              <a:spcBef>
                <a:spcPts val="1400"/>
              </a:spcBef>
              <a:spcAft>
                <a:spcPts val="0"/>
              </a:spcAft>
              <a:buSzPct val="100000"/>
              <a:buFont typeface="Noto Sans Symbols"/>
              <a:buChar char="▪"/>
            </a:pPr>
            <a:r>
              <a:rPr b="0" i="0" lang="fr" sz="7200" u="none" strike="noStrike">
                <a:solidFill>
                  <a:srgbClr val="FFFFFF"/>
                </a:solidFill>
                <a:latin typeface="Arial"/>
                <a:ea typeface="Arial"/>
                <a:cs typeface="Arial"/>
                <a:sym typeface="Arial"/>
              </a:rPr>
              <a:t>● </a:t>
            </a:r>
            <a:r>
              <a:rPr b="0" i="0" lang="fr" sz="7200" u="none" strike="noStrike">
                <a:solidFill>
                  <a:srgbClr val="00437A"/>
                </a:solidFill>
                <a:latin typeface="Arial"/>
                <a:ea typeface="Arial"/>
                <a:cs typeface="Arial"/>
                <a:sym typeface="Arial"/>
              </a:rPr>
              <a:t>Le code </a:t>
            </a:r>
            <a:r>
              <a:rPr b="1" i="0" lang="fr" sz="7200" u="none" strike="noStrike">
                <a:solidFill>
                  <a:srgbClr val="00437A"/>
                </a:solidFill>
                <a:latin typeface="Arial"/>
                <a:ea typeface="Arial"/>
                <a:cs typeface="Arial"/>
                <a:sym typeface="Arial"/>
              </a:rPr>
              <a:t>CAGE (Commercial and Government Entity) </a:t>
            </a:r>
            <a:r>
              <a:rPr b="0" i="0" lang="fr" sz="7200" u="none" strike="noStrike">
                <a:solidFill>
                  <a:srgbClr val="00437A"/>
                </a:solidFill>
                <a:latin typeface="Arial"/>
                <a:ea typeface="Arial"/>
                <a:cs typeface="Arial"/>
                <a:sym typeface="Arial"/>
              </a:rPr>
              <a:t>est un code à cinq caractères utilisé dans divers processus d'approvisionnement et du gouvernement américain. Un code CAGE sera automatiquement attribué aux partenaires basés aux États-Unis une fois qu'ils auront soumis leur inscription à SAM.</a:t>
            </a:r>
            <a:endParaRPr/>
          </a:p>
          <a:p>
            <a:pPr indent="-114300" lvl="0" marL="91440" rtl="0" algn="l">
              <a:lnSpc>
                <a:spcPct val="110000"/>
              </a:lnSpc>
              <a:spcBef>
                <a:spcPts val="1400"/>
              </a:spcBef>
              <a:spcAft>
                <a:spcPts val="0"/>
              </a:spcAft>
              <a:buSzPct val="100000"/>
              <a:buFont typeface="Noto Sans Symbols"/>
              <a:buChar char="▪"/>
            </a:pPr>
            <a:r>
              <a:rPr b="0" i="0" lang="fr" sz="7200" u="none" strike="noStrike">
                <a:solidFill>
                  <a:srgbClr val="FFFFFF"/>
                </a:solidFill>
                <a:latin typeface="Arial"/>
                <a:ea typeface="Arial"/>
                <a:cs typeface="Arial"/>
                <a:sym typeface="Arial"/>
              </a:rPr>
              <a:t>● </a:t>
            </a:r>
            <a:r>
              <a:rPr b="0" i="0" lang="fr" sz="7200" u="none" strike="noStrike">
                <a:solidFill>
                  <a:srgbClr val="00437A"/>
                </a:solidFill>
                <a:latin typeface="Arial"/>
                <a:ea typeface="Arial"/>
                <a:cs typeface="Arial"/>
                <a:sym typeface="Arial"/>
              </a:rPr>
              <a:t>Le code </a:t>
            </a:r>
            <a:r>
              <a:rPr b="1" i="0" lang="fr" sz="7200" u="none" strike="noStrike">
                <a:solidFill>
                  <a:srgbClr val="00437A"/>
                </a:solidFill>
                <a:latin typeface="Arial"/>
                <a:ea typeface="Arial"/>
                <a:cs typeface="Arial"/>
                <a:sym typeface="Arial"/>
              </a:rPr>
              <a:t>NATO Commercial and Government Entity (NCAGE) </a:t>
            </a:r>
            <a:r>
              <a:rPr b="0" i="0" lang="fr" sz="7200" u="none" strike="noStrike">
                <a:solidFill>
                  <a:srgbClr val="00437A"/>
                </a:solidFill>
                <a:latin typeface="Arial"/>
                <a:ea typeface="Arial"/>
                <a:cs typeface="Arial"/>
                <a:sym typeface="Arial"/>
              </a:rPr>
              <a:t>est utilisé dans divers processus du gouvernement américain. Les organisations étrangères doivent obtenir un code NCAGE </a:t>
            </a:r>
            <a:r>
              <a:rPr b="0" i="0" lang="fr" sz="11200" u="none" strike="noStrike">
                <a:solidFill>
                  <a:srgbClr val="C00000"/>
                </a:solidFill>
                <a:latin typeface="Arial"/>
                <a:ea typeface="Arial"/>
                <a:cs typeface="Arial"/>
                <a:sym typeface="Arial"/>
              </a:rPr>
              <a:t>* </a:t>
            </a:r>
            <a:r>
              <a:rPr b="0" i="0" lang="fr" sz="7200" u="none" strike="noStrike">
                <a:solidFill>
                  <a:srgbClr val="00437A"/>
                </a:solidFill>
                <a:latin typeface="Arial"/>
                <a:ea typeface="Arial"/>
                <a:cs typeface="Arial"/>
                <a:sym typeface="Arial"/>
              </a:rPr>
              <a:t>avant de s'inscrire au SAM.</a:t>
            </a:r>
            <a:endParaRPr/>
          </a:p>
          <a:p>
            <a:pPr indent="0" lvl="0" marL="0" rtl="0" algn="l">
              <a:lnSpc>
                <a:spcPct val="110000"/>
              </a:lnSpc>
              <a:spcBef>
                <a:spcPts val="1400"/>
              </a:spcBef>
              <a:spcAft>
                <a:spcPts val="0"/>
              </a:spcAft>
              <a:buSzPct val="100000"/>
              <a:buNone/>
            </a:pPr>
            <a:r>
              <a:rPr b="0" i="0" lang="fr" sz="9600" u="none" strike="noStrike">
                <a:solidFill>
                  <a:srgbClr val="C00000"/>
                </a:solidFill>
                <a:latin typeface="Arial"/>
                <a:ea typeface="Arial"/>
                <a:cs typeface="Arial"/>
                <a:sym typeface="Arial"/>
              </a:rPr>
              <a:t>* </a:t>
            </a:r>
            <a:r>
              <a:rPr lang="fr" sz="7200">
                <a:solidFill>
                  <a:srgbClr val="C00000"/>
                </a:solidFill>
                <a:latin typeface="Arial"/>
                <a:ea typeface="Arial"/>
                <a:cs typeface="Arial"/>
                <a:sym typeface="Arial"/>
              </a:rPr>
              <a:t>Notez qu'à partir de février 2023, les partenaires postulant uniquement aux subventions ne sont plus tenus d'obtenir les codes CAGE/NCAGE.</a:t>
            </a:r>
            <a:endParaRPr/>
          </a:p>
          <a:p>
            <a:pPr indent="-31114" lvl="0" marL="91440" rtl="0" algn="l">
              <a:lnSpc>
                <a:spcPct val="110000"/>
              </a:lnSpc>
              <a:spcBef>
                <a:spcPts val="1400"/>
              </a:spcBef>
              <a:spcAft>
                <a:spcPts val="0"/>
              </a:spcAft>
              <a:buSzPct val="100000"/>
              <a:buNone/>
            </a:pPr>
            <a:r>
              <a:t/>
            </a:r>
            <a:endParaRPr b="0" i="0" sz="3800" u="none" strike="noStrike">
              <a:solidFill>
                <a:srgbClr val="00437A"/>
              </a:solidFill>
              <a:latin typeface="Arial"/>
              <a:ea typeface="Arial"/>
              <a:cs typeface="Arial"/>
              <a:sym typeface="Arial"/>
            </a:endParaRPr>
          </a:p>
          <a:p>
            <a:pPr indent="-91440" lvl="0" marL="91440" rtl="0" algn="l">
              <a:lnSpc>
                <a:spcPct val="110000"/>
              </a:lnSpc>
              <a:spcBef>
                <a:spcPts val="1400"/>
              </a:spcBef>
              <a:spcAft>
                <a:spcPts val="0"/>
              </a:spcAft>
              <a:buSzPct val="100000"/>
              <a:buChar char=" "/>
            </a:pPr>
            <a:r>
              <a:rPr b="0" i="0" lang="fr" sz="1800" u="none" strike="noStrike">
                <a:solidFill>
                  <a:srgbClr val="00437A"/>
                </a:solidFill>
                <a:latin typeface="Arial"/>
                <a:ea typeface="Arial"/>
                <a:cs typeface="Arial"/>
                <a:sym typeface="Arial"/>
              </a:rPr>
              <a:t>5</a:t>
            </a:r>
            <a:endParaRPr/>
          </a:p>
        </p:txBody>
      </p:sp>
      <p:sp>
        <p:nvSpPr>
          <p:cNvPr id="431" name="Google Shape;431;p55"/>
          <p:cNvSpPr/>
          <p:nvPr/>
        </p:nvSpPr>
        <p:spPr>
          <a:xfrm>
            <a:off x="-68373" y="2519552"/>
            <a:ext cx="1193371" cy="1529283"/>
          </a:xfrm>
          <a:prstGeom prst="rect">
            <a:avLst/>
          </a:prstGeom>
          <a:solidFill>
            <a:srgbClr val="FFFFFF"/>
          </a:solid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6"/>
          <p:cNvSpPr/>
          <p:nvPr/>
        </p:nvSpPr>
        <p:spPr>
          <a:xfrm>
            <a:off x="8964"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fr" sz="2400" u="none" strike="noStrike">
                <a:solidFill>
                  <a:srgbClr val="FFFFFF"/>
                </a:solidFill>
                <a:latin typeface="Arial"/>
                <a:ea typeface="Arial"/>
                <a:cs typeface="Arial"/>
                <a:sym typeface="Arial"/>
              </a:rPr>
              <a:t>PROCESSUS POUR LES PARTENAIRES NON BASÉS AUX ÉTATS-UNIS</a:t>
            </a:r>
            <a:endParaRPr b="1" sz="2400">
              <a:solidFill>
                <a:srgbClr val="FFFFFF"/>
              </a:solidFill>
              <a:latin typeface="Arial"/>
              <a:ea typeface="Arial"/>
              <a:cs typeface="Arial"/>
              <a:sym typeface="Arial"/>
            </a:endParaRPr>
          </a:p>
        </p:txBody>
      </p:sp>
      <p:sp>
        <p:nvSpPr>
          <p:cNvPr id="438" name="Google Shape;438;p56"/>
          <p:cNvSpPr txBox="1"/>
          <p:nvPr>
            <p:ph idx="1" type="body"/>
          </p:nvPr>
        </p:nvSpPr>
        <p:spPr>
          <a:xfrm>
            <a:off x="1023581" y="964442"/>
            <a:ext cx="11023757" cy="5481851"/>
          </a:xfrm>
          <a:prstGeom prst="rect">
            <a:avLst/>
          </a:prstGeom>
          <a:noFill/>
          <a:ln>
            <a:noFill/>
          </a:ln>
        </p:spPr>
        <p:txBody>
          <a:bodyPr anchorCtr="0" anchor="t" bIns="45700" lIns="0" spcFirstLastPara="1" rIns="0" wrap="square" tIns="45700">
            <a:normAutofit/>
          </a:bodyPr>
          <a:lstStyle/>
          <a:p>
            <a:pPr indent="0" lvl="0" marL="0" rtl="0" algn="l">
              <a:lnSpc>
                <a:spcPct val="110000"/>
              </a:lnSpc>
              <a:spcBef>
                <a:spcPts val="0"/>
              </a:spcBef>
              <a:spcAft>
                <a:spcPts val="0"/>
              </a:spcAft>
              <a:buSzPts val="1800"/>
              <a:buNone/>
            </a:pPr>
            <a:r>
              <a:rPr b="0" i="0" lang="fr" sz="1800" u="none" strike="noStrike">
                <a:solidFill>
                  <a:srgbClr val="00437A"/>
                </a:solidFill>
                <a:latin typeface="Arial"/>
                <a:ea typeface="Arial"/>
                <a:cs typeface="Arial"/>
                <a:sym typeface="Arial"/>
              </a:rPr>
              <a:t>Suivez ces six étapes pour enregistrer votre organisation. Terminer correctement chaque inscription prend du temps et de la préparation, mais le système vous guidera à travers les étapes.</a:t>
            </a:r>
            <a:endParaRPr b="0" i="0" sz="3800" u="none" strike="noStrike">
              <a:solidFill>
                <a:srgbClr val="00437A"/>
              </a:solidFill>
              <a:latin typeface="Arial"/>
              <a:ea typeface="Arial"/>
              <a:cs typeface="Arial"/>
              <a:sym typeface="Arial"/>
            </a:endParaRPr>
          </a:p>
          <a:p>
            <a:pPr indent="0" lvl="0" marL="91440" rtl="0" algn="l">
              <a:lnSpc>
                <a:spcPct val="110000"/>
              </a:lnSpc>
              <a:spcBef>
                <a:spcPts val="1400"/>
              </a:spcBef>
              <a:spcAft>
                <a:spcPts val="0"/>
              </a:spcAft>
              <a:buSzPts val="2000"/>
              <a:buNone/>
            </a:pPr>
            <a:r>
              <a:t/>
            </a:r>
            <a:endParaRPr b="1"/>
          </a:p>
        </p:txBody>
      </p:sp>
      <p:sp>
        <p:nvSpPr>
          <p:cNvPr id="439" name="Google Shape;439;p56"/>
          <p:cNvSpPr/>
          <p:nvPr/>
        </p:nvSpPr>
        <p:spPr>
          <a:xfrm>
            <a:off x="918951" y="2477067"/>
            <a:ext cx="1792407" cy="3630304"/>
          </a:xfrm>
          <a:prstGeom prst="roundRect">
            <a:avLst>
              <a:gd fmla="val 16667" name="adj"/>
            </a:avLst>
          </a:prstGeom>
          <a:solidFill>
            <a:srgbClr val="A7DCF5"/>
          </a:solidFill>
          <a:ln cap="flat" cmpd="sng" w="15875">
            <a:solidFill>
              <a:srgbClr val="11466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 sz="1800">
                <a:solidFill>
                  <a:srgbClr val="3F6475"/>
                </a:solidFill>
                <a:latin typeface="Avenir"/>
                <a:ea typeface="Avenir"/>
                <a:cs typeface="Avenir"/>
                <a:sym typeface="Avenir"/>
              </a:rPr>
              <a:t>Rassemblez vos informations</a:t>
            </a:r>
            <a:endParaRPr b="1" sz="1800">
              <a:solidFill>
                <a:srgbClr val="3F6475"/>
              </a:solidFill>
              <a:latin typeface="Avenir"/>
              <a:ea typeface="Avenir"/>
              <a:cs typeface="Avenir"/>
              <a:sym typeface="Avenir"/>
            </a:endParaRPr>
          </a:p>
          <a:p>
            <a:pPr indent="0" lvl="0" marL="0" marR="0" rtl="0" algn="ctr">
              <a:spcBef>
                <a:spcPts val="0"/>
              </a:spcBef>
              <a:spcAft>
                <a:spcPts val="0"/>
              </a:spcAft>
              <a:buNone/>
            </a:pPr>
            <a:r>
              <a:t/>
            </a:r>
            <a:endParaRPr b="0" i="0" sz="1400" u="none" strike="noStrike">
              <a:solidFill>
                <a:srgbClr val="00437A"/>
              </a:solidFill>
              <a:latin typeface="Arial"/>
              <a:ea typeface="Arial"/>
              <a:cs typeface="Arial"/>
              <a:sym typeface="Arial"/>
            </a:endParaRPr>
          </a:p>
          <a:p>
            <a:pPr indent="0" lvl="0" marL="0" marR="0" rtl="0" algn="ctr">
              <a:spcBef>
                <a:spcPts val="0"/>
              </a:spcBef>
              <a:spcAft>
                <a:spcPts val="0"/>
              </a:spcAft>
              <a:buNone/>
            </a:pPr>
            <a:r>
              <a:rPr b="0" i="0" lang="fr" sz="1400" u="none" strike="noStrike">
                <a:solidFill>
                  <a:srgbClr val="00437A"/>
                </a:solidFill>
                <a:latin typeface="Arial"/>
                <a:ea typeface="Arial"/>
                <a:cs typeface="Arial"/>
                <a:sym typeface="Arial"/>
              </a:rPr>
              <a:t>Collectez des détails sur les principaux points de contact et informations bancaires de votre organisation.</a:t>
            </a:r>
            <a:endParaRPr sz="14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40" name="Google Shape;440;p56"/>
          <p:cNvSpPr/>
          <p:nvPr/>
        </p:nvSpPr>
        <p:spPr>
          <a:xfrm>
            <a:off x="6636452" y="2465691"/>
            <a:ext cx="1792407" cy="3630304"/>
          </a:xfrm>
          <a:prstGeom prst="roundRect">
            <a:avLst>
              <a:gd fmla="val 16667" name="adj"/>
            </a:avLst>
          </a:prstGeom>
          <a:solidFill>
            <a:srgbClr val="A7DCF5"/>
          </a:solidFill>
          <a:ln cap="flat" cmpd="sng" w="15875">
            <a:solidFill>
              <a:srgbClr val="11466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 sz="1800">
                <a:solidFill>
                  <a:srgbClr val="3F6475"/>
                </a:solidFill>
                <a:latin typeface="Avenir"/>
                <a:ea typeface="Avenir"/>
                <a:cs typeface="Avenir"/>
                <a:sym typeface="Avenir"/>
              </a:rPr>
              <a:t>Apprenez à connaître SAM</a:t>
            </a:r>
            <a:endParaRPr/>
          </a:p>
          <a:p>
            <a:pPr indent="0" lvl="0" marL="0" marR="0" rtl="0" algn="ctr">
              <a:spcBef>
                <a:spcPts val="0"/>
              </a:spcBef>
              <a:spcAft>
                <a:spcPts val="0"/>
              </a:spcAft>
              <a:buNone/>
            </a:pPr>
            <a:r>
              <a:t/>
            </a:r>
            <a:endParaRPr b="1" sz="1800">
              <a:solidFill>
                <a:srgbClr val="3F6475"/>
              </a:solidFill>
              <a:latin typeface="Avenir"/>
              <a:ea typeface="Avenir"/>
              <a:cs typeface="Avenir"/>
              <a:sym typeface="Avenir"/>
            </a:endParaRPr>
          </a:p>
          <a:p>
            <a:pPr indent="0" lvl="0" marL="0" marR="0" rtl="0" algn="ctr">
              <a:spcBef>
                <a:spcPts val="0"/>
              </a:spcBef>
              <a:spcAft>
                <a:spcPts val="0"/>
              </a:spcAft>
              <a:buNone/>
            </a:pPr>
            <a:r>
              <a:rPr b="0" i="0" lang="fr" sz="1400" u="none" strike="noStrike">
                <a:solidFill>
                  <a:srgbClr val="00437A"/>
                </a:solidFill>
                <a:latin typeface="Arial"/>
                <a:ea typeface="Arial"/>
                <a:cs typeface="Arial"/>
                <a:sym typeface="Arial"/>
              </a:rPr>
              <a:t>Étudiez les guides disponibles sur SAM.gov pour vous familiariser avec le système.</a:t>
            </a:r>
            <a:endParaRPr sz="1400">
              <a:solidFill>
                <a:schemeClr val="lt1"/>
              </a:solidFill>
              <a:latin typeface="Avenir"/>
              <a:ea typeface="Avenir"/>
              <a:cs typeface="Avenir"/>
              <a:sym typeface="Avenir"/>
            </a:endParaRPr>
          </a:p>
        </p:txBody>
      </p:sp>
      <p:sp>
        <p:nvSpPr>
          <p:cNvPr id="441" name="Google Shape;441;p56"/>
          <p:cNvSpPr/>
          <p:nvPr/>
        </p:nvSpPr>
        <p:spPr>
          <a:xfrm>
            <a:off x="4575079" y="2465691"/>
            <a:ext cx="2012389" cy="3630304"/>
          </a:xfrm>
          <a:prstGeom prst="roundRect">
            <a:avLst>
              <a:gd fmla="val 16667" name="adj"/>
            </a:avLst>
          </a:prstGeom>
          <a:solidFill>
            <a:srgbClr val="A7DCF5"/>
          </a:solidFill>
          <a:ln cap="flat" cmpd="sng" w="15875">
            <a:solidFill>
              <a:srgbClr val="11466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 sz="1800">
                <a:solidFill>
                  <a:srgbClr val="3F6475"/>
                </a:solidFill>
                <a:latin typeface="Avenir"/>
                <a:ea typeface="Avenir"/>
                <a:cs typeface="Avenir"/>
                <a:sym typeface="Avenir"/>
              </a:rPr>
              <a:t>Obtenez votre code NCAGE. </a:t>
            </a:r>
            <a:r>
              <a:rPr b="1" lang="fr" sz="1800">
                <a:solidFill>
                  <a:srgbClr val="BA0C2F"/>
                </a:solidFill>
                <a:latin typeface="Avenir"/>
                <a:ea typeface="Avenir"/>
                <a:cs typeface="Avenir"/>
                <a:sym typeface="Avenir"/>
              </a:rPr>
              <a:t>*</a:t>
            </a:r>
            <a:endParaRPr/>
          </a:p>
          <a:p>
            <a:pPr indent="0" lvl="0" marL="0" marR="0" rtl="0" algn="ctr">
              <a:spcBef>
                <a:spcPts val="0"/>
              </a:spcBef>
              <a:spcAft>
                <a:spcPts val="0"/>
              </a:spcAft>
              <a:buNone/>
            </a:pPr>
            <a:r>
              <a:t/>
            </a:r>
            <a:endParaRPr b="0" i="0" sz="1800" u="none" strike="noStrike">
              <a:solidFill>
                <a:srgbClr val="00437A"/>
              </a:solidFill>
              <a:latin typeface="Arial"/>
              <a:ea typeface="Arial"/>
              <a:cs typeface="Arial"/>
              <a:sym typeface="Arial"/>
            </a:endParaRPr>
          </a:p>
          <a:p>
            <a:pPr indent="0" lvl="0" marL="0" marR="0" rtl="0" algn="ctr">
              <a:spcBef>
                <a:spcPts val="0"/>
              </a:spcBef>
              <a:spcAft>
                <a:spcPts val="0"/>
              </a:spcAft>
              <a:buNone/>
            </a:pPr>
            <a:r>
              <a:rPr b="0" i="0" lang="fr" sz="1400" u="none" strike="noStrike">
                <a:solidFill>
                  <a:srgbClr val="00437A"/>
                </a:solidFill>
                <a:latin typeface="Arial"/>
                <a:ea typeface="Arial"/>
                <a:cs typeface="Arial"/>
                <a:sym typeface="Arial"/>
              </a:rPr>
              <a:t>Demandez le code auprès de l’Agence OTAN de soutien et d’acquisition.</a:t>
            </a:r>
            <a:endParaRPr sz="1400">
              <a:solidFill>
                <a:schemeClr val="lt1"/>
              </a:solidFill>
              <a:latin typeface="Avenir"/>
              <a:ea typeface="Avenir"/>
              <a:cs typeface="Avenir"/>
              <a:sym typeface="Avenir"/>
            </a:endParaRPr>
          </a:p>
        </p:txBody>
      </p:sp>
      <p:sp>
        <p:nvSpPr>
          <p:cNvPr id="442" name="Google Shape;442;p56"/>
          <p:cNvSpPr/>
          <p:nvPr/>
        </p:nvSpPr>
        <p:spPr>
          <a:xfrm>
            <a:off x="2755378" y="2477067"/>
            <a:ext cx="1792407" cy="3630304"/>
          </a:xfrm>
          <a:prstGeom prst="roundRect">
            <a:avLst>
              <a:gd fmla="val 16667" name="adj"/>
            </a:avLst>
          </a:prstGeom>
          <a:solidFill>
            <a:srgbClr val="A7DCF5"/>
          </a:solidFill>
          <a:ln cap="flat" cmpd="sng" w="15875">
            <a:solidFill>
              <a:srgbClr val="11466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 sz="1800">
                <a:solidFill>
                  <a:srgbClr val="3F6475"/>
                </a:solidFill>
                <a:latin typeface="Avenir"/>
                <a:ea typeface="Avenir"/>
                <a:cs typeface="Avenir"/>
                <a:sym typeface="Avenir"/>
              </a:rPr>
              <a:t>Obtenez votre UEI dans SAM.</a:t>
            </a:r>
            <a:endParaRPr/>
          </a:p>
          <a:p>
            <a:pPr indent="0" lvl="0" marL="0" marR="0" rtl="0" algn="just">
              <a:spcBef>
                <a:spcPts val="0"/>
              </a:spcBef>
              <a:spcAft>
                <a:spcPts val="0"/>
              </a:spcAft>
              <a:buNone/>
            </a:pPr>
            <a:r>
              <a:t/>
            </a:r>
            <a:endParaRPr b="1" sz="1800">
              <a:solidFill>
                <a:srgbClr val="3F6475"/>
              </a:solidFill>
              <a:latin typeface="Avenir"/>
              <a:ea typeface="Avenir"/>
              <a:cs typeface="Avenir"/>
              <a:sym typeface="Avenir"/>
            </a:endParaRPr>
          </a:p>
          <a:p>
            <a:pPr indent="0" lvl="0" marL="0" marR="0" rtl="0" algn="ctr">
              <a:spcBef>
                <a:spcPts val="0"/>
              </a:spcBef>
              <a:spcAft>
                <a:spcPts val="0"/>
              </a:spcAft>
              <a:buNone/>
            </a:pPr>
            <a:r>
              <a:rPr b="0" i="0" lang="fr" sz="1400" u="none" strike="noStrike">
                <a:solidFill>
                  <a:srgbClr val="00437A"/>
                </a:solidFill>
                <a:latin typeface="Arial"/>
                <a:ea typeface="Arial"/>
                <a:cs typeface="Arial"/>
                <a:sym typeface="Arial"/>
              </a:rPr>
              <a:t>Cet identifiant alphanumérique à 12 chiffres confirme le statut juridique de votre organisation.</a:t>
            </a:r>
            <a:endParaRPr sz="14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43" name="Google Shape;443;p56"/>
          <p:cNvSpPr/>
          <p:nvPr/>
        </p:nvSpPr>
        <p:spPr>
          <a:xfrm>
            <a:off x="8467287" y="2470240"/>
            <a:ext cx="1792407" cy="3630304"/>
          </a:xfrm>
          <a:prstGeom prst="roundRect">
            <a:avLst>
              <a:gd fmla="val 16667" name="adj"/>
            </a:avLst>
          </a:prstGeom>
          <a:solidFill>
            <a:srgbClr val="A7DCF5"/>
          </a:solidFill>
          <a:ln cap="flat" cmpd="sng" w="15875">
            <a:solidFill>
              <a:srgbClr val="11466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 sz="1800">
                <a:solidFill>
                  <a:srgbClr val="3F6475"/>
                </a:solidFill>
                <a:latin typeface="Avenir"/>
                <a:ea typeface="Avenir"/>
                <a:cs typeface="Avenir"/>
                <a:sym typeface="Avenir"/>
              </a:rPr>
              <a:t>Créez un compte Login.gov</a:t>
            </a:r>
            <a:endParaRPr/>
          </a:p>
          <a:p>
            <a:pPr indent="0" lvl="0" marL="0" marR="0" rtl="0" algn="ctr">
              <a:spcBef>
                <a:spcPts val="0"/>
              </a:spcBef>
              <a:spcAft>
                <a:spcPts val="0"/>
              </a:spcAft>
              <a:buNone/>
            </a:pPr>
            <a:r>
              <a:t/>
            </a:r>
            <a:endParaRPr b="0" i="0" sz="1400" u="none" strike="noStrike">
              <a:solidFill>
                <a:srgbClr val="00437A"/>
              </a:solidFill>
              <a:latin typeface="Arial"/>
              <a:ea typeface="Arial"/>
              <a:cs typeface="Arial"/>
              <a:sym typeface="Arial"/>
            </a:endParaRPr>
          </a:p>
          <a:p>
            <a:pPr indent="0" lvl="0" marL="0" marR="0" rtl="0" algn="ctr">
              <a:spcBef>
                <a:spcPts val="0"/>
              </a:spcBef>
              <a:spcAft>
                <a:spcPts val="0"/>
              </a:spcAft>
              <a:buNone/>
            </a:pPr>
            <a:r>
              <a:rPr b="0" i="0" lang="fr" sz="1400" u="none" strike="noStrike">
                <a:solidFill>
                  <a:srgbClr val="00437A"/>
                </a:solidFill>
                <a:latin typeface="Arial"/>
                <a:ea typeface="Arial"/>
                <a:cs typeface="Arial"/>
                <a:sym typeface="Arial"/>
              </a:rPr>
              <a:t>Collectez des détails sur les principaux points de contact et informations bancaires de votre organisation.</a:t>
            </a:r>
            <a:endParaRPr sz="14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44" name="Google Shape;444;p56"/>
          <p:cNvSpPr/>
          <p:nvPr/>
        </p:nvSpPr>
        <p:spPr>
          <a:xfrm>
            <a:off x="10299365" y="2479338"/>
            <a:ext cx="1792407" cy="3630304"/>
          </a:xfrm>
          <a:prstGeom prst="roundRect">
            <a:avLst>
              <a:gd fmla="val 16667" name="adj"/>
            </a:avLst>
          </a:prstGeom>
          <a:solidFill>
            <a:srgbClr val="A7DCF5"/>
          </a:solidFill>
          <a:ln cap="flat" cmpd="sng" w="15875">
            <a:solidFill>
              <a:srgbClr val="11466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fr" sz="1800">
                <a:solidFill>
                  <a:srgbClr val="3F6475"/>
                </a:solidFill>
                <a:latin typeface="Avenir"/>
                <a:ea typeface="Avenir"/>
                <a:cs typeface="Avenir"/>
                <a:sym typeface="Avenir"/>
              </a:rPr>
              <a:t>Inscription complète dans SAM</a:t>
            </a:r>
            <a:endParaRPr/>
          </a:p>
          <a:p>
            <a:pPr indent="0" lvl="0" marL="0" marR="0" rtl="0" algn="ctr">
              <a:spcBef>
                <a:spcPts val="0"/>
              </a:spcBef>
              <a:spcAft>
                <a:spcPts val="0"/>
              </a:spcAft>
              <a:buNone/>
            </a:pPr>
            <a:r>
              <a:t/>
            </a:r>
            <a:endParaRPr b="1" sz="1800">
              <a:solidFill>
                <a:srgbClr val="3F6475"/>
              </a:solidFill>
              <a:latin typeface="Avenir"/>
              <a:ea typeface="Avenir"/>
              <a:cs typeface="Avenir"/>
              <a:sym typeface="Avenir"/>
            </a:endParaRPr>
          </a:p>
          <a:p>
            <a:pPr indent="0" lvl="0" marL="0" marR="0" rtl="0" algn="ctr">
              <a:spcBef>
                <a:spcPts val="0"/>
              </a:spcBef>
              <a:spcAft>
                <a:spcPts val="0"/>
              </a:spcAft>
              <a:buNone/>
            </a:pPr>
            <a:r>
              <a:rPr b="0" i="0" lang="fr" sz="1400" u="none" strike="noStrike">
                <a:solidFill>
                  <a:srgbClr val="00437A"/>
                </a:solidFill>
                <a:latin typeface="Arial"/>
                <a:ea typeface="Arial"/>
                <a:cs typeface="Arial"/>
                <a:sym typeface="Arial"/>
              </a:rPr>
              <a:t>Utilisez votre UEI, votre code NCAGE et votre compte Login.gov pour vous inscrire dans SAM.</a:t>
            </a:r>
            <a:endParaRPr sz="1400">
              <a:solidFill>
                <a:schemeClr val="lt1"/>
              </a:solidFill>
              <a:latin typeface="Avenir"/>
              <a:ea typeface="Avenir"/>
              <a:cs typeface="Avenir"/>
              <a:sym typeface="Avenir"/>
            </a:endParaRPr>
          </a:p>
        </p:txBody>
      </p:sp>
      <p:sp>
        <p:nvSpPr>
          <p:cNvPr id="445" name="Google Shape;445;p56"/>
          <p:cNvSpPr/>
          <p:nvPr/>
        </p:nvSpPr>
        <p:spPr>
          <a:xfrm>
            <a:off x="1128217" y="1624955"/>
            <a:ext cx="1091821" cy="840736"/>
          </a:xfrm>
          <a:prstGeom prst="flowChartMagneticTape">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600">
                <a:solidFill>
                  <a:schemeClr val="lt1"/>
                </a:solidFill>
                <a:latin typeface="Avenir"/>
                <a:ea typeface="Avenir"/>
                <a:cs typeface="Avenir"/>
                <a:sym typeface="Avenir"/>
              </a:rPr>
              <a:t>Étape 1</a:t>
            </a:r>
            <a:endParaRPr/>
          </a:p>
        </p:txBody>
      </p:sp>
      <p:sp>
        <p:nvSpPr>
          <p:cNvPr id="446" name="Google Shape;446;p56"/>
          <p:cNvSpPr/>
          <p:nvPr/>
        </p:nvSpPr>
        <p:spPr>
          <a:xfrm>
            <a:off x="4960053" y="1636331"/>
            <a:ext cx="1091821" cy="840736"/>
          </a:xfrm>
          <a:prstGeom prst="flowChartMagneticTape">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600">
                <a:solidFill>
                  <a:schemeClr val="lt1"/>
                </a:solidFill>
                <a:latin typeface="Avenir"/>
                <a:ea typeface="Avenir"/>
                <a:cs typeface="Avenir"/>
                <a:sym typeface="Avenir"/>
              </a:rPr>
              <a:t>Étape 3</a:t>
            </a:r>
            <a:endParaRPr/>
          </a:p>
        </p:txBody>
      </p:sp>
      <p:sp>
        <p:nvSpPr>
          <p:cNvPr id="447" name="Google Shape;447;p56"/>
          <p:cNvSpPr/>
          <p:nvPr/>
        </p:nvSpPr>
        <p:spPr>
          <a:xfrm>
            <a:off x="8689929" y="1636331"/>
            <a:ext cx="1091821" cy="840736"/>
          </a:xfrm>
          <a:prstGeom prst="flowChartMagneticTape">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600">
                <a:solidFill>
                  <a:schemeClr val="lt1"/>
                </a:solidFill>
                <a:latin typeface="Avenir"/>
                <a:ea typeface="Avenir"/>
                <a:cs typeface="Avenir"/>
                <a:sym typeface="Avenir"/>
              </a:rPr>
              <a:t>Étape 5</a:t>
            </a:r>
            <a:endParaRPr/>
          </a:p>
        </p:txBody>
      </p:sp>
      <p:sp>
        <p:nvSpPr>
          <p:cNvPr id="448" name="Google Shape;448;p56"/>
          <p:cNvSpPr/>
          <p:nvPr/>
        </p:nvSpPr>
        <p:spPr>
          <a:xfrm>
            <a:off x="6880743" y="1636331"/>
            <a:ext cx="1091821" cy="840736"/>
          </a:xfrm>
          <a:prstGeom prst="flowChartMagneticTape">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600">
                <a:solidFill>
                  <a:schemeClr val="lt1"/>
                </a:solidFill>
                <a:latin typeface="Avenir"/>
                <a:ea typeface="Avenir"/>
                <a:cs typeface="Avenir"/>
                <a:sym typeface="Avenir"/>
              </a:rPr>
              <a:t>Étape 4</a:t>
            </a:r>
            <a:endParaRPr/>
          </a:p>
        </p:txBody>
      </p:sp>
      <p:sp>
        <p:nvSpPr>
          <p:cNvPr id="449" name="Google Shape;449;p56"/>
          <p:cNvSpPr/>
          <p:nvPr/>
        </p:nvSpPr>
        <p:spPr>
          <a:xfrm>
            <a:off x="10368333" y="1624955"/>
            <a:ext cx="1091821" cy="840736"/>
          </a:xfrm>
          <a:prstGeom prst="flowChartMagneticTape">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600">
                <a:solidFill>
                  <a:schemeClr val="lt1"/>
                </a:solidFill>
                <a:latin typeface="Avenir"/>
                <a:ea typeface="Avenir"/>
                <a:cs typeface="Avenir"/>
                <a:sym typeface="Avenir"/>
              </a:rPr>
              <a:t>Étape 6</a:t>
            </a:r>
            <a:endParaRPr/>
          </a:p>
        </p:txBody>
      </p:sp>
      <p:sp>
        <p:nvSpPr>
          <p:cNvPr id="450" name="Google Shape;450;p56"/>
          <p:cNvSpPr/>
          <p:nvPr/>
        </p:nvSpPr>
        <p:spPr>
          <a:xfrm>
            <a:off x="3033670" y="1636331"/>
            <a:ext cx="1091821" cy="840736"/>
          </a:xfrm>
          <a:prstGeom prst="flowChartMagneticTape">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600">
                <a:solidFill>
                  <a:schemeClr val="lt1"/>
                </a:solidFill>
                <a:latin typeface="Avenir"/>
                <a:ea typeface="Avenir"/>
                <a:cs typeface="Avenir"/>
                <a:sym typeface="Avenir"/>
              </a:rPr>
              <a:t>Étape 2</a:t>
            </a:r>
            <a:endParaRPr/>
          </a:p>
        </p:txBody>
      </p:sp>
      <p:cxnSp>
        <p:nvCxnSpPr>
          <p:cNvPr id="451" name="Google Shape;451;p56"/>
          <p:cNvCxnSpPr>
            <a:stCxn id="445" idx="3"/>
            <a:endCxn id="450" idx="1"/>
          </p:cNvCxnSpPr>
          <p:nvPr/>
        </p:nvCxnSpPr>
        <p:spPr>
          <a:xfrm>
            <a:off x="2220038" y="2045323"/>
            <a:ext cx="813600" cy="11400"/>
          </a:xfrm>
          <a:prstGeom prst="straightConnector1">
            <a:avLst/>
          </a:prstGeom>
          <a:noFill/>
          <a:ln cap="flat" cmpd="sng" w="12700">
            <a:solidFill>
              <a:srgbClr val="C00000"/>
            </a:solidFill>
            <a:prstDash val="dash"/>
            <a:round/>
            <a:headEnd len="sm" w="sm" type="none"/>
            <a:tailEnd len="med" w="med" type="triangle"/>
          </a:ln>
        </p:spPr>
      </p:cxnSp>
      <p:cxnSp>
        <p:nvCxnSpPr>
          <p:cNvPr id="452" name="Google Shape;452;p56"/>
          <p:cNvCxnSpPr>
            <a:stCxn id="450" idx="3"/>
            <a:endCxn id="446" idx="1"/>
          </p:cNvCxnSpPr>
          <p:nvPr/>
        </p:nvCxnSpPr>
        <p:spPr>
          <a:xfrm>
            <a:off x="4125491" y="2056699"/>
            <a:ext cx="834600" cy="0"/>
          </a:xfrm>
          <a:prstGeom prst="straightConnector1">
            <a:avLst/>
          </a:prstGeom>
          <a:noFill/>
          <a:ln cap="flat" cmpd="sng" w="12700">
            <a:solidFill>
              <a:srgbClr val="C00000"/>
            </a:solidFill>
            <a:prstDash val="dash"/>
            <a:round/>
            <a:headEnd len="sm" w="sm" type="none"/>
            <a:tailEnd len="med" w="med" type="triangle"/>
          </a:ln>
        </p:spPr>
      </p:cxnSp>
      <p:cxnSp>
        <p:nvCxnSpPr>
          <p:cNvPr id="453" name="Google Shape;453;p56"/>
          <p:cNvCxnSpPr>
            <a:endCxn id="448" idx="1"/>
          </p:cNvCxnSpPr>
          <p:nvPr/>
        </p:nvCxnSpPr>
        <p:spPr>
          <a:xfrm>
            <a:off x="6056343" y="2056699"/>
            <a:ext cx="824400" cy="0"/>
          </a:xfrm>
          <a:prstGeom prst="straightConnector1">
            <a:avLst/>
          </a:prstGeom>
          <a:noFill/>
          <a:ln cap="flat" cmpd="sng" w="12700">
            <a:solidFill>
              <a:srgbClr val="C00000"/>
            </a:solidFill>
            <a:prstDash val="dash"/>
            <a:round/>
            <a:headEnd len="sm" w="sm" type="none"/>
            <a:tailEnd len="med" w="med" type="triangle"/>
          </a:ln>
        </p:spPr>
      </p:cxnSp>
      <p:cxnSp>
        <p:nvCxnSpPr>
          <p:cNvPr id="454" name="Google Shape;454;p56"/>
          <p:cNvCxnSpPr/>
          <p:nvPr/>
        </p:nvCxnSpPr>
        <p:spPr>
          <a:xfrm>
            <a:off x="7922525" y="2056699"/>
            <a:ext cx="740110" cy="0"/>
          </a:xfrm>
          <a:prstGeom prst="straightConnector1">
            <a:avLst/>
          </a:prstGeom>
          <a:noFill/>
          <a:ln cap="flat" cmpd="sng" w="12700">
            <a:solidFill>
              <a:srgbClr val="C00000"/>
            </a:solidFill>
            <a:prstDash val="dash"/>
            <a:round/>
            <a:headEnd len="sm" w="sm" type="none"/>
            <a:tailEnd len="med" w="med" type="triangle"/>
          </a:ln>
        </p:spPr>
      </p:cxnSp>
      <p:cxnSp>
        <p:nvCxnSpPr>
          <p:cNvPr id="455" name="Google Shape;455;p56"/>
          <p:cNvCxnSpPr>
            <a:stCxn id="447" idx="3"/>
            <a:endCxn id="449" idx="1"/>
          </p:cNvCxnSpPr>
          <p:nvPr/>
        </p:nvCxnSpPr>
        <p:spPr>
          <a:xfrm flipH="1" rot="10800000">
            <a:off x="9781750" y="2045299"/>
            <a:ext cx="586500" cy="11400"/>
          </a:xfrm>
          <a:prstGeom prst="straightConnector1">
            <a:avLst/>
          </a:prstGeom>
          <a:noFill/>
          <a:ln cap="flat" cmpd="sng" w="12700">
            <a:solidFill>
              <a:srgbClr val="C00000"/>
            </a:solidFill>
            <a:prstDash val="dash"/>
            <a:round/>
            <a:headEnd len="sm" w="sm" type="none"/>
            <a:tailEnd len="med" w="med" type="triangle"/>
          </a:ln>
        </p:spPr>
      </p:cxnSp>
      <p:sp>
        <p:nvSpPr>
          <p:cNvPr id="456" name="Google Shape;456;p56"/>
          <p:cNvSpPr txBox="1"/>
          <p:nvPr/>
        </p:nvSpPr>
        <p:spPr>
          <a:xfrm>
            <a:off x="1346355" y="6076961"/>
            <a:ext cx="941103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Avenir"/>
                <a:ea typeface="Avenir"/>
                <a:cs typeface="Avenir"/>
                <a:sym typeface="Avenir"/>
              </a:rPr>
              <a:t>* </a:t>
            </a:r>
            <a:r>
              <a:rPr lang="fr" sz="1400">
                <a:solidFill>
                  <a:srgbClr val="BA0C2F"/>
                </a:solidFill>
                <a:latin typeface="Avenir"/>
                <a:ea typeface="Avenir"/>
                <a:cs typeface="Avenir"/>
                <a:sym typeface="Avenir"/>
              </a:rPr>
              <a:t>A noter qu'à partir de février 2023, les partenaires postulant uniquement aux subventions ne sont plus tenus d'obtenir les codes NCAGE.</a:t>
            </a:r>
            <a:endParaRPr/>
          </a:p>
        </p:txBody>
      </p:sp>
      <p:sp>
        <p:nvSpPr>
          <p:cNvPr id="457" name="Google Shape;457;p56"/>
          <p:cNvSpPr/>
          <p:nvPr/>
        </p:nvSpPr>
        <p:spPr>
          <a:xfrm>
            <a:off x="929799" y="5466486"/>
            <a:ext cx="1787443" cy="520349"/>
          </a:xfrm>
          <a:prstGeom prst="flowChartTerminator">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Journal des informations clés</a:t>
            </a: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 </a:t>
            </a:r>
            <a:r>
              <a:rPr lang="fr" sz="1100" u="sng">
                <a:solidFill>
                  <a:schemeClr val="lt1"/>
                </a:solidFill>
                <a:latin typeface="Avenir"/>
                <a:ea typeface="Avenir"/>
                <a:cs typeface="Avenir"/>
                <a:sym typeface="Avenir"/>
              </a:rPr>
              <a:t>(Facultatif)</a:t>
            </a: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58" name="Google Shape;458;p56"/>
          <p:cNvSpPr/>
          <p:nvPr/>
        </p:nvSpPr>
        <p:spPr>
          <a:xfrm>
            <a:off x="2757859" y="5477864"/>
            <a:ext cx="1787443" cy="520349"/>
          </a:xfrm>
          <a:prstGeom prst="flowChartTerminator">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Regardez la vidéo UEI</a:t>
            </a: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 </a:t>
            </a:r>
            <a:r>
              <a:rPr lang="fr" sz="1100" u="sng">
                <a:solidFill>
                  <a:schemeClr val="lt1"/>
                </a:solidFill>
                <a:latin typeface="Avenir"/>
                <a:ea typeface="Avenir"/>
                <a:cs typeface="Avenir"/>
                <a:sym typeface="Avenir"/>
              </a:rPr>
              <a:t>(Facultatif)</a:t>
            </a: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59" name="Google Shape;459;p56"/>
          <p:cNvSpPr/>
          <p:nvPr/>
        </p:nvSpPr>
        <p:spPr>
          <a:xfrm>
            <a:off x="4706642" y="5466488"/>
            <a:ext cx="1787443" cy="520349"/>
          </a:xfrm>
          <a:prstGeom prst="flowChartTerminator">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Regardez Guide NCAGE</a:t>
            </a: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 </a:t>
            </a:r>
            <a:r>
              <a:rPr lang="fr" sz="1100" u="sng">
                <a:solidFill>
                  <a:schemeClr val="lt1"/>
                </a:solidFill>
                <a:latin typeface="Avenir"/>
                <a:ea typeface="Avenir"/>
                <a:cs typeface="Avenir"/>
                <a:sym typeface="Avenir"/>
              </a:rPr>
              <a:t>(Facultatif)</a:t>
            </a: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60" name="Google Shape;460;p56"/>
          <p:cNvSpPr/>
          <p:nvPr/>
        </p:nvSpPr>
        <p:spPr>
          <a:xfrm>
            <a:off x="6627529" y="5466487"/>
            <a:ext cx="1787443" cy="520349"/>
          </a:xfrm>
          <a:prstGeom prst="flowChartTerminator">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SAM.gov « Avant de Commencer »</a:t>
            </a: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 </a:t>
            </a:r>
            <a:r>
              <a:rPr lang="fr" sz="1100" u="sng">
                <a:solidFill>
                  <a:schemeClr val="lt1"/>
                </a:solidFill>
                <a:latin typeface="Avenir"/>
                <a:ea typeface="Avenir"/>
                <a:cs typeface="Avenir"/>
                <a:sym typeface="Avenir"/>
              </a:rPr>
              <a:t>)</a:t>
            </a: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61" name="Google Shape;461;p56"/>
          <p:cNvSpPr/>
          <p:nvPr/>
        </p:nvSpPr>
        <p:spPr>
          <a:xfrm>
            <a:off x="8470391" y="5477864"/>
            <a:ext cx="1787443" cy="520349"/>
          </a:xfrm>
          <a:prstGeom prst="flowChartTerminator">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Login.gov</a:t>
            </a: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62" name="Google Shape;462;p56"/>
          <p:cNvSpPr/>
          <p:nvPr/>
        </p:nvSpPr>
        <p:spPr>
          <a:xfrm>
            <a:off x="10281271" y="5466486"/>
            <a:ext cx="1787443" cy="520349"/>
          </a:xfrm>
          <a:prstGeom prst="flowChartTerminator">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t/>
            </a:r>
            <a:endParaRPr b="1" sz="1100" u="sng">
              <a:solidFill>
                <a:schemeClr val="lt1"/>
              </a:solidFill>
              <a:latin typeface="Avenir"/>
              <a:ea typeface="Avenir"/>
              <a:cs typeface="Avenir"/>
              <a:sym typeface="Avenir"/>
            </a:endParaRPr>
          </a:p>
          <a:p>
            <a:pPr indent="0" lvl="0" marL="0" marR="0" rtl="0" algn="ctr">
              <a:spcBef>
                <a:spcPts val="0"/>
              </a:spcBef>
              <a:spcAft>
                <a:spcPts val="0"/>
              </a:spcAft>
              <a:buNone/>
            </a:pPr>
            <a:r>
              <a:rPr b="1" lang="fr" sz="1100" u="sng">
                <a:solidFill>
                  <a:schemeClr val="lt1"/>
                </a:solidFill>
                <a:latin typeface="Avenir"/>
                <a:ea typeface="Avenir"/>
                <a:cs typeface="Avenir"/>
                <a:sym typeface="Avenir"/>
              </a:rPr>
              <a:t>SAM.gov</a:t>
            </a:r>
            <a:endParaRPr sz="1100" u="sng">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Concurrence !!!</a:t>
            </a:r>
            <a:endParaRPr/>
          </a:p>
        </p:txBody>
      </p:sp>
      <p:sp>
        <p:nvSpPr>
          <p:cNvPr id="469" name="Google Shape;469;p57"/>
          <p:cNvSpPr txBox="1"/>
          <p:nvPr>
            <p:ph idx="1" type="body"/>
          </p:nvPr>
        </p:nvSpPr>
        <p:spPr>
          <a:xfrm>
            <a:off x="4295632" y="1120491"/>
            <a:ext cx="7232176" cy="4351338"/>
          </a:xfrm>
          <a:prstGeom prst="rect">
            <a:avLst/>
          </a:prstGeom>
          <a:noFill/>
          <a:ln>
            <a:noFill/>
          </a:ln>
        </p:spPr>
        <p:txBody>
          <a:bodyPr anchorCtr="0" anchor="t" bIns="45700" lIns="91425" spcFirstLastPara="1" rIns="91425" wrap="square" tIns="45700">
            <a:normAutofit lnSpcReduction="10000"/>
          </a:bodyPr>
          <a:lstStyle/>
          <a:p>
            <a:pPr indent="-114300" lvl="0" marL="228600" rtl="0" algn="l">
              <a:lnSpc>
                <a:spcPct val="90000"/>
              </a:lnSpc>
              <a:spcBef>
                <a:spcPts val="0"/>
              </a:spcBef>
              <a:spcAft>
                <a:spcPts val="0"/>
              </a:spcAft>
              <a:buClr>
                <a:schemeClr val="dk1"/>
              </a:buClr>
              <a:buSzPts val="1800"/>
              <a:buNone/>
            </a:pPr>
            <a:r>
              <a:t/>
            </a:r>
            <a:endParaRPr b="0" i="0" sz="1800" u="none" strike="noStrike">
              <a:solidFill>
                <a:srgbClr val="000000"/>
              </a:solidFill>
              <a:latin typeface="Arial"/>
              <a:ea typeface="Arial"/>
              <a:cs typeface="Arial"/>
              <a:sym typeface="Arial"/>
            </a:endParaRPr>
          </a:p>
          <a:p>
            <a:pPr indent="-228600" lvl="0" marL="228600" rtl="0" algn="l">
              <a:lnSpc>
                <a:spcPct val="90000"/>
              </a:lnSpc>
              <a:spcBef>
                <a:spcPts val="1000"/>
              </a:spcBef>
              <a:spcAft>
                <a:spcPts val="0"/>
              </a:spcAft>
              <a:buClr>
                <a:srgbClr val="00437A"/>
              </a:buClr>
              <a:buSzPts val="1800"/>
              <a:buChar char="•"/>
            </a:pPr>
            <a:r>
              <a:rPr b="0" i="0" lang="fr" sz="1800" u="none" strike="noStrike">
                <a:solidFill>
                  <a:srgbClr val="00437A"/>
                </a:solidFill>
                <a:latin typeface="Arial"/>
                <a:ea typeface="Arial"/>
                <a:cs typeface="Arial"/>
                <a:sym typeface="Arial"/>
              </a:rPr>
              <a:t>La concurrence se traduit par l’innovation, la diversité, la créativité, de meilleures solutions, des activités de meilleure qualité et une meilleure valeur.</a:t>
            </a:r>
            <a:endParaRPr/>
          </a:p>
          <a:p>
            <a:pPr indent="-228600" lvl="0" marL="228600" rtl="0" algn="l">
              <a:lnSpc>
                <a:spcPct val="90000"/>
              </a:lnSpc>
              <a:spcBef>
                <a:spcPts val="1000"/>
              </a:spcBef>
              <a:spcAft>
                <a:spcPts val="0"/>
              </a:spcAft>
              <a:buClr>
                <a:srgbClr val="00437A"/>
              </a:buClr>
              <a:buSzPts val="1800"/>
              <a:buChar char="•"/>
            </a:pPr>
            <a:r>
              <a:rPr b="0" i="0" lang="fr" sz="1800" u="none" strike="noStrike">
                <a:solidFill>
                  <a:srgbClr val="00437A"/>
                </a:solidFill>
                <a:latin typeface="Arial"/>
                <a:ea typeface="Arial"/>
                <a:cs typeface="Arial"/>
                <a:sym typeface="Arial"/>
              </a:rPr>
              <a:t>Pour être juste et aussi transparent que possible, le gouvernement américain évite les actions qui confèrent à une organisation un avantage injuste par rapport à une autre.</a:t>
            </a:r>
            <a:endParaRPr/>
          </a:p>
          <a:p>
            <a:pPr indent="-228600" lvl="0" marL="228600" rtl="0" algn="l">
              <a:lnSpc>
                <a:spcPct val="90000"/>
              </a:lnSpc>
              <a:spcBef>
                <a:spcPts val="1000"/>
              </a:spcBef>
              <a:spcAft>
                <a:spcPts val="0"/>
              </a:spcAft>
              <a:buClr>
                <a:srgbClr val="00437A"/>
              </a:buClr>
              <a:buSzPts val="1800"/>
              <a:buChar char="•"/>
            </a:pPr>
            <a:r>
              <a:rPr b="0" i="0" lang="fr" sz="1800" u="none" strike="noStrike">
                <a:solidFill>
                  <a:srgbClr val="00437A"/>
                </a:solidFill>
                <a:latin typeface="Arial"/>
                <a:ea typeface="Arial"/>
                <a:cs typeface="Arial"/>
                <a:sym typeface="Arial"/>
              </a:rPr>
              <a:t>L’USAID recherche la concurrence chaque fois qu’elle annonce une opportunité de financement :</a:t>
            </a:r>
            <a:endParaRPr/>
          </a:p>
          <a:p>
            <a:pPr indent="-228600" lvl="1" marL="685800" rtl="0" algn="l">
              <a:lnSpc>
                <a:spcPct val="90000"/>
              </a:lnSpc>
              <a:spcBef>
                <a:spcPts val="500"/>
              </a:spcBef>
              <a:spcAft>
                <a:spcPts val="0"/>
              </a:spcAft>
              <a:buClr>
                <a:srgbClr val="00437A"/>
              </a:buClr>
              <a:buSzPts val="1800"/>
              <a:buFont typeface="Courier New"/>
              <a:buChar char="o"/>
            </a:pPr>
            <a:r>
              <a:rPr lang="fr" sz="1800">
                <a:solidFill>
                  <a:srgbClr val="00437A"/>
                </a:solidFill>
                <a:latin typeface="Arial"/>
                <a:ea typeface="Arial"/>
                <a:cs typeface="Arial"/>
                <a:sym typeface="Arial"/>
              </a:rPr>
              <a:t>Pour les subventions et les accords de coopération, l'Agence cherche à inviter à la concurrence par le biais d'avis d'opportunités de financement (NOFO) et de déclarations de programme annuelles (APS).</a:t>
            </a:r>
            <a:endParaRPr/>
          </a:p>
          <a:p>
            <a:pPr indent="-228600" lvl="1" marL="685800" rtl="0" algn="l">
              <a:lnSpc>
                <a:spcPct val="90000"/>
              </a:lnSpc>
              <a:spcBef>
                <a:spcPts val="500"/>
              </a:spcBef>
              <a:spcAft>
                <a:spcPts val="0"/>
              </a:spcAft>
              <a:buClr>
                <a:srgbClr val="00437A"/>
              </a:buClr>
              <a:buSzPts val="1800"/>
              <a:buFont typeface="Courier New"/>
              <a:buChar char="o"/>
            </a:pPr>
            <a:r>
              <a:rPr b="0" i="0" lang="fr" sz="1800" u="none" strike="noStrike">
                <a:solidFill>
                  <a:srgbClr val="00437A"/>
                </a:solidFill>
                <a:latin typeface="Arial"/>
                <a:ea typeface="Arial"/>
                <a:cs typeface="Arial"/>
                <a:sym typeface="Arial"/>
              </a:rPr>
              <a:t>Pour les contrats, l'Agence lance un appel à la concurrence par le biais d'appels d'offres (RFP). Les règles d'acquisition exigent une concurrence totale et ouverte.</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70" name="Google Shape;470;p57"/>
          <p:cNvPicPr preferRelativeResize="0"/>
          <p:nvPr/>
        </p:nvPicPr>
        <p:blipFill rotWithShape="1">
          <a:blip r:embed="rId3">
            <a:alphaModFix/>
          </a:blip>
          <a:srcRect b="0" l="0" r="0" t="0"/>
          <a:stretch/>
        </p:blipFill>
        <p:spPr>
          <a:xfrm>
            <a:off x="586853" y="1386171"/>
            <a:ext cx="10199427" cy="54301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8"/>
          <p:cNvSpPr/>
          <p:nvPr/>
        </p:nvSpPr>
        <p:spPr>
          <a:xfrm>
            <a:off x="4482"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400">
                <a:solidFill>
                  <a:srgbClr val="FFFFFF"/>
                </a:solidFill>
                <a:latin typeface="Arial"/>
                <a:ea typeface="Arial"/>
                <a:cs typeface="Arial"/>
                <a:sym typeface="Arial"/>
              </a:rPr>
              <a:t>COMMUNICATION PENDANT LA SOLLICITATION</a:t>
            </a:r>
            <a:endParaRPr/>
          </a:p>
        </p:txBody>
      </p:sp>
      <p:sp>
        <p:nvSpPr>
          <p:cNvPr id="477" name="Google Shape;477;p58"/>
          <p:cNvSpPr/>
          <p:nvPr/>
        </p:nvSpPr>
        <p:spPr>
          <a:xfrm>
            <a:off x="565667" y="1260143"/>
            <a:ext cx="5362011" cy="544773"/>
          </a:xfrm>
          <a:prstGeom prst="rect">
            <a:avLst/>
          </a:prstGeom>
          <a:solidFill>
            <a:srgbClr val="3F6475"/>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800">
                <a:solidFill>
                  <a:schemeClr val="lt1"/>
                </a:solidFill>
                <a:latin typeface="Avenir"/>
                <a:ea typeface="Avenir"/>
                <a:cs typeface="Avenir"/>
                <a:sym typeface="Avenir"/>
              </a:rPr>
              <a:t>OUTIL</a:t>
            </a:r>
            <a:endParaRPr/>
          </a:p>
        </p:txBody>
      </p:sp>
      <p:sp>
        <p:nvSpPr>
          <p:cNvPr id="478" name="Google Shape;478;p58"/>
          <p:cNvSpPr/>
          <p:nvPr/>
        </p:nvSpPr>
        <p:spPr>
          <a:xfrm>
            <a:off x="6040694" y="1253319"/>
            <a:ext cx="5498488" cy="544773"/>
          </a:xfrm>
          <a:prstGeom prst="rect">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800">
                <a:solidFill>
                  <a:schemeClr val="lt1"/>
                </a:solidFill>
                <a:latin typeface="Avenir"/>
                <a:ea typeface="Avenir"/>
                <a:cs typeface="Avenir"/>
                <a:sym typeface="Avenir"/>
              </a:rPr>
              <a:t>BUT</a:t>
            </a:r>
            <a:endParaRPr/>
          </a:p>
        </p:txBody>
      </p:sp>
      <p:sp>
        <p:nvSpPr>
          <p:cNvPr id="479" name="Google Shape;479;p58"/>
          <p:cNvSpPr txBox="1"/>
          <p:nvPr/>
        </p:nvSpPr>
        <p:spPr>
          <a:xfrm>
            <a:off x="523165" y="2074459"/>
            <a:ext cx="5463653" cy="92333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fr" sz="1800">
                <a:solidFill>
                  <a:schemeClr val="dk1"/>
                </a:solidFill>
                <a:latin typeface="Avenir"/>
                <a:ea typeface="Avenir"/>
                <a:cs typeface="Avenir"/>
                <a:sym typeface="Avenir"/>
              </a:rPr>
              <a:t>Conférences des soumissionnaires</a:t>
            </a:r>
            <a:endParaRPr/>
          </a:p>
          <a:p>
            <a:pPr indent="0" lvl="0" marL="0" marR="0" rtl="0" algn="l">
              <a:spcBef>
                <a:spcPts val="0"/>
              </a:spcBef>
              <a:spcAft>
                <a:spcPts val="0"/>
              </a:spcAft>
              <a:buNone/>
            </a:pPr>
            <a:r>
              <a:t/>
            </a:r>
            <a:endParaRPr b="1" sz="1800">
              <a:solidFill>
                <a:schemeClr val="dk1"/>
              </a:solidFill>
              <a:latin typeface="Avenir"/>
              <a:ea typeface="Avenir"/>
              <a:cs typeface="Avenir"/>
              <a:sym typeface="Avenir"/>
            </a:endParaRPr>
          </a:p>
          <a:p>
            <a:pPr indent="0" lvl="0" marL="0" marR="0" rtl="0" algn="l">
              <a:spcBef>
                <a:spcPts val="0"/>
              </a:spcBef>
              <a:spcAft>
                <a:spcPts val="0"/>
              </a:spcAft>
              <a:buNone/>
            </a:pPr>
            <a:r>
              <a:rPr lang="fr" sz="1800">
                <a:solidFill>
                  <a:schemeClr val="dk1"/>
                </a:solidFill>
                <a:latin typeface="Avenir"/>
                <a:ea typeface="Avenir"/>
                <a:cs typeface="Avenir"/>
                <a:sym typeface="Avenir"/>
              </a:rPr>
              <a:t> </a:t>
            </a:r>
            <a:endParaRPr/>
          </a:p>
        </p:txBody>
      </p:sp>
      <p:sp>
        <p:nvSpPr>
          <p:cNvPr id="480" name="Google Shape;480;p58"/>
          <p:cNvSpPr txBox="1"/>
          <p:nvPr/>
        </p:nvSpPr>
        <p:spPr>
          <a:xfrm>
            <a:off x="6075529" y="2074459"/>
            <a:ext cx="5463653" cy="1200329"/>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fr" sz="1800" u="none" strike="noStrike">
                <a:solidFill>
                  <a:srgbClr val="00437A"/>
                </a:solidFill>
                <a:latin typeface="Arial"/>
                <a:ea typeface="Arial"/>
                <a:cs typeface="Arial"/>
                <a:sym typeface="Arial"/>
              </a:rPr>
              <a:t>Organisée après que l'Agence ait publié une opportunité de financement et avant la clôture d'une demande de soumissions. Le but est de répondre aux questions.</a:t>
            </a:r>
            <a:r>
              <a:rPr b="0" i="0" lang="fr" sz="1800" u="none" strike="noStrike">
                <a:solidFill>
                  <a:srgbClr val="00437A"/>
                </a:solidFill>
                <a:latin typeface="Arial"/>
                <a:ea typeface="Arial"/>
                <a:cs typeface="Arial"/>
                <a:sym typeface="Arial"/>
              </a:rPr>
              <a:t> </a:t>
            </a:r>
            <a:endParaRPr/>
          </a:p>
        </p:txBody>
      </p:sp>
      <p:sp>
        <p:nvSpPr>
          <p:cNvPr id="481" name="Google Shape;481;p58"/>
          <p:cNvSpPr txBox="1"/>
          <p:nvPr/>
        </p:nvSpPr>
        <p:spPr>
          <a:xfrm>
            <a:off x="514845" y="3429000"/>
            <a:ext cx="10940176" cy="2031325"/>
          </a:xfrm>
          <a:prstGeom prst="rect">
            <a:avLst/>
          </a:prstGeom>
          <a:solidFill>
            <a:srgbClr val="0B236A"/>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800"/>
              <a:buFont typeface="Noto Sans Symbols"/>
              <a:buChar char="▪"/>
            </a:pPr>
            <a:r>
              <a:rPr b="1" i="0" lang="fr" sz="1800" u="none" strike="noStrike">
                <a:solidFill>
                  <a:schemeClr val="lt1"/>
                </a:solidFill>
                <a:latin typeface="Arial"/>
                <a:ea typeface="Arial"/>
                <a:cs typeface="Arial"/>
                <a:sym typeface="Arial"/>
              </a:rPr>
              <a:t>Menée par des responsables de l'USAID.</a:t>
            </a:r>
            <a:endParaRPr/>
          </a:p>
          <a:p>
            <a:pPr indent="-285750" lvl="0" marL="285750" marR="0" rtl="0" algn="l">
              <a:spcBef>
                <a:spcPts val="0"/>
              </a:spcBef>
              <a:spcAft>
                <a:spcPts val="0"/>
              </a:spcAft>
              <a:buClr>
                <a:schemeClr val="lt1"/>
              </a:buClr>
              <a:buSzPts val="1800"/>
              <a:buFont typeface="Noto Sans Symbols"/>
              <a:buChar char="▪"/>
            </a:pPr>
            <a:r>
              <a:rPr b="1" i="0" lang="fr" sz="1800" u="none" strike="noStrike">
                <a:solidFill>
                  <a:schemeClr val="lt1"/>
                </a:solidFill>
                <a:latin typeface="Arial"/>
                <a:ea typeface="Arial"/>
                <a:cs typeface="Arial"/>
                <a:sym typeface="Arial"/>
              </a:rPr>
              <a:t>Offrir l’occasion aux partenaires intéressés de se rencontrer et de développer des relations ou des accords de collaboration.</a:t>
            </a:r>
            <a:endParaRPr/>
          </a:p>
          <a:p>
            <a:pPr indent="-285750" lvl="0" marL="285750" marR="0" rtl="0" algn="l">
              <a:spcBef>
                <a:spcPts val="0"/>
              </a:spcBef>
              <a:spcAft>
                <a:spcPts val="0"/>
              </a:spcAft>
              <a:buClr>
                <a:schemeClr val="lt1"/>
              </a:buClr>
              <a:buSzPts val="1800"/>
              <a:buFont typeface="Noto Sans Symbols"/>
              <a:buChar char="▪"/>
            </a:pPr>
            <a:r>
              <a:rPr b="1" i="0" lang="fr" sz="1800" u="none" strike="noStrike">
                <a:solidFill>
                  <a:schemeClr val="lt1"/>
                </a:solidFill>
                <a:latin typeface="Arial"/>
                <a:ea typeface="Arial"/>
                <a:cs typeface="Arial"/>
                <a:sym typeface="Arial"/>
              </a:rPr>
              <a:t>Les avis sur SAM.gov ou Grants.gov répertorient les lieux de conférence ; vous pourrez souvent vous connecter par téléconférence ou webinaire.</a:t>
            </a:r>
            <a:endParaRPr/>
          </a:p>
          <a:p>
            <a:pPr indent="-285750" lvl="0" marL="285750" marR="0" rtl="0" algn="l">
              <a:spcBef>
                <a:spcPts val="0"/>
              </a:spcBef>
              <a:spcAft>
                <a:spcPts val="0"/>
              </a:spcAft>
              <a:buClr>
                <a:schemeClr val="lt1"/>
              </a:buClr>
              <a:buSzPts val="1800"/>
              <a:buFont typeface="Noto Sans Symbols"/>
              <a:buChar char="▪"/>
            </a:pPr>
            <a:r>
              <a:rPr b="1" i="0" lang="fr" sz="1800" u="none" strike="noStrike">
                <a:solidFill>
                  <a:schemeClr val="lt1"/>
                </a:solidFill>
                <a:latin typeface="Arial"/>
                <a:ea typeface="Arial"/>
                <a:cs typeface="Arial"/>
                <a:sym typeface="Arial"/>
              </a:rPr>
              <a:t>Les documents écrits peuvent être mis en ligne pour tous les participants.</a:t>
            </a:r>
            <a:endParaRPr/>
          </a:p>
          <a:p>
            <a:pPr indent="-171450" lvl="0" marL="285750" marR="0" rtl="0" algn="l">
              <a:spcBef>
                <a:spcPts val="0"/>
              </a:spcBef>
              <a:spcAft>
                <a:spcPts val="0"/>
              </a:spcAft>
              <a:buClr>
                <a:schemeClr val="dk1"/>
              </a:buClr>
              <a:buSzPts val="1800"/>
              <a:buFont typeface="Noto Sans Symbols"/>
              <a:buNone/>
            </a:pPr>
            <a:r>
              <a:t/>
            </a:r>
            <a:endParaRPr b="1" i="0" sz="1800" u="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QUI SONT LES ÉVALUATEURS TECHNIQUES DE VOTRE PROPOSITION ?</a:t>
            </a:r>
            <a:endParaRPr/>
          </a:p>
        </p:txBody>
      </p:sp>
      <p:sp>
        <p:nvSpPr>
          <p:cNvPr id="488" name="Google Shape;488;p59"/>
          <p:cNvSpPr txBox="1"/>
          <p:nvPr>
            <p:ph idx="1" type="body"/>
          </p:nvPr>
        </p:nvSpPr>
        <p:spPr>
          <a:xfrm>
            <a:off x="428767" y="1043154"/>
            <a:ext cx="10515600" cy="4351338"/>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100000"/>
              </a:lnSpc>
              <a:spcBef>
                <a:spcPts val="0"/>
              </a:spcBef>
              <a:spcAft>
                <a:spcPts val="0"/>
              </a:spcAft>
              <a:buClr>
                <a:schemeClr val="dk1"/>
              </a:buClr>
              <a:buSzPct val="100000"/>
              <a:buChar char="•"/>
            </a:pPr>
            <a:r>
              <a:rPr lang="fr"/>
              <a:t>Large éventail de réviseurs :</a:t>
            </a:r>
            <a:endParaRPr/>
          </a:p>
          <a:p>
            <a:pPr indent="-228600" lvl="1" marL="685800" rtl="0" algn="l">
              <a:lnSpc>
                <a:spcPct val="100000"/>
              </a:lnSpc>
              <a:spcBef>
                <a:spcPts val="1800"/>
              </a:spcBef>
              <a:spcAft>
                <a:spcPts val="0"/>
              </a:spcAft>
              <a:buClr>
                <a:schemeClr val="dk1"/>
              </a:buClr>
              <a:buSzPct val="100000"/>
              <a:buChar char="•"/>
            </a:pPr>
            <a:r>
              <a:rPr lang="fr"/>
              <a:t>Gestion de projet, experts techniques en la matière (PME) aux expertises variées et utilisateurs.</a:t>
            </a:r>
            <a:endParaRPr/>
          </a:p>
          <a:p>
            <a:pPr indent="-228600" lvl="1" marL="685800" rtl="0" algn="l">
              <a:lnSpc>
                <a:spcPct val="100000"/>
              </a:lnSpc>
              <a:spcBef>
                <a:spcPts val="1800"/>
              </a:spcBef>
              <a:spcAft>
                <a:spcPts val="0"/>
              </a:spcAft>
              <a:buClr>
                <a:schemeClr val="dk1"/>
              </a:buClr>
              <a:buSzPct val="100000"/>
              <a:buChar char="•"/>
            </a:pPr>
            <a:r>
              <a:rPr lang="fr"/>
              <a:t>Séniors et juniors.</a:t>
            </a:r>
            <a:endParaRPr/>
          </a:p>
          <a:p>
            <a:pPr indent="-228600" lvl="1" marL="685800" rtl="0" algn="l">
              <a:lnSpc>
                <a:spcPct val="100000"/>
              </a:lnSpc>
              <a:spcBef>
                <a:spcPts val="1800"/>
              </a:spcBef>
              <a:spcAft>
                <a:spcPts val="0"/>
              </a:spcAft>
              <a:buClr>
                <a:schemeClr val="dk1"/>
              </a:buClr>
              <a:buSzPct val="100000"/>
              <a:buChar char="•"/>
            </a:pPr>
            <a:r>
              <a:rPr lang="fr"/>
              <a:t>Différents styles de lecture.</a:t>
            </a:r>
            <a:endParaRPr/>
          </a:p>
          <a:p>
            <a:pPr indent="-228600" lvl="0" marL="228600" rtl="0" algn="l">
              <a:lnSpc>
                <a:spcPct val="100000"/>
              </a:lnSpc>
              <a:spcBef>
                <a:spcPts val="1800"/>
              </a:spcBef>
              <a:spcAft>
                <a:spcPts val="0"/>
              </a:spcAft>
              <a:buClr>
                <a:schemeClr val="dk1"/>
              </a:buClr>
              <a:buSzPct val="100000"/>
              <a:buChar char="•"/>
            </a:pPr>
            <a:r>
              <a:rPr lang="fr"/>
              <a:t>Évaluent les propositions en plus du « travail quotidien ».</a:t>
            </a:r>
            <a:endParaRPr/>
          </a:p>
          <a:p>
            <a:pPr indent="-228600" lvl="0" marL="228600" rtl="0" algn="l">
              <a:lnSpc>
                <a:spcPct val="100000"/>
              </a:lnSpc>
              <a:spcBef>
                <a:spcPts val="1800"/>
              </a:spcBef>
              <a:spcAft>
                <a:spcPts val="0"/>
              </a:spcAft>
              <a:buClr>
                <a:schemeClr val="dk1"/>
              </a:buClr>
              <a:buSzPct val="100000"/>
              <a:buChar char="•"/>
            </a:pPr>
            <a:r>
              <a:rPr lang="fr"/>
              <a:t>Généralement pas du personnel du programme.</a:t>
            </a:r>
            <a:endParaRPr/>
          </a:p>
          <a:p>
            <a:pPr indent="-228600" lvl="0" marL="228600" rtl="0" algn="l">
              <a:lnSpc>
                <a:spcPct val="100000"/>
              </a:lnSpc>
              <a:spcBef>
                <a:spcPts val="1800"/>
              </a:spcBef>
              <a:spcAft>
                <a:spcPts val="0"/>
              </a:spcAft>
              <a:buClr>
                <a:schemeClr val="dk1"/>
              </a:buClr>
              <a:buSzPct val="100000"/>
              <a:buChar char="•"/>
            </a:pPr>
            <a:r>
              <a:rPr lang="fr"/>
              <a:t>Peu ou pas de relation avec vous.</a:t>
            </a:r>
            <a:endParaRPr/>
          </a:p>
          <a:p>
            <a:pPr indent="-228600" lvl="0" marL="228600" rtl="0" algn="l">
              <a:lnSpc>
                <a:spcPct val="100000"/>
              </a:lnSpc>
              <a:spcBef>
                <a:spcPts val="1800"/>
              </a:spcBef>
              <a:spcAft>
                <a:spcPts val="0"/>
              </a:spcAft>
              <a:buClr>
                <a:schemeClr val="dk1"/>
              </a:buClr>
              <a:buSzPct val="100000"/>
              <a:buChar char="•"/>
            </a:pPr>
            <a:r>
              <a:rPr lang="fr"/>
              <a:t>Des participants « réticents » – ennuyés et occupés !</a:t>
            </a:r>
            <a:endParaRPr/>
          </a:p>
          <a:p>
            <a:pPr indent="-228600" lvl="0" marL="228600" rtl="0" algn="l">
              <a:lnSpc>
                <a:spcPct val="100000"/>
              </a:lnSpc>
              <a:spcBef>
                <a:spcPts val="1800"/>
              </a:spcBef>
              <a:spcAft>
                <a:spcPts val="0"/>
              </a:spcAft>
              <a:buClr>
                <a:schemeClr val="dk1"/>
              </a:buClr>
              <a:buSzPct val="100000"/>
              <a:buChar char="•"/>
            </a:pPr>
            <a:r>
              <a:rPr lang="fr"/>
              <a:t>Pas nécessairement avec une connaissance approfondie du pays et des spécificités des sites ciblés</a:t>
            </a:r>
            <a:endParaRPr/>
          </a:p>
          <a:p>
            <a:pPr indent="-104140" lvl="0" marL="228600" rtl="0" algn="l">
              <a:lnSpc>
                <a:spcPct val="90000"/>
              </a:lnSpc>
              <a:spcBef>
                <a:spcPts val="2200"/>
              </a:spcBef>
              <a:spcAft>
                <a:spcPts val="0"/>
              </a:spcAft>
              <a:buClr>
                <a:schemeClr val="dk1"/>
              </a:buClr>
              <a:buSzPct val="100000"/>
              <a:buNone/>
            </a:pPr>
            <a:r>
              <a:t/>
            </a:r>
            <a:endParaRPr/>
          </a:p>
        </p:txBody>
      </p:sp>
      <p:pic>
        <p:nvPicPr>
          <p:cNvPr id="489" name="Google Shape;489;p59"/>
          <p:cNvPicPr preferRelativeResize="0"/>
          <p:nvPr/>
        </p:nvPicPr>
        <p:blipFill rotWithShape="1">
          <a:blip r:embed="rId3">
            <a:alphaModFix/>
          </a:blip>
          <a:srcRect b="0" l="0" r="0" t="0"/>
          <a:stretch/>
        </p:blipFill>
        <p:spPr>
          <a:xfrm>
            <a:off x="6827429" y="1979780"/>
            <a:ext cx="4400911" cy="25967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0"/>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Comment les propositions sont-elles examinées et évaluées ?</a:t>
            </a:r>
            <a:endParaRPr/>
          </a:p>
        </p:txBody>
      </p:sp>
      <p:sp>
        <p:nvSpPr>
          <p:cNvPr id="496" name="Google Shape;496;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00000"/>
              </a:lnSpc>
              <a:spcBef>
                <a:spcPts val="0"/>
              </a:spcBef>
              <a:spcAft>
                <a:spcPts val="0"/>
              </a:spcAft>
              <a:buClr>
                <a:schemeClr val="dk1"/>
              </a:buClr>
              <a:buSzPct val="100000"/>
              <a:buChar char="•"/>
            </a:pPr>
            <a:r>
              <a:rPr lang="fr"/>
              <a:t>Plusieurs propositions évaluées simultanément.</a:t>
            </a:r>
            <a:endParaRPr/>
          </a:p>
          <a:p>
            <a:pPr indent="-228600" lvl="0" marL="228600" rtl="0" algn="l">
              <a:lnSpc>
                <a:spcPct val="100000"/>
              </a:lnSpc>
              <a:spcBef>
                <a:spcPts val="2200"/>
              </a:spcBef>
              <a:spcAft>
                <a:spcPts val="0"/>
              </a:spcAft>
              <a:buClr>
                <a:schemeClr val="dk1"/>
              </a:buClr>
              <a:buSzPct val="100000"/>
              <a:buChar char="•"/>
            </a:pPr>
            <a:r>
              <a:rPr lang="fr"/>
              <a:t>Généralement, il faut peu de temps pour marquer ; c'est précipité.</a:t>
            </a:r>
            <a:endParaRPr/>
          </a:p>
          <a:p>
            <a:pPr indent="-228600" lvl="0" marL="228600" rtl="0" algn="l">
              <a:lnSpc>
                <a:spcPct val="100000"/>
              </a:lnSpc>
              <a:spcBef>
                <a:spcPts val="2200"/>
              </a:spcBef>
              <a:spcAft>
                <a:spcPts val="0"/>
              </a:spcAft>
              <a:buClr>
                <a:schemeClr val="dk1"/>
              </a:buClr>
              <a:buSzPct val="100000"/>
              <a:buChar char="•"/>
            </a:pPr>
            <a:r>
              <a:rPr lang="fr"/>
              <a:t>Utilisent une liste de contrôle basée sur la RFP ou la RFA.</a:t>
            </a:r>
            <a:endParaRPr/>
          </a:p>
          <a:p>
            <a:pPr indent="-228600" lvl="0" marL="228600" rtl="0" algn="l">
              <a:lnSpc>
                <a:spcPct val="100000"/>
              </a:lnSpc>
              <a:spcBef>
                <a:spcPts val="2200"/>
              </a:spcBef>
              <a:spcAft>
                <a:spcPts val="0"/>
              </a:spcAft>
              <a:buClr>
                <a:schemeClr val="dk1"/>
              </a:buClr>
              <a:buSzPct val="100000"/>
              <a:buChar char="•"/>
            </a:pPr>
            <a:r>
              <a:rPr lang="fr"/>
              <a:t>L’objectif premier est de trouver une réponse à chaque exigence.</a:t>
            </a:r>
            <a:endParaRPr/>
          </a:p>
          <a:p>
            <a:pPr indent="-228600" lvl="0" marL="228600" rtl="0" algn="l">
              <a:lnSpc>
                <a:spcPct val="100000"/>
              </a:lnSpc>
              <a:spcBef>
                <a:spcPts val="2200"/>
              </a:spcBef>
              <a:spcAft>
                <a:spcPts val="0"/>
              </a:spcAft>
              <a:buClr>
                <a:schemeClr val="dk1"/>
              </a:buClr>
              <a:buSzPct val="100000"/>
              <a:buChar char="•"/>
            </a:pPr>
            <a:r>
              <a:rPr lang="fr"/>
              <a:t>Votre proposition est survolée, pas lue.</a:t>
            </a:r>
            <a:endParaRPr/>
          </a:p>
          <a:p>
            <a:pPr indent="-228600" lvl="0" marL="228600" rtl="0" algn="l">
              <a:lnSpc>
                <a:spcPct val="100000"/>
              </a:lnSpc>
              <a:spcBef>
                <a:spcPts val="2200"/>
              </a:spcBef>
              <a:spcAft>
                <a:spcPts val="0"/>
              </a:spcAft>
              <a:buClr>
                <a:schemeClr val="dk1"/>
              </a:buClr>
              <a:buSzPct val="100000"/>
              <a:buChar char="•"/>
            </a:pPr>
            <a:r>
              <a:rPr lang="fr"/>
              <a:t>Le score est basé uniquement sur le contenu de la proposition.</a:t>
            </a:r>
            <a:endParaRPr/>
          </a:p>
          <a:p>
            <a:pPr indent="-228600" lvl="0" marL="228600" rtl="0" algn="l">
              <a:lnSpc>
                <a:spcPct val="100000"/>
              </a:lnSpc>
              <a:spcBef>
                <a:spcPts val="2200"/>
              </a:spcBef>
              <a:spcAft>
                <a:spcPts val="0"/>
              </a:spcAft>
              <a:buClr>
                <a:schemeClr val="dk1"/>
              </a:buClr>
              <a:buSzPct val="100000"/>
              <a:buChar char="•"/>
            </a:pPr>
            <a:r>
              <a:rPr lang="fr"/>
              <a:t>L'évaluateur ne doit pas chercher à comprendre les acronymes mal orthographiés et l'utilisation de jargons.</a:t>
            </a:r>
            <a:endParaRPr/>
          </a:p>
          <a:p>
            <a:pPr indent="-77470" lvl="0" marL="228600" rtl="0" algn="l">
              <a:lnSpc>
                <a:spcPct val="90000"/>
              </a:lnSpc>
              <a:spcBef>
                <a:spcPts val="2200"/>
              </a:spcBef>
              <a:spcAft>
                <a:spcPts val="0"/>
              </a:spcAft>
              <a:buClr>
                <a:schemeClr val="dk1"/>
              </a:buClr>
              <a:buSzPct val="1000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1"/>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Augmentez vos chances grâce à l'écriture persuasive</a:t>
            </a:r>
            <a:endParaRPr b="1" sz="3200">
              <a:solidFill>
                <a:srgbClr val="FFFFFF"/>
              </a:solidFill>
              <a:latin typeface="Arial"/>
              <a:ea typeface="Arial"/>
              <a:cs typeface="Arial"/>
              <a:sym typeface="Arial"/>
            </a:endParaRPr>
          </a:p>
        </p:txBody>
      </p:sp>
      <p:sp>
        <p:nvSpPr>
          <p:cNvPr id="502" name="Google Shape;502;p61"/>
          <p:cNvSpPr/>
          <p:nvPr/>
        </p:nvSpPr>
        <p:spPr>
          <a:xfrm>
            <a:off x="6578221" y="1082722"/>
            <a:ext cx="5404513" cy="5252114"/>
          </a:xfrm>
          <a:prstGeom prst="roundRect">
            <a:avLst>
              <a:gd fmla="val 16667" name="adj"/>
            </a:avLst>
          </a:prstGeom>
          <a:solidFill>
            <a:srgbClr val="3F6475"/>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1800">
                <a:solidFill>
                  <a:schemeClr val="lt1"/>
                </a:solidFill>
                <a:latin typeface="Avenir"/>
                <a:ea typeface="Avenir"/>
                <a:cs typeface="Avenir"/>
                <a:sym typeface="Avenir"/>
              </a:rPr>
              <a:t>Ce que les évaluateurs aiment</a:t>
            </a:r>
            <a:endParaRPr/>
          </a:p>
          <a:p>
            <a:pPr indent="0" lvl="0" marL="0" marR="0" rtl="0" algn="ctr">
              <a:spcBef>
                <a:spcPts val="0"/>
              </a:spcBef>
              <a:spcAft>
                <a:spcPts val="0"/>
              </a:spcAft>
              <a:buNone/>
            </a:pPr>
            <a:r>
              <a:t/>
            </a:r>
            <a:endParaRPr b="1" sz="1800">
              <a:solidFill>
                <a:schemeClr val="lt1"/>
              </a:solidFill>
              <a:latin typeface="Avenir"/>
              <a:ea typeface="Avenir"/>
              <a:cs typeface="Avenir"/>
              <a:sym typeface="Aveni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Facile à lire</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Réponse facile à trouver à chaque exigence d’appel d’offres ou de la demande de propositions</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Approche claire et cohérente</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Activités bien alignées avec l’approche envisagée</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Structure et résumés cohérents</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Exemples pertinents</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Approches et interventions convergeant pour résoudre les problèmes décrits à travers les « Faits et chiffres »</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Des graphiques qui ajoutent de la valeur et de la clarté</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Document bien formaté et propre</a:t>
            </a:r>
            <a:endParaRPr/>
          </a:p>
        </p:txBody>
      </p:sp>
      <p:sp>
        <p:nvSpPr>
          <p:cNvPr id="503" name="Google Shape;503;p61"/>
          <p:cNvSpPr/>
          <p:nvPr/>
        </p:nvSpPr>
        <p:spPr>
          <a:xfrm>
            <a:off x="843887" y="1082722"/>
            <a:ext cx="5479576" cy="5270317"/>
          </a:xfrm>
          <a:prstGeom prst="roundRect">
            <a:avLst>
              <a:gd fmla="val 16667" name="adj"/>
            </a:avLst>
          </a:prstGeom>
          <a:solidFill>
            <a:srgbClr val="6A0B42"/>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1800">
                <a:solidFill>
                  <a:schemeClr val="lt1"/>
                </a:solidFill>
                <a:latin typeface="Avenir"/>
                <a:ea typeface="Avenir"/>
                <a:cs typeface="Avenir"/>
                <a:sym typeface="Avenir"/>
              </a:rPr>
              <a:t>Ce que les évaluateurs n'aiment pas</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Difficile de trouver une réponse aux exigences d’un appel d’offres ou d’une demande de propositions</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Trop verbeux</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Utilisation excessive de la voix passive</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Phrases et paragraphes longs</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Approche mauvaise ou peu claire</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Utilisation d’une approche irréaliste ou non durable déjà démontrée dans un projet précédent ou dans un rapport d’évaluation</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Manque de preuves : « Absence de comment »</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Informations inutiles</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Utilisation du jargon</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Utilisation de termes locaux non expliqués</a:t>
            </a:r>
            <a:endParaRPr/>
          </a:p>
          <a:p>
            <a:pPr indent="-285750" lvl="0" marL="285750" marR="0" rtl="0" algn="l">
              <a:spcBef>
                <a:spcPts val="0"/>
              </a:spcBef>
              <a:spcAft>
                <a:spcPts val="0"/>
              </a:spcAft>
              <a:buClr>
                <a:schemeClr val="lt1"/>
              </a:buClr>
              <a:buSzPts val="1800"/>
              <a:buFont typeface="Noto Sans Symbols"/>
              <a:buChar char="▪"/>
            </a:pPr>
            <a:r>
              <a:rPr lang="fr" sz="1800">
                <a:solidFill>
                  <a:schemeClr val="lt1"/>
                </a:solidFill>
                <a:latin typeface="Avenir"/>
                <a:ea typeface="Avenir"/>
                <a:cs typeface="Avenir"/>
                <a:sym typeface="Avenir"/>
              </a:rPr>
              <a:t>Utilisation excessive d’acronymes non épelés.</a:t>
            </a: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2"/>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Comment se préparer à une proposition gagnante !</a:t>
            </a:r>
            <a:endParaRPr/>
          </a:p>
        </p:txBody>
      </p:sp>
      <p:sp>
        <p:nvSpPr>
          <p:cNvPr id="510" name="Google Shape;510;p62"/>
          <p:cNvSpPr/>
          <p:nvPr/>
        </p:nvSpPr>
        <p:spPr>
          <a:xfrm>
            <a:off x="146955" y="1697058"/>
            <a:ext cx="1627408" cy="1136629"/>
          </a:xfrm>
          <a:prstGeom prst="homePlate">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fr" sz="1800">
                <a:solidFill>
                  <a:schemeClr val="lt1"/>
                </a:solidFill>
                <a:latin typeface="Calibri"/>
                <a:ea typeface="Calibri"/>
                <a:cs typeface="Calibri"/>
                <a:sym typeface="Calibri"/>
              </a:rPr>
              <a:t>Suivi des sollicitations</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62"/>
          <p:cNvSpPr/>
          <p:nvPr/>
        </p:nvSpPr>
        <p:spPr>
          <a:xfrm>
            <a:off x="2813953" y="1695466"/>
            <a:ext cx="2569030" cy="1142999"/>
          </a:xfrm>
          <a:prstGeom prst="chevron">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fr" sz="1600">
                <a:solidFill>
                  <a:schemeClr val="lt1"/>
                </a:solidFill>
                <a:latin typeface="Calibri"/>
                <a:ea typeface="Calibri"/>
                <a:cs typeface="Calibri"/>
                <a:sym typeface="Calibri"/>
              </a:rPr>
              <a:t>Former un partenariat /</a:t>
            </a:r>
            <a:endParaRPr/>
          </a:p>
          <a:p>
            <a:pPr indent="0" lvl="0" marL="0" marR="0" rtl="0" algn="l">
              <a:spcBef>
                <a:spcPts val="0"/>
              </a:spcBef>
              <a:spcAft>
                <a:spcPts val="0"/>
              </a:spcAft>
              <a:buNone/>
            </a:pPr>
            <a:r>
              <a:rPr lang="fr" sz="1600">
                <a:solidFill>
                  <a:schemeClr val="lt1"/>
                </a:solidFill>
                <a:latin typeface="Calibri"/>
                <a:ea typeface="Calibri"/>
                <a:cs typeface="Calibri"/>
                <a:sym typeface="Calibri"/>
              </a:rPr>
              <a:t>Consortium crédible</a:t>
            </a:r>
            <a:endParaRPr/>
          </a:p>
        </p:txBody>
      </p:sp>
      <p:sp>
        <p:nvSpPr>
          <p:cNvPr id="512" name="Google Shape;512;p62"/>
          <p:cNvSpPr/>
          <p:nvPr/>
        </p:nvSpPr>
        <p:spPr>
          <a:xfrm>
            <a:off x="4816921" y="1693872"/>
            <a:ext cx="2405742" cy="1141409"/>
          </a:xfrm>
          <a:prstGeom prst="chevron">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fr" sz="1600">
                <a:solidFill>
                  <a:schemeClr val="lt1"/>
                </a:solidFill>
                <a:latin typeface="Calibri"/>
                <a:ea typeface="Calibri"/>
                <a:cs typeface="Calibri"/>
                <a:sym typeface="Calibri"/>
              </a:rPr>
              <a:t>Conduite</a:t>
            </a:r>
            <a:endParaRPr/>
          </a:p>
          <a:p>
            <a:pPr indent="0" lvl="0" marL="0" marR="0" rtl="0" algn="l">
              <a:spcBef>
                <a:spcPts val="0"/>
              </a:spcBef>
              <a:spcAft>
                <a:spcPts val="0"/>
              </a:spcAft>
              <a:buNone/>
            </a:pPr>
            <a:r>
              <a:rPr lang="fr" sz="1600">
                <a:solidFill>
                  <a:schemeClr val="lt1"/>
                </a:solidFill>
                <a:latin typeface="Calibri"/>
                <a:ea typeface="Calibri"/>
                <a:cs typeface="Calibri"/>
                <a:sym typeface="Calibri"/>
              </a:rPr>
              <a:t>une capture</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62"/>
          <p:cNvSpPr/>
          <p:nvPr/>
        </p:nvSpPr>
        <p:spPr>
          <a:xfrm>
            <a:off x="6580412" y="1690688"/>
            <a:ext cx="2285999" cy="1142999"/>
          </a:xfrm>
          <a:prstGeom prst="chevron">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l">
              <a:spcBef>
                <a:spcPts val="0"/>
              </a:spcBef>
              <a:spcAft>
                <a:spcPts val="0"/>
              </a:spcAft>
              <a:buNone/>
            </a:pPr>
            <a:r>
              <a:rPr lang="fr" sz="1600">
                <a:solidFill>
                  <a:schemeClr val="lt1"/>
                </a:solidFill>
                <a:latin typeface="Calibri"/>
                <a:ea typeface="Calibri"/>
                <a:cs typeface="Calibri"/>
                <a:sym typeface="Calibri"/>
              </a:rPr>
              <a:t>Utiliser de bons écrivains</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62"/>
          <p:cNvSpPr/>
          <p:nvPr/>
        </p:nvSpPr>
        <p:spPr>
          <a:xfrm>
            <a:off x="8262253" y="1697060"/>
            <a:ext cx="2285999" cy="1142999"/>
          </a:xfrm>
          <a:prstGeom prst="chevron">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fr" sz="1600">
                <a:solidFill>
                  <a:schemeClr val="lt1"/>
                </a:solidFill>
                <a:latin typeface="Calibri"/>
                <a:ea typeface="Calibri"/>
                <a:cs typeface="Calibri"/>
                <a:sym typeface="Calibri"/>
              </a:rPr>
              <a:t>Atelier de conception</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62"/>
          <p:cNvSpPr/>
          <p:nvPr/>
        </p:nvSpPr>
        <p:spPr>
          <a:xfrm>
            <a:off x="9906001" y="1697058"/>
            <a:ext cx="2285999" cy="1142999"/>
          </a:xfrm>
          <a:prstGeom prst="chevron">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l">
              <a:spcBef>
                <a:spcPts val="0"/>
              </a:spcBef>
              <a:spcAft>
                <a:spcPts val="0"/>
              </a:spcAft>
              <a:buNone/>
            </a:pPr>
            <a:r>
              <a:rPr lang="fr" sz="1600">
                <a:solidFill>
                  <a:schemeClr val="lt1"/>
                </a:solidFill>
                <a:latin typeface="Calibri"/>
                <a:ea typeface="Calibri"/>
                <a:cs typeface="Calibri"/>
                <a:sym typeface="Calibri"/>
              </a:rPr>
              <a:t>Revude de la Proposition</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62"/>
          <p:cNvSpPr/>
          <p:nvPr/>
        </p:nvSpPr>
        <p:spPr>
          <a:xfrm>
            <a:off x="1221917" y="1697058"/>
            <a:ext cx="2196194" cy="1136629"/>
          </a:xfrm>
          <a:prstGeom prst="chevron">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l">
              <a:spcBef>
                <a:spcPts val="0"/>
              </a:spcBef>
              <a:spcAft>
                <a:spcPts val="0"/>
              </a:spcAft>
              <a:buNone/>
            </a:pPr>
            <a:r>
              <a:rPr lang="fr" sz="1400">
                <a:solidFill>
                  <a:schemeClr val="lt1"/>
                </a:solidFill>
                <a:latin typeface="Calibri"/>
                <a:ea typeface="Calibri"/>
                <a:cs typeface="Calibri"/>
                <a:sym typeface="Calibri"/>
              </a:rPr>
              <a:t>Équipe </a:t>
            </a:r>
            <a:endParaRPr/>
          </a:p>
          <a:p>
            <a:pPr indent="0" lvl="0" marL="0" marR="0" rtl="0" algn="l">
              <a:spcBef>
                <a:spcPts val="0"/>
              </a:spcBef>
              <a:spcAft>
                <a:spcPts val="0"/>
              </a:spcAft>
              <a:buNone/>
            </a:pPr>
            <a:r>
              <a:rPr lang="fr" sz="1400">
                <a:solidFill>
                  <a:schemeClr val="lt1"/>
                </a:solidFill>
                <a:latin typeface="Calibri"/>
                <a:ea typeface="Calibri"/>
                <a:cs typeface="Calibri"/>
                <a:sym typeface="Calibri"/>
              </a:rPr>
              <a:t>conception</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62"/>
          <p:cNvSpPr txBox="1"/>
          <p:nvPr/>
        </p:nvSpPr>
        <p:spPr>
          <a:xfrm>
            <a:off x="146955" y="3211286"/>
            <a:ext cx="1074962" cy="461665"/>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Grants.gov</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Sam.gov</a:t>
            </a:r>
            <a:endParaRPr/>
          </a:p>
        </p:txBody>
      </p:sp>
      <p:sp>
        <p:nvSpPr>
          <p:cNvPr id="518" name="Google Shape;518;p62"/>
          <p:cNvSpPr txBox="1"/>
          <p:nvPr/>
        </p:nvSpPr>
        <p:spPr>
          <a:xfrm>
            <a:off x="1102173" y="3211286"/>
            <a:ext cx="1733659" cy="3139321"/>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Gestionnaire de propositions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Rédacteur principal</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Coordonnateur des propositions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Spécialiste budgétaire</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Concepteur de  graphiques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Spécialistes techniques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Spécialiste des captures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Recruteur (s)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Éditeur</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Réviseurs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9" name="Google Shape;519;p62"/>
          <p:cNvSpPr txBox="1"/>
          <p:nvPr/>
        </p:nvSpPr>
        <p:spPr>
          <a:xfrm>
            <a:off x="2813952" y="3216064"/>
            <a:ext cx="1733659" cy="2123658"/>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Rechercher la complémentarite </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Évitez les duplications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Demander une déclaration de capacité</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Accords de pré-équipe sécurisés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Accord d'équipe après la publication de l'appel d'offres</a:t>
            </a:r>
            <a:endParaRPr/>
          </a:p>
        </p:txBody>
      </p:sp>
      <p:sp>
        <p:nvSpPr>
          <p:cNvPr id="520" name="Google Shape;520;p62"/>
          <p:cNvSpPr txBox="1"/>
          <p:nvPr/>
        </p:nvSpPr>
        <p:spPr>
          <a:xfrm>
            <a:off x="4814194" y="3211286"/>
            <a:ext cx="1711779" cy="2585323"/>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Visiter les zones de projet ciblées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Rencontrer des membres ciblés de la communauté</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Collecter des données et des informations qualitatives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Comprendre les spécificités des zones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Discuter et analyser les résultats</a:t>
            </a:r>
            <a:endParaRPr/>
          </a:p>
          <a:p>
            <a:pPr indent="-95250" lvl="0" marL="17145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57150" lvl="0" marL="1714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521" name="Google Shape;521;p62"/>
          <p:cNvSpPr txBox="1"/>
          <p:nvPr/>
        </p:nvSpPr>
        <p:spPr>
          <a:xfrm>
            <a:off x="6746544" y="3211285"/>
            <a:ext cx="1779672" cy="1754326"/>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Identifiez un bon écrivain</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La proposition doit être rédigée en anglais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Utilisez un squelette qui capture toutes les exigences RFA ou RFP</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Effectuer plusieurs revues techniques</a:t>
            </a:r>
            <a:endParaRPr sz="1800">
              <a:solidFill>
                <a:schemeClr val="dk1"/>
              </a:solidFill>
              <a:latin typeface="Calibri"/>
              <a:ea typeface="Calibri"/>
              <a:cs typeface="Calibri"/>
              <a:sym typeface="Calibri"/>
            </a:endParaRPr>
          </a:p>
        </p:txBody>
      </p:sp>
      <p:sp>
        <p:nvSpPr>
          <p:cNvPr id="522" name="Google Shape;522;p62"/>
          <p:cNvSpPr txBox="1"/>
          <p:nvPr/>
        </p:nvSpPr>
        <p:spPr>
          <a:xfrm>
            <a:off x="8454266" y="3123731"/>
            <a:ext cx="1779672" cy="249299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Organiser un atelier de Design inclusif</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Impliquer tous les partenaires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Obtenez des rapports techniques auprès des partenaires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Demandez à chaque partenaire d'élaborer un budget une fois que toutes les interventions ont été identifiées</a:t>
            </a:r>
            <a:endParaRPr sz="1800">
              <a:solidFill>
                <a:schemeClr val="dk1"/>
              </a:solidFill>
              <a:latin typeface="Calibri"/>
              <a:ea typeface="Calibri"/>
              <a:cs typeface="Calibri"/>
              <a:sym typeface="Calibri"/>
            </a:endParaRPr>
          </a:p>
        </p:txBody>
      </p:sp>
      <p:sp>
        <p:nvSpPr>
          <p:cNvPr id="523" name="Google Shape;523;p62"/>
          <p:cNvSpPr txBox="1"/>
          <p:nvPr/>
        </p:nvSpPr>
        <p:spPr>
          <a:xfrm>
            <a:off x="10229880" y="3129837"/>
            <a:ext cx="1815165" cy="249299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Exécuter plusieurs revues internes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Exécuter des revues budgétaires</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Effectuer le formatage de la proposition</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Effectuer un examen par page de la proposition</a:t>
            </a:r>
            <a:endParaRPr/>
          </a:p>
          <a:p>
            <a:pPr indent="-171450" lvl="0" marL="171450" marR="0" rtl="0" algn="l">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Obtenez l'approbation interne</a:t>
            </a:r>
            <a:endParaRPr/>
          </a:p>
          <a:p>
            <a:pPr indent="-171450" lvl="0" marL="171450" marR="0" rtl="0" algn="l">
              <a:spcBef>
                <a:spcPts val="0"/>
              </a:spcBef>
              <a:spcAft>
                <a:spcPts val="0"/>
              </a:spcAft>
              <a:buClr>
                <a:schemeClr val="dk1"/>
              </a:buClr>
              <a:buSzPts val="1200"/>
              <a:buFont typeface="Arial"/>
              <a:buChar char="•"/>
            </a:pPr>
            <a:r>
              <a:rPr b="1" lang="fr" sz="1200">
                <a:solidFill>
                  <a:schemeClr val="dk1"/>
                </a:solidFill>
                <a:latin typeface="Calibri"/>
                <a:ea typeface="Calibri"/>
                <a:cs typeface="Calibri"/>
                <a:sym typeface="Calibri"/>
              </a:rPr>
              <a:t>Respecter la limite de nombre de pages</a:t>
            </a:r>
            <a:endParaRPr b="1" sz="1800">
              <a:solidFill>
                <a:schemeClr val="dk1"/>
              </a:solidFill>
              <a:latin typeface="Calibri"/>
              <a:ea typeface="Calibri"/>
              <a:cs typeface="Calibri"/>
              <a:sym typeface="Calibri"/>
            </a:endParaRPr>
          </a:p>
        </p:txBody>
      </p:sp>
      <p:sp>
        <p:nvSpPr>
          <p:cNvPr id="524" name="Google Shape;524;p62"/>
          <p:cNvSpPr txBox="1"/>
          <p:nvPr/>
        </p:nvSpPr>
        <p:spPr>
          <a:xfrm>
            <a:off x="10548252" y="5986818"/>
            <a:ext cx="1281700" cy="830997"/>
          </a:xfrm>
          <a:prstGeom prst="rect">
            <a:avLst/>
          </a:prstGeom>
          <a:solidFill>
            <a:schemeClr val="accent2"/>
          </a:solidFill>
          <a:ln cap="flat" cmpd="sng" w="12700">
            <a:solidFill>
              <a:srgbClr val="64341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fr" sz="1600">
                <a:solidFill>
                  <a:schemeClr val="lt1"/>
                </a:solidFill>
                <a:latin typeface="Calibri"/>
                <a:ea typeface="Calibri"/>
                <a:cs typeface="Calibri"/>
                <a:sym typeface="Calibri"/>
              </a:rPr>
              <a:t>Soumettre le Dossier a temps</a:t>
            </a:r>
            <a:endParaRPr/>
          </a:p>
        </p:txBody>
      </p:sp>
      <p:cxnSp>
        <p:nvCxnSpPr>
          <p:cNvPr id="525" name="Google Shape;525;p62"/>
          <p:cNvCxnSpPr>
            <a:endCxn id="524" idx="0"/>
          </p:cNvCxnSpPr>
          <p:nvPr/>
        </p:nvCxnSpPr>
        <p:spPr>
          <a:xfrm>
            <a:off x="11189102" y="5627418"/>
            <a:ext cx="0" cy="359400"/>
          </a:xfrm>
          <a:prstGeom prst="straightConnector1">
            <a:avLst/>
          </a:prstGeom>
          <a:noFill/>
          <a:ln cap="flat" cmpd="sng" w="76200">
            <a:solidFill>
              <a:schemeClr val="accent1"/>
            </a:solidFill>
            <a:prstDash val="solid"/>
            <a:miter lim="800000"/>
            <a:headEnd len="sm" w="sm"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5"/>
          <p:cNvSpPr txBox="1"/>
          <p:nvPr>
            <p:ph idx="1" type="body"/>
          </p:nvPr>
        </p:nvSpPr>
        <p:spPr>
          <a:xfrm>
            <a:off x="1152144" y="919438"/>
            <a:ext cx="10296144" cy="5298481"/>
          </a:xfrm>
          <a:prstGeom prst="rect">
            <a:avLst/>
          </a:prstGeom>
          <a:solidFill>
            <a:srgbClr val="BEE1FF"/>
          </a:solidFill>
          <a:ln>
            <a:noFill/>
          </a:ln>
        </p:spPr>
        <p:txBody>
          <a:bodyPr anchorCtr="0" anchor="t" bIns="45700" lIns="91425" spcFirstLastPara="1" rIns="91425" wrap="square" tIns="45700">
            <a:noAutofit/>
          </a:bodyPr>
          <a:lstStyle/>
          <a:p>
            <a:pPr indent="-457189" lvl="0" marL="457189" rtl="0" algn="l">
              <a:lnSpc>
                <a:spcPct val="107000"/>
              </a:lnSpc>
              <a:spcBef>
                <a:spcPts val="0"/>
              </a:spcBef>
              <a:spcAft>
                <a:spcPts val="0"/>
              </a:spcAft>
              <a:buClr>
                <a:schemeClr val="accent3"/>
              </a:buClr>
              <a:buSzPts val="2400"/>
              <a:buFont typeface="Noto Sans Symbols"/>
              <a:buChar char="∙"/>
            </a:pPr>
            <a:r>
              <a:rPr lang="fr" sz="2400">
                <a:latin typeface="Calibri"/>
                <a:ea typeface="Calibri"/>
                <a:cs typeface="Calibri"/>
                <a:sym typeface="Calibri"/>
              </a:rPr>
              <a:t>Augmentation de la connaissance des participants sur les principaux types de financement et de la manière dont le gouvernement américain annonce et sollicite des propositions ou des demandes d'opportunités de financement, en mettant l'accent sur l'Agence des États-Unis pour le développement international (USAID) ;</a:t>
            </a:r>
            <a:endParaRPr sz="2400">
              <a:latin typeface="Calibri"/>
              <a:ea typeface="Calibri"/>
              <a:cs typeface="Calibri"/>
              <a:sym typeface="Calibri"/>
            </a:endParaRPr>
          </a:p>
          <a:p>
            <a:pPr indent="-457189" lvl="0" marL="457189" rtl="0" algn="l">
              <a:lnSpc>
                <a:spcPct val="107000"/>
              </a:lnSpc>
              <a:spcBef>
                <a:spcPts val="0"/>
              </a:spcBef>
              <a:spcAft>
                <a:spcPts val="0"/>
              </a:spcAft>
              <a:buClr>
                <a:schemeClr val="accent3"/>
              </a:buClr>
              <a:buSzPts val="2400"/>
              <a:buFont typeface="Noto Sans Symbols"/>
              <a:buChar char="∙"/>
            </a:pPr>
            <a:r>
              <a:rPr lang="fr" sz="2400">
                <a:latin typeface="Calibri"/>
                <a:ea typeface="Calibri"/>
                <a:cs typeface="Calibri"/>
                <a:sym typeface="Calibri"/>
              </a:rPr>
              <a:t>Amélioration de la compréhension des participants du processus d'élaboration des propositions, depuis la pré-sollicitation (capture) jusqu'à la post-soumission (commentaires des donateurs et examens après action) - en mettant l'accent sur les sollicitations d'assistance et d'acquisition de l'USAID ; et</a:t>
            </a:r>
            <a:endParaRPr sz="2400">
              <a:latin typeface="Calibri"/>
              <a:ea typeface="Calibri"/>
              <a:cs typeface="Calibri"/>
              <a:sym typeface="Calibri"/>
            </a:endParaRPr>
          </a:p>
          <a:p>
            <a:pPr indent="-457189" lvl="0" marL="457189" rtl="0" algn="l">
              <a:lnSpc>
                <a:spcPct val="107000"/>
              </a:lnSpc>
              <a:spcBef>
                <a:spcPts val="0"/>
              </a:spcBef>
              <a:spcAft>
                <a:spcPts val="0"/>
              </a:spcAft>
              <a:buClr>
                <a:schemeClr val="accent3"/>
              </a:buClr>
              <a:buSzPts val="2400"/>
              <a:buFont typeface="Noto Sans Symbols"/>
              <a:buChar char="∙"/>
            </a:pPr>
            <a:r>
              <a:rPr lang="fr" sz="2400">
                <a:latin typeface="Calibri"/>
                <a:ea typeface="Calibri"/>
                <a:cs typeface="Calibri"/>
                <a:sym typeface="Calibri"/>
              </a:rPr>
              <a:t>Renforcement les connaissances des participants sur les considérations, composants et critères clés des propositions réussies pour le partenariat des organisations locales avec l'USAID.</a:t>
            </a:r>
            <a:endParaRPr sz="2400">
              <a:latin typeface="Calibri"/>
              <a:ea typeface="Calibri"/>
              <a:cs typeface="Calibri"/>
              <a:sym typeface="Calibri"/>
            </a:endParaRPr>
          </a:p>
          <a:p>
            <a:pPr indent="-457178" lvl="0" marL="457178" rtl="0" algn="l">
              <a:spcBef>
                <a:spcPts val="1867"/>
              </a:spcBef>
              <a:spcAft>
                <a:spcPts val="0"/>
              </a:spcAft>
              <a:buClr>
                <a:schemeClr val="dk1"/>
              </a:buClr>
              <a:buSzPts val="2000"/>
              <a:buFont typeface="Noto Sans Symbols"/>
              <a:buChar char="▪"/>
            </a:pPr>
            <a:r>
              <a:rPr lang="fr">
                <a:solidFill>
                  <a:srgbClr val="0C0C0C"/>
                </a:solidFill>
                <a:latin typeface="Arial"/>
                <a:ea typeface="Arial"/>
                <a:cs typeface="Arial"/>
                <a:sym typeface="Arial"/>
              </a:rPr>
              <a:t>. </a:t>
            </a:r>
            <a:endParaRPr/>
          </a:p>
        </p:txBody>
      </p:sp>
      <p:sp>
        <p:nvSpPr>
          <p:cNvPr id="312" name="Google Shape;312;p45"/>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fr" sz="4267" u="none" cap="none" strike="noStrike">
                <a:solidFill>
                  <a:srgbClr val="FFFFFF"/>
                </a:solidFill>
                <a:latin typeface="Arial"/>
                <a:ea typeface="Arial"/>
                <a:cs typeface="Arial"/>
                <a:sym typeface="Arial"/>
              </a:rPr>
              <a:t>OBJECTIFS GENERAUX DE LA FORMATION </a:t>
            </a:r>
            <a:endParaRPr/>
          </a:p>
        </p:txBody>
      </p:sp>
      <p:pic>
        <p:nvPicPr>
          <p:cNvPr descr="Graphic 4" id="313" name="Google Shape;313;p45"/>
          <p:cNvPicPr preferRelativeResize="0"/>
          <p:nvPr/>
        </p:nvPicPr>
        <p:blipFill rotWithShape="1">
          <a:blip r:embed="rId3">
            <a:alphaModFix/>
          </a:blip>
          <a:srcRect b="7332" l="11363" r="12758" t="4933"/>
          <a:stretch/>
        </p:blipFill>
        <p:spPr>
          <a:xfrm>
            <a:off x="207265" y="2741229"/>
            <a:ext cx="985212" cy="11391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3"/>
          <p:cNvSpPr txBox="1"/>
          <p:nvPr>
            <p:ph idx="1" type="body"/>
          </p:nvPr>
        </p:nvSpPr>
        <p:spPr>
          <a:xfrm>
            <a:off x="816864" y="924483"/>
            <a:ext cx="10515600" cy="4796451"/>
          </a:xfrm>
          <a:prstGeom prst="rect">
            <a:avLst/>
          </a:prstGeom>
          <a:noFill/>
          <a:ln>
            <a:noFill/>
          </a:ln>
        </p:spPr>
        <p:txBody>
          <a:bodyPr anchorCtr="0" anchor="t" bIns="121550" lIns="121550" spcFirstLastPara="1" rIns="121550" wrap="square" tIns="121550">
            <a:noAutofit/>
          </a:bodyPr>
          <a:lstStyle/>
          <a:p>
            <a:pPr indent="0" lvl="0" marL="169329" rtl="0" algn="l">
              <a:lnSpc>
                <a:spcPct val="100000"/>
              </a:lnSpc>
              <a:spcBef>
                <a:spcPts val="800"/>
              </a:spcBef>
              <a:spcAft>
                <a:spcPts val="0"/>
              </a:spcAft>
              <a:buSzPts val="1600"/>
              <a:buNone/>
            </a:pPr>
            <a:r>
              <a:t/>
            </a:r>
            <a:endParaRPr b="1" sz="2000">
              <a:solidFill>
                <a:schemeClr val="dk1"/>
              </a:solidFill>
            </a:endParaRPr>
          </a:p>
          <a:p>
            <a:pPr indent="0" lvl="0" marL="169329" rtl="0" algn="l">
              <a:lnSpc>
                <a:spcPct val="100000"/>
              </a:lnSpc>
              <a:spcBef>
                <a:spcPts val="800"/>
              </a:spcBef>
              <a:spcAft>
                <a:spcPts val="0"/>
              </a:spcAft>
              <a:buSzPts val="1600"/>
              <a:buNone/>
            </a:pPr>
            <a:r>
              <a:t/>
            </a:r>
            <a:endParaRPr b="1" sz="2000">
              <a:solidFill>
                <a:schemeClr val="dk1"/>
              </a:solidFill>
            </a:endParaRPr>
          </a:p>
          <a:p>
            <a:pPr indent="0" lvl="0" marL="169329" rtl="0" algn="l">
              <a:lnSpc>
                <a:spcPct val="100000"/>
              </a:lnSpc>
              <a:spcBef>
                <a:spcPts val="800"/>
              </a:spcBef>
              <a:spcAft>
                <a:spcPts val="0"/>
              </a:spcAft>
              <a:buSzPts val="1600"/>
              <a:buNone/>
            </a:pPr>
            <a:r>
              <a:t/>
            </a:r>
            <a:endParaRPr b="1" sz="2000">
              <a:solidFill>
                <a:schemeClr val="dk1"/>
              </a:solidFill>
            </a:endParaRPr>
          </a:p>
          <a:p>
            <a:pPr indent="0" lvl="0" marL="12700" rtl="0" algn="ctr">
              <a:lnSpc>
                <a:spcPct val="97881"/>
              </a:lnSpc>
              <a:spcBef>
                <a:spcPts val="0"/>
              </a:spcBef>
              <a:spcAft>
                <a:spcPts val="0"/>
              </a:spcAft>
              <a:buClr>
                <a:srgbClr val="000000"/>
              </a:buClr>
              <a:buSzPts val="1600"/>
              <a:buNone/>
            </a:pPr>
            <a:r>
              <a:t/>
            </a:r>
            <a:endParaRPr b="1" sz="5333">
              <a:solidFill>
                <a:srgbClr val="000000"/>
              </a:solidFill>
              <a:latin typeface="Arial"/>
              <a:ea typeface="Arial"/>
              <a:cs typeface="Arial"/>
              <a:sym typeface="Arial"/>
            </a:endParaRPr>
          </a:p>
          <a:p>
            <a:pPr indent="0" lvl="0" marL="12700" rtl="0" algn="ctr">
              <a:lnSpc>
                <a:spcPct val="97881"/>
              </a:lnSpc>
              <a:spcBef>
                <a:spcPts val="0"/>
              </a:spcBef>
              <a:spcAft>
                <a:spcPts val="0"/>
              </a:spcAft>
              <a:buClr>
                <a:srgbClr val="000000"/>
              </a:buClr>
              <a:buSzPts val="1600"/>
              <a:buNone/>
            </a:pPr>
            <a:r>
              <a:rPr b="1" lang="fr" sz="5333">
                <a:solidFill>
                  <a:srgbClr val="000000"/>
                </a:solidFill>
                <a:latin typeface="Arial"/>
                <a:ea typeface="Arial"/>
                <a:cs typeface="Arial"/>
                <a:sym typeface="Arial"/>
              </a:rPr>
              <a:t>TEST</a:t>
            </a:r>
            <a:endParaRPr/>
          </a:p>
          <a:p>
            <a:pPr indent="0" lvl="0" marL="12700" rtl="0" algn="ctr">
              <a:lnSpc>
                <a:spcPct val="217500"/>
              </a:lnSpc>
              <a:spcBef>
                <a:spcPts val="0"/>
              </a:spcBef>
              <a:spcAft>
                <a:spcPts val="0"/>
              </a:spcAft>
              <a:buClr>
                <a:srgbClr val="000000"/>
              </a:buClr>
              <a:buSzPts val="1600"/>
              <a:buNone/>
            </a:pPr>
            <a:r>
              <a:rPr b="1" lang="fr" sz="2400">
                <a:solidFill>
                  <a:srgbClr val="9F1164"/>
                </a:solidFill>
                <a:latin typeface="Arial"/>
                <a:ea typeface="Arial"/>
                <a:cs typeface="Arial"/>
                <a:sym typeface="Arial"/>
              </a:rPr>
              <a:t>En petits Groupes: Etablir un Check-list qui capture les 10 Etapes les plus importantes allant de l’identification de l’opportunite de financement a la soumission de votre proposition</a:t>
            </a:r>
            <a:endParaRPr/>
          </a:p>
        </p:txBody>
      </p:sp>
      <p:sp>
        <p:nvSpPr>
          <p:cNvPr id="531" name="Google Shape;531;p63"/>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267">
              <a:solidFill>
                <a:srgbClr val="FFFFFF"/>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4"/>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267">
              <a:solidFill>
                <a:srgbClr val="FFFFFF"/>
              </a:solidFill>
              <a:latin typeface="Arial"/>
              <a:ea typeface="Arial"/>
              <a:cs typeface="Arial"/>
              <a:sym typeface="Arial"/>
            </a:endParaRPr>
          </a:p>
        </p:txBody>
      </p:sp>
      <p:sp>
        <p:nvSpPr>
          <p:cNvPr id="537" name="Google Shape;537;p64"/>
          <p:cNvSpPr txBox="1"/>
          <p:nvPr/>
        </p:nvSpPr>
        <p:spPr>
          <a:xfrm>
            <a:off x="249767" y="2599480"/>
            <a:ext cx="11692467" cy="2000548"/>
          </a:xfrm>
          <a:prstGeom prst="rect">
            <a:avLst/>
          </a:prstGeom>
          <a:noFill/>
          <a:ln>
            <a:noFill/>
          </a:ln>
        </p:spPr>
        <p:txBody>
          <a:bodyPr anchorCtr="0" anchor="t" bIns="0" lIns="0" spcFirstLastPara="1" rIns="0" wrap="square" tIns="0">
            <a:spAutoFit/>
          </a:bodyPr>
          <a:lstStyle/>
          <a:p>
            <a:pPr indent="0" lvl="0" marL="12700" marR="0" rtl="0" algn="ctr">
              <a:lnSpc>
                <a:spcPct val="97881"/>
              </a:lnSpc>
              <a:spcBef>
                <a:spcPts val="0"/>
              </a:spcBef>
              <a:spcAft>
                <a:spcPts val="0"/>
              </a:spcAft>
              <a:buNone/>
            </a:pPr>
            <a:r>
              <a:rPr b="1" i="0" lang="fr" sz="5333" u="none" cap="none" strike="noStrike">
                <a:solidFill>
                  <a:srgbClr val="000000"/>
                </a:solidFill>
                <a:latin typeface="Arial"/>
                <a:ea typeface="Arial"/>
                <a:cs typeface="Arial"/>
                <a:sym typeface="Arial"/>
              </a:rPr>
              <a:t>Theme 2 :</a:t>
            </a:r>
            <a:endParaRPr/>
          </a:p>
          <a:p>
            <a:pPr indent="0" lvl="0" marL="12700" marR="0" rtl="0" algn="ctr">
              <a:lnSpc>
                <a:spcPct val="97881"/>
              </a:lnSpc>
              <a:spcBef>
                <a:spcPts val="0"/>
              </a:spcBef>
              <a:spcAft>
                <a:spcPts val="0"/>
              </a:spcAft>
              <a:buNone/>
            </a:pPr>
            <a:r>
              <a:rPr b="1" i="0" lang="fr" sz="5333" u="none" cap="none" strike="noStrike">
                <a:solidFill>
                  <a:srgbClr val="000000"/>
                </a:solidFill>
                <a:latin typeface="Arial"/>
                <a:ea typeface="Arial"/>
                <a:cs typeface="Arial"/>
                <a:sym typeface="Arial"/>
              </a:rPr>
              <a:t>PROCESSUS DE DÉVELOPPEMENT DES FINANCEMENTS</a:t>
            </a:r>
            <a:endParaRPr b="1" i="0" sz="5333"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5"/>
          <p:cNvSpPr txBox="1"/>
          <p:nvPr>
            <p:ph idx="1" type="body"/>
          </p:nvPr>
        </p:nvSpPr>
        <p:spPr>
          <a:xfrm>
            <a:off x="1505950" y="1029167"/>
            <a:ext cx="10174972" cy="4796451"/>
          </a:xfrm>
          <a:prstGeom prst="rect">
            <a:avLst/>
          </a:prstGeom>
          <a:noFill/>
          <a:ln>
            <a:noFill/>
          </a:ln>
        </p:spPr>
        <p:txBody>
          <a:bodyPr anchorCtr="0" anchor="t" bIns="45700" lIns="0" spcFirstLastPara="1" rIns="0" wrap="square" tIns="45700">
            <a:noAutofit/>
          </a:bodyPr>
          <a:lstStyle/>
          <a:p>
            <a:pPr indent="-127000" lvl="0" marL="91440" rtl="0" algn="l">
              <a:lnSpc>
                <a:spcPct val="110000"/>
              </a:lnSpc>
              <a:spcBef>
                <a:spcPts val="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C’est le processus de </a:t>
            </a:r>
            <a:r>
              <a:rPr b="1" lang="fr" sz="2000">
                <a:solidFill>
                  <a:schemeClr val="dk1"/>
                </a:solidFill>
                <a:latin typeface="Arial"/>
                <a:ea typeface="Arial"/>
                <a:cs typeface="Arial"/>
                <a:sym typeface="Arial"/>
              </a:rPr>
              <a:t>mise en œuvre de stratégies de partenariat et de recherche d'opportunités de financement au sein de votre organisation pour promouvoir la croissance et augmenter les revenus </a:t>
            </a:r>
            <a:r>
              <a:rPr lang="fr" sz="2000">
                <a:solidFill>
                  <a:schemeClr val="dk1"/>
                </a:solidFill>
                <a:latin typeface="Arial"/>
                <a:ea typeface="Arial"/>
                <a:cs typeface="Arial"/>
                <a:sym typeface="Arial"/>
              </a:rPr>
              <a:t>. Ça implique:</a:t>
            </a:r>
            <a:endParaRPr/>
          </a:p>
          <a:p>
            <a:pPr indent="-182880" lvl="1" marL="384048" rtl="0" algn="l">
              <a:lnSpc>
                <a:spcPct val="110000"/>
              </a:lnSpc>
              <a:spcBef>
                <a:spcPts val="400"/>
              </a:spcBef>
              <a:spcAft>
                <a:spcPts val="0"/>
              </a:spcAft>
              <a:buClr>
                <a:schemeClr val="dk1"/>
              </a:buClr>
              <a:buSzPts val="2000"/>
              <a:buChar char="◦"/>
            </a:pPr>
            <a:r>
              <a:rPr lang="fr" sz="2000">
                <a:solidFill>
                  <a:schemeClr val="dk1"/>
                </a:solidFill>
                <a:latin typeface="Arial"/>
                <a:ea typeface="Arial"/>
                <a:cs typeface="Arial"/>
                <a:sym typeface="Arial"/>
              </a:rPr>
              <a:t>identifier de nouvelles perspectives pour maintenir et développer la présence et le portefeuille d'une organisation ;</a:t>
            </a:r>
            <a:endParaRPr/>
          </a:p>
          <a:p>
            <a:pPr indent="-182880" lvl="1" marL="384048" rtl="0" algn="l">
              <a:lnSpc>
                <a:spcPct val="110000"/>
              </a:lnSpc>
              <a:spcBef>
                <a:spcPts val="600"/>
              </a:spcBef>
              <a:spcAft>
                <a:spcPts val="0"/>
              </a:spcAft>
              <a:buClr>
                <a:schemeClr val="dk1"/>
              </a:buClr>
              <a:buSzPts val="2000"/>
              <a:buChar char="◦"/>
            </a:pPr>
            <a:r>
              <a:rPr lang="fr" sz="2000">
                <a:solidFill>
                  <a:schemeClr val="dk1"/>
                </a:solidFill>
                <a:latin typeface="Arial"/>
                <a:ea typeface="Arial"/>
                <a:cs typeface="Arial"/>
                <a:sym typeface="Arial"/>
              </a:rPr>
              <a:t>établir à la fois des partenariats stratégiques à long terme et des partenariats spécifiques à un projet/proposition ;</a:t>
            </a:r>
            <a:endParaRPr/>
          </a:p>
          <a:p>
            <a:pPr indent="-182880" lvl="1" marL="384048" rtl="0" algn="l">
              <a:lnSpc>
                <a:spcPct val="110000"/>
              </a:lnSpc>
              <a:spcBef>
                <a:spcPts val="600"/>
              </a:spcBef>
              <a:spcAft>
                <a:spcPts val="0"/>
              </a:spcAft>
              <a:buClr>
                <a:schemeClr val="dk1"/>
              </a:buClr>
              <a:buSzPts val="2000"/>
              <a:buChar char="◦"/>
            </a:pPr>
            <a:r>
              <a:rPr lang="fr" sz="2000">
                <a:solidFill>
                  <a:schemeClr val="dk1"/>
                </a:solidFill>
                <a:latin typeface="Arial"/>
                <a:ea typeface="Arial"/>
                <a:cs typeface="Arial"/>
                <a:sym typeface="Arial"/>
              </a:rPr>
              <a:t>convertir les contacts et les prospects en donateurs ou partenaires ; et</a:t>
            </a:r>
            <a:endParaRPr/>
          </a:p>
          <a:p>
            <a:pPr indent="-182880" lvl="1" marL="384048" rtl="0" algn="l">
              <a:lnSpc>
                <a:spcPct val="110000"/>
              </a:lnSpc>
              <a:spcBef>
                <a:spcPts val="600"/>
              </a:spcBef>
              <a:spcAft>
                <a:spcPts val="0"/>
              </a:spcAft>
              <a:buClr>
                <a:schemeClr val="dk1"/>
              </a:buClr>
              <a:buSzPts val="2000"/>
              <a:buChar char="◦"/>
            </a:pPr>
            <a:r>
              <a:rPr lang="fr" sz="2000">
                <a:solidFill>
                  <a:schemeClr val="dk1"/>
                </a:solidFill>
                <a:latin typeface="Arial"/>
                <a:ea typeface="Arial"/>
                <a:cs typeface="Arial"/>
                <a:sym typeface="Arial"/>
              </a:rPr>
              <a:t>poursuivre des projets et des programmes qui permettent à votre organisation de réaliser sa mission et sa vision. </a:t>
            </a:r>
            <a:endParaRPr/>
          </a:p>
          <a:p>
            <a:pPr indent="0" lvl="0" marL="91440" rtl="0" algn="l">
              <a:lnSpc>
                <a:spcPct val="110000"/>
              </a:lnSpc>
              <a:spcBef>
                <a:spcPts val="1600"/>
              </a:spcBef>
              <a:spcAft>
                <a:spcPts val="0"/>
              </a:spcAft>
              <a:buSzPts val="2000"/>
              <a:buNone/>
            </a:pPr>
            <a:r>
              <a:t/>
            </a:r>
            <a:endParaRPr sz="2000">
              <a:solidFill>
                <a:schemeClr val="dk1"/>
              </a:solidFill>
              <a:latin typeface="Arial"/>
              <a:ea typeface="Arial"/>
              <a:cs typeface="Arial"/>
              <a:sym typeface="Arial"/>
            </a:endParaRPr>
          </a:p>
          <a:p>
            <a:pPr indent="-127000" lvl="0" marL="91440" rtl="0" algn="l">
              <a:lnSpc>
                <a:spcPct val="110000"/>
              </a:lnSpc>
              <a:spcBef>
                <a:spcPts val="14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Le BD est une première étape essentielle du développement de l’envergure et de la durabilite et survie de votre Organisation .  </a:t>
            </a:r>
            <a:endParaRPr/>
          </a:p>
          <a:p>
            <a:pPr indent="0" lvl="0" marL="0" rtl="0" algn="l">
              <a:lnSpc>
                <a:spcPct val="110000"/>
              </a:lnSpc>
              <a:spcBef>
                <a:spcPts val="1000"/>
              </a:spcBef>
              <a:spcAft>
                <a:spcPts val="0"/>
              </a:spcAft>
              <a:buClr>
                <a:schemeClr val="dk1"/>
              </a:buClr>
              <a:buSzPts val="2000"/>
              <a:buNone/>
            </a:pPr>
            <a:r>
              <a:t/>
            </a:r>
            <a:endParaRPr sz="2000">
              <a:solidFill>
                <a:schemeClr val="dk1"/>
              </a:solidFill>
              <a:latin typeface="Arial"/>
              <a:ea typeface="Arial"/>
              <a:cs typeface="Arial"/>
              <a:sym typeface="Arial"/>
            </a:endParaRPr>
          </a:p>
        </p:txBody>
      </p:sp>
      <p:sp>
        <p:nvSpPr>
          <p:cNvPr id="543" name="Google Shape;543;p65"/>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QU’EST-CE QUE LE DÉVELOPPEMENT DES FINANCEMENTS?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6"/>
          <p:cNvSpPr txBox="1"/>
          <p:nvPr>
            <p:ph idx="1" type="body"/>
          </p:nvPr>
        </p:nvSpPr>
        <p:spPr>
          <a:xfrm>
            <a:off x="1505950" y="1029168"/>
            <a:ext cx="10174972" cy="4326604"/>
          </a:xfrm>
          <a:prstGeom prst="rect">
            <a:avLst/>
          </a:prstGeom>
          <a:noFill/>
          <a:ln>
            <a:noFill/>
          </a:ln>
        </p:spPr>
        <p:txBody>
          <a:bodyPr anchorCtr="0" anchor="t" bIns="45700" lIns="0" spcFirstLastPara="1" rIns="0" wrap="square" tIns="45700">
            <a:noAutofit/>
          </a:bodyPr>
          <a:lstStyle/>
          <a:p>
            <a:pPr indent="-127000" lvl="0" marL="91440" rtl="0" algn="l">
              <a:lnSpc>
                <a:spcPct val="110000"/>
              </a:lnSpc>
              <a:spcBef>
                <a:spcPts val="0"/>
              </a:spcBef>
              <a:spcAft>
                <a:spcPts val="0"/>
              </a:spcAft>
              <a:buClr>
                <a:schemeClr val="dk1"/>
              </a:buClr>
              <a:buSzPts val="2000"/>
              <a:buFont typeface="Noto Sans Symbols"/>
              <a:buChar char="▪"/>
            </a:pPr>
            <a:r>
              <a:rPr lang="fr" sz="2000">
                <a:solidFill>
                  <a:schemeClr val="dk1"/>
                </a:solidFill>
              </a:rPr>
              <a:t>L’élaboration de propositions est un élément clé du développement des financement. Cela implique :</a:t>
            </a:r>
            <a:endParaRPr/>
          </a:p>
          <a:p>
            <a:pPr indent="-182880" lvl="1" marL="384048" rtl="0" algn="l">
              <a:lnSpc>
                <a:spcPct val="110000"/>
              </a:lnSpc>
              <a:spcBef>
                <a:spcPts val="1600"/>
              </a:spcBef>
              <a:spcAft>
                <a:spcPts val="0"/>
              </a:spcAft>
              <a:buClr>
                <a:schemeClr val="dk1"/>
              </a:buClr>
              <a:buSzPts val="2000"/>
              <a:buChar char="◦"/>
            </a:pPr>
            <a:r>
              <a:rPr lang="fr" sz="2000">
                <a:solidFill>
                  <a:schemeClr val="dk1"/>
                </a:solidFill>
              </a:rPr>
              <a:t>Identifier les opportunités potentielles et les suivre ;</a:t>
            </a:r>
            <a:endParaRPr/>
          </a:p>
          <a:p>
            <a:pPr indent="-182880" lvl="1" marL="384048" rtl="0" algn="l">
              <a:lnSpc>
                <a:spcPct val="110000"/>
              </a:lnSpc>
              <a:spcBef>
                <a:spcPts val="1600"/>
              </a:spcBef>
              <a:spcAft>
                <a:spcPts val="0"/>
              </a:spcAft>
              <a:buClr>
                <a:schemeClr val="dk1"/>
              </a:buClr>
              <a:buSzPts val="2000"/>
              <a:buChar char="◦"/>
            </a:pPr>
            <a:r>
              <a:rPr lang="fr" sz="2000">
                <a:solidFill>
                  <a:schemeClr val="dk1"/>
                </a:solidFill>
              </a:rPr>
              <a:t>Mener des efforts de prépositionnement/capture pour préparer une notification d'opportunité de financement (NOFO) à publier par le donateur ;</a:t>
            </a:r>
            <a:endParaRPr/>
          </a:p>
          <a:p>
            <a:pPr indent="-182880" lvl="1" marL="384048" rtl="0" algn="l">
              <a:lnSpc>
                <a:spcPct val="110000"/>
              </a:lnSpc>
              <a:spcBef>
                <a:spcPts val="1600"/>
              </a:spcBef>
              <a:spcAft>
                <a:spcPts val="0"/>
              </a:spcAft>
              <a:buClr>
                <a:schemeClr val="dk1"/>
              </a:buClr>
              <a:buSzPts val="2000"/>
              <a:buChar char="◦"/>
            </a:pPr>
            <a:r>
              <a:rPr lang="fr" sz="2000">
                <a:solidFill>
                  <a:schemeClr val="dk1"/>
                </a:solidFill>
              </a:rPr>
              <a:t>Concevoir le projet, élaborer la proposition et soumettre le dossier ; et</a:t>
            </a:r>
            <a:endParaRPr/>
          </a:p>
          <a:p>
            <a:pPr indent="-182880" lvl="1" marL="384048" rtl="0" algn="l">
              <a:lnSpc>
                <a:spcPct val="110000"/>
              </a:lnSpc>
              <a:spcBef>
                <a:spcPts val="1600"/>
              </a:spcBef>
              <a:spcAft>
                <a:spcPts val="0"/>
              </a:spcAft>
              <a:buClr>
                <a:schemeClr val="dk1"/>
              </a:buClr>
              <a:buSzPts val="2000"/>
              <a:buChar char="◦"/>
            </a:pPr>
            <a:r>
              <a:rPr lang="fr" sz="2000">
                <a:solidFill>
                  <a:schemeClr val="dk1"/>
                </a:solidFill>
              </a:rPr>
              <a:t>Débriefing sur le processus de proposition (revue post-action) ainsi qu’obtenir les feedbacks du donateur (qu'il s'agisse d'une victoire ou d'une perte).</a:t>
            </a:r>
            <a:endParaRPr sz="2000">
              <a:solidFill>
                <a:schemeClr val="dk1"/>
              </a:solidFill>
            </a:endParaRPr>
          </a:p>
          <a:p>
            <a:pPr indent="-127000" lvl="0" marL="91440" rtl="0" algn="l">
              <a:lnSpc>
                <a:spcPct val="110000"/>
              </a:lnSpc>
              <a:spcBef>
                <a:spcPts val="1600"/>
              </a:spcBef>
              <a:spcAft>
                <a:spcPts val="0"/>
              </a:spcAft>
              <a:buClr>
                <a:schemeClr val="dk1"/>
              </a:buClr>
              <a:buSzPts val="2000"/>
              <a:buFont typeface="Noto Sans Symbols"/>
              <a:buChar char="▪"/>
            </a:pPr>
            <a:r>
              <a:rPr lang="fr" sz="2000">
                <a:solidFill>
                  <a:schemeClr val="dk1"/>
                </a:solidFill>
              </a:rPr>
              <a:t>Le BD est plus large que l’élaboration de propositions</a:t>
            </a:r>
            <a:r>
              <a:rPr lang="fr">
                <a:solidFill>
                  <a:schemeClr val="dk1"/>
                </a:solidFill>
              </a:rPr>
              <a:t>: </a:t>
            </a:r>
            <a:r>
              <a:rPr b="1" lang="fr">
                <a:solidFill>
                  <a:schemeClr val="dk1"/>
                </a:solidFill>
              </a:rPr>
              <a:t>C’est un processus continue!</a:t>
            </a:r>
            <a:endParaRPr b="1" sz="2000">
              <a:solidFill>
                <a:schemeClr val="dk1"/>
              </a:solidFill>
            </a:endParaRPr>
          </a:p>
          <a:p>
            <a:pPr indent="0" lvl="0" marL="169329" rtl="0" algn="l">
              <a:lnSpc>
                <a:spcPct val="110000"/>
              </a:lnSpc>
              <a:spcBef>
                <a:spcPts val="2000"/>
              </a:spcBef>
              <a:spcAft>
                <a:spcPts val="0"/>
              </a:spcAft>
              <a:buClr>
                <a:schemeClr val="dk1"/>
              </a:buClr>
              <a:buSzPts val="2000"/>
              <a:buNone/>
            </a:pPr>
            <a:r>
              <a:t/>
            </a:r>
            <a:endParaRPr sz="2000">
              <a:solidFill>
                <a:schemeClr val="dk1"/>
              </a:solidFill>
              <a:latin typeface="Arial"/>
              <a:ea typeface="Arial"/>
              <a:cs typeface="Arial"/>
              <a:sym typeface="Arial"/>
            </a:endParaRPr>
          </a:p>
          <a:p>
            <a:pPr indent="0" lvl="0" marL="0" rtl="0" algn="l">
              <a:lnSpc>
                <a:spcPct val="110000"/>
              </a:lnSpc>
              <a:spcBef>
                <a:spcPts val="1000"/>
              </a:spcBef>
              <a:spcAft>
                <a:spcPts val="0"/>
              </a:spcAft>
              <a:buClr>
                <a:schemeClr val="dk1"/>
              </a:buClr>
              <a:buSzPts val="2000"/>
              <a:buNone/>
            </a:pPr>
            <a:r>
              <a:t/>
            </a:r>
            <a:endParaRPr sz="2000">
              <a:solidFill>
                <a:schemeClr val="dk1"/>
              </a:solidFill>
              <a:latin typeface="Arial"/>
              <a:ea typeface="Arial"/>
              <a:cs typeface="Arial"/>
              <a:sym typeface="Arial"/>
            </a:endParaRPr>
          </a:p>
        </p:txBody>
      </p:sp>
      <p:sp>
        <p:nvSpPr>
          <p:cNvPr id="549" name="Google Shape;549;p66"/>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ÉLABORATION DE PROPOSITIONS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PROCESSUS UTILISÉ PAR L'USAID POUR LA PUBLICATION DES SOLLICITATIONS</a:t>
            </a:r>
            <a:endParaRPr/>
          </a:p>
        </p:txBody>
      </p:sp>
      <p:sp>
        <p:nvSpPr>
          <p:cNvPr id="556" name="Google Shape;556;p67"/>
          <p:cNvSpPr/>
          <p:nvPr/>
        </p:nvSpPr>
        <p:spPr>
          <a:xfrm>
            <a:off x="6653282" y="1614986"/>
            <a:ext cx="5127009" cy="655092"/>
          </a:xfrm>
          <a:prstGeom prst="roundRect">
            <a:avLst>
              <a:gd fmla="val 16667" name="adj"/>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67"/>
          <p:cNvSpPr txBox="1"/>
          <p:nvPr>
            <p:ph idx="1" type="body"/>
          </p:nvPr>
        </p:nvSpPr>
        <p:spPr>
          <a:xfrm>
            <a:off x="6653282" y="1711800"/>
            <a:ext cx="5351061"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2F6C"/>
              </a:buClr>
              <a:buSzPts val="2800"/>
              <a:buNone/>
            </a:pPr>
            <a:r>
              <a:rPr b="1" lang="fr">
                <a:solidFill>
                  <a:srgbClr val="002F6C"/>
                </a:solidFill>
              </a:rPr>
              <a:t>Non compétitif</a:t>
            </a:r>
            <a:endParaRPr/>
          </a:p>
          <a:p>
            <a:pPr indent="-228600" lvl="0" marL="228600" rtl="0" algn="l">
              <a:lnSpc>
                <a:spcPct val="90000"/>
              </a:lnSpc>
              <a:spcBef>
                <a:spcPts val="1000"/>
              </a:spcBef>
              <a:spcAft>
                <a:spcPts val="0"/>
              </a:spcAft>
              <a:buClr>
                <a:schemeClr val="dk1"/>
              </a:buClr>
              <a:buSzPts val="2800"/>
              <a:buChar char="•"/>
            </a:pPr>
            <a:r>
              <a:rPr lang="fr"/>
              <a:t>Financements Transitoires:</a:t>
            </a:r>
            <a:endParaRPr/>
          </a:p>
          <a:p>
            <a:pPr indent="-228600" lvl="0" marL="228600" rtl="0" algn="l">
              <a:lnSpc>
                <a:spcPct val="90000"/>
              </a:lnSpc>
              <a:spcBef>
                <a:spcPts val="1000"/>
              </a:spcBef>
              <a:spcAft>
                <a:spcPts val="0"/>
              </a:spcAft>
              <a:buClr>
                <a:schemeClr val="dk1"/>
              </a:buClr>
              <a:buSzPts val="2800"/>
              <a:buChar char="•"/>
            </a:pPr>
            <a:r>
              <a:rPr lang="fr"/>
              <a:t>Un pont entre les sous-accords  et le financement recu par le Prime</a:t>
            </a:r>
            <a:endParaRPr/>
          </a:p>
          <a:p>
            <a:pPr indent="-228600" lvl="0" marL="228600" rtl="0" algn="l">
              <a:lnSpc>
                <a:spcPct val="90000"/>
              </a:lnSpc>
              <a:spcBef>
                <a:spcPts val="1000"/>
              </a:spcBef>
              <a:spcAft>
                <a:spcPts val="0"/>
              </a:spcAft>
              <a:buClr>
                <a:schemeClr val="dk1"/>
              </a:buClr>
              <a:buSzPts val="2800"/>
              <a:buChar char="•"/>
            </a:pPr>
            <a:r>
              <a:rPr lang="fr"/>
              <a:t>Un partenaire Prime existant soutiendra une sous-subvention et inclura le renforcement des capacités avec un transfert progressif de ressources et de responsabilités.</a:t>
            </a:r>
            <a:endParaRPr/>
          </a:p>
        </p:txBody>
      </p:sp>
      <p:sp>
        <p:nvSpPr>
          <p:cNvPr id="558" name="Google Shape;558;p67"/>
          <p:cNvSpPr/>
          <p:nvPr/>
        </p:nvSpPr>
        <p:spPr>
          <a:xfrm>
            <a:off x="773372" y="1624084"/>
            <a:ext cx="5127009" cy="655092"/>
          </a:xfrm>
          <a:prstGeom prst="roundRect">
            <a:avLst>
              <a:gd fmla="val 16667" name="adj"/>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67"/>
          <p:cNvSpPr txBox="1"/>
          <p:nvPr>
            <p:ph idx="2" type="body"/>
          </p:nvPr>
        </p:nvSpPr>
        <p:spPr>
          <a:xfrm>
            <a:off x="676702" y="1690688"/>
            <a:ext cx="5181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BA0C2F"/>
              </a:buClr>
              <a:buSzPts val="2800"/>
              <a:buNone/>
            </a:pPr>
            <a:r>
              <a:rPr b="1" lang="fr">
                <a:solidFill>
                  <a:srgbClr val="BA0C2F"/>
                </a:solidFill>
              </a:rPr>
              <a:t>Compétitif</a:t>
            </a:r>
            <a:endParaRPr/>
          </a:p>
          <a:p>
            <a:pPr indent="-50800" lvl="0" marL="228600" rtl="0" algn="ctr">
              <a:lnSpc>
                <a:spcPct val="90000"/>
              </a:lnSpc>
              <a:spcBef>
                <a:spcPts val="1000"/>
              </a:spcBef>
              <a:spcAft>
                <a:spcPts val="0"/>
              </a:spcAft>
              <a:buClr>
                <a:schemeClr val="dk1"/>
              </a:buClr>
              <a:buSzPts val="2800"/>
              <a:buNone/>
            </a:pPr>
            <a:r>
              <a:t/>
            </a:r>
            <a:endParaRPr b="1"/>
          </a:p>
          <a:p>
            <a:pPr indent="-50800" lvl="0" marL="228600" rtl="0" algn="ctr">
              <a:lnSpc>
                <a:spcPct val="90000"/>
              </a:lnSpc>
              <a:spcBef>
                <a:spcPts val="1000"/>
              </a:spcBef>
              <a:spcAft>
                <a:spcPts val="0"/>
              </a:spcAft>
              <a:buClr>
                <a:schemeClr val="dk1"/>
              </a:buClr>
              <a:buSzPts val="2800"/>
              <a:buNone/>
            </a:pPr>
            <a:r>
              <a:t/>
            </a:r>
            <a:endParaRPr b="1"/>
          </a:p>
          <a:p>
            <a:pPr indent="-228600" lvl="0" marL="228600" rtl="0" algn="ctr">
              <a:lnSpc>
                <a:spcPct val="90000"/>
              </a:lnSpc>
              <a:spcBef>
                <a:spcPts val="1000"/>
              </a:spcBef>
              <a:spcAft>
                <a:spcPts val="0"/>
              </a:spcAft>
              <a:buClr>
                <a:schemeClr val="dk1"/>
              </a:buClr>
              <a:buSzPts val="2800"/>
              <a:buChar char="•"/>
            </a:pPr>
            <a:r>
              <a:rPr b="1" lang="fr"/>
              <a:t>Sollicitations</a:t>
            </a:r>
            <a:endParaRPr/>
          </a:p>
          <a:p>
            <a:pPr indent="-228600" lvl="0" marL="228600" rtl="0" algn="ctr">
              <a:lnSpc>
                <a:spcPct val="90000"/>
              </a:lnSpc>
              <a:spcBef>
                <a:spcPts val="1000"/>
              </a:spcBef>
              <a:spcAft>
                <a:spcPts val="0"/>
              </a:spcAft>
              <a:buClr>
                <a:schemeClr val="dk1"/>
              </a:buClr>
              <a:buSzPts val="2800"/>
              <a:buChar char="•"/>
            </a:pPr>
            <a:r>
              <a:rPr b="1" lang="fr"/>
              <a:t>Non sollicité</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8"/>
          <p:cNvSpPr/>
          <p:nvPr/>
        </p:nvSpPr>
        <p:spPr>
          <a:xfrm>
            <a:off x="-31912"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Mécanismes utilisés par l’USAID pour le lancement des sollicitations</a:t>
            </a:r>
            <a:endParaRPr/>
          </a:p>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
        <p:nvSpPr>
          <p:cNvPr id="566" name="Google Shape;566;p68"/>
          <p:cNvSpPr txBox="1"/>
          <p:nvPr>
            <p:ph idx="1" type="body"/>
          </p:nvPr>
        </p:nvSpPr>
        <p:spPr>
          <a:xfrm>
            <a:off x="628935" y="1143237"/>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fr"/>
              <a:t>Il existe différents types et étapes en fonction du choix du mécanisme d'attribution</a:t>
            </a:r>
            <a:endParaRPr/>
          </a:p>
          <a:p>
            <a:pPr indent="-228600" lvl="1" marL="685800" rtl="0" algn="l">
              <a:lnSpc>
                <a:spcPct val="90000"/>
              </a:lnSpc>
              <a:spcBef>
                <a:spcPts val="500"/>
              </a:spcBef>
              <a:spcAft>
                <a:spcPts val="0"/>
              </a:spcAft>
              <a:buClr>
                <a:schemeClr val="dk1"/>
              </a:buClr>
              <a:buSzPts val="2400"/>
              <a:buChar char="•"/>
            </a:pPr>
            <a:r>
              <a:rPr lang="fr"/>
              <a:t>Prévisions de financement: </a:t>
            </a:r>
            <a:r>
              <a:rPr lang="fr" u="sng">
                <a:solidFill>
                  <a:schemeClr val="hlink"/>
                </a:solidFill>
                <a:hlinkClick r:id="rId3"/>
              </a:rPr>
              <a:t>https://www.usaid.gov/business-forecast</a:t>
            </a:r>
            <a:r>
              <a:rPr lang="fr"/>
              <a:t> </a:t>
            </a:r>
            <a:endParaRPr/>
          </a:p>
          <a:p>
            <a:pPr indent="-228600" lvl="1" marL="685800" rtl="0" algn="l">
              <a:lnSpc>
                <a:spcPct val="90000"/>
              </a:lnSpc>
              <a:spcBef>
                <a:spcPts val="500"/>
              </a:spcBef>
              <a:spcAft>
                <a:spcPts val="0"/>
              </a:spcAft>
              <a:buClr>
                <a:srgbClr val="651D32"/>
              </a:buClr>
              <a:buSzPts val="2400"/>
              <a:buChar char="•"/>
            </a:pPr>
            <a:r>
              <a:rPr b="0" i="0" lang="fr">
                <a:solidFill>
                  <a:srgbClr val="651D32"/>
                </a:solidFill>
                <a:highlight>
                  <a:srgbClr val="FFFFFF"/>
                </a:highlight>
                <a:latin typeface="Arial"/>
                <a:ea typeface="Arial"/>
                <a:cs typeface="Arial"/>
                <a:sym typeface="Arial"/>
              </a:rPr>
              <a:t>Webinaire sur les prévisions d’affaires trimestrielles et la mise à jour des partenaires</a:t>
            </a:r>
            <a:endParaRPr/>
          </a:p>
          <a:p>
            <a:pPr indent="-228600" lvl="1" marL="685800" rtl="0" algn="l">
              <a:lnSpc>
                <a:spcPct val="90000"/>
              </a:lnSpc>
              <a:spcBef>
                <a:spcPts val="500"/>
              </a:spcBef>
              <a:spcAft>
                <a:spcPts val="0"/>
              </a:spcAft>
              <a:buClr>
                <a:srgbClr val="651D32"/>
              </a:buClr>
              <a:buSzPts val="2400"/>
              <a:buChar char="•"/>
            </a:pPr>
            <a:r>
              <a:rPr b="0" i="0" lang="fr">
                <a:solidFill>
                  <a:srgbClr val="651D32"/>
                </a:solidFill>
                <a:highlight>
                  <a:srgbClr val="FFFFFF"/>
                </a:highlight>
                <a:latin typeface="Arial"/>
                <a:ea typeface="Arial"/>
                <a:cs typeface="Arial"/>
                <a:sym typeface="Arial"/>
              </a:rPr>
              <a:t>Questions fréquemment posées sur les prévisions d’affaires</a:t>
            </a:r>
            <a:endParaRPr/>
          </a:p>
          <a:p>
            <a:pPr indent="-228600" lvl="1" marL="685800" rtl="0" algn="l">
              <a:lnSpc>
                <a:spcPct val="90000"/>
              </a:lnSpc>
              <a:spcBef>
                <a:spcPts val="500"/>
              </a:spcBef>
              <a:spcAft>
                <a:spcPts val="0"/>
              </a:spcAft>
              <a:buClr>
                <a:schemeClr val="dk1"/>
              </a:buClr>
              <a:buSzPts val="2400"/>
              <a:buChar char="•"/>
            </a:pPr>
            <a:r>
              <a:rPr lang="fr"/>
              <a:t>Publication d'une demande d’Information (RFI)</a:t>
            </a:r>
            <a:endParaRPr/>
          </a:p>
          <a:p>
            <a:pPr indent="-228600" lvl="1" marL="685800" rtl="0" algn="l">
              <a:lnSpc>
                <a:spcPct val="90000"/>
              </a:lnSpc>
              <a:spcBef>
                <a:spcPts val="500"/>
              </a:spcBef>
              <a:spcAft>
                <a:spcPts val="0"/>
              </a:spcAft>
              <a:buClr>
                <a:schemeClr val="dk1"/>
              </a:buClr>
              <a:buSzPts val="2400"/>
              <a:buChar char="•"/>
            </a:pPr>
            <a:r>
              <a:rPr lang="fr"/>
              <a:t>Manifestation d'intérêt (EOI)</a:t>
            </a:r>
            <a:endParaRPr/>
          </a:p>
          <a:p>
            <a:pPr indent="-228600" lvl="1" marL="685800" rtl="0" algn="l">
              <a:lnSpc>
                <a:spcPct val="90000"/>
              </a:lnSpc>
              <a:spcBef>
                <a:spcPts val="500"/>
              </a:spcBef>
              <a:spcAft>
                <a:spcPts val="0"/>
              </a:spcAft>
              <a:buClr>
                <a:schemeClr val="dk1"/>
              </a:buClr>
              <a:buSzPts val="2400"/>
              <a:buChar char="•"/>
            </a:pPr>
            <a:r>
              <a:rPr lang="fr"/>
              <a:t>Avis d’opportunité de financement (NOFO)</a:t>
            </a:r>
            <a:endParaRPr/>
          </a:p>
          <a:p>
            <a:pPr indent="-228600" lvl="2" marL="1143000" rtl="0" algn="l">
              <a:lnSpc>
                <a:spcPct val="90000"/>
              </a:lnSpc>
              <a:spcBef>
                <a:spcPts val="500"/>
              </a:spcBef>
              <a:spcAft>
                <a:spcPts val="0"/>
              </a:spcAft>
              <a:buClr>
                <a:schemeClr val="dk1"/>
              </a:buClr>
              <a:buSzPts val="2000"/>
              <a:buChar char="•"/>
            </a:pPr>
            <a:r>
              <a:rPr lang="fr"/>
              <a:t>Demande de proposition (RFP)</a:t>
            </a:r>
            <a:endParaRPr/>
          </a:p>
          <a:p>
            <a:pPr indent="-228600" lvl="2" marL="1143000" rtl="0" algn="l">
              <a:lnSpc>
                <a:spcPct val="90000"/>
              </a:lnSpc>
              <a:spcBef>
                <a:spcPts val="500"/>
              </a:spcBef>
              <a:spcAft>
                <a:spcPts val="0"/>
              </a:spcAft>
              <a:buClr>
                <a:schemeClr val="dk1"/>
              </a:buClr>
              <a:buSzPts val="2000"/>
              <a:buChar char="•"/>
            </a:pPr>
            <a:r>
              <a:rPr lang="fr"/>
              <a:t>Demande de candidature ou Appel a Candidatures (RFA)</a:t>
            </a:r>
            <a:endParaRPr/>
          </a:p>
          <a:p>
            <a:pPr indent="-228600" lvl="1" marL="685800" rtl="0" algn="l">
              <a:lnSpc>
                <a:spcPct val="90000"/>
              </a:lnSpc>
              <a:spcBef>
                <a:spcPts val="500"/>
              </a:spcBef>
              <a:spcAft>
                <a:spcPts val="0"/>
              </a:spcAft>
              <a:buClr>
                <a:schemeClr val="dk1"/>
              </a:buClr>
              <a:buSzPts val="2400"/>
              <a:buChar char="•"/>
            </a:pPr>
            <a:r>
              <a:rPr lang="fr"/>
              <a:t>Publication des sollicitations : </a:t>
            </a:r>
            <a:r>
              <a:rPr lang="fr" u="sng">
                <a:solidFill>
                  <a:schemeClr val="hlink"/>
                </a:solidFill>
                <a:hlinkClick r:id="rId4"/>
              </a:rPr>
              <a:t>https://www.grants.gov/ </a:t>
            </a:r>
            <a:r>
              <a:rPr lang="fr"/>
              <a:t>et </a:t>
            </a:r>
            <a:r>
              <a:rPr b="0" i="0" lang="fr">
                <a:solidFill>
                  <a:srgbClr val="000000"/>
                </a:solidFill>
                <a:highlight>
                  <a:srgbClr val="FFFFFF"/>
                </a:highlight>
                <a:latin typeface="Arial"/>
                <a:ea typeface="Arial"/>
                <a:cs typeface="Arial"/>
                <a:sym typeface="Arial"/>
              </a:rPr>
              <a:t>FedBizOpps.gov</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9"/>
          <p:cNvSpPr txBox="1"/>
          <p:nvPr>
            <p:ph idx="1" type="body"/>
          </p:nvPr>
        </p:nvSpPr>
        <p:spPr>
          <a:xfrm>
            <a:off x="838277" y="1102397"/>
            <a:ext cx="10363200" cy="4757891"/>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000"/>
              <a:buFont typeface="Noto Sans Symbols"/>
              <a:buChar char="▪"/>
            </a:pPr>
            <a:r>
              <a:rPr lang="fr" sz="2000">
                <a:solidFill>
                  <a:schemeClr val="dk1"/>
                </a:solidFill>
              </a:rPr>
              <a:t>Les RFI sont généralement utilisées lorsque l'USAID en est aux premiers stades de la planification de l'approvisionnement et souhaite recueillir des informations pour l'aider à définir ses exigences ou à comprendre quelles solutions sont disponibles.​ RFI :</a:t>
            </a:r>
            <a:endParaRPr/>
          </a:p>
          <a:p>
            <a:pPr indent="-228600" lvl="1" marL="685800" rtl="0" algn="l">
              <a:lnSpc>
                <a:spcPct val="90000"/>
              </a:lnSpc>
              <a:spcBef>
                <a:spcPts val="1600"/>
              </a:spcBef>
              <a:spcAft>
                <a:spcPts val="0"/>
              </a:spcAft>
              <a:buClr>
                <a:schemeClr val="dk1"/>
              </a:buClr>
              <a:buSzPts val="2000"/>
              <a:buChar char="•"/>
            </a:pPr>
            <a:r>
              <a:rPr lang="fr" sz="2000">
                <a:solidFill>
                  <a:schemeClr val="dk1"/>
                </a:solidFill>
              </a:rPr>
              <a:t>Permettre au donateur d’évaluer le nombre et types de candidats potentiels;</a:t>
            </a:r>
            <a:endParaRPr/>
          </a:p>
          <a:p>
            <a:pPr indent="-228600" lvl="1" marL="685800" rtl="0" algn="l">
              <a:lnSpc>
                <a:spcPct val="90000"/>
              </a:lnSpc>
              <a:spcBef>
                <a:spcPts val="1600"/>
              </a:spcBef>
              <a:spcAft>
                <a:spcPts val="0"/>
              </a:spcAft>
              <a:buClr>
                <a:schemeClr val="dk1"/>
              </a:buClr>
              <a:buSzPts val="2000"/>
              <a:buChar char="•"/>
            </a:pPr>
            <a:r>
              <a:rPr lang="fr" sz="2000">
                <a:solidFill>
                  <a:schemeClr val="dk1"/>
                </a:solidFill>
              </a:rPr>
              <a:t>Fournir au donateur des idées et des informations qui éclaireront la conception de l'appel d'offres/appel a candidature final ; et</a:t>
            </a:r>
            <a:endParaRPr/>
          </a:p>
          <a:p>
            <a:pPr indent="-228600" lvl="1" marL="609585" rtl="0" algn="l">
              <a:lnSpc>
                <a:spcPct val="90000"/>
              </a:lnSpc>
              <a:spcBef>
                <a:spcPts val="1600"/>
              </a:spcBef>
              <a:spcAft>
                <a:spcPts val="0"/>
              </a:spcAft>
              <a:buClr>
                <a:schemeClr val="dk1"/>
              </a:buClr>
              <a:buSzPts val="2000"/>
              <a:buFont typeface="Noto Sans Symbols"/>
              <a:buChar char="▪"/>
            </a:pPr>
            <a:r>
              <a:rPr lang="fr" sz="2000">
                <a:solidFill>
                  <a:schemeClr val="dk1"/>
                </a:solidFill>
              </a:rPr>
              <a:t>Répondre à une RFI ne constitue pas une offre ou une proposition. Au lieu de cela, il permet aux futurs soumissionnaires de fournir des informations sur leurs offres et leurs capacités, ce qui peut éclairer le processus décisionnel de l'agence.​</a:t>
            </a:r>
            <a:endParaRPr/>
          </a:p>
          <a:p>
            <a:pPr indent="-228600" lvl="1" marL="609585" rtl="0" algn="l">
              <a:lnSpc>
                <a:spcPct val="90000"/>
              </a:lnSpc>
              <a:spcBef>
                <a:spcPts val="1600"/>
              </a:spcBef>
              <a:spcAft>
                <a:spcPts val="0"/>
              </a:spcAft>
              <a:buClr>
                <a:schemeClr val="dk1"/>
              </a:buClr>
              <a:buSzPts val="2000"/>
              <a:buFont typeface="Noto Sans Symbols"/>
              <a:buChar char="▪"/>
            </a:pPr>
            <a:r>
              <a:rPr lang="fr" sz="2000">
                <a:solidFill>
                  <a:schemeClr val="dk1"/>
                </a:solidFill>
              </a:rPr>
              <a:t>La participation à une RFI peut vous avantager a voir USAID considérer certaines de vos idées dans la sollicitation finale. </a:t>
            </a:r>
            <a:endParaRPr/>
          </a:p>
          <a:p>
            <a:pPr indent="-228600" lvl="1" marL="609585" rtl="0" algn="l">
              <a:lnSpc>
                <a:spcPct val="90000"/>
              </a:lnSpc>
              <a:spcBef>
                <a:spcPts val="1600"/>
              </a:spcBef>
              <a:spcAft>
                <a:spcPts val="0"/>
              </a:spcAft>
              <a:buClr>
                <a:schemeClr val="dk1"/>
              </a:buClr>
              <a:buSzPts val="2000"/>
              <a:buFont typeface="Noto Sans Symbols"/>
              <a:buChar char="▪"/>
            </a:pPr>
            <a:r>
              <a:rPr lang="fr" sz="2000">
                <a:solidFill>
                  <a:schemeClr val="dk1"/>
                </a:solidFill>
              </a:rPr>
              <a:t>Mais: Répondre a une RFI ne constitue pas une garantie de financement si un engagement de l’USAID à  considérer votre future soumission de Proposition. </a:t>
            </a:r>
            <a:endParaRPr/>
          </a:p>
          <a:p>
            <a:pPr indent="-50800" lvl="0" marL="228600" rtl="0" algn="l">
              <a:lnSpc>
                <a:spcPct val="90000"/>
              </a:lnSpc>
              <a:spcBef>
                <a:spcPts val="1800"/>
              </a:spcBef>
              <a:spcAft>
                <a:spcPts val="0"/>
              </a:spcAft>
              <a:buClr>
                <a:schemeClr val="accent3"/>
              </a:buClr>
              <a:buSzPts val="2800"/>
              <a:buNone/>
            </a:pPr>
            <a:r>
              <a:t/>
            </a:r>
            <a:endParaRPr/>
          </a:p>
        </p:txBody>
      </p:sp>
      <p:sp>
        <p:nvSpPr>
          <p:cNvPr id="572" name="Google Shape;572;p6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DEMANDE D'INFORMATION (RFI)</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0"/>
          <p:cNvSpPr/>
          <p:nvPr>
            <p:ph idx="2" type="pic"/>
          </p:nvPr>
        </p:nvSpPr>
        <p:spPr>
          <a:xfrm>
            <a:off x="329104" y="1022773"/>
            <a:ext cx="11785600" cy="5298779"/>
          </a:xfrm>
          <a:prstGeom prst="rect">
            <a:avLst/>
          </a:prstGeom>
          <a:noFill/>
          <a:ln>
            <a:noFill/>
          </a:ln>
        </p:spPr>
      </p:sp>
      <p:sp>
        <p:nvSpPr>
          <p:cNvPr id="578" name="Google Shape;578;p70"/>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MANIFESTATION D'INTÉRÊT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1"/>
          <p:cNvSpPr txBox="1"/>
          <p:nvPr>
            <p:ph idx="1" type="body"/>
          </p:nvPr>
        </p:nvSpPr>
        <p:spPr>
          <a:xfrm>
            <a:off x="432708" y="1355274"/>
            <a:ext cx="6500585" cy="5328781"/>
          </a:xfrm>
          <a:prstGeom prst="rect">
            <a:avLst/>
          </a:prstGeom>
          <a:noFill/>
          <a:ln>
            <a:noFill/>
          </a:ln>
        </p:spPr>
        <p:txBody>
          <a:bodyPr anchorCtr="0" anchor="t" bIns="45700" lIns="91425" spcFirstLastPara="1" rIns="91425" wrap="square" tIns="45700">
            <a:normAutofit/>
          </a:bodyPr>
          <a:lstStyle/>
          <a:p>
            <a:pPr indent="0" lvl="0" marL="169329" rtl="0" algn="l">
              <a:lnSpc>
                <a:spcPct val="90000"/>
              </a:lnSpc>
              <a:spcBef>
                <a:spcPts val="0"/>
              </a:spcBef>
              <a:spcAft>
                <a:spcPts val="0"/>
              </a:spcAft>
              <a:buClr>
                <a:schemeClr val="dk1"/>
              </a:buClr>
              <a:buSzPts val="2000"/>
              <a:buNone/>
            </a:pPr>
            <a:r>
              <a:rPr b="1" lang="fr" sz="2000">
                <a:solidFill>
                  <a:schemeClr val="dk1"/>
                </a:solidFill>
                <a:latin typeface="Arial"/>
                <a:ea typeface="Arial"/>
                <a:cs typeface="Arial"/>
                <a:sym typeface="Arial"/>
              </a:rPr>
              <a:t>Les avis d'opportunités de financement (NOFO) </a:t>
            </a:r>
            <a:r>
              <a:rPr lang="fr" sz="2000">
                <a:solidFill>
                  <a:schemeClr val="dk1"/>
                </a:solidFill>
                <a:latin typeface="Arial"/>
                <a:ea typeface="Arial"/>
                <a:cs typeface="Arial"/>
                <a:sym typeface="Arial"/>
              </a:rPr>
              <a:t>sont des demandes formelles de propositions émanant de donateurs en fonction du type de financement à attribuer.</a:t>
            </a:r>
            <a:endParaRPr/>
          </a:p>
          <a:p>
            <a:pPr indent="0" lvl="0" marL="169329" rtl="0" algn="l">
              <a:lnSpc>
                <a:spcPct val="90000"/>
              </a:lnSpc>
              <a:spcBef>
                <a:spcPts val="1600"/>
              </a:spcBef>
              <a:spcAft>
                <a:spcPts val="0"/>
              </a:spcAft>
              <a:buClr>
                <a:schemeClr val="dk1"/>
              </a:buClr>
              <a:buSzPts val="2000"/>
              <a:buNone/>
            </a:pPr>
            <a:r>
              <a:rPr b="1" lang="fr" sz="2000">
                <a:solidFill>
                  <a:schemeClr val="dk1"/>
                </a:solidFill>
                <a:latin typeface="Arial"/>
                <a:ea typeface="Arial"/>
                <a:cs typeface="Arial"/>
                <a:sym typeface="Arial"/>
              </a:rPr>
              <a:t>Appel à candidatures (RFA)</a:t>
            </a:r>
            <a:endParaRPr sz="2000">
              <a:solidFill>
                <a:schemeClr val="dk1"/>
              </a:solidFill>
              <a:latin typeface="Arial"/>
              <a:ea typeface="Arial"/>
              <a:cs typeface="Arial"/>
              <a:sym typeface="Arial"/>
            </a:endParaRPr>
          </a:p>
          <a:p>
            <a:pPr indent="0" lvl="0" marL="169329" rtl="0" algn="l">
              <a:lnSpc>
                <a:spcPct val="90000"/>
              </a:lnSpc>
              <a:spcBef>
                <a:spcPts val="1600"/>
              </a:spcBef>
              <a:spcAft>
                <a:spcPts val="0"/>
              </a:spcAft>
              <a:buClr>
                <a:schemeClr val="dk1"/>
              </a:buClr>
              <a:buSzPts val="2000"/>
              <a:buNone/>
            </a:pPr>
            <a:r>
              <a:rPr lang="fr" sz="2000">
                <a:solidFill>
                  <a:schemeClr val="dk1"/>
                </a:solidFill>
                <a:latin typeface="Arial"/>
                <a:ea typeface="Arial"/>
                <a:cs typeface="Arial"/>
                <a:sym typeface="Arial"/>
              </a:rPr>
              <a:t>Un appel à propositions qui donnera lieu à une subvention ou à un accord de coopération, à un  financement dénommé: </a:t>
            </a:r>
            <a:r>
              <a:rPr b="1" lang="fr" sz="2000">
                <a:solidFill>
                  <a:srgbClr val="548135"/>
                </a:solidFill>
                <a:latin typeface="Arial"/>
                <a:ea typeface="Arial"/>
                <a:cs typeface="Arial"/>
                <a:sym typeface="Arial"/>
              </a:rPr>
              <a:t>ASSISTANCE</a:t>
            </a:r>
            <a:r>
              <a:rPr b="1" lang="fr" sz="2000">
                <a:solidFill>
                  <a:schemeClr val="dk1"/>
                </a:solidFill>
                <a:latin typeface="Arial"/>
                <a:ea typeface="Arial"/>
                <a:cs typeface="Arial"/>
                <a:sym typeface="Arial"/>
              </a:rPr>
              <a:t>.</a:t>
            </a:r>
            <a:endParaRPr sz="2000">
              <a:solidFill>
                <a:schemeClr val="dk1"/>
              </a:solidFill>
              <a:latin typeface="Arial"/>
              <a:ea typeface="Arial"/>
              <a:cs typeface="Arial"/>
              <a:sym typeface="Arial"/>
            </a:endParaRPr>
          </a:p>
          <a:p>
            <a:pPr indent="0" lvl="0" marL="169329" rtl="0" algn="l">
              <a:lnSpc>
                <a:spcPct val="90000"/>
              </a:lnSpc>
              <a:spcBef>
                <a:spcPts val="1600"/>
              </a:spcBef>
              <a:spcAft>
                <a:spcPts val="0"/>
              </a:spcAft>
              <a:buClr>
                <a:schemeClr val="dk1"/>
              </a:buClr>
              <a:buSzPts val="2000"/>
              <a:buNone/>
            </a:pPr>
            <a:r>
              <a:rPr b="1" lang="fr" sz="2000">
                <a:solidFill>
                  <a:schemeClr val="dk1"/>
                </a:solidFill>
                <a:latin typeface="Arial"/>
                <a:ea typeface="Arial"/>
                <a:cs typeface="Arial"/>
                <a:sym typeface="Arial"/>
              </a:rPr>
              <a:t>Demande de propositions (RFP)</a:t>
            </a:r>
            <a:endParaRPr sz="2000">
              <a:solidFill>
                <a:schemeClr val="dk1"/>
              </a:solidFill>
              <a:latin typeface="Arial"/>
              <a:ea typeface="Arial"/>
              <a:cs typeface="Arial"/>
              <a:sym typeface="Arial"/>
            </a:endParaRPr>
          </a:p>
          <a:p>
            <a:pPr indent="0" lvl="0" marL="169329" rtl="0" algn="l">
              <a:lnSpc>
                <a:spcPct val="90000"/>
              </a:lnSpc>
              <a:spcBef>
                <a:spcPts val="1600"/>
              </a:spcBef>
              <a:spcAft>
                <a:spcPts val="0"/>
              </a:spcAft>
              <a:buClr>
                <a:schemeClr val="dk1"/>
              </a:buClr>
              <a:buSzPts val="2000"/>
              <a:buNone/>
            </a:pPr>
            <a:r>
              <a:rPr lang="fr" sz="2000">
                <a:solidFill>
                  <a:schemeClr val="dk1"/>
                </a:solidFill>
                <a:latin typeface="Arial"/>
                <a:ea typeface="Arial"/>
                <a:cs typeface="Arial"/>
                <a:sym typeface="Arial"/>
              </a:rPr>
              <a:t>Un appel de propositions qui donnera lieu à un contrat ; en d’autres termes, une offre pour un financement dénommé: </a:t>
            </a:r>
            <a:r>
              <a:rPr b="1" lang="fr" sz="2000">
                <a:solidFill>
                  <a:srgbClr val="C00000"/>
                </a:solidFill>
                <a:latin typeface="Arial"/>
                <a:ea typeface="Arial"/>
                <a:cs typeface="Arial"/>
                <a:sym typeface="Arial"/>
              </a:rPr>
              <a:t>ACQUISITION</a:t>
            </a:r>
            <a:r>
              <a:rPr b="1" lang="fr" sz="2000">
                <a:solidFill>
                  <a:schemeClr val="dk1"/>
                </a:solidFill>
                <a:latin typeface="Arial"/>
                <a:ea typeface="Arial"/>
                <a:cs typeface="Arial"/>
                <a:sym typeface="Arial"/>
              </a:rPr>
              <a:t>.</a:t>
            </a:r>
            <a:endParaRPr/>
          </a:p>
          <a:p>
            <a:pPr indent="0" lvl="0" marL="169329" rtl="0" algn="l">
              <a:lnSpc>
                <a:spcPct val="90000"/>
              </a:lnSpc>
              <a:spcBef>
                <a:spcPts val="1600"/>
              </a:spcBef>
              <a:spcAft>
                <a:spcPts val="0"/>
              </a:spcAft>
              <a:buClr>
                <a:schemeClr val="dk1"/>
              </a:buClr>
              <a:buSzPts val="2000"/>
              <a:buNone/>
            </a:pPr>
            <a:r>
              <a:t/>
            </a:r>
            <a:endParaRPr b="1" sz="2000">
              <a:solidFill>
                <a:schemeClr val="dk1"/>
              </a:solidFill>
              <a:latin typeface="Arial"/>
              <a:ea typeface="Arial"/>
              <a:cs typeface="Arial"/>
              <a:sym typeface="Arial"/>
            </a:endParaRPr>
          </a:p>
        </p:txBody>
      </p:sp>
      <p:sp>
        <p:nvSpPr>
          <p:cNvPr id="584" name="Google Shape;584;p71"/>
          <p:cNvSpPr/>
          <p:nvPr/>
        </p:nvSpPr>
        <p:spPr>
          <a:xfrm>
            <a:off x="0" y="1"/>
            <a:ext cx="12192000" cy="1124372"/>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PROCESSUS CONCURRENTIEL DE PUBLICATION DES FINANCEMENTS </a:t>
            </a:r>
            <a:endParaRPr/>
          </a:p>
        </p:txBody>
      </p:sp>
      <p:pic>
        <p:nvPicPr>
          <p:cNvPr id="585" name="Google Shape;585;p71"/>
          <p:cNvPicPr preferRelativeResize="0"/>
          <p:nvPr/>
        </p:nvPicPr>
        <p:blipFill rotWithShape="1">
          <a:blip r:embed="rId3">
            <a:alphaModFix/>
          </a:blip>
          <a:srcRect b="0" l="0" r="0" t="0"/>
          <a:stretch/>
        </p:blipFill>
        <p:spPr>
          <a:xfrm>
            <a:off x="7092290" y="1290308"/>
            <a:ext cx="4998848" cy="4507435"/>
          </a:xfrm>
          <a:prstGeom prst="rect">
            <a:avLst/>
          </a:prstGeom>
          <a:noFill/>
          <a:ln>
            <a:noFill/>
          </a:ln>
        </p:spPr>
      </p:pic>
      <p:sp>
        <p:nvSpPr>
          <p:cNvPr id="586" name="Google Shape;586;p71"/>
          <p:cNvSpPr txBox="1"/>
          <p:nvPr/>
        </p:nvSpPr>
        <p:spPr>
          <a:xfrm>
            <a:off x="7942996" y="5931833"/>
            <a:ext cx="3991735" cy="292388"/>
          </a:xfrm>
          <a:prstGeom prst="rect">
            <a:avLst/>
          </a:prstGeom>
          <a:noFill/>
          <a:ln>
            <a:noFill/>
          </a:ln>
        </p:spPr>
        <p:txBody>
          <a:bodyPr anchorCtr="0" anchor="t" bIns="60950" lIns="121900" spcFirstLastPara="1" rIns="121900" wrap="square" tIns="60950">
            <a:spAutoFit/>
          </a:bodyPr>
          <a:lstStyle/>
          <a:p>
            <a:pPr indent="0" lvl="0" marL="0" marR="0" rtl="0" algn="l">
              <a:spcBef>
                <a:spcPts val="0"/>
              </a:spcBef>
              <a:spcAft>
                <a:spcPts val="0"/>
              </a:spcAft>
              <a:buNone/>
            </a:pPr>
            <a:r>
              <a:rPr lang="fr" sz="1100" u="sng">
                <a:solidFill>
                  <a:schemeClr val="dk1"/>
                </a:solidFill>
                <a:latin typeface="Arial"/>
                <a:ea typeface="Arial"/>
                <a:cs typeface="Arial"/>
                <a:sym typeface="Arial"/>
              </a:rPr>
              <a:t>Source </a:t>
            </a:r>
            <a:r>
              <a:rPr lang="fr" sz="1100">
                <a:solidFill>
                  <a:schemeClr val="dk1"/>
                </a:solidFill>
                <a:latin typeface="Arial"/>
                <a:ea typeface="Arial"/>
                <a:cs typeface="Arial"/>
                <a:sym typeface="Arial"/>
              </a:rPr>
              <a:t>: Travailler avec l'USAID – adapté par le Formateur</a:t>
            </a:r>
            <a:endParaRPr sz="11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2"/>
          <p:cNvSpPr txBox="1"/>
          <p:nvPr>
            <p:ph idx="1" type="body"/>
          </p:nvPr>
        </p:nvSpPr>
        <p:spPr>
          <a:xfrm>
            <a:off x="724468" y="1115941"/>
            <a:ext cx="10515600" cy="3738113"/>
          </a:xfrm>
          <a:prstGeom prst="rect">
            <a:avLst/>
          </a:prstGeom>
          <a:solidFill>
            <a:srgbClr val="A5A5A5"/>
          </a:solidFill>
          <a:ln>
            <a:noFill/>
          </a:ln>
        </p:spPr>
        <p:txBody>
          <a:bodyPr anchorCtr="0" anchor="t"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t/>
            </a:r>
            <a:endParaRPr b="1" i="0" sz="1800" u="none" strike="noStrik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800"/>
              <a:buChar char="•"/>
            </a:pPr>
            <a:r>
              <a:rPr b="1" i="0" lang="fr" sz="1800" u="none" strike="noStrike">
                <a:solidFill>
                  <a:srgbClr val="FFFFFF"/>
                </a:solidFill>
                <a:latin typeface="Arial"/>
                <a:ea typeface="Arial"/>
                <a:cs typeface="Arial"/>
                <a:sym typeface="Arial"/>
              </a:rPr>
              <a:t>Ce type de sollicitation est le moyen le plus courant de solliciter des candidatures d'ONG.</a:t>
            </a:r>
            <a:endParaRPr b="0" i="0" sz="1800" u="none" strike="noStrik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800"/>
              <a:buChar char="•"/>
            </a:pPr>
            <a:r>
              <a:rPr b="1" lang="fr" sz="1800">
                <a:solidFill>
                  <a:srgbClr val="FFFFFF"/>
                </a:solidFill>
                <a:latin typeface="Arial"/>
                <a:ea typeface="Arial"/>
                <a:cs typeface="Arial"/>
                <a:sym typeface="Arial"/>
              </a:rPr>
              <a:t>Les avis d'opportunité de financement (NOFO) sont utilisés pour les subventions, les accords de coopération et les financements de leader avec associé.</a:t>
            </a:r>
            <a:endParaRPr/>
          </a:p>
          <a:p>
            <a:pPr indent="-228600" lvl="0" marL="228600" rtl="0" algn="l">
              <a:lnSpc>
                <a:spcPct val="90000"/>
              </a:lnSpc>
              <a:spcBef>
                <a:spcPts val="1000"/>
              </a:spcBef>
              <a:spcAft>
                <a:spcPts val="0"/>
              </a:spcAft>
              <a:buClr>
                <a:srgbClr val="FFFFFF"/>
              </a:buClr>
              <a:buSzPts val="1800"/>
              <a:buChar char="•"/>
            </a:pPr>
            <a:r>
              <a:rPr b="1" lang="fr" sz="1800">
                <a:solidFill>
                  <a:srgbClr val="FFFFFF"/>
                </a:solidFill>
                <a:latin typeface="Arial"/>
                <a:ea typeface="Arial"/>
                <a:cs typeface="Arial"/>
                <a:sym typeface="Arial"/>
              </a:rPr>
              <a:t>La portée d'un NOFO peut varier d'activités spécifiques à des termes très généraux.</a:t>
            </a:r>
            <a:endParaRPr/>
          </a:p>
          <a:p>
            <a:pPr indent="-228600" lvl="0" marL="228600" rtl="0" algn="l">
              <a:lnSpc>
                <a:spcPct val="90000"/>
              </a:lnSpc>
              <a:spcBef>
                <a:spcPts val="1000"/>
              </a:spcBef>
              <a:spcAft>
                <a:spcPts val="0"/>
              </a:spcAft>
              <a:buClr>
                <a:srgbClr val="FFFFFF"/>
              </a:buClr>
              <a:buSzPts val="1800"/>
              <a:buChar char="•"/>
            </a:pPr>
            <a:r>
              <a:rPr b="1" lang="fr" sz="1800">
                <a:solidFill>
                  <a:srgbClr val="FFFFFF"/>
                </a:solidFill>
                <a:latin typeface="Arial"/>
                <a:ea typeface="Arial"/>
                <a:cs typeface="Arial"/>
                <a:sym typeface="Arial"/>
              </a:rPr>
              <a:t>Le délai minimum de réception des candidatures est de 30 jours après l'émission du NOFO.</a:t>
            </a:r>
            <a:endParaRPr/>
          </a:p>
          <a:p>
            <a:pPr indent="-114300" lvl="0" marL="228600" rtl="0" algn="l">
              <a:lnSpc>
                <a:spcPct val="90000"/>
              </a:lnSpc>
              <a:spcBef>
                <a:spcPts val="1000"/>
              </a:spcBef>
              <a:spcAft>
                <a:spcPts val="0"/>
              </a:spcAft>
              <a:buClr>
                <a:schemeClr val="dk1"/>
              </a:buClr>
              <a:buSzPts val="1800"/>
              <a:buNone/>
            </a:pPr>
            <a:r>
              <a:t/>
            </a:r>
            <a:endParaRPr b="0" i="0" sz="1800" u="none" strike="noStrik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800"/>
              <a:buChar char="•"/>
            </a:pPr>
            <a:r>
              <a:rPr b="1" i="0" lang="fr" sz="1800" u="none" strike="noStrike">
                <a:solidFill>
                  <a:srgbClr val="FFFFFF"/>
                </a:solidFill>
                <a:latin typeface="Arial"/>
                <a:ea typeface="Arial"/>
                <a:cs typeface="Arial"/>
                <a:sym typeface="Arial"/>
              </a:rPr>
              <a:t>Les avis d’opportunité de financement sont publiés sur : </a:t>
            </a:r>
            <a:r>
              <a:rPr b="1" lang="fr" sz="1800" u="sng">
                <a:solidFill>
                  <a:srgbClr val="FFFFFF"/>
                </a:solidFill>
                <a:latin typeface="Arial"/>
                <a:ea typeface="Arial"/>
                <a:cs typeface="Arial"/>
                <a:sym typeface="Arial"/>
                <a:hlinkClick r:id="rId3">
                  <a:extLst>
                    <a:ext uri="{A12FA001-AC4F-418D-AE19-62706E023703}">
                      <ahyp:hlinkClr val="tx"/>
                    </a:ext>
                  </a:extLst>
                </a:hlinkClick>
              </a:rPr>
              <a:t>https://www.grants.gov/</a:t>
            </a:r>
            <a:r>
              <a:rPr b="1" lang="fr" sz="1800">
                <a:solidFill>
                  <a:srgbClr val="FFFFFF"/>
                </a:solidFill>
                <a:latin typeface="Arial"/>
                <a:ea typeface="Arial"/>
                <a:cs typeface="Arial"/>
                <a:sym typeface="Arial"/>
              </a:rPr>
              <a:t> </a:t>
            </a:r>
            <a:endParaRPr b="1" i="0" sz="1800" u="none" strike="noStrike">
              <a:solidFill>
                <a:srgbClr val="FFFFFF"/>
              </a:solidFill>
              <a:latin typeface="Arial"/>
              <a:ea typeface="Arial"/>
              <a:cs typeface="Arial"/>
              <a:sym typeface="Arial"/>
            </a:endParaRPr>
          </a:p>
        </p:txBody>
      </p:sp>
      <p:sp>
        <p:nvSpPr>
          <p:cNvPr id="592" name="Google Shape;592;p72"/>
          <p:cNvSpPr/>
          <p:nvPr/>
        </p:nvSpPr>
        <p:spPr>
          <a:xfrm>
            <a:off x="4482"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AVIS D'OPPORTUNITÉ DE FINANCEMENT (NOFO)</a:t>
            </a:r>
            <a:endParaRPr/>
          </a:p>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6"/>
          <p:cNvSpPr/>
          <p:nvPr/>
        </p:nvSpPr>
        <p:spPr>
          <a:xfrm>
            <a:off x="4482"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400" u="none" cap="none" strike="noStrike">
              <a:solidFill>
                <a:srgbClr val="FFFFFF"/>
              </a:solidFill>
              <a:latin typeface="Arial"/>
              <a:ea typeface="Arial"/>
              <a:cs typeface="Arial"/>
              <a:sym typeface="Arial"/>
            </a:endParaRPr>
          </a:p>
          <a:p>
            <a:pPr indent="0" lvl="0" marL="0" marR="0" rtl="0" algn="ctr">
              <a:spcBef>
                <a:spcPts val="0"/>
              </a:spcBef>
              <a:spcAft>
                <a:spcPts val="0"/>
              </a:spcAft>
              <a:buNone/>
            </a:pPr>
            <a:r>
              <a:rPr b="1" i="0" lang="fr" sz="2400" u="none" cap="none" strike="noStrike">
                <a:solidFill>
                  <a:srgbClr val="FFFFFF"/>
                </a:solidFill>
                <a:latin typeface="Arial"/>
                <a:ea typeface="Arial"/>
                <a:cs typeface="Arial"/>
                <a:sym typeface="Arial"/>
              </a:rPr>
              <a:t>Exercice 1 : COMPRENDRE LES TERMES DANS LA GESTION DES PROJETS USAID</a:t>
            </a:r>
            <a:endParaRPr/>
          </a:p>
        </p:txBody>
      </p:sp>
      <p:sp>
        <p:nvSpPr>
          <p:cNvPr id="320" name="Google Shape;320;p46"/>
          <p:cNvSpPr txBox="1"/>
          <p:nvPr/>
        </p:nvSpPr>
        <p:spPr>
          <a:xfrm>
            <a:off x="10818744" y="2182840"/>
            <a:ext cx="10533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 sz="1800" u="none" cap="none" strike="noStrike">
                <a:solidFill>
                  <a:schemeClr val="dk1"/>
                </a:solidFill>
                <a:latin typeface="Gill Sans"/>
                <a:ea typeface="Gill Sans"/>
                <a:cs typeface="Gill Sans"/>
                <a:sym typeface="Gill Sans"/>
              </a:rPr>
              <a:t>AOR ?</a:t>
            </a:r>
            <a:endParaRPr/>
          </a:p>
        </p:txBody>
      </p:sp>
      <p:sp>
        <p:nvSpPr>
          <p:cNvPr id="321" name="Google Shape;321;p46"/>
          <p:cNvSpPr txBox="1"/>
          <p:nvPr/>
        </p:nvSpPr>
        <p:spPr>
          <a:xfrm>
            <a:off x="9767047" y="4784001"/>
            <a:ext cx="25370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Cout Admissible ?</a:t>
            </a:r>
            <a:endParaRPr/>
          </a:p>
        </p:txBody>
      </p:sp>
      <p:sp>
        <p:nvSpPr>
          <p:cNvPr id="322" name="Google Shape;322;p46"/>
          <p:cNvSpPr txBox="1"/>
          <p:nvPr/>
        </p:nvSpPr>
        <p:spPr>
          <a:xfrm>
            <a:off x="5201770" y="4968667"/>
            <a:ext cx="17884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ACQUISITION?</a:t>
            </a:r>
            <a:endParaRPr/>
          </a:p>
        </p:txBody>
      </p:sp>
      <p:sp>
        <p:nvSpPr>
          <p:cNvPr id="323" name="Google Shape;323;p46"/>
          <p:cNvSpPr txBox="1"/>
          <p:nvPr/>
        </p:nvSpPr>
        <p:spPr>
          <a:xfrm>
            <a:off x="10674958" y="3017962"/>
            <a:ext cx="10533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Audit?</a:t>
            </a:r>
            <a:endParaRPr/>
          </a:p>
        </p:txBody>
      </p:sp>
      <p:sp>
        <p:nvSpPr>
          <p:cNvPr id="324" name="Google Shape;324;p46"/>
          <p:cNvSpPr txBox="1"/>
          <p:nvPr/>
        </p:nvSpPr>
        <p:spPr>
          <a:xfrm>
            <a:off x="7042553" y="4986229"/>
            <a:ext cx="17884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ASSISTANCE?</a:t>
            </a:r>
            <a:endParaRPr/>
          </a:p>
        </p:txBody>
      </p:sp>
      <p:sp>
        <p:nvSpPr>
          <p:cNvPr id="325" name="Google Shape;325;p46"/>
          <p:cNvSpPr txBox="1"/>
          <p:nvPr/>
        </p:nvSpPr>
        <p:spPr>
          <a:xfrm rot="2477957">
            <a:off x="1528446" y="4020283"/>
            <a:ext cx="32878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Code de Réglementation Fédérale ?</a:t>
            </a:r>
            <a:endParaRPr/>
          </a:p>
        </p:txBody>
      </p:sp>
      <p:sp>
        <p:nvSpPr>
          <p:cNvPr id="326" name="Google Shape;326;p46"/>
          <p:cNvSpPr txBox="1"/>
          <p:nvPr/>
        </p:nvSpPr>
        <p:spPr>
          <a:xfrm>
            <a:off x="7588623" y="4419636"/>
            <a:ext cx="17884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FERMETURE ?</a:t>
            </a:r>
            <a:endParaRPr/>
          </a:p>
        </p:txBody>
      </p:sp>
      <p:sp>
        <p:nvSpPr>
          <p:cNvPr id="327" name="Google Shape;327;p46"/>
          <p:cNvSpPr txBox="1"/>
          <p:nvPr/>
        </p:nvSpPr>
        <p:spPr>
          <a:xfrm>
            <a:off x="1192305" y="6059704"/>
            <a:ext cx="344244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TAUX DE CONSOMMATION ?</a:t>
            </a:r>
            <a:endParaRPr/>
          </a:p>
        </p:txBody>
      </p:sp>
      <p:sp>
        <p:nvSpPr>
          <p:cNvPr id="328" name="Google Shape;328;p46"/>
          <p:cNvSpPr txBox="1"/>
          <p:nvPr/>
        </p:nvSpPr>
        <p:spPr>
          <a:xfrm rot="3053700">
            <a:off x="8237822" y="1848659"/>
            <a:ext cx="257661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200">
                <a:solidFill>
                  <a:schemeClr val="dk1"/>
                </a:solidFill>
                <a:latin typeface="Gill Sans"/>
                <a:ea typeface="Gill Sans"/>
                <a:cs typeface="Gill Sans"/>
                <a:sym typeface="Gill Sans"/>
              </a:rPr>
              <a:t>DEC : </a:t>
            </a:r>
            <a:r>
              <a:rPr lang="fr" sz="1200">
                <a:solidFill>
                  <a:schemeClr val="dk1"/>
                </a:solidFill>
                <a:latin typeface="Arial"/>
                <a:ea typeface="Arial"/>
                <a:cs typeface="Arial"/>
                <a:sym typeface="Arial"/>
              </a:rPr>
              <a:t>Centre d'Echange d'Expériences de Développement</a:t>
            </a:r>
            <a:endParaRPr sz="1200">
              <a:solidFill>
                <a:schemeClr val="dk1"/>
              </a:solidFill>
              <a:latin typeface="Gill Sans"/>
              <a:ea typeface="Gill Sans"/>
              <a:cs typeface="Gill Sans"/>
              <a:sym typeface="Gill Sans"/>
            </a:endParaRPr>
          </a:p>
        </p:txBody>
      </p:sp>
      <p:sp>
        <p:nvSpPr>
          <p:cNvPr id="329" name="Google Shape;329;p46"/>
          <p:cNvSpPr txBox="1"/>
          <p:nvPr/>
        </p:nvSpPr>
        <p:spPr>
          <a:xfrm>
            <a:off x="7588623" y="5543163"/>
            <a:ext cx="463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Vérifications nécessaires (Due Diligence) ?</a:t>
            </a:r>
            <a:endParaRPr/>
          </a:p>
        </p:txBody>
      </p:sp>
      <p:sp>
        <p:nvSpPr>
          <p:cNvPr id="330" name="Google Shape;330;p46"/>
          <p:cNvSpPr txBox="1"/>
          <p:nvPr/>
        </p:nvSpPr>
        <p:spPr>
          <a:xfrm>
            <a:off x="2232211" y="4527209"/>
            <a:ext cx="17884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EXERCICE FISCAL ?</a:t>
            </a:r>
            <a:endParaRPr/>
          </a:p>
        </p:txBody>
      </p:sp>
      <p:sp>
        <p:nvSpPr>
          <p:cNvPr id="331" name="Google Shape;331;p46"/>
          <p:cNvSpPr txBox="1"/>
          <p:nvPr/>
        </p:nvSpPr>
        <p:spPr>
          <a:xfrm>
            <a:off x="1519518" y="5158299"/>
            <a:ext cx="27790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CODE GÉOGRAPHIQUE ?</a:t>
            </a:r>
            <a:endParaRPr/>
          </a:p>
        </p:txBody>
      </p:sp>
      <p:sp>
        <p:nvSpPr>
          <p:cNvPr id="332" name="Google Shape;332;p46"/>
          <p:cNvSpPr txBox="1"/>
          <p:nvPr/>
        </p:nvSpPr>
        <p:spPr>
          <a:xfrm rot="-2934598">
            <a:off x="322451" y="2375876"/>
            <a:ext cx="30031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LISTE DES PARTIES EXCLUES ?</a:t>
            </a:r>
            <a:endParaRPr/>
          </a:p>
        </p:txBody>
      </p:sp>
      <p:sp>
        <p:nvSpPr>
          <p:cNvPr id="333" name="Google Shape;333;p46"/>
          <p:cNvSpPr txBox="1"/>
          <p:nvPr/>
        </p:nvSpPr>
        <p:spPr>
          <a:xfrm>
            <a:off x="4588618" y="5883839"/>
            <a:ext cx="38189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DÉCLARATION D'IMPÔT ÉTRANGER ?</a:t>
            </a:r>
            <a:endParaRPr/>
          </a:p>
        </p:txBody>
      </p:sp>
      <p:sp>
        <p:nvSpPr>
          <p:cNvPr id="334" name="Google Shape;334;p46"/>
          <p:cNvSpPr txBox="1"/>
          <p:nvPr/>
        </p:nvSpPr>
        <p:spPr>
          <a:xfrm rot="947703">
            <a:off x="2677316" y="1293965"/>
            <a:ext cx="27343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LOI SUR FLY AMERICA ?</a:t>
            </a:r>
            <a:endParaRPr/>
          </a:p>
        </p:txBody>
      </p:sp>
      <p:sp>
        <p:nvSpPr>
          <p:cNvPr id="335" name="Google Shape;335;p46"/>
          <p:cNvSpPr txBox="1"/>
          <p:nvPr/>
        </p:nvSpPr>
        <p:spPr>
          <a:xfrm>
            <a:off x="10222592" y="1510838"/>
            <a:ext cx="22456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Source interdite ?</a:t>
            </a:r>
            <a:endParaRPr/>
          </a:p>
        </p:txBody>
      </p:sp>
      <p:sp>
        <p:nvSpPr>
          <p:cNvPr id="336" name="Google Shape;336;p46"/>
          <p:cNvSpPr txBox="1"/>
          <p:nvPr/>
        </p:nvSpPr>
        <p:spPr>
          <a:xfrm rot="2149834">
            <a:off x="6093757" y="1724770"/>
            <a:ext cx="29897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Contribution en Nature ?</a:t>
            </a:r>
            <a:endParaRPr/>
          </a:p>
        </p:txBody>
      </p:sp>
      <p:sp>
        <p:nvSpPr>
          <p:cNvPr id="337" name="Google Shape;337;p46"/>
          <p:cNvSpPr txBox="1"/>
          <p:nvPr/>
        </p:nvSpPr>
        <p:spPr>
          <a:xfrm>
            <a:off x="3283323" y="6458335"/>
            <a:ext cx="22456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PERSONNEL CLÉ?</a:t>
            </a:r>
            <a:endParaRPr/>
          </a:p>
        </p:txBody>
      </p:sp>
      <p:sp>
        <p:nvSpPr>
          <p:cNvPr id="338" name="Google Shape;338;p46"/>
          <p:cNvSpPr txBox="1"/>
          <p:nvPr/>
        </p:nvSpPr>
        <p:spPr>
          <a:xfrm>
            <a:off x="10222592" y="3504162"/>
            <a:ext cx="22456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Subventions ?</a:t>
            </a:r>
            <a:endParaRPr/>
          </a:p>
        </p:txBody>
      </p:sp>
      <p:sp>
        <p:nvSpPr>
          <p:cNvPr id="339" name="Google Shape;339;p46"/>
          <p:cNvSpPr txBox="1"/>
          <p:nvPr/>
        </p:nvSpPr>
        <p:spPr>
          <a:xfrm>
            <a:off x="7404658" y="6377428"/>
            <a:ext cx="8919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M&amp;IE ?</a:t>
            </a:r>
            <a:endParaRPr/>
          </a:p>
        </p:txBody>
      </p:sp>
      <p:sp>
        <p:nvSpPr>
          <p:cNvPr id="340" name="Google Shape;340;p46"/>
          <p:cNvSpPr txBox="1"/>
          <p:nvPr/>
        </p:nvSpPr>
        <p:spPr>
          <a:xfrm>
            <a:off x="8705723" y="5976711"/>
            <a:ext cx="18591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MARQUAGE ?</a:t>
            </a:r>
            <a:endParaRPr/>
          </a:p>
        </p:txBody>
      </p:sp>
      <p:sp>
        <p:nvSpPr>
          <p:cNvPr id="341" name="Google Shape;341;p46"/>
          <p:cNvSpPr txBox="1"/>
          <p:nvPr/>
        </p:nvSpPr>
        <p:spPr>
          <a:xfrm>
            <a:off x="10042673" y="4272696"/>
            <a:ext cx="19991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Modification?</a:t>
            </a:r>
            <a:endParaRPr/>
          </a:p>
        </p:txBody>
      </p:sp>
      <p:sp>
        <p:nvSpPr>
          <p:cNvPr id="342" name="Google Shape;342;p46"/>
          <p:cNvSpPr txBox="1"/>
          <p:nvPr/>
        </p:nvSpPr>
        <p:spPr>
          <a:xfrm rot="3814406">
            <a:off x="-566679" y="3914696"/>
            <a:ext cx="28552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PRIME (DESTINATAIRE) ?</a:t>
            </a:r>
            <a:endParaRPr/>
          </a:p>
        </p:txBody>
      </p:sp>
      <p:sp>
        <p:nvSpPr>
          <p:cNvPr id="343" name="Google Shape;343;p46"/>
          <p:cNvSpPr txBox="1"/>
          <p:nvPr/>
        </p:nvSpPr>
        <p:spPr>
          <a:xfrm rot="-3287362">
            <a:off x="15768" y="2065792"/>
            <a:ext cx="105783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NICRA ?</a:t>
            </a:r>
            <a:endParaRPr/>
          </a:p>
        </p:txBody>
      </p:sp>
      <p:sp>
        <p:nvSpPr>
          <p:cNvPr id="344" name="Google Shape;344;p46"/>
          <p:cNvSpPr txBox="1"/>
          <p:nvPr/>
        </p:nvSpPr>
        <p:spPr>
          <a:xfrm>
            <a:off x="-26069" y="6464208"/>
            <a:ext cx="35231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FRAIS D'EXTENSION SANS FRAIS ?</a:t>
            </a:r>
            <a:endParaRPr/>
          </a:p>
        </p:txBody>
      </p:sp>
      <p:sp>
        <p:nvSpPr>
          <p:cNvPr id="345" name="Google Shape;345;p46"/>
          <p:cNvSpPr txBox="1"/>
          <p:nvPr/>
        </p:nvSpPr>
        <p:spPr>
          <a:xfrm>
            <a:off x="8361449" y="6376521"/>
            <a:ext cx="31735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REVENU DU PROGRAMME ?</a:t>
            </a:r>
            <a:endParaRPr/>
          </a:p>
        </p:txBody>
      </p:sp>
      <p:sp>
        <p:nvSpPr>
          <p:cNvPr id="346" name="Google Shape;346;p46"/>
          <p:cNvSpPr txBox="1"/>
          <p:nvPr/>
        </p:nvSpPr>
        <p:spPr>
          <a:xfrm>
            <a:off x="91410" y="1509647"/>
            <a:ext cx="23353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Des couts interdits ?</a:t>
            </a:r>
            <a:endParaRPr/>
          </a:p>
        </p:txBody>
      </p:sp>
      <p:sp>
        <p:nvSpPr>
          <p:cNvPr id="347" name="Google Shape;347;p46"/>
          <p:cNvSpPr txBox="1"/>
          <p:nvPr/>
        </p:nvSpPr>
        <p:spPr>
          <a:xfrm>
            <a:off x="391391" y="946577"/>
            <a:ext cx="23353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Couts indirects ?</a:t>
            </a:r>
            <a:endParaRPr/>
          </a:p>
        </p:txBody>
      </p:sp>
      <p:sp>
        <p:nvSpPr>
          <p:cNvPr id="348" name="Google Shape;348;p46"/>
          <p:cNvSpPr txBox="1"/>
          <p:nvPr/>
        </p:nvSpPr>
        <p:spPr>
          <a:xfrm>
            <a:off x="75721" y="5586582"/>
            <a:ext cx="22456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Articles restreints ?</a:t>
            </a:r>
            <a:endParaRPr/>
          </a:p>
        </p:txBody>
      </p:sp>
      <p:sp>
        <p:nvSpPr>
          <p:cNvPr id="349" name="Google Shape;349;p46"/>
          <p:cNvSpPr txBox="1"/>
          <p:nvPr/>
        </p:nvSpPr>
        <p:spPr>
          <a:xfrm>
            <a:off x="4993523" y="5543163"/>
            <a:ext cx="22456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Formulaire 1420 ?</a:t>
            </a:r>
            <a:endParaRPr/>
          </a:p>
        </p:txBody>
      </p:sp>
      <p:sp>
        <p:nvSpPr>
          <p:cNvPr id="350" name="Google Shape;350;p46"/>
          <p:cNvSpPr txBox="1"/>
          <p:nvPr/>
        </p:nvSpPr>
        <p:spPr>
          <a:xfrm>
            <a:off x="5094196" y="6415316"/>
            <a:ext cx="22456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Des couts partages ?</a:t>
            </a:r>
            <a:endParaRPr/>
          </a:p>
        </p:txBody>
      </p:sp>
      <p:sp>
        <p:nvSpPr>
          <p:cNvPr id="351" name="Google Shape;351;p46"/>
          <p:cNvSpPr txBox="1"/>
          <p:nvPr/>
        </p:nvSpPr>
        <p:spPr>
          <a:xfrm rot="4471460">
            <a:off x="7202726" y="2462773"/>
            <a:ext cx="325439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Demande d'Application : RFA?</a:t>
            </a:r>
            <a:endParaRPr/>
          </a:p>
        </p:txBody>
      </p:sp>
      <p:sp>
        <p:nvSpPr>
          <p:cNvPr id="352" name="Google Shape;352;p46"/>
          <p:cNvSpPr txBox="1"/>
          <p:nvPr/>
        </p:nvSpPr>
        <p:spPr>
          <a:xfrm rot="2009760">
            <a:off x="5266989" y="2186713"/>
            <a:ext cx="259264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Appel d'Offres : RFP?</a:t>
            </a:r>
            <a:endParaRPr/>
          </a:p>
        </p:txBody>
      </p:sp>
      <p:sp>
        <p:nvSpPr>
          <p:cNvPr id="353" name="Google Shape;353;p46"/>
          <p:cNvSpPr txBox="1"/>
          <p:nvPr/>
        </p:nvSpPr>
        <p:spPr>
          <a:xfrm>
            <a:off x="171983" y="6054450"/>
            <a:ext cx="11194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SF-425 ?</a:t>
            </a:r>
            <a:endParaRPr/>
          </a:p>
        </p:txBody>
      </p:sp>
      <p:sp>
        <p:nvSpPr>
          <p:cNvPr id="354" name="Google Shape;354;p46"/>
          <p:cNvSpPr txBox="1"/>
          <p:nvPr/>
        </p:nvSpPr>
        <p:spPr>
          <a:xfrm rot="2180332">
            <a:off x="6544607" y="2784565"/>
            <a:ext cx="29269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Cout inacceptable ?</a:t>
            </a:r>
            <a:endParaRPr/>
          </a:p>
        </p:txBody>
      </p:sp>
      <p:sp>
        <p:nvSpPr>
          <p:cNvPr id="355" name="Google Shape;355;p46"/>
          <p:cNvSpPr txBox="1"/>
          <p:nvPr/>
        </p:nvSpPr>
        <p:spPr>
          <a:xfrm>
            <a:off x="9860939" y="999533"/>
            <a:ext cx="26896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Fonds de contrepartie</a:t>
            </a:r>
            <a:endParaRPr/>
          </a:p>
        </p:txBody>
      </p:sp>
      <p:sp>
        <p:nvSpPr>
          <p:cNvPr id="356" name="Google Shape;356;p46"/>
          <p:cNvSpPr/>
          <p:nvPr/>
        </p:nvSpPr>
        <p:spPr>
          <a:xfrm>
            <a:off x="3587720" y="1110674"/>
            <a:ext cx="3435350" cy="3829050"/>
          </a:xfrm>
          <a:prstGeom prst="rect">
            <a:avLst/>
          </a:prstGeom>
          <a:solidFill>
            <a:srgbClr val="FFFFFF"/>
          </a:solidFill>
          <a:ln>
            <a:noFill/>
          </a:ln>
        </p:spPr>
      </p:sp>
      <p:sp>
        <p:nvSpPr>
          <p:cNvPr id="357" name="Google Shape;357;p46"/>
          <p:cNvSpPr txBox="1"/>
          <p:nvPr/>
        </p:nvSpPr>
        <p:spPr>
          <a:xfrm rot="2180332">
            <a:off x="2537003" y="2050975"/>
            <a:ext cx="29269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800">
                <a:solidFill>
                  <a:schemeClr val="dk1"/>
                </a:solidFill>
                <a:latin typeface="Gill Sans"/>
                <a:ea typeface="Gill Sans"/>
                <a:cs typeface="Gill Sans"/>
                <a:sym typeface="Gill Sans"/>
              </a:rPr>
              <a:t>Cout Refusé?</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5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5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5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5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5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5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5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5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5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5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5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5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5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5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5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5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5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5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5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3"/>
          <p:cNvSpPr/>
          <p:nvPr>
            <p:ph idx="2" type="pic"/>
          </p:nvPr>
        </p:nvSpPr>
        <p:spPr>
          <a:xfrm>
            <a:off x="568308" y="1207323"/>
            <a:ext cx="11236961" cy="4747650"/>
          </a:xfrm>
          <a:prstGeom prst="rect">
            <a:avLst/>
          </a:prstGeom>
          <a:solidFill>
            <a:srgbClr val="D8D8D8"/>
          </a:solidFill>
          <a:ln>
            <a:noFill/>
          </a:ln>
        </p:spPr>
      </p:sp>
      <p:sp>
        <p:nvSpPr>
          <p:cNvPr id="598" name="Google Shape;598;p73"/>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APPEL A CANDIDATURES (RFA)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4"/>
          <p:cNvSpPr txBox="1"/>
          <p:nvPr>
            <p:ph idx="1" type="body"/>
          </p:nvPr>
        </p:nvSpPr>
        <p:spPr>
          <a:xfrm>
            <a:off x="724468" y="1115941"/>
            <a:ext cx="10515600" cy="4351338"/>
          </a:xfrm>
          <a:prstGeom prst="rect">
            <a:avLst/>
          </a:prstGeom>
          <a:solidFill>
            <a:srgbClr val="A5A5A5"/>
          </a:solidFill>
          <a:ln>
            <a:noFill/>
          </a:ln>
        </p:spPr>
        <p:txBody>
          <a:bodyPr anchorCtr="0" anchor="t"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t/>
            </a:r>
            <a:endParaRPr b="1" i="0" sz="1800" u="none" strike="noStrike">
              <a:solidFill>
                <a:srgbClr val="FFFFFF"/>
              </a:solidFill>
              <a:latin typeface="Arial"/>
              <a:ea typeface="Arial"/>
              <a:cs typeface="Arial"/>
              <a:sym typeface="Arial"/>
            </a:endParaRPr>
          </a:p>
          <a:p>
            <a:pPr indent="-114300" lvl="0" marL="228600" rtl="0" algn="l">
              <a:lnSpc>
                <a:spcPct val="90000"/>
              </a:lnSpc>
              <a:spcBef>
                <a:spcPts val="1000"/>
              </a:spcBef>
              <a:spcAft>
                <a:spcPts val="0"/>
              </a:spcAft>
              <a:buClr>
                <a:schemeClr val="dk1"/>
              </a:buClr>
              <a:buSzPts val="1800"/>
              <a:buNone/>
            </a:pPr>
            <a:r>
              <a:t/>
            </a:r>
            <a:endParaRPr b="1" sz="18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800"/>
              <a:buChar char="•"/>
            </a:pPr>
            <a:r>
              <a:rPr b="1" i="0" lang="fr" sz="1800" u="none" strike="noStrike">
                <a:solidFill>
                  <a:srgbClr val="FFFFFF"/>
                </a:solidFill>
                <a:latin typeface="Arial"/>
                <a:ea typeface="Arial"/>
                <a:cs typeface="Arial"/>
                <a:sym typeface="Arial"/>
              </a:rPr>
              <a:t>Ce type de sollicitation :</a:t>
            </a:r>
            <a:endParaRPr/>
          </a:p>
          <a:p>
            <a:pPr indent="-228600" lvl="1" marL="685800" rtl="0" algn="l">
              <a:lnSpc>
                <a:spcPct val="90000"/>
              </a:lnSpc>
              <a:spcBef>
                <a:spcPts val="500"/>
              </a:spcBef>
              <a:spcAft>
                <a:spcPts val="0"/>
              </a:spcAft>
              <a:buClr>
                <a:srgbClr val="FFFFFF"/>
              </a:buClr>
              <a:buSzPts val="1600"/>
              <a:buChar char="•"/>
            </a:pPr>
            <a:r>
              <a:rPr b="1" i="0" lang="fr" sz="1600" u="none" strike="noStrike">
                <a:solidFill>
                  <a:srgbClr val="FFFFFF"/>
                </a:solidFill>
                <a:latin typeface="Arial"/>
                <a:ea typeface="Arial"/>
                <a:cs typeface="Arial"/>
                <a:sym typeface="Arial"/>
              </a:rPr>
              <a:t>Permet plusieurs financements sur une période de temps ;</a:t>
            </a:r>
            <a:endParaRPr/>
          </a:p>
          <a:p>
            <a:pPr indent="-228600" lvl="1" marL="685800" rtl="0" algn="l">
              <a:lnSpc>
                <a:spcPct val="90000"/>
              </a:lnSpc>
              <a:spcBef>
                <a:spcPts val="500"/>
              </a:spcBef>
              <a:spcAft>
                <a:spcPts val="0"/>
              </a:spcAft>
              <a:buClr>
                <a:srgbClr val="FFFFFF"/>
              </a:buClr>
              <a:buSzPts val="1600"/>
              <a:buChar char="•"/>
            </a:pPr>
            <a:r>
              <a:rPr b="1" i="0" lang="fr" sz="1600" u="none" strike="noStrike">
                <a:solidFill>
                  <a:srgbClr val="FFFFFF"/>
                </a:solidFill>
                <a:latin typeface="Arial"/>
                <a:ea typeface="Arial"/>
                <a:cs typeface="Arial"/>
                <a:sym typeface="Arial"/>
              </a:rPr>
              <a:t>Le financement ne se fait pas par le biais de l'APS mais par le biais de cycles ou d'addenda ;</a:t>
            </a:r>
            <a:endParaRPr/>
          </a:p>
          <a:p>
            <a:pPr indent="-228600" lvl="1" marL="685800" rtl="0" algn="l">
              <a:lnSpc>
                <a:spcPct val="90000"/>
              </a:lnSpc>
              <a:spcBef>
                <a:spcPts val="500"/>
              </a:spcBef>
              <a:spcAft>
                <a:spcPts val="0"/>
              </a:spcAft>
              <a:buClr>
                <a:srgbClr val="FFFFFF"/>
              </a:buClr>
              <a:buSzPts val="1600"/>
              <a:buChar char="•"/>
            </a:pPr>
            <a:r>
              <a:rPr b="1" i="0" lang="fr" sz="1600" u="none" strike="noStrike">
                <a:solidFill>
                  <a:srgbClr val="FFFFFF"/>
                </a:solidFill>
                <a:latin typeface="Arial"/>
                <a:ea typeface="Arial"/>
                <a:cs typeface="Arial"/>
                <a:sym typeface="Arial"/>
              </a:rPr>
              <a:t>Le bureau du gouvernement américain approprié accepte et examine généralement les demandes sur une base continue ; et</a:t>
            </a:r>
            <a:endParaRPr/>
          </a:p>
          <a:p>
            <a:pPr indent="-228600" lvl="1" marL="685800" rtl="0" algn="l">
              <a:lnSpc>
                <a:spcPct val="90000"/>
              </a:lnSpc>
              <a:spcBef>
                <a:spcPts val="500"/>
              </a:spcBef>
              <a:spcAft>
                <a:spcPts val="0"/>
              </a:spcAft>
              <a:buClr>
                <a:srgbClr val="FFFFFF"/>
              </a:buClr>
              <a:buSzPts val="1600"/>
              <a:buChar char="•"/>
            </a:pPr>
            <a:r>
              <a:rPr b="1" i="0" lang="fr" sz="1600" u="none" strike="noStrike">
                <a:solidFill>
                  <a:srgbClr val="FFFFFF"/>
                </a:solidFill>
                <a:latin typeface="Arial"/>
                <a:ea typeface="Arial"/>
                <a:cs typeface="Arial"/>
                <a:sym typeface="Arial"/>
              </a:rPr>
              <a:t>Encourage les partenaires potentiels à proposer des approches innovantes pour relever un défi spécifique.</a:t>
            </a:r>
            <a:endParaRPr/>
          </a:p>
          <a:p>
            <a:pPr indent="-127000" lvl="1" marL="685800" rtl="0" algn="l">
              <a:lnSpc>
                <a:spcPct val="90000"/>
              </a:lnSpc>
              <a:spcBef>
                <a:spcPts val="500"/>
              </a:spcBef>
              <a:spcAft>
                <a:spcPts val="0"/>
              </a:spcAft>
              <a:buClr>
                <a:schemeClr val="dk1"/>
              </a:buClr>
              <a:buSzPts val="1600"/>
              <a:buNone/>
            </a:pPr>
            <a:r>
              <a:t/>
            </a:r>
            <a:endParaRPr b="1" sz="1600">
              <a:solidFill>
                <a:srgbClr val="FFFFFF"/>
              </a:solidFill>
              <a:latin typeface="Arial"/>
              <a:ea typeface="Arial"/>
              <a:cs typeface="Arial"/>
              <a:sym typeface="Arial"/>
            </a:endParaRPr>
          </a:p>
          <a:p>
            <a:pPr indent="0" lvl="0" marL="0" rtl="0" algn="l">
              <a:lnSpc>
                <a:spcPct val="90000"/>
              </a:lnSpc>
              <a:spcBef>
                <a:spcPts val="1000"/>
              </a:spcBef>
              <a:spcAft>
                <a:spcPts val="0"/>
              </a:spcAft>
              <a:buClr>
                <a:srgbClr val="FFFFFF"/>
              </a:buClr>
              <a:buSzPts val="1800"/>
              <a:buNone/>
            </a:pPr>
            <a:r>
              <a:rPr b="1" lang="fr" sz="1800">
                <a:solidFill>
                  <a:srgbClr val="FFFFFF"/>
                </a:solidFill>
                <a:latin typeface="Arial"/>
                <a:ea typeface="Arial"/>
                <a:cs typeface="Arial"/>
                <a:sym typeface="Arial"/>
              </a:rPr>
              <a:t>Les déclarations annuelles du programme sont publiées sur : </a:t>
            </a:r>
            <a:r>
              <a:rPr b="1" lang="fr" sz="1800" u="sng">
                <a:solidFill>
                  <a:srgbClr val="FFFFFF"/>
                </a:solidFill>
                <a:latin typeface="Arial"/>
                <a:ea typeface="Arial"/>
                <a:cs typeface="Arial"/>
                <a:sym typeface="Arial"/>
                <a:hlinkClick r:id="rId3">
                  <a:extLst>
                    <a:ext uri="{A12FA001-AC4F-418D-AE19-62706E023703}">
                      <ahyp:hlinkClr val="tx"/>
                    </a:ext>
                  </a:extLst>
                </a:hlinkClick>
              </a:rPr>
              <a:t>https://www.grants.gov/</a:t>
            </a:r>
            <a:r>
              <a:rPr b="1" lang="fr" sz="1800">
                <a:solidFill>
                  <a:srgbClr val="FFFFFF"/>
                </a:solidFill>
                <a:latin typeface="Arial"/>
                <a:ea typeface="Arial"/>
                <a:cs typeface="Arial"/>
                <a:sym typeface="Arial"/>
              </a:rPr>
              <a:t> </a:t>
            </a:r>
            <a:endParaRPr b="1" i="0" sz="1800" u="none" strike="noStrike">
              <a:solidFill>
                <a:srgbClr val="FFFFFF"/>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sp>
        <p:nvSpPr>
          <p:cNvPr id="604" name="Google Shape;604;p74"/>
          <p:cNvSpPr/>
          <p:nvPr/>
        </p:nvSpPr>
        <p:spPr>
          <a:xfrm>
            <a:off x="4482"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DÉCLARATIONS ANNUELLES DE PROGRAMME (APS)</a:t>
            </a:r>
            <a:endParaRPr/>
          </a:p>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5"/>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a:solidFill>
                <a:srgbClr val="FFFFFF"/>
              </a:solidFill>
              <a:latin typeface="Arial"/>
              <a:ea typeface="Arial"/>
              <a:cs typeface="Arial"/>
              <a:sym typeface="Arial"/>
            </a:endParaRPr>
          </a:p>
          <a:p>
            <a:pPr indent="0" lvl="0" marL="0" marR="0" rtl="0" algn="ctr">
              <a:spcBef>
                <a:spcPts val="0"/>
              </a:spcBef>
              <a:spcAft>
                <a:spcPts val="0"/>
              </a:spcAft>
              <a:buNone/>
            </a:pPr>
            <a:r>
              <a:rPr b="1" lang="fr" sz="2800">
                <a:solidFill>
                  <a:srgbClr val="FFFFFF"/>
                </a:solidFill>
                <a:latin typeface="Arial"/>
                <a:ea typeface="Arial"/>
                <a:cs typeface="Arial"/>
                <a:sym typeface="Arial"/>
              </a:rPr>
              <a:t>Processus de candidature spontanée de l’USAID</a:t>
            </a:r>
            <a:endParaRPr/>
          </a:p>
          <a:p>
            <a:pPr indent="0" lvl="0" marL="0" marR="0" rtl="0" algn="ctr">
              <a:spcBef>
                <a:spcPts val="0"/>
              </a:spcBef>
              <a:spcAft>
                <a:spcPts val="0"/>
              </a:spcAft>
              <a:buNone/>
            </a:pPr>
            <a:r>
              <a:rPr b="1" lang="fr" sz="2800">
                <a:solidFill>
                  <a:srgbClr val="FFFFFF"/>
                </a:solidFill>
                <a:latin typeface="Arial"/>
                <a:ea typeface="Arial"/>
                <a:cs typeface="Arial"/>
                <a:sym typeface="Arial"/>
              </a:rPr>
              <a:t>(Unsolicited Application)</a:t>
            </a:r>
            <a:endParaRPr/>
          </a:p>
          <a:p>
            <a:pPr indent="0" lvl="0" marL="0" marR="0" rtl="0" algn="ctr">
              <a:spcBef>
                <a:spcPts val="0"/>
              </a:spcBef>
              <a:spcAft>
                <a:spcPts val="0"/>
              </a:spcAft>
              <a:buNone/>
            </a:pPr>
            <a:r>
              <a:t/>
            </a:r>
            <a:endParaRPr b="1" sz="3200">
              <a:solidFill>
                <a:srgbClr val="FFFFFF"/>
              </a:solidFill>
              <a:latin typeface="Arial"/>
              <a:ea typeface="Arial"/>
              <a:cs typeface="Arial"/>
              <a:sym typeface="Arial"/>
            </a:endParaRPr>
          </a:p>
        </p:txBody>
      </p:sp>
      <p:sp>
        <p:nvSpPr>
          <p:cNvPr id="611" name="Google Shape;611;p75"/>
          <p:cNvSpPr txBox="1"/>
          <p:nvPr>
            <p:ph idx="1" type="body"/>
          </p:nvPr>
        </p:nvSpPr>
        <p:spPr>
          <a:xfrm>
            <a:off x="257033" y="1023582"/>
            <a:ext cx="11677933" cy="5167029"/>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fr"/>
              <a:t>Ce n’est que dans des cas très exceptionnels que l’USAID peut financer une soumission non sollicitée.</a:t>
            </a:r>
            <a:endParaRPr/>
          </a:p>
          <a:p>
            <a:pPr indent="-228600" lvl="0" marL="228600" rtl="0" algn="l">
              <a:lnSpc>
                <a:spcPct val="90000"/>
              </a:lnSpc>
              <a:spcBef>
                <a:spcPts val="1000"/>
              </a:spcBef>
              <a:spcAft>
                <a:spcPts val="0"/>
              </a:spcAft>
              <a:buClr>
                <a:schemeClr val="dk1"/>
              </a:buClr>
              <a:buSzPct val="100000"/>
              <a:buChar char="•"/>
            </a:pPr>
            <a:r>
              <a:rPr lang="fr"/>
              <a:t>Des critères stricts :</a:t>
            </a:r>
            <a:endParaRPr/>
          </a:p>
          <a:p>
            <a:pPr indent="-228600" lvl="1" marL="685800" rtl="0" algn="l">
              <a:lnSpc>
                <a:spcPct val="90000"/>
              </a:lnSpc>
              <a:spcBef>
                <a:spcPts val="500"/>
              </a:spcBef>
              <a:spcAft>
                <a:spcPts val="0"/>
              </a:spcAft>
              <a:buClr>
                <a:schemeClr val="dk1"/>
              </a:buClr>
              <a:buSzPct val="100000"/>
              <a:buChar char="•"/>
            </a:pPr>
            <a:r>
              <a:rPr lang="fr"/>
              <a:t>Doit être destiné à des activités nouvelles, uniques et innovantes qui ne peuvent pas être financées par des méthodes concurrentielles</a:t>
            </a:r>
            <a:endParaRPr/>
          </a:p>
          <a:p>
            <a:pPr indent="-228600" lvl="0" marL="228600" rtl="0" algn="l">
              <a:lnSpc>
                <a:spcPct val="90000"/>
              </a:lnSpc>
              <a:spcBef>
                <a:spcPts val="1000"/>
              </a:spcBef>
              <a:spcAft>
                <a:spcPts val="0"/>
              </a:spcAft>
              <a:buClr>
                <a:schemeClr val="dk1"/>
              </a:buClr>
              <a:buSzPct val="100000"/>
              <a:buChar char="•"/>
            </a:pPr>
            <a:r>
              <a:rPr lang="fr"/>
              <a:t>Les propositions et candidatures non sollicitées peuvent être reçues en permanence par l'USAID pour examen.</a:t>
            </a:r>
            <a:endParaRPr/>
          </a:p>
          <a:p>
            <a:pPr indent="-228600" lvl="0" marL="228600" rtl="0" algn="l">
              <a:lnSpc>
                <a:spcPct val="90000"/>
              </a:lnSpc>
              <a:spcBef>
                <a:spcPts val="1000"/>
              </a:spcBef>
              <a:spcAft>
                <a:spcPts val="0"/>
              </a:spcAft>
              <a:buClr>
                <a:schemeClr val="dk1"/>
              </a:buClr>
              <a:buSzPct val="100000"/>
              <a:buChar char="•"/>
            </a:pPr>
            <a:r>
              <a:rPr lang="fr"/>
              <a:t>Le financement est limité et concentré et axé sur des objectifs clairs dans le cadre des priorités du programme</a:t>
            </a:r>
            <a:endParaRPr/>
          </a:p>
          <a:p>
            <a:pPr indent="-228600" lvl="0" marL="228600" rtl="0" algn="l">
              <a:lnSpc>
                <a:spcPct val="90000"/>
              </a:lnSpc>
              <a:spcBef>
                <a:spcPts val="1000"/>
              </a:spcBef>
              <a:spcAft>
                <a:spcPts val="0"/>
              </a:spcAft>
              <a:buClr>
                <a:schemeClr val="dk1"/>
              </a:buClr>
              <a:buSzPct val="100000"/>
              <a:buChar char="•"/>
            </a:pPr>
            <a:r>
              <a:rPr lang="fr"/>
              <a:t>L'USAID accepte les soumissions non sollicitées sur une base continue</a:t>
            </a:r>
            <a:endParaRPr/>
          </a:p>
          <a:p>
            <a:pPr indent="-228600" lvl="1" marL="685800" rtl="0" algn="l">
              <a:lnSpc>
                <a:spcPct val="90000"/>
              </a:lnSpc>
              <a:spcBef>
                <a:spcPts val="500"/>
              </a:spcBef>
              <a:spcAft>
                <a:spcPts val="0"/>
              </a:spcAft>
              <a:buClr>
                <a:srgbClr val="212721"/>
              </a:buClr>
              <a:buSzPct val="100000"/>
              <a:buChar char="•"/>
            </a:pPr>
            <a:r>
              <a:rPr lang="fr">
                <a:solidFill>
                  <a:srgbClr val="212721"/>
                </a:solidFill>
                <a:highlight>
                  <a:srgbClr val="FFFFFF"/>
                </a:highlight>
                <a:latin typeface="Arial"/>
                <a:ea typeface="Arial"/>
                <a:cs typeface="Arial"/>
                <a:sym typeface="Arial"/>
              </a:rPr>
              <a:t>Avant de soumettre, consultez </a:t>
            </a:r>
            <a:r>
              <a:rPr lang="fr" u="sng">
                <a:solidFill>
                  <a:schemeClr val="hlink"/>
                </a:solidFill>
                <a:hlinkClick r:id="rId3"/>
              </a:rPr>
              <a:t>les soumissions non sollicitées de l'USAID : Guide étape par étape | Travailler avec l'USAID</a:t>
            </a:r>
            <a:endParaRPr/>
          </a:p>
          <a:p>
            <a:pPr indent="-228600" lvl="1" marL="685800" rtl="0" algn="l">
              <a:lnSpc>
                <a:spcPct val="90000"/>
              </a:lnSpc>
              <a:spcBef>
                <a:spcPts val="500"/>
              </a:spcBef>
              <a:spcAft>
                <a:spcPts val="0"/>
              </a:spcAft>
              <a:buClr>
                <a:srgbClr val="212721"/>
              </a:buClr>
              <a:buSzPct val="100000"/>
              <a:buChar char="•"/>
            </a:pPr>
            <a:r>
              <a:rPr lang="fr">
                <a:solidFill>
                  <a:srgbClr val="212721"/>
                </a:solidFill>
                <a:highlight>
                  <a:srgbClr val="FFFFFF"/>
                </a:highlight>
                <a:latin typeface="Arial"/>
                <a:ea typeface="Arial"/>
                <a:cs typeface="Arial"/>
                <a:sym typeface="Arial"/>
              </a:rPr>
              <a:t>Examiner </a:t>
            </a:r>
            <a:r>
              <a:rPr b="0" i="0" lang="fr">
                <a:solidFill>
                  <a:srgbClr val="651D32"/>
                </a:solidFill>
                <a:highlight>
                  <a:srgbClr val="FFFFFF"/>
                </a:highlight>
                <a:latin typeface="Arial"/>
                <a:ea typeface="Arial"/>
                <a:cs typeface="Arial"/>
                <a:sym typeface="Arial"/>
              </a:rPr>
              <a:t>les stratégies nationales de coopération au développement (CDCS)</a:t>
            </a:r>
            <a:endParaRPr/>
          </a:p>
          <a:p>
            <a:pPr indent="-228600" lvl="1" marL="685800" rtl="0" algn="l">
              <a:lnSpc>
                <a:spcPct val="90000"/>
              </a:lnSpc>
              <a:spcBef>
                <a:spcPts val="500"/>
              </a:spcBef>
              <a:spcAft>
                <a:spcPts val="0"/>
              </a:spcAft>
              <a:buClr>
                <a:srgbClr val="212721"/>
              </a:buClr>
              <a:buSzPct val="100000"/>
              <a:buChar char="•"/>
            </a:pPr>
            <a:r>
              <a:rPr lang="fr">
                <a:solidFill>
                  <a:srgbClr val="212721"/>
                </a:solidFill>
                <a:highlight>
                  <a:srgbClr val="FFFFFF"/>
                </a:highlight>
                <a:latin typeface="Arial"/>
                <a:ea typeface="Arial"/>
                <a:cs typeface="Arial"/>
                <a:sym typeface="Arial"/>
              </a:rPr>
              <a:t>Remplir la liste de contrôle : </a:t>
            </a:r>
            <a:r>
              <a:rPr lang="fr" u="sng">
                <a:solidFill>
                  <a:schemeClr val="hlink"/>
                </a:solidFill>
                <a:hlinkClick r:id="rId4"/>
              </a:rPr>
              <a:t>Soumissions non sollicitées : Liste de contrôle à remplir des informations requises par l'USAID | Travailler avec l'USAID</a:t>
            </a:r>
            <a:endParaRPr>
              <a:solidFill>
                <a:srgbClr val="212721"/>
              </a:solidFill>
              <a:highlight>
                <a:srgbClr val="FFFFFF"/>
              </a:highlight>
              <a:latin typeface="Arial"/>
              <a:ea typeface="Arial"/>
              <a:cs typeface="Arial"/>
              <a:sym typeface="Arial"/>
            </a:endParaRPr>
          </a:p>
          <a:p>
            <a:pPr indent="-228600" lvl="1" marL="685800" rtl="0" algn="l">
              <a:lnSpc>
                <a:spcPct val="90000"/>
              </a:lnSpc>
              <a:spcBef>
                <a:spcPts val="500"/>
              </a:spcBef>
              <a:spcAft>
                <a:spcPts val="0"/>
              </a:spcAft>
              <a:buClr>
                <a:srgbClr val="212721"/>
              </a:buClr>
              <a:buSzPct val="100000"/>
              <a:buChar char="•"/>
            </a:pPr>
            <a:r>
              <a:rPr lang="fr">
                <a:solidFill>
                  <a:srgbClr val="212721"/>
                </a:solidFill>
                <a:highlight>
                  <a:srgbClr val="FFFFFF"/>
                </a:highlight>
                <a:latin typeface="Arial"/>
                <a:ea typeface="Arial"/>
                <a:cs typeface="Arial"/>
                <a:sym typeface="Arial"/>
              </a:rPr>
              <a:t>Lorsque vous êtes prêt à soumettre votre candidature, connectez-vous : </a:t>
            </a:r>
            <a:r>
              <a:rPr lang="fr" u="sng">
                <a:solidFill>
                  <a:schemeClr val="hlink"/>
                </a:solidFill>
                <a:hlinkClick r:id="rId5"/>
              </a:rPr>
              <a:t>Travailler avec l'USAID Connexion | Travailler avec l'USAID</a:t>
            </a:r>
            <a:endParaRPr>
              <a:solidFill>
                <a:srgbClr val="212721"/>
              </a:solidFill>
              <a:highlight>
                <a:srgbClr val="FFFFFF"/>
              </a:highlight>
              <a:latin typeface="Arial"/>
              <a:ea typeface="Arial"/>
              <a:cs typeface="Arial"/>
              <a:sym typeface="Arial"/>
            </a:endParaRPr>
          </a:p>
          <a:p>
            <a:pPr indent="-228600" lvl="1" marL="685800" rtl="0" algn="l">
              <a:lnSpc>
                <a:spcPct val="90000"/>
              </a:lnSpc>
              <a:spcBef>
                <a:spcPts val="500"/>
              </a:spcBef>
              <a:spcAft>
                <a:spcPts val="0"/>
              </a:spcAft>
              <a:buClr>
                <a:srgbClr val="212721"/>
              </a:buClr>
              <a:buSzPct val="100000"/>
              <a:buChar char="•"/>
            </a:pPr>
            <a:r>
              <a:rPr lang="fr">
                <a:solidFill>
                  <a:srgbClr val="212721"/>
                </a:solidFill>
                <a:highlight>
                  <a:srgbClr val="FFFFFF"/>
                </a:highlight>
                <a:latin typeface="Arial"/>
                <a:ea typeface="Arial"/>
                <a:cs typeface="Arial"/>
                <a:sym typeface="Arial"/>
              </a:rPr>
              <a:t>Soumettre vos propositions à : </a:t>
            </a:r>
            <a:r>
              <a:rPr lang="fr" u="sng">
                <a:solidFill>
                  <a:schemeClr val="hlink"/>
                </a:solidFill>
                <a:hlinkClick r:id="rId6"/>
              </a:rPr>
              <a:t>Soumissions non sollicitées | Travailler avec l'USAID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76"/>
          <p:cNvSpPr txBox="1"/>
          <p:nvPr>
            <p:ph idx="1" type="body"/>
          </p:nvPr>
        </p:nvSpPr>
        <p:spPr>
          <a:xfrm>
            <a:off x="883692" y="1735090"/>
            <a:ext cx="10515600" cy="3387820"/>
          </a:xfrm>
          <a:prstGeom prst="rect">
            <a:avLst/>
          </a:prstGeom>
          <a:solidFill>
            <a:srgbClr val="A5A5A5"/>
          </a:solidFill>
          <a:ln>
            <a:noFill/>
          </a:ln>
        </p:spPr>
        <p:txBody>
          <a:bodyPr anchorCtr="0" anchor="t"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t/>
            </a:r>
            <a:endParaRPr b="1" i="0" sz="1800" u="none" strike="noStrike">
              <a:solidFill>
                <a:srgbClr val="FFFFFF"/>
              </a:solidFill>
              <a:latin typeface="Arial"/>
              <a:ea typeface="Arial"/>
              <a:cs typeface="Arial"/>
              <a:sym typeface="Arial"/>
            </a:endParaRPr>
          </a:p>
          <a:p>
            <a:pPr indent="-114300" lvl="0" marL="228600" rtl="0" algn="l">
              <a:lnSpc>
                <a:spcPct val="90000"/>
              </a:lnSpc>
              <a:spcBef>
                <a:spcPts val="1000"/>
              </a:spcBef>
              <a:spcAft>
                <a:spcPts val="0"/>
              </a:spcAft>
              <a:buClr>
                <a:schemeClr val="dk1"/>
              </a:buClr>
              <a:buSzPts val="1800"/>
              <a:buNone/>
            </a:pPr>
            <a:r>
              <a:t/>
            </a:r>
            <a:endParaRPr b="1" i="0" sz="1800" u="none" strike="noStrik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800"/>
              <a:buChar char="•"/>
            </a:pPr>
            <a:r>
              <a:rPr b="1" i="0" lang="fr" sz="1800" u="none" strike="noStrike">
                <a:solidFill>
                  <a:srgbClr val="FFFFFF"/>
                </a:solidFill>
                <a:latin typeface="Arial"/>
                <a:ea typeface="Arial"/>
                <a:cs typeface="Arial"/>
                <a:sym typeface="Arial"/>
              </a:rPr>
              <a:t>Les demandes de propositions sont émises uniquement pour les opportunités de contrat.</a:t>
            </a:r>
            <a:endParaRPr/>
          </a:p>
          <a:p>
            <a:pPr indent="-228600" lvl="0" marL="228600" rtl="0" algn="l">
              <a:lnSpc>
                <a:spcPct val="90000"/>
              </a:lnSpc>
              <a:spcBef>
                <a:spcPts val="1000"/>
              </a:spcBef>
              <a:spcAft>
                <a:spcPts val="0"/>
              </a:spcAft>
              <a:buClr>
                <a:srgbClr val="FFFFFF"/>
              </a:buClr>
              <a:buSzPts val="1800"/>
              <a:buChar char="•"/>
            </a:pPr>
            <a:r>
              <a:rPr b="1" i="0" lang="fr" sz="1800" u="none" strike="noStrike">
                <a:solidFill>
                  <a:srgbClr val="FFFFFF"/>
                </a:solidFill>
                <a:latin typeface="Arial"/>
                <a:ea typeface="Arial"/>
                <a:cs typeface="Arial"/>
                <a:sym typeface="Arial"/>
              </a:rPr>
              <a:t>Les contrats peuvent être attribués à </a:t>
            </a:r>
            <a:r>
              <a:rPr b="1" i="1" lang="fr" sz="1800" u="none" strike="noStrike">
                <a:solidFill>
                  <a:srgbClr val="FFFFFF"/>
                </a:solidFill>
                <a:latin typeface="Arial"/>
                <a:ea typeface="Arial"/>
                <a:cs typeface="Arial"/>
                <a:sym typeface="Arial"/>
              </a:rPr>
              <a:t>tout </a:t>
            </a:r>
            <a:r>
              <a:rPr b="1" i="0" lang="fr" sz="1800" u="none" strike="noStrike">
                <a:solidFill>
                  <a:srgbClr val="FFFFFF"/>
                </a:solidFill>
                <a:latin typeface="Arial"/>
                <a:ea typeface="Arial"/>
                <a:cs typeface="Arial"/>
                <a:sym typeface="Arial"/>
              </a:rPr>
              <a:t>type d’organisation privée.</a:t>
            </a:r>
            <a:endParaRPr/>
          </a:p>
          <a:p>
            <a:pPr indent="-228600" lvl="0" marL="228600" rtl="0" algn="l">
              <a:lnSpc>
                <a:spcPct val="90000"/>
              </a:lnSpc>
              <a:spcBef>
                <a:spcPts val="1000"/>
              </a:spcBef>
              <a:spcAft>
                <a:spcPts val="0"/>
              </a:spcAft>
              <a:buClr>
                <a:srgbClr val="FFFFFF"/>
              </a:buClr>
              <a:buSzPts val="1800"/>
              <a:buChar char="•"/>
            </a:pPr>
            <a:r>
              <a:rPr b="1" i="0" lang="fr" sz="1800" u="none" strike="noStrike">
                <a:solidFill>
                  <a:srgbClr val="FFFFFF"/>
                </a:solidFill>
                <a:latin typeface="Arial"/>
                <a:ea typeface="Arial"/>
                <a:cs typeface="Arial"/>
                <a:sym typeface="Arial"/>
              </a:rPr>
              <a:t>Les organisations à but lucratif et à but non lucratif peuvent postuler pour des contrats par le biais d'appels d'offres.</a:t>
            </a:r>
            <a:endParaRPr/>
          </a:p>
          <a:p>
            <a:pPr indent="-228600" lvl="0" marL="228600" rtl="0" algn="l">
              <a:lnSpc>
                <a:spcPct val="90000"/>
              </a:lnSpc>
              <a:spcBef>
                <a:spcPts val="1000"/>
              </a:spcBef>
              <a:spcAft>
                <a:spcPts val="0"/>
              </a:spcAft>
              <a:buClr>
                <a:srgbClr val="FFFFFF"/>
              </a:buClr>
              <a:buSzPts val="1800"/>
              <a:buChar char="•"/>
            </a:pPr>
            <a:r>
              <a:rPr b="1" i="0" lang="fr" sz="1800" u="none" strike="noStrike">
                <a:solidFill>
                  <a:srgbClr val="FFFFFF"/>
                </a:solidFill>
                <a:latin typeface="Arial"/>
                <a:ea typeface="Arial"/>
                <a:cs typeface="Arial"/>
                <a:sym typeface="Arial"/>
              </a:rPr>
              <a:t>Les appels d'offres sont publiés sur</a:t>
            </a:r>
            <a:r>
              <a:rPr b="1" lang="fr" sz="1800">
                <a:solidFill>
                  <a:srgbClr val="FFFFFF"/>
                </a:solidFill>
                <a:latin typeface="Arial"/>
                <a:ea typeface="Arial"/>
                <a:cs typeface="Arial"/>
                <a:sym typeface="Arial"/>
              </a:rPr>
              <a:t> : </a:t>
            </a:r>
            <a:r>
              <a:rPr b="1" lang="fr" sz="1800" u="sng">
                <a:solidFill>
                  <a:srgbClr val="FFFFFF"/>
                </a:solidFill>
                <a:latin typeface="Arial"/>
                <a:ea typeface="Arial"/>
                <a:cs typeface="Arial"/>
                <a:sym typeface="Arial"/>
                <a:hlinkClick r:id="rId3">
                  <a:extLst>
                    <a:ext uri="{A12FA001-AC4F-418D-AE19-62706E023703}">
                      <ahyp:hlinkClr val="tx"/>
                    </a:ext>
                  </a:extLst>
                </a:hlinkClick>
              </a:rPr>
              <a:t>https://www.SAM.gov/</a:t>
            </a:r>
            <a:r>
              <a:rPr b="1" lang="fr" sz="1800">
                <a:solidFill>
                  <a:srgbClr val="FFFFFF"/>
                </a:solidFill>
                <a:latin typeface="Arial"/>
                <a:ea typeface="Arial"/>
                <a:cs typeface="Arial"/>
                <a:sym typeface="Arial"/>
              </a:rPr>
              <a:t> </a:t>
            </a:r>
            <a:endParaRPr b="1" i="0" sz="1800" u="none" strike="noStrike">
              <a:solidFill>
                <a:srgbClr val="FFFFFF"/>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sp>
        <p:nvSpPr>
          <p:cNvPr id="617" name="Google Shape;617;p76"/>
          <p:cNvSpPr/>
          <p:nvPr/>
        </p:nvSpPr>
        <p:spPr>
          <a:xfrm>
            <a:off x="4482"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DEMANDES DE PROPOSITIONS (RFP)</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Exceptions au concours et limitations d’éligibilité</a:t>
            </a:r>
            <a:endParaRPr/>
          </a:p>
        </p:txBody>
      </p:sp>
      <p:sp>
        <p:nvSpPr>
          <p:cNvPr id="624" name="Google Shape;624;p77"/>
          <p:cNvSpPr/>
          <p:nvPr/>
        </p:nvSpPr>
        <p:spPr>
          <a:xfrm>
            <a:off x="733989" y="945552"/>
            <a:ext cx="10349553" cy="1251044"/>
          </a:xfrm>
          <a:prstGeom prst="roundRect">
            <a:avLst>
              <a:gd fmla="val 16667" name="adj"/>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800">
                <a:solidFill>
                  <a:schemeClr val="lt1"/>
                </a:solidFill>
                <a:latin typeface="Avenir"/>
                <a:ea typeface="Avenir"/>
                <a:cs typeface="Avenir"/>
                <a:sym typeface="Avenir"/>
              </a:rPr>
              <a:t>Les </a:t>
            </a:r>
            <a:r>
              <a:rPr b="1" lang="fr" sz="1800" u="sng">
                <a:solidFill>
                  <a:srgbClr val="FFC000"/>
                </a:solidFill>
                <a:latin typeface="Avenir"/>
                <a:ea typeface="Avenir"/>
                <a:cs typeface="Avenir"/>
                <a:sym typeface="Avenir"/>
              </a:rPr>
              <a:t>exceptions à la concurrence </a:t>
            </a:r>
            <a:r>
              <a:rPr lang="fr" sz="1800">
                <a:solidFill>
                  <a:schemeClr val="lt1"/>
                </a:solidFill>
                <a:latin typeface="Avenir"/>
                <a:ea typeface="Avenir"/>
                <a:cs typeface="Avenir"/>
                <a:sym typeface="Avenir"/>
              </a:rPr>
              <a:t>s'appliquent généralement aux acquisitions (contrats)</a:t>
            </a:r>
            <a:endParaRPr/>
          </a:p>
          <a:p>
            <a:pPr indent="0" lvl="0" marL="0" marR="0" rtl="0" algn="ctr">
              <a:spcBef>
                <a:spcPts val="0"/>
              </a:spcBef>
              <a:spcAft>
                <a:spcPts val="0"/>
              </a:spcAft>
              <a:buNone/>
            </a:pPr>
            <a:r>
              <a:rPr lang="fr" sz="1800">
                <a:solidFill>
                  <a:schemeClr val="lt1"/>
                </a:solidFill>
                <a:latin typeface="Avenir"/>
                <a:ea typeface="Avenir"/>
                <a:cs typeface="Avenir"/>
                <a:sym typeface="Avenir"/>
              </a:rPr>
              <a:t>Des limitations d’ </a:t>
            </a:r>
            <a:r>
              <a:rPr b="1" lang="fr" sz="1800" u="sng">
                <a:solidFill>
                  <a:srgbClr val="262626"/>
                </a:solidFill>
                <a:latin typeface="Avenir"/>
                <a:ea typeface="Avenir"/>
                <a:cs typeface="Avenir"/>
                <a:sym typeface="Avenir"/>
              </a:rPr>
              <a:t>éligibilité </a:t>
            </a:r>
            <a:r>
              <a:rPr lang="fr" sz="1800">
                <a:solidFill>
                  <a:schemeClr val="lt1"/>
                </a:solidFill>
                <a:latin typeface="Avenir"/>
                <a:ea typeface="Avenir"/>
                <a:cs typeface="Avenir"/>
                <a:sym typeface="Avenir"/>
              </a:rPr>
              <a:t>sont généralement utilisées pour l’aide (subventions et accords de coopération).</a:t>
            </a:r>
            <a:endParaRPr/>
          </a:p>
        </p:txBody>
      </p:sp>
      <p:sp>
        <p:nvSpPr>
          <p:cNvPr id="625" name="Google Shape;625;p77"/>
          <p:cNvSpPr/>
          <p:nvPr/>
        </p:nvSpPr>
        <p:spPr>
          <a:xfrm>
            <a:off x="733989" y="2884227"/>
            <a:ext cx="5362011" cy="544773"/>
          </a:xfrm>
          <a:prstGeom prst="rect">
            <a:avLst/>
          </a:prstGeom>
          <a:solidFill>
            <a:srgbClr val="3F6475"/>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600">
                <a:solidFill>
                  <a:schemeClr val="lt1"/>
                </a:solidFill>
                <a:latin typeface="Avenir"/>
                <a:ea typeface="Avenir"/>
                <a:cs typeface="Avenir"/>
                <a:sym typeface="Avenir"/>
              </a:rPr>
              <a:t>Des exemples </a:t>
            </a:r>
            <a:r>
              <a:rPr b="1" lang="fr" sz="1600" u="sng">
                <a:solidFill>
                  <a:srgbClr val="FFC000"/>
                </a:solidFill>
                <a:latin typeface="Avenir"/>
                <a:ea typeface="Avenir"/>
                <a:cs typeface="Avenir"/>
                <a:sym typeface="Avenir"/>
              </a:rPr>
              <a:t>d'exceptions à la concurrence </a:t>
            </a:r>
            <a:r>
              <a:rPr lang="fr" sz="1600">
                <a:solidFill>
                  <a:schemeClr val="lt1"/>
                </a:solidFill>
                <a:latin typeface="Avenir"/>
                <a:ea typeface="Avenir"/>
                <a:cs typeface="Avenir"/>
                <a:sym typeface="Avenir"/>
              </a:rPr>
              <a:t>peuvent inclure des financements qui impliquent :</a:t>
            </a:r>
            <a:endParaRPr/>
          </a:p>
        </p:txBody>
      </p:sp>
      <p:sp>
        <p:nvSpPr>
          <p:cNvPr id="626" name="Google Shape;626;p77"/>
          <p:cNvSpPr/>
          <p:nvPr/>
        </p:nvSpPr>
        <p:spPr>
          <a:xfrm>
            <a:off x="6209016" y="2877403"/>
            <a:ext cx="5498488" cy="544773"/>
          </a:xfrm>
          <a:prstGeom prst="rect">
            <a:avLst/>
          </a:prstGeom>
          <a:solidFill>
            <a:schemeClr val="accent1"/>
          </a:solid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 sz="1600">
                <a:solidFill>
                  <a:schemeClr val="lt1"/>
                </a:solidFill>
                <a:latin typeface="Avenir"/>
                <a:ea typeface="Avenir"/>
                <a:cs typeface="Avenir"/>
                <a:sym typeface="Avenir"/>
              </a:rPr>
              <a:t>Des exemples de restrictions d’ </a:t>
            </a:r>
            <a:r>
              <a:rPr b="1" lang="fr" sz="1600" u="sng">
                <a:solidFill>
                  <a:srgbClr val="262626"/>
                </a:solidFill>
                <a:latin typeface="Avenir"/>
                <a:ea typeface="Avenir"/>
                <a:cs typeface="Avenir"/>
                <a:sym typeface="Avenir"/>
              </a:rPr>
              <a:t>éligibilité </a:t>
            </a:r>
            <a:r>
              <a:rPr lang="fr" sz="1600">
                <a:solidFill>
                  <a:schemeClr val="lt1"/>
                </a:solidFill>
                <a:latin typeface="Avenir"/>
                <a:ea typeface="Avenir"/>
                <a:cs typeface="Avenir"/>
                <a:sym typeface="Avenir"/>
              </a:rPr>
              <a:t>peuvent être basés sur la détermination de l’USAID pour:</a:t>
            </a:r>
            <a:endParaRPr/>
          </a:p>
        </p:txBody>
      </p:sp>
      <p:sp>
        <p:nvSpPr>
          <p:cNvPr id="627" name="Google Shape;627;p77"/>
          <p:cNvSpPr txBox="1"/>
          <p:nvPr/>
        </p:nvSpPr>
        <p:spPr>
          <a:xfrm>
            <a:off x="691487" y="3698543"/>
            <a:ext cx="5463653" cy="1200329"/>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fr" sz="1800">
                <a:solidFill>
                  <a:schemeClr val="dk1"/>
                </a:solidFill>
                <a:latin typeface="Avenir"/>
                <a:ea typeface="Avenir"/>
                <a:cs typeface="Avenir"/>
                <a:sym typeface="Avenir"/>
              </a:rPr>
              <a:t>Concours local</a:t>
            </a:r>
            <a:endParaRPr/>
          </a:p>
          <a:p>
            <a:pPr indent="-285750" lvl="0" marL="285750" marR="0" rtl="0" algn="l">
              <a:spcBef>
                <a:spcPts val="0"/>
              </a:spcBef>
              <a:spcAft>
                <a:spcPts val="0"/>
              </a:spcAft>
              <a:buClr>
                <a:schemeClr val="dk1"/>
              </a:buClr>
              <a:buSzPts val="1800"/>
              <a:buFont typeface="Noto Sans Symbols"/>
              <a:buChar char="▪"/>
            </a:pPr>
            <a:r>
              <a:rPr lang="fr" sz="1800">
                <a:solidFill>
                  <a:schemeClr val="dk1"/>
                </a:solidFill>
                <a:latin typeface="Avenir"/>
                <a:ea typeface="Avenir"/>
                <a:cs typeface="Avenir"/>
                <a:sym typeface="Avenir"/>
              </a:rPr>
              <a:t>Financement transitoire </a:t>
            </a:r>
            <a:endParaRPr/>
          </a:p>
          <a:p>
            <a:pPr indent="-285750" lvl="0" marL="285750" marR="0" rtl="0" algn="l">
              <a:spcBef>
                <a:spcPts val="0"/>
              </a:spcBef>
              <a:spcAft>
                <a:spcPts val="0"/>
              </a:spcAft>
              <a:buClr>
                <a:schemeClr val="dk1"/>
              </a:buClr>
              <a:buSzPts val="1800"/>
              <a:buFont typeface="Noto Sans Symbols"/>
              <a:buChar char="▪"/>
            </a:pPr>
            <a:r>
              <a:rPr lang="fr" sz="1800">
                <a:solidFill>
                  <a:schemeClr val="dk1"/>
                </a:solidFill>
                <a:latin typeface="Avenir"/>
                <a:ea typeface="Avenir"/>
                <a:cs typeface="Avenir"/>
                <a:sym typeface="Avenir"/>
              </a:rPr>
              <a:t>Petites subventions ; ou</a:t>
            </a:r>
            <a:endParaRPr/>
          </a:p>
          <a:p>
            <a:pPr indent="-285750" lvl="0" marL="285750" marR="0" rtl="0" algn="l">
              <a:spcBef>
                <a:spcPts val="0"/>
              </a:spcBef>
              <a:spcAft>
                <a:spcPts val="0"/>
              </a:spcAft>
              <a:buClr>
                <a:schemeClr val="dk1"/>
              </a:buClr>
              <a:buSzPts val="1800"/>
              <a:buFont typeface="Noto Sans Symbols"/>
              <a:buChar char="▪"/>
            </a:pPr>
            <a:r>
              <a:rPr lang="fr" sz="1800">
                <a:solidFill>
                  <a:schemeClr val="dk1"/>
                </a:solidFill>
                <a:latin typeface="Avenir"/>
                <a:ea typeface="Avenir"/>
                <a:cs typeface="Avenir"/>
                <a:sym typeface="Avenir"/>
              </a:rPr>
              <a:t>Nouveaux entrants</a:t>
            </a:r>
            <a:endParaRPr/>
          </a:p>
        </p:txBody>
      </p:sp>
      <p:sp>
        <p:nvSpPr>
          <p:cNvPr id="628" name="Google Shape;628;p77"/>
          <p:cNvSpPr txBox="1"/>
          <p:nvPr/>
        </p:nvSpPr>
        <p:spPr>
          <a:xfrm>
            <a:off x="6243851" y="3698543"/>
            <a:ext cx="5463653" cy="2031325"/>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fr" sz="1800">
                <a:solidFill>
                  <a:schemeClr val="dk1"/>
                </a:solidFill>
                <a:latin typeface="Avenir"/>
                <a:ea typeface="Avenir"/>
                <a:cs typeface="Avenir"/>
                <a:sym typeface="Avenir"/>
              </a:rPr>
              <a:t>Augmenter la base de partenaires de l'USAID ;</a:t>
            </a:r>
            <a:endParaRPr/>
          </a:p>
          <a:p>
            <a:pPr indent="-285750" lvl="0" marL="285750" marR="0" rtl="0" algn="l">
              <a:spcBef>
                <a:spcPts val="0"/>
              </a:spcBef>
              <a:spcAft>
                <a:spcPts val="0"/>
              </a:spcAft>
              <a:buClr>
                <a:schemeClr val="dk1"/>
              </a:buClr>
              <a:buSzPts val="1800"/>
              <a:buFont typeface="Noto Sans Symbols"/>
              <a:buChar char="▪"/>
            </a:pPr>
            <a:r>
              <a:rPr lang="fr" sz="1800">
                <a:solidFill>
                  <a:schemeClr val="dk1"/>
                </a:solidFill>
                <a:latin typeface="Avenir"/>
                <a:ea typeface="Avenir"/>
                <a:cs typeface="Avenir"/>
                <a:sym typeface="Avenir"/>
              </a:rPr>
              <a:t>Développer les capacités locales ;</a:t>
            </a:r>
            <a:endParaRPr/>
          </a:p>
          <a:p>
            <a:pPr indent="-285750" lvl="0" marL="285750" marR="0" rtl="0" algn="l">
              <a:spcBef>
                <a:spcPts val="0"/>
              </a:spcBef>
              <a:spcAft>
                <a:spcPts val="0"/>
              </a:spcAft>
              <a:buClr>
                <a:schemeClr val="dk1"/>
              </a:buClr>
              <a:buSzPts val="1800"/>
              <a:buFont typeface="Noto Sans Symbols"/>
              <a:buChar char="▪"/>
            </a:pPr>
            <a:r>
              <a:rPr lang="fr" sz="1800">
                <a:solidFill>
                  <a:schemeClr val="dk1"/>
                </a:solidFill>
                <a:latin typeface="Avenir"/>
                <a:ea typeface="Avenir"/>
                <a:cs typeface="Avenir"/>
                <a:sym typeface="Avenir"/>
              </a:rPr>
              <a:t>Accéder à des compétences ou à une expérience spécialisées ; ou</a:t>
            </a:r>
            <a:endParaRPr/>
          </a:p>
          <a:p>
            <a:pPr indent="-285750" lvl="0" marL="285750" marR="0" rtl="0" algn="l">
              <a:spcBef>
                <a:spcPts val="0"/>
              </a:spcBef>
              <a:spcAft>
                <a:spcPts val="0"/>
              </a:spcAft>
              <a:buClr>
                <a:schemeClr val="dk1"/>
              </a:buClr>
              <a:buSzPts val="1800"/>
              <a:buFont typeface="Noto Sans Symbols"/>
              <a:buChar char="▪"/>
            </a:pPr>
            <a:r>
              <a:rPr lang="fr" sz="1800">
                <a:solidFill>
                  <a:schemeClr val="dk1"/>
                </a:solidFill>
                <a:latin typeface="Avenir"/>
                <a:ea typeface="Avenir"/>
                <a:cs typeface="Avenir"/>
                <a:sym typeface="Avenir"/>
              </a:rPr>
              <a:t>Répondre rapidement aux catastrophes et aux crises</a:t>
            </a: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78"/>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267">
              <a:solidFill>
                <a:srgbClr val="FFFFFF"/>
              </a:solidFill>
              <a:latin typeface="Arial"/>
              <a:ea typeface="Arial"/>
              <a:cs typeface="Arial"/>
              <a:sym typeface="Arial"/>
            </a:endParaRPr>
          </a:p>
        </p:txBody>
      </p:sp>
      <p:sp>
        <p:nvSpPr>
          <p:cNvPr id="634" name="Google Shape;634;p78"/>
          <p:cNvSpPr txBox="1"/>
          <p:nvPr/>
        </p:nvSpPr>
        <p:spPr>
          <a:xfrm>
            <a:off x="249767" y="2599480"/>
            <a:ext cx="11692467" cy="2667397"/>
          </a:xfrm>
          <a:prstGeom prst="rect">
            <a:avLst/>
          </a:prstGeom>
          <a:noFill/>
          <a:ln>
            <a:noFill/>
          </a:ln>
        </p:spPr>
        <p:txBody>
          <a:bodyPr anchorCtr="0" anchor="t" bIns="0" lIns="0" spcFirstLastPara="1" rIns="0" wrap="square" tIns="0">
            <a:spAutoFit/>
          </a:bodyPr>
          <a:lstStyle/>
          <a:p>
            <a:pPr indent="0" lvl="0" marL="12700" marR="0" rtl="0" algn="ctr">
              <a:lnSpc>
                <a:spcPct val="97881"/>
              </a:lnSpc>
              <a:spcBef>
                <a:spcPts val="0"/>
              </a:spcBef>
              <a:spcAft>
                <a:spcPts val="0"/>
              </a:spcAft>
              <a:buNone/>
            </a:pPr>
            <a:r>
              <a:rPr b="1" i="0" lang="fr" sz="5333" u="none" cap="none" strike="noStrike">
                <a:solidFill>
                  <a:srgbClr val="000000"/>
                </a:solidFill>
                <a:latin typeface="Arial"/>
                <a:ea typeface="Arial"/>
                <a:cs typeface="Arial"/>
                <a:sym typeface="Arial"/>
              </a:rPr>
              <a:t>THEME 3 :</a:t>
            </a:r>
            <a:endParaRPr/>
          </a:p>
          <a:p>
            <a:pPr indent="0" lvl="0" marL="12700" marR="0" rtl="0" algn="ctr">
              <a:lnSpc>
                <a:spcPct val="97881"/>
              </a:lnSpc>
              <a:spcBef>
                <a:spcPts val="0"/>
              </a:spcBef>
              <a:spcAft>
                <a:spcPts val="0"/>
              </a:spcAft>
              <a:buNone/>
            </a:pPr>
            <a:r>
              <a:rPr b="1" i="0" lang="fr" sz="5333" u="none" cap="none" strike="noStrike">
                <a:solidFill>
                  <a:srgbClr val="000000"/>
                </a:solidFill>
                <a:latin typeface="Arial"/>
                <a:ea typeface="Arial"/>
                <a:cs typeface="Arial"/>
                <a:sym typeface="Arial"/>
              </a:rPr>
              <a:t>PHASE PRÉ-SOLLICITATION </a:t>
            </a:r>
            <a:endParaRPr/>
          </a:p>
          <a:p>
            <a:pPr indent="-685800" lvl="0" marL="698500" marR="0" rtl="0" algn="ctr">
              <a:lnSpc>
                <a:spcPct val="145000"/>
              </a:lnSpc>
              <a:spcBef>
                <a:spcPts val="0"/>
              </a:spcBef>
              <a:spcAft>
                <a:spcPts val="0"/>
              </a:spcAft>
              <a:buClr>
                <a:srgbClr val="000000"/>
              </a:buClr>
              <a:buSzPts val="3600"/>
              <a:buFont typeface="Arial"/>
              <a:buChar char="•"/>
            </a:pPr>
            <a:r>
              <a:rPr b="1" i="0" lang="fr" sz="3600" u="none" cap="none" strike="noStrike">
                <a:solidFill>
                  <a:srgbClr val="000000"/>
                </a:solidFill>
                <a:latin typeface="Arial"/>
                <a:ea typeface="Arial"/>
                <a:cs typeface="Arial"/>
                <a:sym typeface="Arial"/>
              </a:rPr>
              <a:t>SE PREPARER </a:t>
            </a:r>
            <a:endParaRPr/>
          </a:p>
          <a:p>
            <a:pPr indent="-685800" lvl="0" marL="698500" marR="0" rtl="0" algn="ctr">
              <a:lnSpc>
                <a:spcPct val="145000"/>
              </a:lnSpc>
              <a:spcBef>
                <a:spcPts val="0"/>
              </a:spcBef>
              <a:spcAft>
                <a:spcPts val="0"/>
              </a:spcAft>
              <a:buClr>
                <a:srgbClr val="000000"/>
              </a:buClr>
              <a:buSzPts val="3600"/>
              <a:buFont typeface="Arial"/>
              <a:buChar char="•"/>
            </a:pPr>
            <a:r>
              <a:rPr b="1" i="0" lang="fr" sz="3600" u="none" cap="none" strike="noStrike">
                <a:solidFill>
                  <a:srgbClr val="000000"/>
                </a:solidFill>
                <a:latin typeface="Arial"/>
                <a:ea typeface="Arial"/>
                <a:cs typeface="Arial"/>
                <a:sym typeface="Arial"/>
              </a:rPr>
              <a:t>SE POSITIONNER POUR APPLIQUER</a:t>
            </a:r>
            <a:endParaRPr b="1" i="0" sz="36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79"/>
          <p:cNvSpPr txBox="1"/>
          <p:nvPr>
            <p:ph idx="1" type="body"/>
          </p:nvPr>
        </p:nvSpPr>
        <p:spPr>
          <a:xfrm>
            <a:off x="969264" y="919439"/>
            <a:ext cx="11009376" cy="4796451"/>
          </a:xfrm>
          <a:prstGeom prst="rect">
            <a:avLst/>
          </a:prstGeom>
          <a:noFill/>
          <a:ln>
            <a:noFill/>
          </a:ln>
        </p:spPr>
        <p:txBody>
          <a:bodyPr anchorCtr="0" anchor="t" bIns="45700" lIns="0" spcFirstLastPara="1" rIns="0" wrap="square" tIns="45700">
            <a:noAutofit/>
          </a:bodyPr>
          <a:lstStyle/>
          <a:p>
            <a:pPr indent="-330178" lvl="0" marL="457178" rtl="0" algn="l">
              <a:lnSpc>
                <a:spcPct val="110000"/>
              </a:lnSpc>
              <a:spcBef>
                <a:spcPts val="0"/>
              </a:spcBef>
              <a:spcAft>
                <a:spcPts val="0"/>
              </a:spcAft>
              <a:buClr>
                <a:schemeClr val="dk1"/>
              </a:buClr>
              <a:buSzPts val="2000"/>
              <a:buFont typeface="Noto Sans Symbols"/>
              <a:buNone/>
            </a:pPr>
            <a:r>
              <a:t/>
            </a:r>
            <a:endParaRPr sz="2000">
              <a:solidFill>
                <a:schemeClr val="dk1"/>
              </a:solidFill>
              <a:latin typeface="Arial"/>
              <a:ea typeface="Arial"/>
              <a:cs typeface="Arial"/>
              <a:sym typeface="Arial"/>
            </a:endParaRPr>
          </a:p>
          <a:p>
            <a:pPr indent="-457178" lvl="0" marL="457178" rtl="0" algn="l">
              <a:lnSpc>
                <a:spcPct val="110000"/>
              </a:lnSpc>
              <a:spcBef>
                <a:spcPts val="16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Être conscient des différentes sources de financement et être en mesure d'accéder aux ressources existantes du gouvernement américain pour identifier les opportunités ;</a:t>
            </a:r>
            <a:endParaRPr/>
          </a:p>
          <a:p>
            <a:pPr indent="-457178" lvl="0" marL="457178" rtl="0" algn="l">
              <a:lnSpc>
                <a:spcPct val="110000"/>
              </a:lnSpc>
              <a:spcBef>
                <a:spcPts val="16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Comprendre les principales considérations pour la prise de décision « Go/No-Go » ;</a:t>
            </a:r>
            <a:endParaRPr/>
          </a:p>
          <a:p>
            <a:pPr indent="-457178" lvl="0" marL="457178" rtl="0" algn="l">
              <a:lnSpc>
                <a:spcPct val="110000"/>
              </a:lnSpc>
              <a:spcBef>
                <a:spcPts val="16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Avoir une bonne préparation précoce des sollicitations et accomplir a temps les tâches  préalables de positionnement/capture pour augmenter vos chances de réussite d'une proposition </a:t>
            </a:r>
            <a:endParaRPr/>
          </a:p>
          <a:p>
            <a:pPr indent="-457178" lvl="0" marL="457178" rtl="0" algn="l">
              <a:lnSpc>
                <a:spcPct val="110000"/>
              </a:lnSpc>
              <a:spcBef>
                <a:spcPts val="16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Former a temps un consortium gagnant.</a:t>
            </a:r>
            <a:endParaRPr/>
          </a:p>
          <a:p>
            <a:pPr indent="0" lvl="0" marL="0" rtl="0" algn="l">
              <a:lnSpc>
                <a:spcPct val="110000"/>
              </a:lnSpc>
              <a:spcBef>
                <a:spcPts val="1400"/>
              </a:spcBef>
              <a:spcAft>
                <a:spcPts val="0"/>
              </a:spcAft>
              <a:buClr>
                <a:schemeClr val="dk1"/>
              </a:buClr>
              <a:buSzPts val="2000"/>
              <a:buNone/>
            </a:pPr>
            <a:r>
              <a:rPr b="1" lang="fr" sz="2000">
                <a:solidFill>
                  <a:schemeClr val="dk1"/>
                </a:solidFill>
                <a:latin typeface="Arial"/>
                <a:ea typeface="Arial"/>
                <a:cs typeface="Arial"/>
                <a:sym typeface="Arial"/>
              </a:rPr>
              <a:t>Actions essentielles dans cette phase:</a:t>
            </a:r>
            <a:endParaRPr/>
          </a:p>
          <a:p>
            <a:pPr indent="-182880" lvl="1" marL="384048" rtl="0" algn="l">
              <a:lnSpc>
                <a:spcPct val="110000"/>
              </a:lnSpc>
              <a:spcBef>
                <a:spcPts val="1133"/>
              </a:spcBef>
              <a:spcAft>
                <a:spcPts val="0"/>
              </a:spcAft>
              <a:buClr>
                <a:schemeClr val="dk1"/>
              </a:buClr>
              <a:buSzPts val="1600"/>
              <a:buFont typeface="Noto Sans Symbols"/>
              <a:buChar char="✔"/>
            </a:pPr>
            <a:r>
              <a:rPr lang="fr" sz="1600">
                <a:solidFill>
                  <a:schemeClr val="dk1"/>
                </a:solidFill>
                <a:latin typeface="Arial"/>
                <a:ea typeface="Arial"/>
                <a:cs typeface="Arial"/>
                <a:sym typeface="Arial"/>
              </a:rPr>
              <a:t>Identification des opportunités de financement et </a:t>
            </a:r>
            <a:r>
              <a:rPr b="1" lang="fr" sz="1600" u="sng">
                <a:solidFill>
                  <a:schemeClr val="dk1"/>
                </a:solidFill>
                <a:latin typeface="Arial"/>
                <a:ea typeface="Arial"/>
                <a:cs typeface="Arial"/>
                <a:sym typeface="Arial"/>
              </a:rPr>
              <a:t>suivre leur évolution</a:t>
            </a:r>
            <a:r>
              <a:rPr lang="fr" sz="1600">
                <a:solidFill>
                  <a:schemeClr val="dk1"/>
                </a:solidFill>
                <a:latin typeface="Arial"/>
                <a:ea typeface="Arial"/>
                <a:cs typeface="Arial"/>
                <a:sym typeface="Arial"/>
              </a:rPr>
              <a:t>,</a:t>
            </a:r>
            <a:endParaRPr/>
          </a:p>
          <a:p>
            <a:pPr indent="-182880" lvl="1" marL="384048" rtl="0" algn="l">
              <a:lnSpc>
                <a:spcPct val="110000"/>
              </a:lnSpc>
              <a:spcBef>
                <a:spcPts val="1066"/>
              </a:spcBef>
              <a:spcAft>
                <a:spcPts val="0"/>
              </a:spcAft>
              <a:buClr>
                <a:schemeClr val="dk1"/>
              </a:buClr>
              <a:buSzPts val="1600"/>
              <a:buFont typeface="Noto Sans Symbols"/>
              <a:buChar char="✔"/>
            </a:pPr>
            <a:r>
              <a:rPr lang="fr" sz="1600">
                <a:solidFill>
                  <a:schemeClr val="dk1"/>
                </a:solidFill>
                <a:latin typeface="Arial"/>
                <a:ea typeface="Arial"/>
                <a:cs typeface="Arial"/>
                <a:sym typeface="Arial"/>
              </a:rPr>
              <a:t>Décider de saisir ou non l'opportunité,</a:t>
            </a:r>
            <a:endParaRPr/>
          </a:p>
          <a:p>
            <a:pPr indent="-182880" lvl="1" marL="384048" rtl="0" algn="l">
              <a:lnSpc>
                <a:spcPct val="110000"/>
              </a:lnSpc>
              <a:spcBef>
                <a:spcPts val="1066"/>
              </a:spcBef>
              <a:spcAft>
                <a:spcPts val="0"/>
              </a:spcAft>
              <a:buClr>
                <a:schemeClr val="dk1"/>
              </a:buClr>
              <a:buSzPts val="1600"/>
              <a:buFont typeface="Noto Sans Symbols"/>
              <a:buChar char="✔"/>
            </a:pPr>
            <a:r>
              <a:rPr lang="fr" sz="1600">
                <a:solidFill>
                  <a:schemeClr val="dk1"/>
                </a:solidFill>
                <a:latin typeface="Arial"/>
                <a:ea typeface="Arial"/>
                <a:cs typeface="Arial"/>
                <a:sym typeface="Arial"/>
              </a:rPr>
              <a:t>Travail préalable de positionnement/capture, et</a:t>
            </a:r>
            <a:endParaRPr/>
          </a:p>
          <a:p>
            <a:pPr indent="-182880" lvl="1" marL="384048" rtl="0" algn="l">
              <a:lnSpc>
                <a:spcPct val="110000"/>
              </a:lnSpc>
              <a:spcBef>
                <a:spcPts val="1066"/>
              </a:spcBef>
              <a:spcAft>
                <a:spcPts val="0"/>
              </a:spcAft>
              <a:buClr>
                <a:schemeClr val="dk1"/>
              </a:buClr>
              <a:buSzPts val="1600"/>
              <a:buFont typeface="Noto Sans Symbols"/>
              <a:buChar char="✔"/>
            </a:pPr>
            <a:r>
              <a:rPr lang="fr" sz="1600">
                <a:solidFill>
                  <a:schemeClr val="dk1"/>
                </a:solidFill>
                <a:latin typeface="Arial"/>
                <a:ea typeface="Arial"/>
                <a:cs typeface="Arial"/>
                <a:sym typeface="Arial"/>
              </a:rPr>
              <a:t>Former un consortium gagnant.</a:t>
            </a:r>
            <a:endParaRPr/>
          </a:p>
        </p:txBody>
      </p:sp>
      <p:sp>
        <p:nvSpPr>
          <p:cNvPr id="640" name="Google Shape;640;p7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IMPORTANCE DE LA PHASE PRÉ-SOLLICITATION OU PRÉPARATOIRE</a:t>
            </a:r>
            <a:endParaRPr/>
          </a:p>
        </p:txBody>
      </p:sp>
      <p:pic>
        <p:nvPicPr>
          <p:cNvPr descr="Graphic 4" id="641" name="Google Shape;641;p79"/>
          <p:cNvPicPr preferRelativeResize="0"/>
          <p:nvPr/>
        </p:nvPicPr>
        <p:blipFill rotWithShape="1">
          <a:blip r:embed="rId3">
            <a:alphaModFix/>
          </a:blip>
          <a:srcRect b="7332" l="11363" r="12758" t="4933"/>
          <a:stretch/>
        </p:blipFill>
        <p:spPr>
          <a:xfrm>
            <a:off x="1" y="2241357"/>
            <a:ext cx="985212" cy="11391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80"/>
          <p:cNvSpPr txBox="1"/>
          <p:nvPr>
            <p:ph idx="1" type="body"/>
          </p:nvPr>
        </p:nvSpPr>
        <p:spPr>
          <a:xfrm>
            <a:off x="1" y="919439"/>
            <a:ext cx="12191999" cy="5507192"/>
          </a:xfrm>
          <a:prstGeom prst="rect">
            <a:avLst/>
          </a:prstGeom>
          <a:noFill/>
          <a:ln>
            <a:noFill/>
          </a:ln>
        </p:spPr>
        <p:txBody>
          <a:bodyPr anchorCtr="0" anchor="t" bIns="45700" lIns="0" spcFirstLastPara="1" rIns="0" wrap="square" tIns="45700">
            <a:noAutofit/>
          </a:bodyPr>
          <a:lstStyle/>
          <a:p>
            <a:pPr indent="0" lvl="0" marL="0" rtl="0" algn="just">
              <a:lnSpc>
                <a:spcPct val="110000"/>
              </a:lnSpc>
              <a:spcBef>
                <a:spcPts val="0"/>
              </a:spcBef>
              <a:spcAft>
                <a:spcPts val="0"/>
              </a:spcAft>
              <a:buSzPts val="2000"/>
              <a:buNone/>
            </a:pPr>
            <a:r>
              <a:rPr b="1" lang="fr" sz="2000">
                <a:solidFill>
                  <a:schemeClr val="dk1"/>
                </a:solidFill>
                <a:latin typeface="Arial"/>
                <a:ea typeface="Arial"/>
                <a:cs typeface="Arial"/>
                <a:sym typeface="Arial"/>
              </a:rPr>
              <a:t>Il existe de multiples façons d'identifier les opportunités de financement potentielles de l'USAID et d'autres agences et donateurs du gouvernement américain : formelles et informelles.</a:t>
            </a:r>
            <a:endParaRPr/>
          </a:p>
          <a:p>
            <a:pPr indent="0" lvl="0" marL="169329" rtl="0" algn="l">
              <a:lnSpc>
                <a:spcPct val="110000"/>
              </a:lnSpc>
              <a:spcBef>
                <a:spcPts val="1200"/>
              </a:spcBef>
              <a:spcAft>
                <a:spcPts val="0"/>
              </a:spcAft>
              <a:buClr>
                <a:schemeClr val="dk1"/>
              </a:buClr>
              <a:buSzPts val="2000"/>
              <a:buNone/>
            </a:pPr>
            <a:r>
              <a:rPr b="1" lang="fr" sz="2000">
                <a:solidFill>
                  <a:schemeClr val="dk1"/>
                </a:solidFill>
                <a:latin typeface="Arial"/>
                <a:ea typeface="Arial"/>
                <a:cs typeface="Arial"/>
                <a:sym typeface="Arial"/>
              </a:rPr>
              <a:t>Officiel:</a:t>
            </a:r>
            <a:endParaRPr/>
          </a:p>
          <a:p>
            <a:pPr indent="-127000" lvl="0" marL="91440" rtl="0" algn="l">
              <a:lnSpc>
                <a:spcPct val="110000"/>
              </a:lnSpc>
              <a:spcBef>
                <a:spcPts val="800"/>
              </a:spcBef>
              <a:spcAft>
                <a:spcPts val="0"/>
              </a:spcAft>
              <a:buClr>
                <a:schemeClr val="dk1"/>
              </a:buClr>
              <a:buSzPts val="2000"/>
              <a:buFont typeface="Noto Sans Symbols"/>
              <a:buChar char="▪"/>
            </a:pPr>
            <a:r>
              <a:rPr lang="fr" sz="2000" u="sng">
                <a:solidFill>
                  <a:srgbClr val="0C0C0C"/>
                </a:solidFill>
                <a:latin typeface="Arial"/>
                <a:ea typeface="Arial"/>
                <a:cs typeface="Arial"/>
                <a:sym typeface="Arial"/>
              </a:rPr>
              <a:t>Vérifiez </a:t>
            </a:r>
            <a:r>
              <a:rPr lang="fr" sz="2000" u="sng">
                <a:solidFill>
                  <a:schemeClr val="hlink"/>
                </a:solidFill>
                <a:latin typeface="Arial"/>
                <a:ea typeface="Arial"/>
                <a:cs typeface="Arial"/>
                <a:sym typeface="Arial"/>
                <a:hlinkClick r:id="rId3"/>
              </a:rPr>
              <a:t>https://www.workwithusaid.gov/</a:t>
            </a:r>
            <a:r>
              <a:rPr lang="fr" sz="2000">
                <a:latin typeface="Arial"/>
                <a:ea typeface="Arial"/>
                <a:cs typeface="Arial"/>
                <a:sym typeface="Arial"/>
              </a:rPr>
              <a:t> </a:t>
            </a:r>
            <a:r>
              <a:rPr lang="fr" sz="2000">
                <a:solidFill>
                  <a:schemeClr val="dk1"/>
                </a:solidFill>
                <a:latin typeface="Arial"/>
                <a:ea typeface="Arial"/>
                <a:cs typeface="Arial"/>
                <a:sym typeface="Arial"/>
              </a:rPr>
              <a:t>et</a:t>
            </a:r>
            <a:r>
              <a:rPr lang="fr" sz="2000">
                <a:latin typeface="Arial"/>
                <a:ea typeface="Arial"/>
                <a:cs typeface="Arial"/>
                <a:sym typeface="Arial"/>
              </a:rPr>
              <a:t> </a:t>
            </a:r>
            <a:r>
              <a:rPr lang="fr" sz="2000" u="sng">
                <a:solidFill>
                  <a:srgbClr val="0C0C0C"/>
                </a:solidFill>
                <a:latin typeface="Arial"/>
                <a:ea typeface="Arial"/>
                <a:cs typeface="Arial"/>
                <a:sym typeface="Arial"/>
                <a:hlinkClick r:id="rId4">
                  <a:extLst>
                    <a:ext uri="{A12FA001-AC4F-418D-AE19-62706E023703}">
                      <ahyp:hlinkClr val="tx"/>
                    </a:ext>
                  </a:extLst>
                </a:hlinkClick>
              </a:rPr>
              <a:t>https://www.sam.gov</a:t>
            </a:r>
            <a:r>
              <a:rPr lang="fr" sz="2000" u="sng">
                <a:solidFill>
                  <a:srgbClr val="0C0C0C"/>
                </a:solidFill>
                <a:latin typeface="Arial"/>
                <a:ea typeface="Arial"/>
                <a:cs typeface="Arial"/>
                <a:sym typeface="Arial"/>
              </a:rPr>
              <a:t> </a:t>
            </a:r>
            <a:r>
              <a:rPr lang="fr" sz="2000">
                <a:solidFill>
                  <a:srgbClr val="0C0C0C"/>
                </a:solidFill>
                <a:latin typeface="Arial"/>
                <a:ea typeface="Arial"/>
                <a:cs typeface="Arial"/>
                <a:sym typeface="Arial"/>
              </a:rPr>
              <a:t>pour les opportunités de financement </a:t>
            </a:r>
            <a:r>
              <a:rPr lang="fr" sz="2000" u="sng">
                <a:solidFill>
                  <a:srgbClr val="0C0C0C"/>
                </a:solidFill>
                <a:latin typeface="Arial"/>
                <a:ea typeface="Arial"/>
                <a:cs typeface="Arial"/>
                <a:sym typeface="Arial"/>
              </a:rPr>
              <a:t>.</a:t>
            </a:r>
            <a:endParaRPr/>
          </a:p>
          <a:p>
            <a:pPr indent="-127000" lvl="0" marL="91440" rtl="0" algn="l">
              <a:lnSpc>
                <a:spcPct val="110000"/>
              </a:lnSpc>
              <a:spcBef>
                <a:spcPts val="8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Consultez </a:t>
            </a:r>
            <a:r>
              <a:rPr lang="fr" sz="2000" u="sng">
                <a:solidFill>
                  <a:schemeClr val="dk1"/>
                </a:solidFill>
                <a:latin typeface="Arial"/>
                <a:ea typeface="Arial"/>
                <a:cs typeface="Arial"/>
                <a:sym typeface="Arial"/>
                <a:hlinkClick r:id="rId5">
                  <a:extLst>
                    <a:ext uri="{A12FA001-AC4F-418D-AE19-62706E023703}">
                      <ahyp:hlinkClr val="tx"/>
                    </a:ext>
                  </a:extLst>
                </a:hlinkClick>
              </a:rPr>
              <a:t>www.grants.gov </a:t>
            </a:r>
            <a:r>
              <a:rPr lang="fr" sz="2000">
                <a:solidFill>
                  <a:schemeClr val="dk1"/>
                </a:solidFill>
                <a:latin typeface="Arial"/>
                <a:ea typeface="Arial"/>
                <a:cs typeface="Arial"/>
                <a:sym typeface="Arial"/>
              </a:rPr>
              <a:t>pour connaître les opportunités de subventions et d’accords de coopération (assistance).</a:t>
            </a:r>
            <a:endParaRPr/>
          </a:p>
          <a:p>
            <a:pPr indent="-127000" lvl="0" marL="91440" rtl="0" algn="l">
              <a:lnSpc>
                <a:spcPct val="110000"/>
              </a:lnSpc>
              <a:spcBef>
                <a:spcPts val="8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Suivez les prévisions de financement de l'USAID sur </a:t>
            </a:r>
            <a:r>
              <a:rPr lang="fr" sz="2000" u="sng">
                <a:solidFill>
                  <a:schemeClr val="dk1"/>
                </a:solidFill>
                <a:latin typeface="Arial"/>
                <a:ea typeface="Arial"/>
                <a:cs typeface="Arial"/>
                <a:sym typeface="Arial"/>
                <a:hlinkClick r:id="rId6">
                  <a:extLst>
                    <a:ext uri="{A12FA001-AC4F-418D-AE19-62706E023703}">
                      <ahyp:hlinkClr val="tx"/>
                    </a:ext>
                  </a:extLst>
                </a:hlinkClick>
              </a:rPr>
              <a:t>https://www.usaid.gov/business-forecast </a:t>
            </a:r>
            <a:r>
              <a:rPr lang="fr" sz="2000">
                <a:solidFill>
                  <a:schemeClr val="dk1"/>
                </a:solidFill>
                <a:latin typeface="Arial"/>
                <a:ea typeface="Arial"/>
                <a:cs typeface="Arial"/>
                <a:sym typeface="Arial"/>
              </a:rPr>
              <a:t>.</a:t>
            </a:r>
            <a:endParaRPr/>
          </a:p>
          <a:p>
            <a:pPr indent="-127000" lvl="0" marL="91440" rtl="0" algn="l">
              <a:lnSpc>
                <a:spcPct val="110000"/>
              </a:lnSpc>
              <a:spcBef>
                <a:spcPts val="8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Visitez les sites Web ou autres plateformes médiatiques de donateurs, de fondations, d'entreprises, d'ONGI et d'autres sources de financement/partenariats.</a:t>
            </a:r>
            <a:endParaRPr/>
          </a:p>
          <a:p>
            <a:pPr indent="-127000" lvl="0" marL="91440" rtl="0" algn="l">
              <a:lnSpc>
                <a:spcPct val="110000"/>
              </a:lnSpc>
              <a:spcBef>
                <a:spcPts val="8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Familiarisez-vous avec la stratégie de coopération au développement du pays (CDCS) de l'USAID pour votre pays, accessible sur </a:t>
            </a:r>
            <a:r>
              <a:rPr lang="fr" sz="2000" u="sng">
                <a:solidFill>
                  <a:schemeClr val="dk1"/>
                </a:solidFill>
                <a:latin typeface="Arial"/>
                <a:ea typeface="Arial"/>
                <a:cs typeface="Arial"/>
                <a:sym typeface="Arial"/>
                <a:hlinkClick r:id="rId7">
                  <a:extLst>
                    <a:ext uri="{A12FA001-AC4F-418D-AE19-62706E023703}">
                      <ahyp:hlinkClr val="tx"/>
                    </a:ext>
                  </a:extLst>
                </a:hlinkClick>
              </a:rPr>
              <a:t>https://www.usaid.gov/results-and-data/planning/country-strategies-cdcs </a:t>
            </a:r>
            <a:r>
              <a:rPr lang="fr" sz="2000">
                <a:solidFill>
                  <a:schemeClr val="dk1"/>
                </a:solidFill>
                <a:latin typeface="Arial"/>
                <a:ea typeface="Arial"/>
                <a:cs typeface="Arial"/>
                <a:sym typeface="Arial"/>
              </a:rPr>
              <a:t>.</a:t>
            </a:r>
            <a:endParaRPr/>
          </a:p>
          <a:p>
            <a:pPr indent="0" lvl="0" marL="169329" rtl="0" algn="l">
              <a:lnSpc>
                <a:spcPct val="110000"/>
              </a:lnSpc>
              <a:spcBef>
                <a:spcPts val="1200"/>
              </a:spcBef>
              <a:spcAft>
                <a:spcPts val="0"/>
              </a:spcAft>
              <a:buClr>
                <a:schemeClr val="dk1"/>
              </a:buClr>
              <a:buSzPts val="2000"/>
              <a:buNone/>
            </a:pPr>
            <a:r>
              <a:rPr b="1" lang="fr" sz="2000">
                <a:solidFill>
                  <a:schemeClr val="dk1"/>
                </a:solidFill>
                <a:latin typeface="Arial"/>
                <a:ea typeface="Arial"/>
                <a:cs typeface="Arial"/>
                <a:sym typeface="Arial"/>
              </a:rPr>
              <a:t>Informel:</a:t>
            </a:r>
            <a:endParaRPr/>
          </a:p>
          <a:p>
            <a:pPr indent="-127000" lvl="0" marL="91440" rtl="0" algn="l">
              <a:lnSpc>
                <a:spcPct val="110000"/>
              </a:lnSpc>
              <a:spcBef>
                <a:spcPts val="12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Information grâce au bouche-à-oreille au sein de vos réseaux (collègues, donateurs, parties prenantes, etc.).</a:t>
            </a:r>
            <a:endParaRPr/>
          </a:p>
          <a:p>
            <a:pPr indent="-127000" lvl="0" marL="91440" rtl="0" algn="l">
              <a:lnSpc>
                <a:spcPct val="110000"/>
              </a:lnSpc>
              <a:spcBef>
                <a:spcPts val="8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Visitez les comptes Facebook ou LinkedIn de vos collègues professionnels.</a:t>
            </a:r>
            <a:endParaRPr/>
          </a:p>
          <a:p>
            <a:pPr indent="-127000" lvl="0" marL="91440" rtl="0" algn="l">
              <a:lnSpc>
                <a:spcPct val="110000"/>
              </a:lnSpc>
              <a:spcBef>
                <a:spcPts val="8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Verifier les publications de poste de Chefs de Projet (Chiefs of Party)</a:t>
            </a:r>
            <a:endParaRPr/>
          </a:p>
          <a:p>
            <a:pPr indent="0" lvl="0" marL="0" rtl="0" algn="l">
              <a:lnSpc>
                <a:spcPct val="110000"/>
              </a:lnSpc>
              <a:spcBef>
                <a:spcPts val="800"/>
              </a:spcBef>
              <a:spcAft>
                <a:spcPts val="0"/>
              </a:spcAft>
              <a:buClr>
                <a:schemeClr val="dk1"/>
              </a:buClr>
              <a:buSzPts val="2000"/>
              <a:buNone/>
            </a:pPr>
            <a:r>
              <a:t/>
            </a:r>
            <a:endParaRPr sz="2000">
              <a:solidFill>
                <a:schemeClr val="dk1"/>
              </a:solidFill>
              <a:latin typeface="Arial"/>
              <a:ea typeface="Arial"/>
              <a:cs typeface="Arial"/>
              <a:sym typeface="Arial"/>
            </a:endParaRPr>
          </a:p>
        </p:txBody>
      </p:sp>
      <p:sp>
        <p:nvSpPr>
          <p:cNvPr id="647" name="Google Shape;647;p80"/>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IDENTIFICATION DES OPPORTUNITÉS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81"/>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SUIVEZ LES PRÉVISIONS D’AFFAIRES DE L’USAID </a:t>
            </a:r>
            <a:endParaRPr/>
          </a:p>
        </p:txBody>
      </p:sp>
      <p:pic>
        <p:nvPicPr>
          <p:cNvPr id="653" name="Google Shape;653;p81"/>
          <p:cNvPicPr preferRelativeResize="0"/>
          <p:nvPr/>
        </p:nvPicPr>
        <p:blipFill rotWithShape="1">
          <a:blip r:embed="rId3">
            <a:alphaModFix/>
          </a:blip>
          <a:srcRect b="0" l="0" r="0" t="0"/>
          <a:stretch/>
        </p:blipFill>
        <p:spPr>
          <a:xfrm>
            <a:off x="0" y="918893"/>
            <a:ext cx="12192000" cy="5536772"/>
          </a:xfrm>
          <a:prstGeom prst="rect">
            <a:avLst/>
          </a:prstGeom>
          <a:noFill/>
          <a:ln>
            <a:noFill/>
          </a:ln>
        </p:spPr>
      </p:pic>
      <p:sp>
        <p:nvSpPr>
          <p:cNvPr id="654" name="Google Shape;654;p81"/>
          <p:cNvSpPr/>
          <p:nvPr/>
        </p:nvSpPr>
        <p:spPr>
          <a:xfrm>
            <a:off x="0" y="3420475"/>
            <a:ext cx="1269477" cy="640519"/>
          </a:xfrm>
          <a:prstGeom prst="ellipse">
            <a:avLst/>
          </a:prstGeom>
          <a:noFill/>
          <a:ln cap="flat" cmpd="sng" w="158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82"/>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VÉRIFIER GRANTS.GOV</a:t>
            </a:r>
            <a:endParaRPr/>
          </a:p>
        </p:txBody>
      </p:sp>
      <p:pic>
        <p:nvPicPr>
          <p:cNvPr id="660" name="Google Shape;660;p82"/>
          <p:cNvPicPr preferRelativeResize="0"/>
          <p:nvPr/>
        </p:nvPicPr>
        <p:blipFill rotWithShape="1">
          <a:blip r:embed="rId3">
            <a:alphaModFix/>
          </a:blip>
          <a:srcRect b="0" l="0" r="1400" t="0"/>
          <a:stretch/>
        </p:blipFill>
        <p:spPr>
          <a:xfrm>
            <a:off x="6157" y="902918"/>
            <a:ext cx="12185843" cy="1768209"/>
          </a:xfrm>
          <a:prstGeom prst="rect">
            <a:avLst/>
          </a:prstGeom>
          <a:noFill/>
          <a:ln>
            <a:noFill/>
          </a:ln>
        </p:spPr>
      </p:pic>
      <p:pic>
        <p:nvPicPr>
          <p:cNvPr id="661" name="Google Shape;661;p82"/>
          <p:cNvPicPr preferRelativeResize="0"/>
          <p:nvPr/>
        </p:nvPicPr>
        <p:blipFill rotWithShape="1">
          <a:blip r:embed="rId4">
            <a:alphaModFix/>
          </a:blip>
          <a:srcRect b="0" l="2340" r="1329" t="0"/>
          <a:stretch/>
        </p:blipFill>
        <p:spPr>
          <a:xfrm>
            <a:off x="0" y="2676144"/>
            <a:ext cx="12192000" cy="37211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7"/>
          <p:cNvSpPr txBox="1"/>
          <p:nvPr>
            <p:ph idx="1" type="body"/>
          </p:nvPr>
        </p:nvSpPr>
        <p:spPr>
          <a:xfrm>
            <a:off x="1054608" y="1121189"/>
            <a:ext cx="10363200" cy="4858076"/>
          </a:xfrm>
          <a:prstGeom prst="rect">
            <a:avLst/>
          </a:prstGeom>
          <a:solidFill>
            <a:srgbClr val="002351"/>
          </a:solidFill>
          <a:ln>
            <a:noFill/>
          </a:ln>
        </p:spPr>
        <p:txBody>
          <a:bodyPr anchorCtr="0" anchor="t" bIns="91175" lIns="91175" spcFirstLastPara="1" rIns="91175" wrap="square" tIns="91175">
            <a:normAutofit/>
          </a:bodyPr>
          <a:lstStyle/>
          <a:p>
            <a:pPr indent="84667" lvl="0" marL="16933" rtl="0" algn="l">
              <a:spcBef>
                <a:spcPts val="0"/>
              </a:spcBef>
              <a:spcAft>
                <a:spcPts val="0"/>
              </a:spcAft>
              <a:buSzPts val="1600"/>
              <a:buNone/>
            </a:pPr>
            <a:r>
              <a:t/>
            </a:r>
            <a:endParaRPr b="1" sz="1867">
              <a:solidFill>
                <a:schemeClr val="lt1"/>
              </a:solidFill>
              <a:latin typeface="Arial"/>
              <a:ea typeface="Arial"/>
              <a:cs typeface="Arial"/>
              <a:sym typeface="Arial"/>
            </a:endParaRPr>
          </a:p>
          <a:p>
            <a:pPr indent="-16933" lvl="0" marL="16933" rtl="0" algn="l">
              <a:spcBef>
                <a:spcPts val="0"/>
              </a:spcBef>
              <a:spcAft>
                <a:spcPts val="0"/>
              </a:spcAft>
              <a:buSzPts val="1600"/>
              <a:buChar char="•"/>
            </a:pPr>
            <a:r>
              <a:rPr b="1" lang="fr" sz="1867">
                <a:solidFill>
                  <a:schemeClr val="lt1"/>
                </a:solidFill>
                <a:latin typeface="Arial"/>
                <a:ea typeface="Arial"/>
                <a:cs typeface="Arial"/>
                <a:sym typeface="Arial"/>
              </a:rPr>
              <a:t>THEME 1 : 	APERÇU SUR LES TYPES DE FINANCEMENT: ETRE PARTENAIRE DE L’USAID &amp; 							COMMENT ACCEDER AUX FINANCEMENTS</a:t>
            </a:r>
            <a:endParaRPr/>
          </a:p>
          <a:p>
            <a:pPr indent="84667" lvl="0" marL="16933" rtl="0" algn="l">
              <a:spcBef>
                <a:spcPts val="0"/>
              </a:spcBef>
              <a:spcAft>
                <a:spcPts val="0"/>
              </a:spcAft>
              <a:buSzPts val="1600"/>
              <a:buNone/>
            </a:pPr>
            <a:r>
              <a:t/>
            </a:r>
            <a:endParaRPr b="1" sz="1867">
              <a:solidFill>
                <a:schemeClr val="lt1"/>
              </a:solidFill>
              <a:latin typeface="Arial"/>
              <a:ea typeface="Arial"/>
              <a:cs typeface="Arial"/>
              <a:sym typeface="Arial"/>
            </a:endParaRPr>
          </a:p>
          <a:p>
            <a:pPr indent="-16933" lvl="0" marL="16933" rtl="0" algn="l">
              <a:spcBef>
                <a:spcPts val="0"/>
              </a:spcBef>
              <a:spcAft>
                <a:spcPts val="0"/>
              </a:spcAft>
              <a:buSzPts val="1600"/>
              <a:buChar char="•"/>
            </a:pPr>
            <a:r>
              <a:rPr b="1" lang="fr" sz="1867">
                <a:solidFill>
                  <a:schemeClr val="lt1"/>
                </a:solidFill>
                <a:latin typeface="Arial"/>
                <a:ea typeface="Arial"/>
                <a:cs typeface="Arial"/>
                <a:sym typeface="Arial"/>
              </a:rPr>
              <a:t>Theme 2 : 	PROCESSUS DE DÉVELOPPEMENT DES FINANCEMENTS</a:t>
            </a:r>
            <a:endParaRPr/>
          </a:p>
          <a:p>
            <a:pPr indent="84667" lvl="0" marL="16933" rtl="0" algn="l">
              <a:spcBef>
                <a:spcPts val="0"/>
              </a:spcBef>
              <a:spcAft>
                <a:spcPts val="0"/>
              </a:spcAft>
              <a:buSzPts val="1600"/>
              <a:buNone/>
            </a:pPr>
            <a:r>
              <a:t/>
            </a:r>
            <a:endParaRPr b="1" sz="1867">
              <a:solidFill>
                <a:schemeClr val="lt1"/>
              </a:solidFill>
              <a:latin typeface="Arial"/>
              <a:ea typeface="Arial"/>
              <a:cs typeface="Arial"/>
              <a:sym typeface="Arial"/>
            </a:endParaRPr>
          </a:p>
          <a:p>
            <a:pPr indent="-16933" lvl="0" marL="16933" rtl="0" algn="l">
              <a:spcBef>
                <a:spcPts val="0"/>
              </a:spcBef>
              <a:spcAft>
                <a:spcPts val="0"/>
              </a:spcAft>
              <a:buSzPts val="1600"/>
              <a:buChar char="•"/>
            </a:pPr>
            <a:r>
              <a:rPr b="1" lang="fr" sz="1867">
                <a:solidFill>
                  <a:schemeClr val="lt1"/>
                </a:solidFill>
                <a:latin typeface="Arial"/>
                <a:ea typeface="Arial"/>
                <a:cs typeface="Arial"/>
                <a:sym typeface="Arial"/>
              </a:rPr>
              <a:t>THEME 3 : 	PHASE PRÉ-SOLLICITATION: SE PREPARER &amp; SE POSITIONNER POUR 								APPLIQUER</a:t>
            </a:r>
            <a:endParaRPr/>
          </a:p>
          <a:p>
            <a:pPr indent="84667" lvl="0" marL="16933" rtl="0" algn="l">
              <a:spcBef>
                <a:spcPts val="0"/>
              </a:spcBef>
              <a:spcAft>
                <a:spcPts val="0"/>
              </a:spcAft>
              <a:buSzPts val="1600"/>
              <a:buNone/>
            </a:pPr>
            <a:r>
              <a:t/>
            </a:r>
            <a:endParaRPr b="1" sz="1867">
              <a:solidFill>
                <a:schemeClr val="lt1"/>
              </a:solidFill>
              <a:latin typeface="Arial"/>
              <a:ea typeface="Arial"/>
              <a:cs typeface="Arial"/>
              <a:sym typeface="Arial"/>
            </a:endParaRPr>
          </a:p>
          <a:p>
            <a:pPr indent="-16933" lvl="0" marL="16933" rtl="0" algn="l">
              <a:spcBef>
                <a:spcPts val="0"/>
              </a:spcBef>
              <a:spcAft>
                <a:spcPts val="0"/>
              </a:spcAft>
              <a:buSzPts val="1600"/>
              <a:buChar char="•"/>
            </a:pPr>
            <a:r>
              <a:rPr b="1" lang="fr" sz="1867">
                <a:solidFill>
                  <a:schemeClr val="lt1"/>
                </a:solidFill>
                <a:latin typeface="Arial"/>
                <a:ea typeface="Arial"/>
                <a:cs typeface="Arial"/>
                <a:sym typeface="Arial"/>
              </a:rPr>
              <a:t>THEME 4:             DEMARRAGE DE LA FORMULATION DE PROPOSITION DANS LA PHASE POST-							PUBLICATION DE LA SOLLICITATION </a:t>
            </a:r>
            <a:endParaRPr/>
          </a:p>
          <a:p>
            <a:pPr indent="84667" lvl="0" marL="16933" rtl="0" algn="l">
              <a:spcBef>
                <a:spcPts val="0"/>
              </a:spcBef>
              <a:spcAft>
                <a:spcPts val="0"/>
              </a:spcAft>
              <a:buSzPts val="1600"/>
              <a:buNone/>
            </a:pPr>
            <a:r>
              <a:t/>
            </a:r>
            <a:endParaRPr b="1" sz="1867">
              <a:solidFill>
                <a:schemeClr val="lt1"/>
              </a:solidFill>
              <a:latin typeface="Arial"/>
              <a:ea typeface="Arial"/>
              <a:cs typeface="Arial"/>
              <a:sym typeface="Arial"/>
            </a:endParaRPr>
          </a:p>
          <a:p>
            <a:pPr indent="-16933" lvl="0" marL="16933" rtl="0" algn="l">
              <a:spcBef>
                <a:spcPts val="0"/>
              </a:spcBef>
              <a:spcAft>
                <a:spcPts val="0"/>
              </a:spcAft>
              <a:buSzPts val="1600"/>
              <a:buChar char="•"/>
            </a:pPr>
            <a:r>
              <a:rPr b="1" lang="fr" sz="1867">
                <a:solidFill>
                  <a:schemeClr val="lt1"/>
                </a:solidFill>
                <a:latin typeface="Arial"/>
                <a:ea typeface="Arial"/>
                <a:cs typeface="Arial"/>
                <a:sym typeface="Arial"/>
              </a:rPr>
              <a:t>THEME 5 :	CONCEPTION DU PROJET ET ÉLABORATION DE PROPOSITIONS TECHNIQUES ET 						BUDGÉTAIRES</a:t>
            </a:r>
            <a:endParaRPr/>
          </a:p>
          <a:p>
            <a:pPr indent="84667" lvl="0" marL="16933" rtl="0" algn="l">
              <a:spcBef>
                <a:spcPts val="0"/>
              </a:spcBef>
              <a:spcAft>
                <a:spcPts val="0"/>
              </a:spcAft>
              <a:buSzPts val="1600"/>
              <a:buNone/>
            </a:pPr>
            <a:r>
              <a:t/>
            </a:r>
            <a:endParaRPr b="1" sz="1867">
              <a:solidFill>
                <a:schemeClr val="lt1"/>
              </a:solidFill>
              <a:latin typeface="Arial"/>
              <a:ea typeface="Arial"/>
              <a:cs typeface="Arial"/>
              <a:sym typeface="Arial"/>
            </a:endParaRPr>
          </a:p>
          <a:p>
            <a:pPr indent="84667" lvl="0" marL="16933" rtl="0" algn="l">
              <a:spcBef>
                <a:spcPts val="0"/>
              </a:spcBef>
              <a:spcAft>
                <a:spcPts val="0"/>
              </a:spcAft>
              <a:buSzPts val="1600"/>
              <a:buNone/>
            </a:pPr>
            <a:r>
              <a:t/>
            </a:r>
            <a:endParaRPr b="1" sz="1867">
              <a:solidFill>
                <a:schemeClr val="lt1"/>
              </a:solidFill>
              <a:latin typeface="Arial"/>
              <a:ea typeface="Arial"/>
              <a:cs typeface="Arial"/>
              <a:sym typeface="Arial"/>
            </a:endParaRPr>
          </a:p>
          <a:p>
            <a:pPr indent="84667" lvl="0" marL="16933" rtl="0" algn="l">
              <a:spcBef>
                <a:spcPts val="0"/>
              </a:spcBef>
              <a:spcAft>
                <a:spcPts val="0"/>
              </a:spcAft>
              <a:buSzPts val="1600"/>
              <a:buNone/>
            </a:pPr>
            <a:r>
              <a:t/>
            </a:r>
            <a:endParaRPr b="1" sz="1867">
              <a:solidFill>
                <a:schemeClr val="lt1"/>
              </a:solidFill>
              <a:latin typeface="Arial"/>
              <a:ea typeface="Arial"/>
              <a:cs typeface="Arial"/>
              <a:sym typeface="Arial"/>
            </a:endParaRPr>
          </a:p>
          <a:p>
            <a:pPr indent="84667" lvl="0" marL="16933" rtl="0" algn="l">
              <a:spcBef>
                <a:spcPts val="0"/>
              </a:spcBef>
              <a:spcAft>
                <a:spcPts val="0"/>
              </a:spcAft>
              <a:buSzPts val="1600"/>
              <a:buNone/>
            </a:pPr>
            <a:r>
              <a:t/>
            </a:r>
            <a:endParaRPr sz="1867">
              <a:solidFill>
                <a:schemeClr val="lt1"/>
              </a:solidFill>
              <a:latin typeface="Times New Roman"/>
              <a:ea typeface="Times New Roman"/>
              <a:cs typeface="Times New Roman"/>
              <a:sym typeface="Times New Roman"/>
            </a:endParaRPr>
          </a:p>
        </p:txBody>
      </p:sp>
      <p:sp>
        <p:nvSpPr>
          <p:cNvPr id="364" name="Google Shape;364;p4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THEMES DE LA FORMATION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3"/>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CONSIDÉRATIONS D’ÉLIGIBILITÉ</a:t>
            </a:r>
            <a:endParaRPr/>
          </a:p>
        </p:txBody>
      </p:sp>
      <p:sp>
        <p:nvSpPr>
          <p:cNvPr id="667" name="Google Shape;667;p83"/>
          <p:cNvSpPr txBox="1"/>
          <p:nvPr>
            <p:ph idx="1" type="body"/>
          </p:nvPr>
        </p:nvSpPr>
        <p:spPr>
          <a:xfrm>
            <a:off x="920151" y="1040182"/>
            <a:ext cx="10363200" cy="4806020"/>
          </a:xfrm>
          <a:prstGeom prst="rect">
            <a:avLst/>
          </a:prstGeom>
          <a:noFill/>
          <a:ln>
            <a:noFill/>
          </a:ln>
        </p:spPr>
        <p:txBody>
          <a:bodyPr anchorCtr="0" anchor="t" bIns="45700" lIns="0" spcFirstLastPara="1" rIns="0" wrap="square" tIns="45700">
            <a:normAutofit/>
          </a:bodyPr>
          <a:lstStyle/>
          <a:p>
            <a:pPr indent="-457178" lvl="0" marL="457178" rtl="0" algn="l">
              <a:lnSpc>
                <a:spcPct val="110000"/>
              </a:lnSpc>
              <a:spcBef>
                <a:spcPts val="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Les opportunités de financement du gouvernement américain peuvent être ouvertes à toutes sortes d’organisations, ou elles peuvent être limitées aux ONGI ou aux organisations locales. (Le NOFO le précisera.)</a:t>
            </a:r>
            <a:endParaRPr/>
          </a:p>
          <a:p>
            <a:pPr indent="-182880" lvl="1" marL="384048" rtl="0" algn="l">
              <a:lnSpc>
                <a:spcPct val="110000"/>
              </a:lnSpc>
              <a:spcBef>
                <a:spcPts val="1600"/>
              </a:spcBef>
              <a:spcAft>
                <a:spcPts val="0"/>
              </a:spcAft>
              <a:buClr>
                <a:schemeClr val="dk1"/>
              </a:buClr>
              <a:buSzPts val="2000"/>
              <a:buChar char="◦"/>
            </a:pPr>
            <a:r>
              <a:rPr b="1" lang="fr" sz="2000">
                <a:solidFill>
                  <a:srgbClr val="002F6C"/>
                </a:solidFill>
                <a:latin typeface="Arial"/>
                <a:ea typeface="Arial"/>
                <a:cs typeface="Arial"/>
                <a:sym typeface="Arial"/>
              </a:rPr>
              <a:t>Assurez-vous de confirmer votre éligibilité et de suivre/poursuivre uniquement les opportunités pour lesquelles vous êtes admissible.</a:t>
            </a:r>
            <a:endParaRPr/>
          </a:p>
          <a:p>
            <a:pPr indent="-457178" lvl="0" marL="457178" rtl="0" algn="l">
              <a:lnSpc>
                <a:spcPct val="110000"/>
              </a:lnSpc>
              <a:spcBef>
                <a:spcPts val="16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Souvent, même si une opportunité est ouverte à tous types d’organisations (ONGI et organisations locales), des points supplémentaires seront attribués aux Partenaires Locaux de Mise en Œuvre.</a:t>
            </a:r>
            <a:endParaRPr/>
          </a:p>
          <a:p>
            <a:pPr indent="-182880" lvl="1" marL="384048" rtl="0" algn="l">
              <a:lnSpc>
                <a:spcPct val="110000"/>
              </a:lnSpc>
              <a:spcBef>
                <a:spcPts val="1600"/>
              </a:spcBef>
              <a:spcAft>
                <a:spcPts val="0"/>
              </a:spcAft>
              <a:buClr>
                <a:schemeClr val="dk1"/>
              </a:buClr>
              <a:buSzPts val="2000"/>
              <a:buChar char="◦"/>
            </a:pPr>
            <a:r>
              <a:rPr lang="fr" sz="2000">
                <a:solidFill>
                  <a:schemeClr val="dk1"/>
                </a:solidFill>
                <a:latin typeface="Arial"/>
                <a:ea typeface="Arial"/>
                <a:cs typeface="Arial"/>
                <a:sym typeface="Arial"/>
              </a:rPr>
              <a:t>Dans les cas où les critères de notation/évaluation favorisent les Partenaires Locaux de Mise en Œuvre, vous aurez un avantage sur les ONG Internationales.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84"/>
          <p:cNvSpPr txBox="1"/>
          <p:nvPr>
            <p:ph idx="1" type="body"/>
          </p:nvPr>
        </p:nvSpPr>
        <p:spPr>
          <a:xfrm>
            <a:off x="479737" y="897604"/>
            <a:ext cx="7276788" cy="6269814"/>
          </a:xfrm>
          <a:prstGeom prst="rect">
            <a:avLst/>
          </a:prstGeom>
          <a:noFill/>
          <a:ln>
            <a:noFill/>
          </a:ln>
        </p:spPr>
        <p:txBody>
          <a:bodyPr anchorCtr="0" anchor="t" bIns="45700" lIns="0" spcFirstLastPara="1" rIns="0" wrap="square" tIns="45700">
            <a:noAutofit/>
          </a:bodyPr>
          <a:lstStyle/>
          <a:p>
            <a:pPr indent="0" lvl="0" marL="0" rtl="0" algn="just">
              <a:lnSpc>
                <a:spcPct val="110000"/>
              </a:lnSpc>
              <a:spcBef>
                <a:spcPts val="0"/>
              </a:spcBef>
              <a:spcAft>
                <a:spcPts val="0"/>
              </a:spcAft>
              <a:buSzPts val="2000"/>
              <a:buNone/>
            </a:pPr>
            <a:r>
              <a:rPr b="1" lang="fr" sz="2000">
                <a:solidFill>
                  <a:schemeClr val="dk1"/>
                </a:solidFill>
                <a:latin typeface="Arial"/>
                <a:ea typeface="Arial"/>
                <a:cs typeface="Arial"/>
                <a:sym typeface="Arial"/>
              </a:rPr>
              <a:t>Importance de la priorisation</a:t>
            </a:r>
            <a:endParaRPr/>
          </a:p>
          <a:p>
            <a:pPr indent="-114300" lvl="0" marL="91440" rtl="0" algn="l">
              <a:lnSpc>
                <a:spcPct val="110000"/>
              </a:lnSpc>
              <a:spcBef>
                <a:spcPts val="1600"/>
              </a:spcBef>
              <a:spcAft>
                <a:spcPts val="0"/>
              </a:spcAft>
              <a:buClr>
                <a:schemeClr val="dk1"/>
              </a:buClr>
              <a:buSzPts val="1800"/>
              <a:buFont typeface="Noto Sans Symbols"/>
              <a:buChar char="▪"/>
            </a:pPr>
            <a:r>
              <a:rPr lang="fr" sz="1800">
                <a:solidFill>
                  <a:schemeClr val="dk1"/>
                </a:solidFill>
              </a:rPr>
              <a:t>Il n'est pas possible, ni une bonne utilisation des ressources de votre organisation, de saisir toutes les opportunités auxquelles vous êtes admissible.</a:t>
            </a:r>
            <a:endParaRPr/>
          </a:p>
          <a:p>
            <a:pPr indent="-114300" lvl="0" marL="91440" rtl="0" algn="l">
              <a:lnSpc>
                <a:spcPct val="110000"/>
              </a:lnSpc>
              <a:spcBef>
                <a:spcPts val="1600"/>
              </a:spcBef>
              <a:spcAft>
                <a:spcPts val="0"/>
              </a:spcAft>
              <a:buClr>
                <a:schemeClr val="dk1"/>
              </a:buClr>
              <a:buSzPts val="1800"/>
              <a:buFont typeface="Noto Sans Symbols"/>
              <a:buChar char="▪"/>
            </a:pPr>
            <a:r>
              <a:rPr lang="fr" sz="1800">
                <a:solidFill>
                  <a:schemeClr val="dk1"/>
                </a:solidFill>
              </a:rPr>
              <a:t>Il faut des ressources précieuses (en particulier du temps du personnel) pour saisir une opportunité, les retombees potentielles de l’investissement doivent donc en valoir la peine.</a:t>
            </a:r>
            <a:endParaRPr/>
          </a:p>
          <a:p>
            <a:pPr indent="-114300" lvl="0" marL="91440" rtl="0" algn="l">
              <a:lnSpc>
                <a:spcPct val="110000"/>
              </a:lnSpc>
              <a:spcBef>
                <a:spcPts val="1600"/>
              </a:spcBef>
              <a:spcAft>
                <a:spcPts val="0"/>
              </a:spcAft>
              <a:buClr>
                <a:schemeClr val="dk1"/>
              </a:buClr>
              <a:buSzPts val="1800"/>
              <a:buFont typeface="Noto Sans Symbols"/>
              <a:buChar char="▪"/>
            </a:pPr>
            <a:r>
              <a:rPr lang="fr" sz="1800">
                <a:solidFill>
                  <a:schemeClr val="dk1"/>
                </a:solidFill>
              </a:rPr>
              <a:t>Soyez stratégique lorsque vous décidez des opportunités à saisir ; ne cherchez que ceux-là :</a:t>
            </a:r>
            <a:endParaRPr/>
          </a:p>
          <a:p>
            <a:pPr indent="-182880" lvl="1" marL="384048" rtl="0" algn="l">
              <a:lnSpc>
                <a:spcPct val="110000"/>
              </a:lnSpc>
              <a:spcBef>
                <a:spcPts val="1600"/>
              </a:spcBef>
              <a:spcAft>
                <a:spcPts val="0"/>
              </a:spcAft>
              <a:buClr>
                <a:schemeClr val="dk1"/>
              </a:buClr>
              <a:buSzPts val="1800"/>
              <a:buChar char="◦"/>
            </a:pPr>
            <a:r>
              <a:rPr lang="fr">
                <a:solidFill>
                  <a:schemeClr val="dk1"/>
                </a:solidFill>
                <a:latin typeface="Arial"/>
                <a:ea typeface="Arial"/>
                <a:cs typeface="Arial"/>
                <a:sym typeface="Arial"/>
              </a:rPr>
              <a:t>Correspondent à votre mission, votre vision et vos valeurs ;</a:t>
            </a:r>
            <a:endParaRPr/>
          </a:p>
          <a:p>
            <a:pPr indent="-182880" lvl="1" marL="384048" rtl="0" algn="l">
              <a:lnSpc>
                <a:spcPct val="110000"/>
              </a:lnSpc>
              <a:spcBef>
                <a:spcPts val="1600"/>
              </a:spcBef>
              <a:spcAft>
                <a:spcPts val="0"/>
              </a:spcAft>
              <a:buClr>
                <a:schemeClr val="dk1"/>
              </a:buClr>
              <a:buSzPts val="1800"/>
              <a:buChar char="◦"/>
            </a:pPr>
            <a:r>
              <a:rPr lang="fr">
                <a:solidFill>
                  <a:schemeClr val="dk1"/>
                </a:solidFill>
                <a:latin typeface="Arial"/>
                <a:ea typeface="Arial"/>
                <a:cs typeface="Arial"/>
                <a:sym typeface="Arial"/>
              </a:rPr>
              <a:t>Pour lequelles vous avez de fortes chances de gagner ;</a:t>
            </a:r>
            <a:endParaRPr/>
          </a:p>
          <a:p>
            <a:pPr indent="-182880" lvl="1" marL="384048" rtl="0" algn="l">
              <a:lnSpc>
                <a:spcPct val="110000"/>
              </a:lnSpc>
              <a:spcBef>
                <a:spcPts val="1600"/>
              </a:spcBef>
              <a:spcAft>
                <a:spcPts val="0"/>
              </a:spcAft>
              <a:buClr>
                <a:schemeClr val="dk1"/>
              </a:buClr>
              <a:buSzPts val="1800"/>
              <a:buChar char="◦"/>
            </a:pPr>
            <a:r>
              <a:rPr lang="fr">
                <a:solidFill>
                  <a:schemeClr val="dk1"/>
                </a:solidFill>
                <a:latin typeface="Arial"/>
                <a:ea typeface="Arial"/>
                <a:cs typeface="Arial"/>
                <a:sym typeface="Arial"/>
              </a:rPr>
              <a:t>Pour lequelles vous avez la capacité (c'est-à-dire des ressources adéquates et disponibilité) pour </a:t>
            </a:r>
            <a:r>
              <a:rPr lang="fr" u="sng">
                <a:solidFill>
                  <a:schemeClr val="dk1"/>
                </a:solidFill>
                <a:latin typeface="Arial"/>
                <a:ea typeface="Arial"/>
                <a:cs typeface="Arial"/>
                <a:sym typeface="Arial"/>
              </a:rPr>
              <a:t>délivrer une proposition de qualité</a:t>
            </a:r>
            <a:r>
              <a:rPr lang="fr">
                <a:solidFill>
                  <a:schemeClr val="dk1"/>
                </a:solidFill>
                <a:latin typeface="Arial"/>
                <a:ea typeface="Arial"/>
                <a:cs typeface="Arial"/>
                <a:sym typeface="Arial"/>
              </a:rPr>
              <a:t>.</a:t>
            </a:r>
            <a:endParaRPr>
              <a:solidFill>
                <a:schemeClr val="dk1"/>
              </a:solidFill>
            </a:endParaRPr>
          </a:p>
          <a:p>
            <a:pPr indent="0" lvl="0" marL="0" rtl="0" algn="just">
              <a:lnSpc>
                <a:spcPct val="110000"/>
              </a:lnSpc>
              <a:spcBef>
                <a:spcPts val="1600"/>
              </a:spcBef>
              <a:spcAft>
                <a:spcPts val="0"/>
              </a:spcAft>
              <a:buSzPts val="2000"/>
              <a:buNone/>
            </a:pPr>
            <a:r>
              <a:t/>
            </a:r>
            <a:endParaRPr sz="2000">
              <a:solidFill>
                <a:schemeClr val="dk1"/>
              </a:solidFill>
            </a:endParaRPr>
          </a:p>
          <a:p>
            <a:pPr indent="0" lvl="0" marL="0" rtl="0" algn="just">
              <a:lnSpc>
                <a:spcPct val="110000"/>
              </a:lnSpc>
              <a:spcBef>
                <a:spcPts val="2400"/>
              </a:spcBef>
              <a:spcAft>
                <a:spcPts val="0"/>
              </a:spcAft>
              <a:buSzPts val="2000"/>
              <a:buNone/>
            </a:pPr>
            <a:r>
              <a:t/>
            </a:r>
            <a:endParaRPr b="1" sz="2000">
              <a:solidFill>
                <a:schemeClr val="dk1"/>
              </a:solidFill>
              <a:latin typeface="Arial"/>
              <a:ea typeface="Arial"/>
              <a:cs typeface="Arial"/>
              <a:sym typeface="Arial"/>
            </a:endParaRPr>
          </a:p>
        </p:txBody>
      </p:sp>
      <p:sp>
        <p:nvSpPr>
          <p:cNvPr id="673" name="Google Shape;673;p84"/>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DÉCIDER DE SAISIR L'OPPORTUNITÉ</a:t>
            </a:r>
            <a:endParaRPr/>
          </a:p>
        </p:txBody>
      </p:sp>
      <p:pic>
        <p:nvPicPr>
          <p:cNvPr id="674" name="Google Shape;674;p84"/>
          <p:cNvPicPr preferRelativeResize="0"/>
          <p:nvPr/>
        </p:nvPicPr>
        <p:blipFill rotWithShape="1">
          <a:blip r:embed="rId3">
            <a:alphaModFix/>
          </a:blip>
          <a:srcRect b="0" l="0" r="0" t="0"/>
          <a:stretch/>
        </p:blipFill>
        <p:spPr>
          <a:xfrm>
            <a:off x="7756525" y="1651745"/>
            <a:ext cx="4326561" cy="406414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5"/>
          <p:cNvSpPr txBox="1"/>
          <p:nvPr>
            <p:ph idx="1" type="body"/>
          </p:nvPr>
        </p:nvSpPr>
        <p:spPr>
          <a:xfrm>
            <a:off x="548640" y="1108415"/>
            <a:ext cx="11079480" cy="5393985"/>
          </a:xfrm>
          <a:prstGeom prst="rect">
            <a:avLst/>
          </a:prstGeom>
          <a:noFill/>
          <a:ln>
            <a:noFill/>
          </a:ln>
        </p:spPr>
        <p:txBody>
          <a:bodyPr anchorCtr="0" anchor="t" bIns="45700" lIns="0" spcFirstLastPara="1" rIns="0" wrap="square" tIns="45700">
            <a:noAutofit/>
          </a:bodyPr>
          <a:lstStyle/>
          <a:p>
            <a:pPr indent="0" lvl="0" marL="0" rtl="0" algn="l">
              <a:lnSpc>
                <a:spcPct val="120000"/>
              </a:lnSpc>
              <a:spcBef>
                <a:spcPts val="0"/>
              </a:spcBef>
              <a:spcAft>
                <a:spcPts val="0"/>
              </a:spcAft>
              <a:buSzPts val="2000"/>
              <a:buNone/>
            </a:pPr>
            <a:r>
              <a:rPr b="1" lang="fr" sz="2000">
                <a:solidFill>
                  <a:srgbClr val="0C0C0C"/>
                </a:solidFill>
              </a:rPr>
              <a:t>L'opportunité est-elle :</a:t>
            </a:r>
            <a:endParaRPr/>
          </a:p>
          <a:p>
            <a:pPr indent="-101600" lvl="0" marL="91440" rtl="0" algn="l">
              <a:lnSpc>
                <a:spcPct val="110000"/>
              </a:lnSpc>
              <a:spcBef>
                <a:spcPts val="1000"/>
              </a:spcBef>
              <a:spcAft>
                <a:spcPts val="0"/>
              </a:spcAft>
              <a:buClr>
                <a:schemeClr val="dk1"/>
              </a:buClr>
              <a:buSzPts val="1600"/>
              <a:buFont typeface="Noto Sans Symbols"/>
              <a:buChar char="▪"/>
            </a:pPr>
            <a:r>
              <a:rPr lang="fr" sz="1600">
                <a:solidFill>
                  <a:schemeClr val="dk1"/>
                </a:solidFill>
              </a:rPr>
              <a:t>Dans le cadre de votre expérience/expertise ? S’il existe des lacunes dans votre expertise, votre présence géographique, etc., existe-t-il des partenaires avec lesquels vous pouvez travailler pour les combler ?</a:t>
            </a:r>
            <a:endParaRPr/>
          </a:p>
          <a:p>
            <a:pPr indent="-101600" lvl="0" marL="91440" rtl="0" algn="l">
              <a:lnSpc>
                <a:spcPct val="110000"/>
              </a:lnSpc>
              <a:spcBef>
                <a:spcPts val="1600"/>
              </a:spcBef>
              <a:spcAft>
                <a:spcPts val="0"/>
              </a:spcAft>
              <a:buClr>
                <a:schemeClr val="dk1"/>
              </a:buClr>
              <a:buSzPts val="1600"/>
              <a:buFont typeface="Noto Sans Symbols"/>
              <a:buChar char="▪"/>
            </a:pPr>
            <a:r>
              <a:rPr lang="fr" sz="1600">
                <a:solidFill>
                  <a:schemeClr val="dk1"/>
                </a:solidFill>
              </a:rPr>
              <a:t>Stratégique pour la croissance/expansion de votre organisation et de sa mission ?</a:t>
            </a:r>
            <a:endParaRPr/>
          </a:p>
          <a:p>
            <a:pPr indent="-101600" lvl="0" marL="91440" rtl="0" algn="l">
              <a:lnSpc>
                <a:spcPct val="110000"/>
              </a:lnSpc>
              <a:spcBef>
                <a:spcPts val="1600"/>
              </a:spcBef>
              <a:spcAft>
                <a:spcPts val="0"/>
              </a:spcAft>
              <a:buClr>
                <a:schemeClr val="dk1"/>
              </a:buClr>
              <a:buSzPts val="1600"/>
              <a:buFont typeface="Noto Sans Symbols"/>
              <a:buChar char="▪"/>
            </a:pPr>
            <a:r>
              <a:rPr lang="fr" sz="1600">
                <a:solidFill>
                  <a:schemeClr val="dk1"/>
                </a:solidFill>
              </a:rPr>
              <a:t>Être financé via un mécanisme que votre organisation peut mettre en œuvre ?</a:t>
            </a:r>
            <a:endParaRPr/>
          </a:p>
          <a:p>
            <a:pPr indent="-101600" lvl="0" marL="91440" rtl="0" algn="l">
              <a:lnSpc>
                <a:spcPct val="110000"/>
              </a:lnSpc>
              <a:spcBef>
                <a:spcPts val="1600"/>
              </a:spcBef>
              <a:spcAft>
                <a:spcPts val="0"/>
              </a:spcAft>
              <a:buClr>
                <a:schemeClr val="dk1"/>
              </a:buClr>
              <a:buSzPts val="1600"/>
              <a:buFont typeface="Noto Sans Symbols"/>
              <a:buChar char="▪"/>
            </a:pPr>
            <a:r>
              <a:rPr lang="fr" sz="1600">
                <a:solidFill>
                  <a:schemeClr val="dk1"/>
                </a:solidFill>
              </a:rPr>
              <a:t>Présente-t-il des risques ? Si oui, ces risques peuvent-ils être atténués ?</a:t>
            </a:r>
            <a:endParaRPr/>
          </a:p>
          <a:p>
            <a:pPr indent="-101600" lvl="0" marL="91440" rtl="0" algn="l">
              <a:lnSpc>
                <a:spcPct val="110000"/>
              </a:lnSpc>
              <a:spcBef>
                <a:spcPts val="1600"/>
              </a:spcBef>
              <a:spcAft>
                <a:spcPts val="0"/>
              </a:spcAft>
              <a:buClr>
                <a:schemeClr val="dk1"/>
              </a:buClr>
              <a:buSzPts val="1600"/>
              <a:buFont typeface="Noto Sans Symbols"/>
              <a:buChar char="▪"/>
            </a:pPr>
            <a:r>
              <a:rPr lang="fr" sz="1600">
                <a:solidFill>
                  <a:schemeClr val="dk1"/>
                </a:solidFill>
              </a:rPr>
              <a:t>Faisable et réaliste à sécuriser ? En d’autres termes, votre organisation dispose-t-elle de suffisamment de temps et de ressources pour élaborer une proposition de haute qualité ? Et y a-t-il de bonnes chances de gagner ?</a:t>
            </a:r>
            <a:endParaRPr/>
          </a:p>
          <a:p>
            <a:pPr indent="0" lvl="0" marL="0" rtl="0" algn="l">
              <a:lnSpc>
                <a:spcPct val="110000"/>
              </a:lnSpc>
              <a:spcBef>
                <a:spcPts val="2000"/>
              </a:spcBef>
              <a:spcAft>
                <a:spcPts val="0"/>
              </a:spcAft>
              <a:buSzPts val="1600"/>
              <a:buNone/>
            </a:pPr>
            <a:r>
              <a:rPr b="1" lang="fr" sz="1600">
                <a:solidFill>
                  <a:srgbClr val="0C0C0C"/>
                </a:solidFill>
              </a:rPr>
              <a:t>Si la réponse est OUI, passez à la phase de preparation </a:t>
            </a:r>
            <a:endParaRPr/>
          </a:p>
          <a:p>
            <a:pPr indent="0" lvl="0" marL="0" rtl="0" algn="l">
              <a:lnSpc>
                <a:spcPct val="110000"/>
              </a:lnSpc>
              <a:spcBef>
                <a:spcPts val="1400"/>
              </a:spcBef>
              <a:spcAft>
                <a:spcPts val="0"/>
              </a:spcAft>
              <a:buSzPts val="1600"/>
              <a:buNone/>
            </a:pPr>
            <a:r>
              <a:rPr b="1" lang="fr" sz="1600">
                <a:solidFill>
                  <a:srgbClr val="0C0C0C"/>
                </a:solidFill>
              </a:rPr>
              <a:t>Si la réponse est NON, envisagez 2 options:</a:t>
            </a:r>
            <a:endParaRPr/>
          </a:p>
          <a:p>
            <a:pPr indent="-182880" lvl="1" marL="384048" rtl="0" algn="l">
              <a:lnSpc>
                <a:spcPct val="110000"/>
              </a:lnSpc>
              <a:spcBef>
                <a:spcPts val="400"/>
              </a:spcBef>
              <a:spcAft>
                <a:spcPts val="0"/>
              </a:spcAft>
              <a:buClr>
                <a:srgbClr val="0C0C0C"/>
              </a:buClr>
              <a:buSzPts val="1600"/>
              <a:buChar char="◦"/>
            </a:pPr>
            <a:r>
              <a:rPr b="1" lang="fr" sz="1600">
                <a:solidFill>
                  <a:srgbClr val="0C0C0C"/>
                </a:solidFill>
              </a:rPr>
              <a:t>contacter une organisation qui postule pour devenir sous-partenaire: Si vous avez des capacites qualificatives a offrir</a:t>
            </a:r>
            <a:endParaRPr/>
          </a:p>
          <a:p>
            <a:pPr indent="-182880" lvl="1" marL="384048" rtl="0" algn="l">
              <a:lnSpc>
                <a:spcPct val="110000"/>
              </a:lnSpc>
              <a:spcBef>
                <a:spcPts val="600"/>
              </a:spcBef>
              <a:spcAft>
                <a:spcPts val="0"/>
              </a:spcAft>
              <a:buClr>
                <a:srgbClr val="0C0C0C"/>
              </a:buClr>
              <a:buSzPts val="1600"/>
              <a:buChar char="◦"/>
            </a:pPr>
            <a:r>
              <a:rPr b="1" lang="fr" sz="1600">
                <a:solidFill>
                  <a:srgbClr val="0C0C0C"/>
                </a:solidFill>
              </a:rPr>
              <a:t>Ne pas poursuivre, et attendre une autre opportunité</a:t>
            </a:r>
            <a:endParaRPr/>
          </a:p>
          <a:p>
            <a:pPr indent="0" lvl="0" marL="91440" rtl="0" algn="l">
              <a:lnSpc>
                <a:spcPct val="110000"/>
              </a:lnSpc>
              <a:spcBef>
                <a:spcPts val="1600"/>
              </a:spcBef>
              <a:spcAft>
                <a:spcPts val="0"/>
              </a:spcAft>
              <a:buSzPts val="2000"/>
              <a:buNone/>
            </a:pPr>
            <a:r>
              <a:t/>
            </a:r>
            <a:endParaRPr sz="2000">
              <a:solidFill>
                <a:srgbClr val="0C0C0C"/>
              </a:solidFill>
            </a:endParaRPr>
          </a:p>
          <a:p>
            <a:pPr indent="0" lvl="0" marL="0" rtl="0" algn="just">
              <a:lnSpc>
                <a:spcPct val="110000"/>
              </a:lnSpc>
              <a:spcBef>
                <a:spcPts val="1800"/>
              </a:spcBef>
              <a:spcAft>
                <a:spcPts val="0"/>
              </a:spcAft>
              <a:buSzPts val="2000"/>
              <a:buNone/>
            </a:pPr>
            <a:r>
              <a:t/>
            </a:r>
            <a:endParaRPr b="1" sz="2000">
              <a:solidFill>
                <a:srgbClr val="0C0C0C"/>
              </a:solidFill>
              <a:latin typeface="Arial"/>
              <a:ea typeface="Arial"/>
              <a:cs typeface="Arial"/>
              <a:sym typeface="Arial"/>
            </a:endParaRPr>
          </a:p>
        </p:txBody>
      </p:sp>
      <p:sp>
        <p:nvSpPr>
          <p:cNvPr id="680" name="Google Shape;680;p85"/>
          <p:cNvSpPr/>
          <p:nvPr/>
        </p:nvSpPr>
        <p:spPr>
          <a:xfrm>
            <a:off x="0" y="1"/>
            <a:ext cx="12192000" cy="1072895"/>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CONSIDÉRATIONS CLÉS POUR PRENDRE UNE DÉCISION </a:t>
            </a:r>
            <a:endParaRPr/>
          </a:p>
          <a:p>
            <a:pPr indent="0" lvl="0" marL="0" marR="0" rtl="0" algn="ctr">
              <a:spcBef>
                <a:spcPts val="0"/>
              </a:spcBef>
              <a:spcAft>
                <a:spcPts val="0"/>
              </a:spcAft>
              <a:buNone/>
            </a:pPr>
            <a:r>
              <a:rPr b="1" lang="fr" sz="3200">
                <a:solidFill>
                  <a:srgbClr val="FFFFFF"/>
                </a:solidFill>
                <a:latin typeface="Arial"/>
                <a:ea typeface="Arial"/>
                <a:cs typeface="Arial"/>
                <a:sym typeface="Arial"/>
              </a:rPr>
              <a:t>« </a:t>
            </a:r>
            <a:r>
              <a:rPr b="1" i="1" lang="fr" sz="3200">
                <a:solidFill>
                  <a:srgbClr val="9F1164"/>
                </a:solidFill>
                <a:latin typeface="Arial"/>
                <a:ea typeface="Arial"/>
                <a:cs typeface="Arial"/>
                <a:sym typeface="Arial"/>
              </a:rPr>
              <a:t>GO</a:t>
            </a:r>
            <a:r>
              <a:rPr b="1" lang="fr" sz="3200">
                <a:solidFill>
                  <a:srgbClr val="FFFFFF"/>
                </a:solidFill>
                <a:latin typeface="Arial"/>
                <a:ea typeface="Arial"/>
                <a:cs typeface="Arial"/>
                <a:sym typeface="Arial"/>
              </a:rPr>
              <a:t> - Poursuivre » OU « </a:t>
            </a:r>
            <a:r>
              <a:rPr b="1" i="1" lang="fr" sz="3200">
                <a:solidFill>
                  <a:srgbClr val="9BB1F4"/>
                </a:solidFill>
                <a:latin typeface="Arial"/>
                <a:ea typeface="Arial"/>
                <a:cs typeface="Arial"/>
                <a:sym typeface="Arial"/>
              </a:rPr>
              <a:t>NO GO </a:t>
            </a:r>
            <a:r>
              <a:rPr b="1" lang="fr" sz="3200">
                <a:solidFill>
                  <a:srgbClr val="FFFFFF"/>
                </a:solidFill>
                <a:latin typeface="Arial"/>
                <a:ea typeface="Arial"/>
                <a:cs typeface="Arial"/>
                <a:sym typeface="Arial"/>
              </a:rPr>
              <a:t>– Ne pas Poursuivre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86"/>
          <p:cNvSpPr txBox="1"/>
          <p:nvPr>
            <p:ph idx="1" type="body"/>
          </p:nvPr>
        </p:nvSpPr>
        <p:spPr>
          <a:xfrm>
            <a:off x="969264" y="919439"/>
            <a:ext cx="10527792" cy="4796451"/>
          </a:xfrm>
          <a:prstGeom prst="rect">
            <a:avLst/>
          </a:prstGeom>
          <a:noFill/>
          <a:ln>
            <a:noFill/>
          </a:ln>
        </p:spPr>
        <p:txBody>
          <a:bodyPr anchorCtr="0" anchor="t" bIns="45700" lIns="0" spcFirstLastPara="1" rIns="0" wrap="square" tIns="45700">
            <a:noAutofit/>
          </a:bodyPr>
          <a:lstStyle/>
          <a:p>
            <a:pPr indent="0" lvl="0" marL="0" rtl="0" algn="just">
              <a:lnSpc>
                <a:spcPct val="110000"/>
              </a:lnSpc>
              <a:spcBef>
                <a:spcPts val="0"/>
              </a:spcBef>
              <a:spcAft>
                <a:spcPts val="0"/>
              </a:spcAft>
              <a:buSzPts val="2000"/>
              <a:buNone/>
            </a:pPr>
            <a:r>
              <a:rPr b="1" lang="fr" sz="2000">
                <a:solidFill>
                  <a:schemeClr val="dk1"/>
                </a:solidFill>
                <a:latin typeface="Arial"/>
                <a:ea typeface="Arial"/>
                <a:cs typeface="Arial"/>
                <a:sym typeface="Arial"/>
              </a:rPr>
              <a:t>Importance d’une préparation précoce (pré-sollicitation)</a:t>
            </a:r>
            <a:endParaRPr/>
          </a:p>
          <a:p>
            <a:pPr indent="-127000" lvl="0" marL="91440" rtl="0" algn="l">
              <a:lnSpc>
                <a:spcPct val="110000"/>
              </a:lnSpc>
              <a:spcBef>
                <a:spcPts val="1600"/>
              </a:spcBef>
              <a:spcAft>
                <a:spcPts val="0"/>
              </a:spcAft>
              <a:buClr>
                <a:schemeClr val="dk1"/>
              </a:buClr>
              <a:buSzPts val="2000"/>
              <a:buFont typeface="Noto Sans Symbols"/>
              <a:buChar char="▪"/>
            </a:pPr>
            <a:r>
              <a:rPr lang="fr" sz="2000">
                <a:solidFill>
                  <a:schemeClr val="dk1"/>
                </a:solidFill>
              </a:rPr>
              <a:t>La préparation précoce des offres est essentielle ! C'est un facteur essentiel pour une proposition réussie.</a:t>
            </a:r>
            <a:endParaRPr/>
          </a:p>
          <a:p>
            <a:pPr indent="-127000" lvl="0" marL="91440" rtl="0" algn="l">
              <a:lnSpc>
                <a:spcPct val="110000"/>
              </a:lnSpc>
              <a:spcBef>
                <a:spcPts val="1600"/>
              </a:spcBef>
              <a:spcAft>
                <a:spcPts val="0"/>
              </a:spcAft>
              <a:buClr>
                <a:schemeClr val="dk1"/>
              </a:buClr>
              <a:buSzPts val="2000"/>
              <a:buFont typeface="Noto Sans Symbols"/>
              <a:buChar char="▪"/>
            </a:pPr>
            <a:r>
              <a:rPr lang="fr" sz="2000">
                <a:solidFill>
                  <a:schemeClr val="dk1"/>
                </a:solidFill>
              </a:rPr>
              <a:t>Habituellement, l'USAID ne donnera que 30 à 45 jours (4 à 6 semaines) pour répondre à un RFA/RFP à compter de la date de publication du NOFO.</a:t>
            </a:r>
            <a:endParaRPr/>
          </a:p>
          <a:p>
            <a:pPr indent="-127000" lvl="0" marL="91440" rtl="0" algn="l">
              <a:lnSpc>
                <a:spcPct val="110000"/>
              </a:lnSpc>
              <a:spcBef>
                <a:spcPts val="1600"/>
              </a:spcBef>
              <a:spcAft>
                <a:spcPts val="0"/>
              </a:spcAft>
              <a:buClr>
                <a:schemeClr val="dk1"/>
              </a:buClr>
              <a:buSzPts val="2000"/>
              <a:buFont typeface="Noto Sans Symbols"/>
              <a:buChar char="▪"/>
            </a:pPr>
            <a:r>
              <a:rPr lang="fr" sz="2000">
                <a:solidFill>
                  <a:schemeClr val="dk1"/>
                </a:solidFill>
              </a:rPr>
              <a:t>Référez-vous aux prévisions de financement et à toutes les informations que vous pouvez recueillir via vos réseaux pour entreprendre un travail préparatoire bien avant la mise en ligne de la sollicitation.</a:t>
            </a:r>
            <a:endParaRPr/>
          </a:p>
          <a:p>
            <a:pPr indent="-127000" lvl="0" marL="91440" rtl="0" algn="l">
              <a:lnSpc>
                <a:spcPct val="110000"/>
              </a:lnSpc>
              <a:spcBef>
                <a:spcPts val="1600"/>
              </a:spcBef>
              <a:spcAft>
                <a:spcPts val="0"/>
              </a:spcAft>
              <a:buClr>
                <a:schemeClr val="dk1"/>
              </a:buClr>
              <a:buSzPts val="2000"/>
              <a:buFont typeface="Noto Sans Symbols"/>
              <a:buChar char="▪"/>
            </a:pPr>
            <a:r>
              <a:rPr lang="fr" sz="2000">
                <a:solidFill>
                  <a:schemeClr val="dk1"/>
                </a:solidFill>
              </a:rPr>
              <a:t>Le travail de planification préalable peut même commencer des semaines, des mois, voire des années à l’avance.</a:t>
            </a:r>
            <a:endParaRPr/>
          </a:p>
        </p:txBody>
      </p:sp>
      <p:sp>
        <p:nvSpPr>
          <p:cNvPr id="686" name="Google Shape;686;p86"/>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TRAVAIL DE PRÉ-POSITIONNEMENT/CAPTURE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87"/>
          <p:cNvSpPr txBox="1"/>
          <p:nvPr>
            <p:ph idx="1" type="body"/>
          </p:nvPr>
        </p:nvSpPr>
        <p:spPr>
          <a:xfrm>
            <a:off x="969264" y="919438"/>
            <a:ext cx="11173968" cy="5450881"/>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600"/>
              <a:buNone/>
            </a:pPr>
            <a:r>
              <a:rPr b="1" lang="fr" sz="1600">
                <a:solidFill>
                  <a:schemeClr val="dk1"/>
                </a:solidFill>
              </a:rPr>
              <a:t>Qu'est-ce que c'est? </a:t>
            </a:r>
            <a:r>
              <a:rPr lang="fr" sz="1600">
                <a:solidFill>
                  <a:schemeClr val="dk1"/>
                </a:solidFill>
              </a:rPr>
              <a:t>Un processus qui commence une fois qu'une « décision de poursuite » est prise et se poursuit jusqu'à ce que l'opportunité soit publiée (pour les opportunités compétitives).</a:t>
            </a:r>
            <a:endParaRPr/>
          </a:p>
          <a:p>
            <a:pPr indent="0" lvl="0" marL="0" rtl="0" algn="l">
              <a:lnSpc>
                <a:spcPct val="110000"/>
              </a:lnSpc>
              <a:spcBef>
                <a:spcPts val="1400"/>
              </a:spcBef>
              <a:spcAft>
                <a:spcPts val="0"/>
              </a:spcAft>
              <a:buSzPts val="1600"/>
              <a:buNone/>
            </a:pPr>
            <a:r>
              <a:rPr b="1" lang="fr" sz="1600">
                <a:solidFill>
                  <a:schemeClr val="dk1"/>
                </a:solidFill>
              </a:rPr>
              <a:t>En quoi cela consiste?</a:t>
            </a:r>
            <a:endParaRPr/>
          </a:p>
          <a:p>
            <a:pPr indent="-101600" lvl="0" marL="91440" rtl="0" algn="l">
              <a:lnSpc>
                <a:spcPct val="110000"/>
              </a:lnSpc>
              <a:spcBef>
                <a:spcPts val="733"/>
              </a:spcBef>
              <a:spcAft>
                <a:spcPts val="0"/>
              </a:spcAft>
              <a:buClr>
                <a:schemeClr val="dk1"/>
              </a:buClr>
              <a:buSzPts val="1600"/>
              <a:buFont typeface="Noto Sans Symbols"/>
              <a:buChar char="▪"/>
            </a:pPr>
            <a:r>
              <a:rPr lang="fr" sz="1600">
                <a:solidFill>
                  <a:schemeClr val="dk1"/>
                </a:solidFill>
              </a:rPr>
              <a:t>Évaluation approfondie de l’opportunité et des besoins/priorités locales </a:t>
            </a:r>
            <a:endParaRPr/>
          </a:p>
          <a:p>
            <a:pPr indent="-101600" lvl="0" marL="91440" rtl="0" algn="l">
              <a:lnSpc>
                <a:spcPct val="110000"/>
              </a:lnSpc>
              <a:spcBef>
                <a:spcPts val="1066"/>
              </a:spcBef>
              <a:spcAft>
                <a:spcPts val="0"/>
              </a:spcAft>
              <a:buClr>
                <a:schemeClr val="dk1"/>
              </a:buClr>
              <a:buSzPts val="1600"/>
              <a:buFont typeface="Noto Sans Symbols"/>
              <a:buChar char="▪"/>
            </a:pPr>
            <a:r>
              <a:rPr lang="fr" sz="1600">
                <a:solidFill>
                  <a:schemeClr val="dk1"/>
                </a:solidFill>
              </a:rPr>
              <a:t>Analyse de la concurrence et des partenaires potentiels</a:t>
            </a:r>
            <a:endParaRPr/>
          </a:p>
          <a:p>
            <a:pPr indent="-101600" lvl="0" marL="91440" rtl="0" algn="l">
              <a:lnSpc>
                <a:spcPct val="110000"/>
              </a:lnSpc>
              <a:spcBef>
                <a:spcPts val="1066"/>
              </a:spcBef>
              <a:spcAft>
                <a:spcPts val="0"/>
              </a:spcAft>
              <a:buClr>
                <a:schemeClr val="dk1"/>
              </a:buClr>
              <a:buSzPts val="1600"/>
              <a:buFont typeface="Noto Sans Symbols"/>
              <a:buChar char="▪"/>
            </a:pPr>
            <a:r>
              <a:rPr lang="fr" sz="1600">
                <a:solidFill>
                  <a:schemeClr val="dk1"/>
                </a:solidFill>
              </a:rPr>
              <a:t>Évaluation des capacités techniques de votre organisation</a:t>
            </a:r>
            <a:endParaRPr/>
          </a:p>
          <a:p>
            <a:pPr indent="0" lvl="0" marL="0" rtl="0" algn="l">
              <a:lnSpc>
                <a:spcPct val="110000"/>
              </a:lnSpc>
              <a:spcBef>
                <a:spcPts val="1733"/>
              </a:spcBef>
              <a:spcAft>
                <a:spcPts val="0"/>
              </a:spcAft>
              <a:buSzPts val="1600"/>
              <a:buNone/>
            </a:pPr>
            <a:r>
              <a:rPr b="1" i="1" lang="fr" sz="1600">
                <a:solidFill>
                  <a:schemeClr val="dk1"/>
                </a:solidFill>
              </a:rPr>
              <a:t>Pour ensuite informer et commencer :</a:t>
            </a:r>
            <a:endParaRPr/>
          </a:p>
          <a:p>
            <a:pPr indent="-101600" lvl="0" marL="91440" rtl="0" algn="l">
              <a:lnSpc>
                <a:spcPct val="110000"/>
              </a:lnSpc>
              <a:spcBef>
                <a:spcPts val="733"/>
              </a:spcBef>
              <a:spcAft>
                <a:spcPts val="0"/>
              </a:spcAft>
              <a:buClr>
                <a:schemeClr val="dk1"/>
              </a:buClr>
              <a:buSzPts val="1600"/>
              <a:buFont typeface="Noto Sans Symbols"/>
              <a:buChar char="▪"/>
            </a:pPr>
            <a:r>
              <a:rPr lang="fr" sz="1600">
                <a:solidFill>
                  <a:schemeClr val="dk1"/>
                </a:solidFill>
              </a:rPr>
              <a:t>Développement de votre stratégie pour financer l'effort de proposition et identifier votre équipe de proposition ;</a:t>
            </a:r>
            <a:endParaRPr/>
          </a:p>
          <a:p>
            <a:pPr indent="-101600" lvl="0" marL="91440" rtl="0" algn="l">
              <a:lnSpc>
                <a:spcPct val="110000"/>
              </a:lnSpc>
              <a:spcBef>
                <a:spcPts val="1066"/>
              </a:spcBef>
              <a:spcAft>
                <a:spcPts val="0"/>
              </a:spcAft>
              <a:buClr>
                <a:schemeClr val="dk1"/>
              </a:buClr>
              <a:buSzPts val="1600"/>
              <a:buFont typeface="Noto Sans Symbols"/>
              <a:buChar char="▪"/>
            </a:pPr>
            <a:r>
              <a:rPr lang="fr" sz="1600">
                <a:solidFill>
                  <a:schemeClr val="dk1"/>
                </a:solidFill>
              </a:rPr>
              <a:t>Développement de votre stratégie de partenariat et début de la formation de votre consortium ;</a:t>
            </a:r>
            <a:endParaRPr/>
          </a:p>
          <a:p>
            <a:pPr indent="-101600" lvl="0" marL="91440" rtl="0" algn="l">
              <a:lnSpc>
                <a:spcPct val="110000"/>
              </a:lnSpc>
              <a:spcBef>
                <a:spcPts val="1066"/>
              </a:spcBef>
              <a:spcAft>
                <a:spcPts val="0"/>
              </a:spcAft>
              <a:buClr>
                <a:schemeClr val="dk1"/>
              </a:buClr>
              <a:buSzPts val="1600"/>
              <a:buFont typeface="Noto Sans Symbols"/>
              <a:buChar char="▪"/>
            </a:pPr>
            <a:r>
              <a:rPr lang="fr" sz="1600">
                <a:solidFill>
                  <a:schemeClr val="dk1"/>
                </a:solidFill>
              </a:rPr>
              <a:t>Élaboration de vos premières stratégies techniques, managériales et budgétaires ;</a:t>
            </a:r>
            <a:endParaRPr/>
          </a:p>
          <a:p>
            <a:pPr indent="-101600" lvl="0" marL="91440" rtl="0" algn="l">
              <a:lnSpc>
                <a:spcPct val="110000"/>
              </a:lnSpc>
              <a:spcBef>
                <a:spcPts val="1066"/>
              </a:spcBef>
              <a:spcAft>
                <a:spcPts val="0"/>
              </a:spcAft>
              <a:buClr>
                <a:schemeClr val="dk1"/>
              </a:buClr>
              <a:buSzPts val="1600"/>
              <a:buFont typeface="Noto Sans Symbols"/>
              <a:buChar char="▪"/>
            </a:pPr>
            <a:r>
              <a:rPr lang="fr" sz="1600">
                <a:solidFill>
                  <a:schemeClr val="dk1"/>
                </a:solidFill>
              </a:rPr>
              <a:t>Recrutement de votre personnel clé ; et</a:t>
            </a:r>
            <a:endParaRPr/>
          </a:p>
          <a:p>
            <a:pPr indent="-101600" lvl="0" marL="91440" rtl="0" algn="l">
              <a:lnSpc>
                <a:spcPct val="110000"/>
              </a:lnSpc>
              <a:spcBef>
                <a:spcPts val="1066"/>
              </a:spcBef>
              <a:spcAft>
                <a:spcPts val="0"/>
              </a:spcAft>
              <a:buClr>
                <a:schemeClr val="dk1"/>
              </a:buClr>
              <a:buSzPts val="1600"/>
              <a:buFont typeface="Noto Sans Symbols"/>
              <a:buChar char="▪"/>
            </a:pPr>
            <a:r>
              <a:rPr lang="fr" sz="1600">
                <a:solidFill>
                  <a:schemeClr val="dk1"/>
                </a:solidFill>
              </a:rPr>
              <a:t>Éventuellement également rédiger certaines sections (par exemple, contexte/contexte du pays, déclaration des capacités de l'entreprise, antécédents de performances [PPR], etc.)</a:t>
            </a:r>
            <a:endParaRPr/>
          </a:p>
          <a:p>
            <a:pPr indent="-101600" lvl="0" marL="91440" rtl="0" algn="l">
              <a:lnSpc>
                <a:spcPct val="110000"/>
              </a:lnSpc>
              <a:spcBef>
                <a:spcPts val="1066"/>
              </a:spcBef>
              <a:spcAft>
                <a:spcPts val="0"/>
              </a:spcAft>
              <a:buClr>
                <a:schemeClr val="dk1"/>
              </a:buClr>
              <a:buSzPts val="1600"/>
              <a:buFont typeface="Noto Sans Symbols"/>
              <a:buChar char="▪"/>
            </a:pPr>
            <a:r>
              <a:rPr lang="fr" sz="1600">
                <a:solidFill>
                  <a:schemeClr val="dk1"/>
                </a:solidFill>
              </a:rPr>
              <a:t>Squelette budgétaire</a:t>
            </a:r>
            <a:endParaRPr/>
          </a:p>
          <a:p>
            <a:pPr indent="0" lvl="0" marL="169329" rtl="0" algn="l">
              <a:lnSpc>
                <a:spcPct val="110000"/>
              </a:lnSpc>
              <a:spcBef>
                <a:spcPts val="1733"/>
              </a:spcBef>
              <a:spcAft>
                <a:spcPts val="0"/>
              </a:spcAft>
              <a:buSzPts val="2000"/>
              <a:buNone/>
            </a:pPr>
            <a:r>
              <a:t/>
            </a:r>
            <a:endParaRPr sz="2000">
              <a:solidFill>
                <a:schemeClr val="dk1"/>
              </a:solidFill>
            </a:endParaRPr>
          </a:p>
        </p:txBody>
      </p:sp>
      <p:sp>
        <p:nvSpPr>
          <p:cNvPr id="692" name="Google Shape;692;p8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PRÉ-POSITIONNEMENT/CAPTURE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8"/>
          <p:cNvSpPr txBox="1"/>
          <p:nvPr>
            <p:ph idx="1" type="body"/>
          </p:nvPr>
        </p:nvSpPr>
        <p:spPr>
          <a:xfrm>
            <a:off x="185742" y="1701558"/>
            <a:ext cx="7646693" cy="4867564"/>
          </a:xfrm>
          <a:prstGeom prst="rect">
            <a:avLst/>
          </a:prstGeom>
          <a:noFill/>
          <a:ln>
            <a:noFill/>
          </a:ln>
        </p:spPr>
        <p:txBody>
          <a:bodyPr anchorCtr="0" anchor="t" bIns="45700" lIns="0" spcFirstLastPara="1" rIns="0" wrap="square" tIns="45700">
            <a:noAutofit/>
          </a:bodyPr>
          <a:lstStyle/>
          <a:p>
            <a:pPr indent="-114300" lvl="0" marL="91440" rtl="0" algn="l">
              <a:lnSpc>
                <a:spcPct val="110000"/>
              </a:lnSpc>
              <a:spcBef>
                <a:spcPts val="0"/>
              </a:spcBef>
              <a:spcAft>
                <a:spcPts val="0"/>
              </a:spcAft>
              <a:buClr>
                <a:schemeClr val="dk1"/>
              </a:buClr>
              <a:buSzPts val="1800"/>
              <a:buFont typeface="Noto Sans Symbols"/>
              <a:buChar char="▪"/>
            </a:pPr>
            <a:r>
              <a:rPr lang="fr" sz="1800">
                <a:solidFill>
                  <a:schemeClr val="dk1"/>
                </a:solidFill>
              </a:rPr>
              <a:t>Cela peut include :</a:t>
            </a:r>
            <a:endParaRPr/>
          </a:p>
          <a:p>
            <a:pPr indent="-182880" lvl="1" marL="384048" rtl="0" algn="l">
              <a:lnSpc>
                <a:spcPct val="110000"/>
              </a:lnSpc>
              <a:spcBef>
                <a:spcPts val="1333"/>
              </a:spcBef>
              <a:spcAft>
                <a:spcPts val="0"/>
              </a:spcAft>
              <a:buClr>
                <a:schemeClr val="dk1"/>
              </a:buClr>
              <a:buSzPts val="1800"/>
              <a:buChar char="◦"/>
            </a:pPr>
            <a:r>
              <a:rPr lang="fr" sz="1800">
                <a:solidFill>
                  <a:schemeClr val="dk1"/>
                </a:solidFill>
                <a:latin typeface="Arial"/>
                <a:ea typeface="Arial"/>
                <a:cs typeface="Arial"/>
                <a:sym typeface="Arial"/>
              </a:rPr>
              <a:t>Rechercher des informations sur le problème clé et les priorités de la population et de la zone cibles ;</a:t>
            </a:r>
            <a:endParaRPr/>
          </a:p>
          <a:p>
            <a:pPr indent="-182880" lvl="1" marL="384048" rtl="0" algn="l">
              <a:lnSpc>
                <a:spcPct val="110000"/>
              </a:lnSpc>
              <a:spcBef>
                <a:spcPts val="1600"/>
              </a:spcBef>
              <a:spcAft>
                <a:spcPts val="0"/>
              </a:spcAft>
              <a:buClr>
                <a:schemeClr val="dk1"/>
              </a:buClr>
              <a:buSzPts val="1800"/>
              <a:buChar char="◦"/>
            </a:pPr>
            <a:r>
              <a:rPr lang="fr" sz="1800">
                <a:solidFill>
                  <a:schemeClr val="dk1"/>
                </a:solidFill>
                <a:latin typeface="Arial"/>
                <a:ea typeface="Arial"/>
                <a:cs typeface="Arial"/>
                <a:sym typeface="Arial"/>
              </a:rPr>
              <a:t>Découvrir les forces et les faiblesses du titulaire ainsi que les approches qui ont réussi et qui devraient être maintenues/intensifiées dans le suivi ;</a:t>
            </a:r>
            <a:endParaRPr/>
          </a:p>
          <a:p>
            <a:pPr indent="-182880" lvl="1" marL="384048" rtl="0" algn="l">
              <a:lnSpc>
                <a:spcPct val="110000"/>
              </a:lnSpc>
              <a:spcBef>
                <a:spcPts val="1600"/>
              </a:spcBef>
              <a:spcAft>
                <a:spcPts val="0"/>
              </a:spcAft>
              <a:buClr>
                <a:schemeClr val="dk1"/>
              </a:buClr>
              <a:buSzPts val="1800"/>
              <a:buChar char="◦"/>
            </a:pPr>
            <a:r>
              <a:rPr lang="fr" sz="1800">
                <a:solidFill>
                  <a:schemeClr val="dk1"/>
                </a:solidFill>
                <a:latin typeface="Arial"/>
                <a:ea typeface="Arial"/>
                <a:cs typeface="Arial"/>
                <a:sym typeface="Arial"/>
              </a:rPr>
              <a:t>Obtenir des informations sur vos concurrents potentiels et réfléchir à vos avantages concurrentiels et à vos arguments de vente uniques ;</a:t>
            </a:r>
            <a:endParaRPr/>
          </a:p>
          <a:p>
            <a:pPr indent="-182880" lvl="1" marL="384048" rtl="0" algn="l">
              <a:lnSpc>
                <a:spcPct val="110000"/>
              </a:lnSpc>
              <a:spcBef>
                <a:spcPts val="1600"/>
              </a:spcBef>
              <a:spcAft>
                <a:spcPts val="0"/>
              </a:spcAft>
              <a:buClr>
                <a:schemeClr val="dk1"/>
              </a:buClr>
              <a:buSzPts val="1800"/>
              <a:buChar char="◦"/>
            </a:pPr>
            <a:r>
              <a:rPr lang="fr" sz="1800">
                <a:solidFill>
                  <a:schemeClr val="dk1"/>
                </a:solidFill>
                <a:latin typeface="Arial"/>
                <a:ea typeface="Arial"/>
                <a:cs typeface="Arial"/>
                <a:sym typeface="Arial"/>
              </a:rPr>
              <a:t>Établir ou renforcer des partenariats, notamment en explorant les options pour les membres du consortium et les partenaires de mise en œuvre/sous-récipiendaires ;</a:t>
            </a:r>
            <a:endParaRPr/>
          </a:p>
          <a:p>
            <a:pPr indent="-182880" lvl="1" marL="384048" rtl="0" algn="l">
              <a:lnSpc>
                <a:spcPct val="110000"/>
              </a:lnSpc>
              <a:spcBef>
                <a:spcPts val="1600"/>
              </a:spcBef>
              <a:spcAft>
                <a:spcPts val="0"/>
              </a:spcAft>
              <a:buClr>
                <a:schemeClr val="dk1"/>
              </a:buClr>
              <a:buSzPts val="1800"/>
              <a:buChar char="◦"/>
            </a:pPr>
            <a:r>
              <a:rPr lang="fr" sz="1800">
                <a:solidFill>
                  <a:schemeClr val="dk1"/>
                </a:solidFill>
                <a:latin typeface="Arial"/>
                <a:ea typeface="Arial"/>
                <a:cs typeface="Arial"/>
                <a:sym typeface="Arial"/>
              </a:rPr>
              <a:t>Commencez à rechercher du personnel clé solide à considérer pour votre équipe de projet.</a:t>
            </a:r>
            <a:endParaRPr/>
          </a:p>
        </p:txBody>
      </p:sp>
      <p:sp>
        <p:nvSpPr>
          <p:cNvPr id="698" name="Google Shape;698;p88"/>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EXERCICE DE PRÉ-POSITIONNEMENT/CAPTURE</a:t>
            </a:r>
            <a:endParaRPr/>
          </a:p>
        </p:txBody>
      </p:sp>
      <p:sp>
        <p:nvSpPr>
          <p:cNvPr id="699" name="Google Shape;699;p88"/>
          <p:cNvSpPr txBox="1"/>
          <p:nvPr/>
        </p:nvSpPr>
        <p:spPr>
          <a:xfrm>
            <a:off x="185742" y="1012388"/>
            <a:ext cx="1191389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1400">
                <a:solidFill>
                  <a:schemeClr val="dk1"/>
                </a:solidFill>
                <a:latin typeface="Quattrocento Sans"/>
                <a:ea typeface="Quattrocento Sans"/>
                <a:cs typeface="Quattrocento Sans"/>
                <a:sym typeface="Quattrocento Sans"/>
              </a:rPr>
              <a:t>Si vous savez qu'un accord de coopération financé par l'USAID et mis en œuvre  par une ONGI devrait prendre fin dans un an et que vous avez entendu dire qu'il y aura une autre phase qui ne sera éligible qu'aux organisations locales en tant que récipiendaires principaux, QUE FAIRE?  Comment s’informer sur ce projet?</a:t>
            </a: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700" name="Google Shape;700;p88"/>
          <p:cNvSpPr txBox="1"/>
          <p:nvPr/>
        </p:nvSpPr>
        <p:spPr>
          <a:xfrm>
            <a:off x="7832436" y="2761673"/>
            <a:ext cx="4082474" cy="2862322"/>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 sz="1800">
                <a:solidFill>
                  <a:schemeClr val="lt1"/>
                </a:solidFill>
                <a:latin typeface="Avenir"/>
                <a:ea typeface="Avenir"/>
                <a:cs typeface="Avenir"/>
                <a:sym typeface="Avenir"/>
              </a:rPr>
              <a:t>Sources d’Informations sur ce projet</a:t>
            </a:r>
            <a:endParaRPr sz="1800">
              <a:solidFill>
                <a:schemeClr val="lt1"/>
              </a:solidFill>
              <a:latin typeface="Avenir"/>
              <a:ea typeface="Avenir"/>
              <a:cs typeface="Avenir"/>
              <a:sym typeface="Avenir"/>
            </a:endParaRPr>
          </a:p>
          <a:p>
            <a:pPr indent="0" lvl="0" marL="0" marR="0" rtl="0" algn="l">
              <a:spcBef>
                <a:spcPts val="0"/>
              </a:spcBef>
              <a:spcAft>
                <a:spcPts val="0"/>
              </a:spcAft>
              <a:buNone/>
            </a:pPr>
            <a:r>
              <a:t/>
            </a:r>
            <a:endParaRPr sz="1800">
              <a:solidFill>
                <a:schemeClr val="lt1"/>
              </a:solidFill>
              <a:latin typeface="Avenir"/>
              <a:ea typeface="Avenir"/>
              <a:cs typeface="Avenir"/>
              <a:sym typeface="Avenir"/>
            </a:endParaRPr>
          </a:p>
          <a:p>
            <a:pPr indent="-285750" lvl="0" marL="285750" marR="0" rtl="0" algn="l">
              <a:spcBef>
                <a:spcPts val="0"/>
              </a:spcBef>
              <a:spcAft>
                <a:spcPts val="0"/>
              </a:spcAft>
              <a:buClr>
                <a:schemeClr val="lt1"/>
              </a:buClr>
              <a:buSzPts val="1800"/>
              <a:buFont typeface="Arial"/>
              <a:buChar char="•"/>
            </a:pPr>
            <a:r>
              <a:rPr lang="fr" sz="1800">
                <a:solidFill>
                  <a:schemeClr val="lt1"/>
                </a:solidFill>
                <a:latin typeface="Avenir"/>
                <a:ea typeface="Avenir"/>
                <a:cs typeface="Avenir"/>
                <a:sym typeface="Avenir"/>
              </a:rPr>
              <a:t>Consultez le RFA initial archivé (</a:t>
            </a:r>
            <a:r>
              <a:rPr lang="fr" sz="1800" u="sng">
                <a:solidFill>
                  <a:schemeClr val="lt1"/>
                </a:solidFill>
                <a:latin typeface="Avenir"/>
                <a:ea typeface="Avenir"/>
                <a:cs typeface="Avenir"/>
                <a:sym typeface="Avenir"/>
                <a:hlinkClick r:id="rId3">
                  <a:extLst>
                    <a:ext uri="{A12FA001-AC4F-418D-AE19-62706E023703}">
                      <ahyp:hlinkClr val="tx"/>
                    </a:ext>
                  </a:extLst>
                </a:hlinkClick>
              </a:rPr>
              <a:t>https://www.grants.gov/</a:t>
            </a:r>
            <a:r>
              <a:rPr lang="fr" sz="1800">
                <a:solidFill>
                  <a:schemeClr val="lt1"/>
                </a:solidFill>
                <a:latin typeface="Avenir"/>
                <a:ea typeface="Avenir"/>
                <a:cs typeface="Avenir"/>
                <a:sym typeface="Avenir"/>
              </a:rPr>
              <a:t> ) </a:t>
            </a:r>
            <a:endParaRPr/>
          </a:p>
          <a:p>
            <a:pPr indent="-285750" lvl="0" marL="285750" marR="0" rtl="0" algn="l">
              <a:spcBef>
                <a:spcPts val="0"/>
              </a:spcBef>
              <a:spcAft>
                <a:spcPts val="0"/>
              </a:spcAft>
              <a:buClr>
                <a:schemeClr val="lt1"/>
              </a:buClr>
              <a:buSzPts val="1800"/>
              <a:buFont typeface="Arial"/>
              <a:buChar char="•"/>
            </a:pPr>
            <a:r>
              <a:rPr lang="fr" sz="1800">
                <a:solidFill>
                  <a:schemeClr val="lt1"/>
                </a:solidFill>
                <a:latin typeface="Avenir"/>
                <a:ea typeface="Avenir"/>
                <a:cs typeface="Avenir"/>
                <a:sym typeface="Avenir"/>
              </a:rPr>
              <a:t>Rapport Evaluation mi-parcours</a:t>
            </a:r>
            <a:endParaRPr/>
          </a:p>
          <a:p>
            <a:pPr indent="-285750" lvl="0" marL="285750" marR="0" rtl="0" algn="l">
              <a:spcBef>
                <a:spcPts val="0"/>
              </a:spcBef>
              <a:spcAft>
                <a:spcPts val="0"/>
              </a:spcAft>
              <a:buClr>
                <a:schemeClr val="lt1"/>
              </a:buClr>
              <a:buSzPts val="1800"/>
              <a:buFont typeface="Arial"/>
              <a:buChar char="•"/>
            </a:pPr>
            <a:r>
              <a:rPr lang="fr" sz="1800">
                <a:solidFill>
                  <a:schemeClr val="lt1"/>
                </a:solidFill>
                <a:latin typeface="Avenir"/>
                <a:ea typeface="Avenir"/>
                <a:cs typeface="Avenir"/>
                <a:sym typeface="Avenir"/>
              </a:rPr>
              <a:t>Rapport Evaluation Finale (Si disponible)</a:t>
            </a:r>
            <a:endParaRPr/>
          </a:p>
          <a:p>
            <a:pPr indent="-285750" lvl="0" marL="285750" marR="0" rtl="0" algn="l">
              <a:spcBef>
                <a:spcPts val="0"/>
              </a:spcBef>
              <a:spcAft>
                <a:spcPts val="0"/>
              </a:spcAft>
              <a:buClr>
                <a:schemeClr val="lt1"/>
              </a:buClr>
              <a:buSzPts val="1800"/>
              <a:buFont typeface="Arial"/>
              <a:buChar char="•"/>
            </a:pPr>
            <a:r>
              <a:rPr lang="fr" sz="1800">
                <a:solidFill>
                  <a:schemeClr val="lt1"/>
                </a:solidFill>
                <a:latin typeface="Avenir"/>
                <a:ea typeface="Avenir"/>
                <a:cs typeface="Avenir"/>
                <a:sym typeface="Avenir"/>
              </a:rPr>
              <a:t>Autres rapports techniques</a:t>
            </a:r>
            <a:endParaRPr/>
          </a:p>
          <a:p>
            <a:pPr indent="0" lvl="1" marL="457200" marR="0" rtl="0" algn="ctr">
              <a:spcBef>
                <a:spcPts val="0"/>
              </a:spcBef>
              <a:spcAft>
                <a:spcPts val="0"/>
              </a:spcAft>
              <a:buNone/>
            </a:pPr>
            <a:r>
              <a:rPr b="0" i="0" lang="fr" sz="1800" u="none" cap="none" strike="noStrike">
                <a:solidFill>
                  <a:schemeClr val="lt1"/>
                </a:solidFill>
                <a:latin typeface="Avenir"/>
                <a:ea typeface="Avenir"/>
                <a:cs typeface="Avenir"/>
                <a:sym typeface="Avenir"/>
              </a:rPr>
              <a:t>(</a:t>
            </a:r>
            <a:r>
              <a:rPr b="0" i="0" lang="fr" sz="1800" u="sng" cap="none" strike="noStrike">
                <a:solidFill>
                  <a:schemeClr val="lt1"/>
                </a:solidFill>
                <a:latin typeface="Avenir"/>
                <a:ea typeface="Avenir"/>
                <a:cs typeface="Avenir"/>
                <a:sym typeface="Avenir"/>
                <a:hlinkClick r:id="rId4">
                  <a:extLst>
                    <a:ext uri="{A12FA001-AC4F-418D-AE19-62706E023703}">
                      <ahyp:hlinkClr val="tx"/>
                    </a:ext>
                  </a:extLst>
                </a:hlinkClick>
              </a:rPr>
              <a:t>https://dec.usaid.gov/dec/home/Default.aspx</a:t>
            </a:r>
            <a:r>
              <a:rPr b="0" i="0" lang="fr" sz="1800" u="none" cap="none" strike="noStrike">
                <a:solidFill>
                  <a:schemeClr val="lt1"/>
                </a:solidFill>
                <a:latin typeface="Avenir"/>
                <a:ea typeface="Avenir"/>
                <a:cs typeface="Avenir"/>
                <a:sym typeface="Avenir"/>
              </a:rPr>
              <a:t>) </a:t>
            </a:r>
            <a:endParaRPr b="0" i="0" sz="1800" u="none" cap="none" strike="noStrike">
              <a:solidFill>
                <a:schemeClr val="lt1"/>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7">
                                            <p:txEl>
                                              <p:pRg end="0" st="0"/>
                                            </p:txEl>
                                          </p:spTgt>
                                        </p:tgtEl>
                                        <p:attrNameLst>
                                          <p:attrName>style.visibility</p:attrName>
                                        </p:attrNameLst>
                                      </p:cBhvr>
                                      <p:to>
                                        <p:strVal val="visible"/>
                                      </p:to>
                                    </p:set>
                                    <p:anim calcmode="lin" valueType="num">
                                      <p:cBhvr additive="base">
                                        <p:cTn dur="500"/>
                                        <p:tgtEl>
                                          <p:spTgt spid="69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7">
                                            <p:txEl>
                                              <p:pRg end="1" st="1"/>
                                            </p:txEl>
                                          </p:spTgt>
                                        </p:tgtEl>
                                        <p:attrNameLst>
                                          <p:attrName>style.visibility</p:attrName>
                                        </p:attrNameLst>
                                      </p:cBhvr>
                                      <p:to>
                                        <p:strVal val="visible"/>
                                      </p:to>
                                    </p:set>
                                    <p:anim calcmode="lin" valueType="num">
                                      <p:cBhvr additive="base">
                                        <p:cTn dur="500"/>
                                        <p:tgtEl>
                                          <p:spTgt spid="69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7">
                                            <p:txEl>
                                              <p:pRg end="2" st="2"/>
                                            </p:txEl>
                                          </p:spTgt>
                                        </p:tgtEl>
                                        <p:attrNameLst>
                                          <p:attrName>style.visibility</p:attrName>
                                        </p:attrNameLst>
                                      </p:cBhvr>
                                      <p:to>
                                        <p:strVal val="visible"/>
                                      </p:to>
                                    </p:set>
                                    <p:anim calcmode="lin" valueType="num">
                                      <p:cBhvr additive="base">
                                        <p:cTn dur="500"/>
                                        <p:tgtEl>
                                          <p:spTgt spid="69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7">
                                            <p:txEl>
                                              <p:pRg end="3" st="3"/>
                                            </p:txEl>
                                          </p:spTgt>
                                        </p:tgtEl>
                                        <p:attrNameLst>
                                          <p:attrName>style.visibility</p:attrName>
                                        </p:attrNameLst>
                                      </p:cBhvr>
                                      <p:to>
                                        <p:strVal val="visible"/>
                                      </p:to>
                                    </p:set>
                                    <p:anim calcmode="lin" valueType="num">
                                      <p:cBhvr additive="base">
                                        <p:cTn dur="500"/>
                                        <p:tgtEl>
                                          <p:spTgt spid="69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7">
                                            <p:txEl>
                                              <p:pRg end="4" st="4"/>
                                            </p:txEl>
                                          </p:spTgt>
                                        </p:tgtEl>
                                        <p:attrNameLst>
                                          <p:attrName>style.visibility</p:attrName>
                                        </p:attrNameLst>
                                      </p:cBhvr>
                                      <p:to>
                                        <p:strVal val="visible"/>
                                      </p:to>
                                    </p:set>
                                    <p:anim calcmode="lin" valueType="num">
                                      <p:cBhvr additive="base">
                                        <p:cTn dur="500"/>
                                        <p:tgtEl>
                                          <p:spTgt spid="697">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7">
                                            <p:txEl>
                                              <p:pRg end="5" st="5"/>
                                            </p:txEl>
                                          </p:spTgt>
                                        </p:tgtEl>
                                        <p:attrNameLst>
                                          <p:attrName>style.visibility</p:attrName>
                                        </p:attrNameLst>
                                      </p:cBhvr>
                                      <p:to>
                                        <p:strVal val="visible"/>
                                      </p:to>
                                    </p:set>
                                    <p:anim calcmode="lin" valueType="num">
                                      <p:cBhvr additive="base">
                                        <p:cTn dur="500"/>
                                        <p:tgtEl>
                                          <p:spTgt spid="697">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89"/>
          <p:cNvSpPr txBox="1"/>
          <p:nvPr>
            <p:ph idx="1" type="body"/>
          </p:nvPr>
        </p:nvSpPr>
        <p:spPr>
          <a:xfrm>
            <a:off x="969264" y="919439"/>
            <a:ext cx="10527792" cy="6044779"/>
          </a:xfrm>
          <a:prstGeom prst="rect">
            <a:avLst/>
          </a:prstGeom>
          <a:noFill/>
          <a:ln>
            <a:noFill/>
          </a:ln>
        </p:spPr>
        <p:txBody>
          <a:bodyPr anchorCtr="0" anchor="t" bIns="45700" lIns="0" spcFirstLastPara="1" rIns="0" wrap="square" tIns="45700">
            <a:noAutofit/>
          </a:bodyPr>
          <a:lstStyle/>
          <a:p>
            <a:pPr indent="0" lvl="0" marL="0" rtl="0" algn="just">
              <a:lnSpc>
                <a:spcPct val="110000"/>
              </a:lnSpc>
              <a:spcBef>
                <a:spcPts val="0"/>
              </a:spcBef>
              <a:spcAft>
                <a:spcPts val="0"/>
              </a:spcAft>
              <a:buSzPts val="1600"/>
              <a:buNone/>
            </a:pPr>
            <a:r>
              <a:rPr b="1" lang="fr" sz="1600">
                <a:solidFill>
                  <a:schemeClr val="dk1"/>
                </a:solidFill>
                <a:latin typeface="Arial"/>
                <a:ea typeface="Arial"/>
                <a:cs typeface="Arial"/>
                <a:sym typeface="Arial"/>
              </a:rPr>
              <a:t>Partenariats de projets</a:t>
            </a:r>
            <a:endParaRPr/>
          </a:p>
          <a:p>
            <a:pPr indent="-101600" lvl="0" marL="91440" rtl="0" algn="l">
              <a:lnSpc>
                <a:spcPct val="110000"/>
              </a:lnSpc>
              <a:spcBef>
                <a:spcPts val="1333"/>
              </a:spcBef>
              <a:spcAft>
                <a:spcPts val="0"/>
              </a:spcAft>
              <a:buClr>
                <a:schemeClr val="dk1"/>
              </a:buClr>
              <a:buSzPts val="1600"/>
              <a:buFont typeface="Noto Sans Symbols"/>
              <a:buChar char="▪"/>
            </a:pPr>
            <a:r>
              <a:rPr lang="fr" sz="1600">
                <a:solidFill>
                  <a:schemeClr val="dk1"/>
                </a:solidFill>
              </a:rPr>
              <a:t>Très peu de projets financés par le gouvernement américain sont mis en œuvre par une seule organisation.</a:t>
            </a:r>
            <a:endParaRPr/>
          </a:p>
          <a:p>
            <a:pPr indent="-101600" lvl="0" marL="91440" rtl="0" algn="l">
              <a:lnSpc>
                <a:spcPct val="110000"/>
              </a:lnSpc>
              <a:spcBef>
                <a:spcPts val="1066"/>
              </a:spcBef>
              <a:spcAft>
                <a:spcPts val="0"/>
              </a:spcAft>
              <a:buClr>
                <a:schemeClr val="dk1"/>
              </a:buClr>
              <a:buSzPts val="1600"/>
              <a:buFont typeface="Noto Sans Symbols"/>
              <a:buChar char="▪"/>
            </a:pPr>
            <a:r>
              <a:rPr lang="fr" sz="1600">
                <a:solidFill>
                  <a:schemeClr val="dk1"/>
                </a:solidFill>
              </a:rPr>
              <a:t>En general il y’a trois types de partenaires</a:t>
            </a:r>
            <a:endParaRPr/>
          </a:p>
          <a:p>
            <a:pPr indent="-182880" lvl="2" marL="566928" rtl="0" algn="l">
              <a:lnSpc>
                <a:spcPct val="110000"/>
              </a:lnSpc>
              <a:spcBef>
                <a:spcPts val="1066"/>
              </a:spcBef>
              <a:spcAft>
                <a:spcPts val="0"/>
              </a:spcAft>
              <a:buClr>
                <a:schemeClr val="dk1"/>
              </a:buClr>
              <a:buSzPts val="1600"/>
              <a:buFont typeface="Noto Sans Symbols"/>
              <a:buChar char="▪"/>
            </a:pPr>
            <a:r>
              <a:rPr lang="fr" sz="1600">
                <a:solidFill>
                  <a:schemeClr val="dk1"/>
                </a:solidFill>
              </a:rPr>
              <a:t>Recipiendaire Principal (</a:t>
            </a:r>
            <a:r>
              <a:rPr b="1" lang="fr" sz="1600">
                <a:solidFill>
                  <a:schemeClr val="dk1"/>
                </a:solidFill>
              </a:rPr>
              <a:t>Prime</a:t>
            </a:r>
            <a:r>
              <a:rPr lang="fr" sz="1600">
                <a:solidFill>
                  <a:schemeClr val="dk1"/>
                </a:solidFill>
              </a:rPr>
              <a:t>) – </a:t>
            </a:r>
            <a:r>
              <a:rPr b="1" i="1" lang="fr" sz="1600">
                <a:solidFill>
                  <a:srgbClr val="C00000"/>
                </a:solidFill>
              </a:rPr>
              <a:t>Un seul</a:t>
            </a:r>
            <a:endParaRPr/>
          </a:p>
          <a:p>
            <a:pPr indent="-182880" lvl="2" marL="566928" rtl="0" algn="l">
              <a:lnSpc>
                <a:spcPct val="110000"/>
              </a:lnSpc>
              <a:spcBef>
                <a:spcPts val="1066"/>
              </a:spcBef>
              <a:spcAft>
                <a:spcPts val="0"/>
              </a:spcAft>
              <a:buClr>
                <a:schemeClr val="dk1"/>
              </a:buClr>
              <a:buSzPts val="1600"/>
              <a:buFont typeface="Noto Sans Symbols"/>
              <a:buChar char="▪"/>
            </a:pPr>
            <a:r>
              <a:rPr lang="fr" sz="1600">
                <a:solidFill>
                  <a:schemeClr val="dk1"/>
                </a:solidFill>
              </a:rPr>
              <a:t>Sous-Recipient (s) (</a:t>
            </a:r>
            <a:r>
              <a:rPr b="1" lang="fr" sz="1600">
                <a:solidFill>
                  <a:schemeClr val="dk1"/>
                </a:solidFill>
              </a:rPr>
              <a:t>Sub</a:t>
            </a:r>
            <a:r>
              <a:rPr lang="fr" sz="1600">
                <a:solidFill>
                  <a:schemeClr val="dk1"/>
                </a:solidFill>
              </a:rPr>
              <a:t>) – </a:t>
            </a:r>
            <a:r>
              <a:rPr b="1" i="1" lang="fr" sz="1600">
                <a:solidFill>
                  <a:srgbClr val="C00000"/>
                </a:solidFill>
              </a:rPr>
              <a:t>Un ou plusieurs</a:t>
            </a:r>
            <a:endParaRPr/>
          </a:p>
          <a:p>
            <a:pPr indent="-182880" lvl="2" marL="566928" rtl="0" algn="l">
              <a:lnSpc>
                <a:spcPct val="110000"/>
              </a:lnSpc>
              <a:spcBef>
                <a:spcPts val="1066"/>
              </a:spcBef>
              <a:spcAft>
                <a:spcPts val="0"/>
              </a:spcAft>
              <a:buClr>
                <a:schemeClr val="dk1"/>
              </a:buClr>
              <a:buSzPts val="1600"/>
              <a:buFont typeface="Noto Sans Symbols"/>
              <a:buChar char="▪"/>
            </a:pPr>
            <a:r>
              <a:rPr lang="fr" sz="1600">
                <a:solidFill>
                  <a:schemeClr val="dk1"/>
                </a:solidFill>
              </a:rPr>
              <a:t>Organisations Resources (</a:t>
            </a:r>
            <a:r>
              <a:rPr b="1" lang="fr" sz="1600">
                <a:solidFill>
                  <a:schemeClr val="dk1"/>
                </a:solidFill>
              </a:rPr>
              <a:t>Resource Organizations</a:t>
            </a:r>
            <a:r>
              <a:rPr lang="fr" sz="1600">
                <a:solidFill>
                  <a:schemeClr val="dk1"/>
                </a:solidFill>
              </a:rPr>
              <a:t>) -</a:t>
            </a:r>
            <a:r>
              <a:rPr b="1" i="1" lang="fr" sz="1600">
                <a:solidFill>
                  <a:srgbClr val="C00000"/>
                </a:solidFill>
              </a:rPr>
              <a:t>Une ou plusieurs</a:t>
            </a:r>
            <a:endParaRPr/>
          </a:p>
          <a:p>
            <a:pPr indent="-101600" lvl="0" marL="91440" rtl="0" algn="l">
              <a:lnSpc>
                <a:spcPct val="110000"/>
              </a:lnSpc>
              <a:spcBef>
                <a:spcPts val="1333"/>
              </a:spcBef>
              <a:spcAft>
                <a:spcPts val="0"/>
              </a:spcAft>
              <a:buClr>
                <a:schemeClr val="dk1"/>
              </a:buClr>
              <a:buSzPts val="1600"/>
              <a:buChar char=" "/>
            </a:pPr>
            <a:r>
              <a:rPr lang="fr" sz="1600">
                <a:solidFill>
                  <a:schemeClr val="dk1"/>
                </a:solidFill>
                <a:latin typeface="Arial"/>
                <a:ea typeface="Arial"/>
                <a:cs typeface="Arial"/>
                <a:sym typeface="Arial"/>
              </a:rPr>
              <a:t>En règle générale, le Prime sera responsable de la gestion globale du financement, mais formera une équipe de partenaires du consortium qui réaliseront le projet en collaboration.</a:t>
            </a:r>
            <a:endParaRPr/>
          </a:p>
          <a:p>
            <a:pPr indent="-101600" lvl="0" marL="91440" rtl="0" algn="l">
              <a:lnSpc>
                <a:spcPct val="110000"/>
              </a:lnSpc>
              <a:spcBef>
                <a:spcPts val="1600"/>
              </a:spcBef>
              <a:spcAft>
                <a:spcPts val="0"/>
              </a:spcAft>
              <a:buClr>
                <a:schemeClr val="dk1"/>
              </a:buClr>
              <a:buSzPts val="1600"/>
              <a:buChar char=" "/>
            </a:pPr>
            <a:r>
              <a:rPr lang="fr" sz="1600">
                <a:solidFill>
                  <a:schemeClr val="dk1"/>
                </a:solidFill>
                <a:latin typeface="Arial"/>
                <a:ea typeface="Arial"/>
                <a:cs typeface="Arial"/>
                <a:sym typeface="Arial"/>
              </a:rPr>
              <a:t>Le Prime peut également sélectionner un groupe de sous-récipiendaires pour soutenir la mise en œuvre dans des domaines techniques spécifiques, des populations cibles ou des zones géographiques.</a:t>
            </a:r>
            <a:endParaRPr/>
          </a:p>
          <a:p>
            <a:pPr indent="-101600" lvl="0" marL="91440" rtl="0" algn="l">
              <a:lnSpc>
                <a:spcPct val="110000"/>
              </a:lnSpc>
              <a:spcBef>
                <a:spcPts val="1333"/>
              </a:spcBef>
              <a:spcAft>
                <a:spcPts val="0"/>
              </a:spcAft>
              <a:buClr>
                <a:schemeClr val="dk1"/>
              </a:buClr>
              <a:buSzPts val="1600"/>
              <a:buFont typeface="Noto Sans Symbols"/>
              <a:buChar char="▪"/>
            </a:pPr>
            <a:r>
              <a:rPr lang="fr" sz="1600">
                <a:solidFill>
                  <a:schemeClr val="dk1"/>
                </a:solidFill>
              </a:rPr>
              <a:t>Habituellement, l'approche « une seule équipe » est appréciée par l'USG (organigramme du projet simplifié, espace de bureau partagé pour le projet, comité de pilotage du projet et/ou équipe de direction avec représentation de tous les membres du consortium, etc.)</a:t>
            </a:r>
            <a:endParaRPr/>
          </a:p>
        </p:txBody>
      </p:sp>
      <p:sp>
        <p:nvSpPr>
          <p:cNvPr id="706" name="Google Shape;706;p8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FORMER UN CONSORTIUM GAGNANT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90"/>
          <p:cNvSpPr txBox="1"/>
          <p:nvPr>
            <p:ph idx="1" type="body"/>
          </p:nvPr>
        </p:nvSpPr>
        <p:spPr>
          <a:xfrm>
            <a:off x="941554" y="1215003"/>
            <a:ext cx="10527792" cy="4796451"/>
          </a:xfrm>
          <a:prstGeom prst="rect">
            <a:avLst/>
          </a:prstGeom>
          <a:noFill/>
          <a:ln>
            <a:noFill/>
          </a:ln>
        </p:spPr>
        <p:txBody>
          <a:bodyPr anchorCtr="0" anchor="t" bIns="45700" lIns="0" spcFirstLastPara="1" rIns="0" wrap="square" tIns="45700">
            <a:noAutofit/>
          </a:bodyPr>
          <a:lstStyle/>
          <a:p>
            <a:pPr indent="-440255" lvl="4" marL="609585" rtl="0" algn="l">
              <a:lnSpc>
                <a:spcPct val="110000"/>
              </a:lnSpc>
              <a:spcBef>
                <a:spcPts val="0"/>
              </a:spcBef>
              <a:spcAft>
                <a:spcPts val="0"/>
              </a:spcAft>
              <a:buClr>
                <a:schemeClr val="dk1"/>
              </a:buClr>
              <a:buSzPts val="1600"/>
              <a:buFont typeface="Noto Sans Symbols"/>
              <a:buChar char="▪"/>
            </a:pPr>
            <a:r>
              <a:rPr lang="fr" sz="1800">
                <a:solidFill>
                  <a:schemeClr val="dk1"/>
                </a:solidFill>
              </a:rPr>
              <a:t>Recherchez les exécutants actuels avec l’USAID et d’autres donateurs.</a:t>
            </a:r>
            <a:endParaRPr/>
          </a:p>
          <a:p>
            <a:pPr indent="-440255" lvl="4" marL="609585" rtl="0" algn="l">
              <a:lnSpc>
                <a:spcPct val="110000"/>
              </a:lnSpc>
              <a:spcBef>
                <a:spcPts val="1066"/>
              </a:spcBef>
              <a:spcAft>
                <a:spcPts val="0"/>
              </a:spcAft>
              <a:buClr>
                <a:schemeClr val="dk1"/>
              </a:buClr>
              <a:buSzPts val="1600"/>
              <a:buFont typeface="Noto Sans Symbols"/>
              <a:buChar char="▪"/>
            </a:pPr>
            <a:r>
              <a:rPr lang="fr" sz="1800">
                <a:solidFill>
                  <a:schemeClr val="dk1"/>
                </a:solidFill>
              </a:rPr>
              <a:t>Tirez profit de vos réseaux (employés, anciens collègues).</a:t>
            </a:r>
            <a:endParaRPr/>
          </a:p>
          <a:p>
            <a:pPr indent="-440255" lvl="4" marL="609585" rtl="0" algn="l">
              <a:lnSpc>
                <a:spcPct val="110000"/>
              </a:lnSpc>
              <a:spcBef>
                <a:spcPts val="1066"/>
              </a:spcBef>
              <a:spcAft>
                <a:spcPts val="0"/>
              </a:spcAft>
              <a:buClr>
                <a:schemeClr val="dk1"/>
              </a:buClr>
              <a:buSzPts val="1600"/>
              <a:buFont typeface="Noto Sans Symbols"/>
              <a:buChar char="▪"/>
            </a:pPr>
            <a:r>
              <a:rPr lang="fr" sz="1800">
                <a:solidFill>
                  <a:schemeClr val="dk1"/>
                </a:solidFill>
              </a:rPr>
              <a:t>Assister à des événements parrainés par l’ USAID ou les projets finances par l’USAID (groupes de travail techniques, événements de clôture de projet, Ateliers d’apprentissage. etc.).</a:t>
            </a:r>
            <a:endParaRPr/>
          </a:p>
          <a:p>
            <a:pPr indent="-440255" lvl="4" marL="609585" rtl="0" algn="l">
              <a:lnSpc>
                <a:spcPct val="110000"/>
              </a:lnSpc>
              <a:spcBef>
                <a:spcPts val="1066"/>
              </a:spcBef>
              <a:spcAft>
                <a:spcPts val="0"/>
              </a:spcAft>
              <a:buClr>
                <a:schemeClr val="dk1"/>
              </a:buClr>
              <a:buSzPts val="1600"/>
              <a:buFont typeface="Noto Sans Symbols"/>
              <a:buChar char="▪"/>
            </a:pPr>
            <a:r>
              <a:rPr lang="fr" sz="1800" u="sng">
                <a:solidFill>
                  <a:schemeClr val="dk1"/>
                </a:solidFill>
                <a:hlinkClick r:id="rId3">
                  <a:extLst>
                    <a:ext uri="{A12FA001-AC4F-418D-AE19-62706E023703}">
                      <ahyp:hlinkClr val="tx"/>
                    </a:ext>
                  </a:extLst>
                </a:hlinkClick>
              </a:rPr>
              <a:t>WorkwithUSAID.org </a:t>
            </a:r>
            <a:r>
              <a:rPr lang="fr" sz="1800">
                <a:solidFill>
                  <a:schemeClr val="dk1"/>
                </a:solidFill>
              </a:rPr>
              <a:t>- un centre de ressources permettant aux partenaires locaux et internationaux nouveaux, actuels et futurs de naviguer dans la collaboration avec l'USAID.</a:t>
            </a:r>
            <a:endParaRPr/>
          </a:p>
          <a:p>
            <a:pPr indent="0" lvl="4" marL="169329" rtl="0" algn="l">
              <a:lnSpc>
                <a:spcPct val="107000"/>
              </a:lnSpc>
              <a:spcBef>
                <a:spcPts val="733"/>
              </a:spcBef>
              <a:spcAft>
                <a:spcPts val="0"/>
              </a:spcAft>
              <a:buClr>
                <a:srgbClr val="6C6463"/>
              </a:buClr>
              <a:buSzPts val="1600"/>
              <a:buNone/>
            </a:pPr>
            <a:r>
              <a:t/>
            </a:r>
            <a:endParaRPr sz="1800">
              <a:solidFill>
                <a:schemeClr val="dk1"/>
              </a:solidFill>
            </a:endParaRPr>
          </a:p>
          <a:p>
            <a:pPr indent="0" lvl="4" marL="169329" rtl="0" algn="l">
              <a:lnSpc>
                <a:spcPct val="110000"/>
              </a:lnSpc>
              <a:spcBef>
                <a:spcPts val="933"/>
              </a:spcBef>
              <a:spcAft>
                <a:spcPts val="0"/>
              </a:spcAft>
              <a:buClr>
                <a:schemeClr val="dk1"/>
              </a:buClr>
              <a:buSzPts val="1600"/>
              <a:buNone/>
            </a:pPr>
            <a:r>
              <a:rPr b="1" lang="fr" sz="1800">
                <a:solidFill>
                  <a:srgbClr val="002F6C"/>
                </a:solidFill>
              </a:rPr>
              <a:t>Soyez stratégique quant au nombre de partenaires que vous sélectionnez. </a:t>
            </a:r>
            <a:endParaRPr/>
          </a:p>
          <a:p>
            <a:pPr indent="0" lvl="4" marL="169329" rtl="0" algn="l">
              <a:lnSpc>
                <a:spcPct val="110000"/>
              </a:lnSpc>
              <a:spcBef>
                <a:spcPts val="1066"/>
              </a:spcBef>
              <a:spcAft>
                <a:spcPts val="0"/>
              </a:spcAft>
              <a:buClr>
                <a:schemeClr val="dk1"/>
              </a:buClr>
              <a:buSzPts val="1600"/>
              <a:buNone/>
            </a:pPr>
            <a:r>
              <a:rPr b="1" lang="fr" sz="1800">
                <a:solidFill>
                  <a:srgbClr val="002F6C"/>
                </a:solidFill>
              </a:rPr>
              <a:t>Pesez les coûts et les avantages, car un grand nombre peut être difficile à gérer/coordonner et peut constituer une utilisation inefficace des ressources du gouvernement américain.</a:t>
            </a:r>
            <a:endParaRPr/>
          </a:p>
          <a:p>
            <a:pPr indent="0" lvl="4" marL="169329" rtl="0" algn="l">
              <a:lnSpc>
                <a:spcPct val="110000"/>
              </a:lnSpc>
              <a:spcBef>
                <a:spcPts val="1066"/>
              </a:spcBef>
              <a:spcAft>
                <a:spcPts val="0"/>
              </a:spcAft>
              <a:buClr>
                <a:schemeClr val="dk1"/>
              </a:buClr>
              <a:buSzPts val="1600"/>
              <a:buNone/>
            </a:pPr>
            <a:r>
              <a:t/>
            </a:r>
            <a:endParaRPr b="1" sz="1800">
              <a:solidFill>
                <a:srgbClr val="002F6C"/>
              </a:solidFill>
            </a:endParaRPr>
          </a:p>
          <a:p>
            <a:pPr indent="0" lvl="4" marL="169329" rtl="0" algn="ctr">
              <a:lnSpc>
                <a:spcPct val="110000"/>
              </a:lnSpc>
              <a:spcBef>
                <a:spcPts val="1066"/>
              </a:spcBef>
              <a:spcAft>
                <a:spcPts val="0"/>
              </a:spcAft>
              <a:buClr>
                <a:schemeClr val="dk1"/>
              </a:buClr>
              <a:buSzPts val="1600"/>
              <a:buNone/>
            </a:pPr>
            <a:r>
              <a:rPr b="1" lang="fr" sz="1800">
                <a:solidFill>
                  <a:srgbClr val="C00000"/>
                </a:solidFill>
              </a:rPr>
              <a:t>Attention – Partenariat Stratégique n’est pas équipe pléthorique!!!!</a:t>
            </a:r>
            <a:endParaRPr/>
          </a:p>
          <a:p>
            <a:pPr indent="0" lvl="4" marL="169329" rtl="0" algn="l">
              <a:lnSpc>
                <a:spcPct val="107000"/>
              </a:lnSpc>
              <a:spcBef>
                <a:spcPts val="733"/>
              </a:spcBef>
              <a:spcAft>
                <a:spcPts val="0"/>
              </a:spcAft>
              <a:buClr>
                <a:srgbClr val="6C6463"/>
              </a:buClr>
              <a:buSzPts val="1600"/>
              <a:buNone/>
            </a:pPr>
            <a:r>
              <a:t/>
            </a:r>
            <a:endParaRPr sz="2133">
              <a:solidFill>
                <a:srgbClr val="C00000"/>
              </a:solidFill>
              <a:latin typeface="Arial"/>
              <a:ea typeface="Arial"/>
              <a:cs typeface="Arial"/>
              <a:sym typeface="Arial"/>
            </a:endParaRPr>
          </a:p>
          <a:p>
            <a:pPr indent="-67729" lvl="4" marL="169329" rtl="0" algn="l">
              <a:lnSpc>
                <a:spcPct val="107000"/>
              </a:lnSpc>
              <a:spcBef>
                <a:spcPts val="600"/>
              </a:spcBef>
              <a:spcAft>
                <a:spcPts val="0"/>
              </a:spcAft>
              <a:buClr>
                <a:srgbClr val="6C6463"/>
              </a:buClr>
              <a:buSzPts val="1600"/>
              <a:buNone/>
            </a:pPr>
            <a:r>
              <a:t/>
            </a:r>
            <a:endParaRPr sz="1867">
              <a:solidFill>
                <a:schemeClr val="dk1"/>
              </a:solidFill>
              <a:latin typeface="Arial"/>
              <a:ea typeface="Arial"/>
              <a:cs typeface="Arial"/>
              <a:sym typeface="Arial"/>
            </a:endParaRPr>
          </a:p>
        </p:txBody>
      </p:sp>
      <p:sp>
        <p:nvSpPr>
          <p:cNvPr id="712" name="Google Shape;712;p90"/>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400">
                <a:solidFill>
                  <a:srgbClr val="FFFFFF"/>
                </a:solidFill>
                <a:latin typeface="Arial"/>
                <a:ea typeface="Arial"/>
                <a:cs typeface="Arial"/>
                <a:sym typeface="Arial"/>
              </a:rPr>
              <a:t>COMMENT IDENTIFIER DES PARTENAIRES POTENTIELS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91"/>
          <p:cNvSpPr txBox="1"/>
          <p:nvPr>
            <p:ph idx="1" type="body"/>
          </p:nvPr>
        </p:nvSpPr>
        <p:spPr>
          <a:xfrm>
            <a:off x="969264" y="919439"/>
            <a:ext cx="10527792" cy="5490460"/>
          </a:xfrm>
          <a:prstGeom prst="rect">
            <a:avLst/>
          </a:prstGeom>
          <a:noFill/>
          <a:ln>
            <a:noFill/>
          </a:ln>
        </p:spPr>
        <p:txBody>
          <a:bodyPr anchorCtr="0" anchor="t" bIns="45700" lIns="0" spcFirstLastPara="1" rIns="0" wrap="square" tIns="45700">
            <a:noAutofit/>
          </a:bodyPr>
          <a:lstStyle/>
          <a:p>
            <a:pPr indent="-440255" lvl="4" marL="609585" rtl="0" algn="l">
              <a:lnSpc>
                <a:spcPct val="110000"/>
              </a:lnSpc>
              <a:spcBef>
                <a:spcPts val="0"/>
              </a:spcBef>
              <a:spcAft>
                <a:spcPts val="0"/>
              </a:spcAft>
              <a:buClr>
                <a:schemeClr val="dk1"/>
              </a:buClr>
              <a:buSzPts val="1600"/>
              <a:buFont typeface="Noto Sans Symbols"/>
              <a:buChar char="▪"/>
            </a:pPr>
            <a:r>
              <a:rPr lang="fr" sz="1800">
                <a:solidFill>
                  <a:schemeClr val="dk1"/>
                </a:solidFill>
              </a:rPr>
              <a:t>Rôle sur le projet et valeur ajoutée qu'ils apporteront. Considérez le type de partenaire :</a:t>
            </a:r>
            <a:endParaRPr/>
          </a:p>
          <a:p>
            <a:pPr indent="-182880" lvl="1" marL="384048" rtl="0" algn="l">
              <a:lnSpc>
                <a:spcPct val="110000"/>
              </a:lnSpc>
              <a:spcBef>
                <a:spcPts val="1333"/>
              </a:spcBef>
              <a:spcAft>
                <a:spcPts val="0"/>
              </a:spcAft>
              <a:buClr>
                <a:schemeClr val="dk1"/>
              </a:buClr>
              <a:buSzPts val="1800"/>
              <a:buChar char="◦"/>
            </a:pPr>
            <a:r>
              <a:rPr lang="fr">
                <a:solidFill>
                  <a:schemeClr val="dk1"/>
                </a:solidFill>
                <a:latin typeface="Arial"/>
                <a:ea typeface="Arial"/>
                <a:cs typeface="Arial"/>
                <a:sym typeface="Arial"/>
              </a:rPr>
              <a:t>Fournisseur d’assistance technique (</a:t>
            </a:r>
            <a:endParaRPr/>
          </a:p>
          <a:p>
            <a:pPr indent="-182880" lvl="1" marL="384048" rtl="0" algn="l">
              <a:lnSpc>
                <a:spcPct val="110000"/>
              </a:lnSpc>
              <a:spcBef>
                <a:spcPts val="1600"/>
              </a:spcBef>
              <a:spcAft>
                <a:spcPts val="0"/>
              </a:spcAft>
              <a:buClr>
                <a:schemeClr val="dk1"/>
              </a:buClr>
              <a:buSzPts val="1800"/>
              <a:buChar char="◦"/>
            </a:pPr>
            <a:r>
              <a:rPr lang="fr">
                <a:solidFill>
                  <a:schemeClr val="dk1"/>
                </a:solidFill>
                <a:latin typeface="Arial"/>
                <a:ea typeface="Arial"/>
                <a:cs typeface="Arial"/>
                <a:sym typeface="Arial"/>
              </a:rPr>
              <a:t>Partenaire de prestation de services/de mise en œuvre</a:t>
            </a:r>
            <a:endParaRPr/>
          </a:p>
          <a:p>
            <a:pPr indent="-182880" lvl="1" marL="384048" rtl="0" algn="l">
              <a:lnSpc>
                <a:spcPct val="110000"/>
              </a:lnSpc>
              <a:spcBef>
                <a:spcPts val="1600"/>
              </a:spcBef>
              <a:spcAft>
                <a:spcPts val="0"/>
              </a:spcAft>
              <a:buClr>
                <a:schemeClr val="dk1"/>
              </a:buClr>
              <a:buSzPts val="1800"/>
              <a:buChar char="◦"/>
            </a:pPr>
            <a:r>
              <a:rPr lang="fr">
                <a:solidFill>
                  <a:schemeClr val="dk1"/>
                </a:solidFill>
                <a:latin typeface="Arial"/>
                <a:ea typeface="Arial"/>
                <a:cs typeface="Arial"/>
                <a:sym typeface="Arial"/>
              </a:rPr>
              <a:t>Partenaire ressource (pour faire occasionnellement appel à un soutien de niche, mais sans engagement formel, sous-subvention ou rôle de consortium)</a:t>
            </a:r>
            <a:endParaRPr/>
          </a:p>
          <a:p>
            <a:pPr indent="-440255" lvl="4" marL="609585" rtl="0" algn="l">
              <a:lnSpc>
                <a:spcPct val="110000"/>
              </a:lnSpc>
              <a:spcBef>
                <a:spcPts val="1333"/>
              </a:spcBef>
              <a:spcAft>
                <a:spcPts val="0"/>
              </a:spcAft>
              <a:buClr>
                <a:schemeClr val="dk1"/>
              </a:buClr>
              <a:buSzPts val="1600"/>
              <a:buFont typeface="Noto Sans Symbols"/>
              <a:buChar char="▪"/>
            </a:pPr>
            <a:r>
              <a:rPr lang="fr" sz="1800">
                <a:solidFill>
                  <a:schemeClr val="dk1"/>
                </a:solidFill>
              </a:rPr>
              <a:t>Compétences/expertises complémentaires ou superposées (parmi tous les partenaires)</a:t>
            </a:r>
            <a:endParaRPr/>
          </a:p>
          <a:p>
            <a:pPr indent="-440255" lvl="4" marL="609585" rtl="0" algn="l">
              <a:lnSpc>
                <a:spcPct val="110000"/>
              </a:lnSpc>
              <a:spcBef>
                <a:spcPts val="1066"/>
              </a:spcBef>
              <a:spcAft>
                <a:spcPts val="0"/>
              </a:spcAft>
              <a:buClr>
                <a:schemeClr val="dk1"/>
              </a:buClr>
              <a:buSzPts val="1600"/>
              <a:buFont typeface="Noto Sans Symbols"/>
              <a:buChar char="▪"/>
            </a:pPr>
            <a:r>
              <a:rPr lang="fr" sz="1800">
                <a:solidFill>
                  <a:schemeClr val="dk1"/>
                </a:solidFill>
              </a:rPr>
              <a:t>Leur réputation/crédibilité (notamment du point de vue du donateur)</a:t>
            </a:r>
            <a:endParaRPr/>
          </a:p>
          <a:p>
            <a:pPr indent="-440255" lvl="4" marL="609585" rtl="0" algn="l">
              <a:lnSpc>
                <a:spcPct val="110000"/>
              </a:lnSpc>
              <a:spcBef>
                <a:spcPts val="1066"/>
              </a:spcBef>
              <a:spcAft>
                <a:spcPts val="0"/>
              </a:spcAft>
              <a:buClr>
                <a:schemeClr val="dk1"/>
              </a:buClr>
              <a:buSzPts val="1600"/>
              <a:buFont typeface="Noto Sans Symbols"/>
              <a:buChar char="▪"/>
            </a:pPr>
            <a:r>
              <a:rPr lang="fr" sz="1800">
                <a:solidFill>
                  <a:schemeClr val="dk1"/>
                </a:solidFill>
              </a:rPr>
              <a:t>Couverture/présence géographique</a:t>
            </a:r>
            <a:endParaRPr/>
          </a:p>
          <a:p>
            <a:pPr indent="-440255" lvl="4" marL="609585" rtl="0" algn="l">
              <a:lnSpc>
                <a:spcPct val="110000"/>
              </a:lnSpc>
              <a:spcBef>
                <a:spcPts val="1066"/>
              </a:spcBef>
              <a:spcAft>
                <a:spcPts val="0"/>
              </a:spcAft>
              <a:buClr>
                <a:schemeClr val="dk1"/>
              </a:buClr>
              <a:buSzPts val="1600"/>
              <a:buFont typeface="Noto Sans Symbols"/>
              <a:buChar char="▪"/>
            </a:pPr>
            <a:r>
              <a:rPr lang="fr" sz="1800">
                <a:solidFill>
                  <a:schemeClr val="dk1"/>
                </a:solidFill>
              </a:rPr>
              <a:t>Expérience locale et connaissance du terrain local</a:t>
            </a:r>
            <a:endParaRPr/>
          </a:p>
          <a:p>
            <a:pPr indent="-440255" lvl="4" marL="609585" rtl="0" algn="l">
              <a:lnSpc>
                <a:spcPct val="110000"/>
              </a:lnSpc>
              <a:spcBef>
                <a:spcPts val="1066"/>
              </a:spcBef>
              <a:spcAft>
                <a:spcPts val="0"/>
              </a:spcAft>
              <a:buClr>
                <a:schemeClr val="dk1"/>
              </a:buClr>
              <a:buSzPts val="1600"/>
              <a:buFont typeface="Noto Sans Symbols"/>
              <a:buChar char="▪"/>
            </a:pPr>
            <a:r>
              <a:rPr lang="fr" sz="1800">
                <a:solidFill>
                  <a:schemeClr val="dk1"/>
                </a:solidFill>
              </a:rPr>
              <a:t>Historique de performances positives et pertinentes</a:t>
            </a:r>
            <a:endParaRPr/>
          </a:p>
          <a:p>
            <a:pPr indent="-440255" lvl="4" marL="609585" rtl="0" algn="l">
              <a:lnSpc>
                <a:spcPct val="110000"/>
              </a:lnSpc>
              <a:spcBef>
                <a:spcPts val="1066"/>
              </a:spcBef>
              <a:spcAft>
                <a:spcPts val="0"/>
              </a:spcAft>
              <a:buClr>
                <a:schemeClr val="dk1"/>
              </a:buClr>
              <a:buSzPts val="1600"/>
              <a:buFont typeface="Noto Sans Symbols"/>
              <a:buChar char="▪"/>
            </a:pPr>
            <a:r>
              <a:rPr lang="fr" sz="1800">
                <a:solidFill>
                  <a:schemeClr val="dk1"/>
                </a:solidFill>
              </a:rPr>
              <a:t>Influence stratégique</a:t>
            </a:r>
            <a:endParaRPr/>
          </a:p>
          <a:p>
            <a:pPr indent="-440255" lvl="5" marL="1066785" rtl="0" algn="l">
              <a:lnSpc>
                <a:spcPct val="90000"/>
              </a:lnSpc>
              <a:spcBef>
                <a:spcPts val="1066"/>
              </a:spcBef>
              <a:spcAft>
                <a:spcPts val="0"/>
              </a:spcAft>
              <a:buClr>
                <a:schemeClr val="dk1"/>
              </a:buClr>
              <a:buSzPts val="1600"/>
              <a:buFont typeface="Noto Sans Symbols"/>
              <a:buChar char="▪"/>
            </a:pPr>
            <a:r>
              <a:rPr lang="fr" sz="1800">
                <a:solidFill>
                  <a:schemeClr val="dk1"/>
                </a:solidFill>
              </a:rPr>
              <a:t>Decidez pour un partenariat </a:t>
            </a:r>
            <a:r>
              <a:rPr b="1" lang="fr" sz="1800">
                <a:solidFill>
                  <a:schemeClr val="dk1"/>
                </a:solidFill>
              </a:rPr>
              <a:t>Exclusif</a:t>
            </a:r>
            <a:r>
              <a:rPr lang="fr" sz="1800">
                <a:solidFill>
                  <a:schemeClr val="dk1"/>
                </a:solidFill>
              </a:rPr>
              <a:t> ou </a:t>
            </a:r>
            <a:r>
              <a:rPr b="1" lang="fr" sz="1800">
                <a:solidFill>
                  <a:schemeClr val="dk1"/>
                </a:solidFill>
              </a:rPr>
              <a:t>Non-Exclusif</a:t>
            </a:r>
            <a:endParaRPr/>
          </a:p>
        </p:txBody>
      </p:sp>
      <p:sp>
        <p:nvSpPr>
          <p:cNvPr id="718" name="Google Shape;718;p91"/>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CONSIDÉRATIONS POUR LA SÉLECTION DES PARTENAIRES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92"/>
          <p:cNvSpPr txBox="1"/>
          <p:nvPr>
            <p:ph idx="1" type="body"/>
          </p:nvPr>
        </p:nvSpPr>
        <p:spPr>
          <a:xfrm>
            <a:off x="432816" y="919438"/>
            <a:ext cx="11649456" cy="5444785"/>
          </a:xfrm>
          <a:prstGeom prst="rect">
            <a:avLst/>
          </a:prstGeom>
          <a:noFill/>
          <a:ln>
            <a:noFill/>
          </a:ln>
        </p:spPr>
        <p:txBody>
          <a:bodyPr anchorCtr="0" anchor="t" bIns="45700" lIns="0" spcFirstLastPara="1" rIns="0" wrap="square" tIns="45700">
            <a:noAutofit/>
          </a:bodyPr>
          <a:lstStyle/>
          <a:p>
            <a:pPr indent="-457189" lvl="4" marL="626518" rtl="0" algn="l">
              <a:lnSpc>
                <a:spcPct val="110000"/>
              </a:lnSpc>
              <a:spcBef>
                <a:spcPts val="0"/>
              </a:spcBef>
              <a:spcAft>
                <a:spcPts val="0"/>
              </a:spcAft>
              <a:buClr>
                <a:schemeClr val="dk1"/>
              </a:buClr>
              <a:buSzPts val="1600"/>
              <a:buFont typeface="Avenir"/>
              <a:buAutoNum type="arabicPeriod"/>
            </a:pPr>
            <a:r>
              <a:rPr lang="fr" sz="1600">
                <a:solidFill>
                  <a:srgbClr val="0C0C0C"/>
                </a:solidFill>
                <a:latin typeface="Arial"/>
                <a:ea typeface="Arial"/>
                <a:cs typeface="Arial"/>
                <a:sym typeface="Arial"/>
              </a:rPr>
              <a:t>Identifier les principaux secteurs/domaines programmatiques du projet anticipé</a:t>
            </a:r>
            <a:endParaRPr/>
          </a:p>
          <a:p>
            <a:pPr indent="-457189" lvl="4" marL="626518" rtl="0" algn="l">
              <a:lnSpc>
                <a:spcPct val="110000"/>
              </a:lnSpc>
              <a:spcBef>
                <a:spcPts val="1066"/>
              </a:spcBef>
              <a:spcAft>
                <a:spcPts val="0"/>
              </a:spcAft>
              <a:buClr>
                <a:schemeClr val="dk1"/>
              </a:buClr>
              <a:buSzPts val="1600"/>
              <a:buFont typeface="Avenir"/>
              <a:buAutoNum type="arabicPeriod"/>
            </a:pPr>
            <a:r>
              <a:rPr lang="fr" sz="1600">
                <a:solidFill>
                  <a:srgbClr val="0C0C0C"/>
                </a:solidFill>
                <a:latin typeface="Arial"/>
                <a:ea typeface="Arial"/>
                <a:cs typeface="Arial"/>
                <a:sym typeface="Arial"/>
              </a:rPr>
              <a:t>Déterminez lesquels des composantes bénéficieraient de partenariats (Complémentaire aux domaines d'expertise ou la présence/expérience géographique de votre organisation – renforcement de réputation/crédibilité de l'équipe et sa capacité à fournir rapidement des résultats)</a:t>
            </a:r>
            <a:endParaRPr/>
          </a:p>
          <a:p>
            <a:pPr indent="-457189" lvl="4" marL="626518" rtl="0" algn="l">
              <a:lnSpc>
                <a:spcPct val="110000"/>
              </a:lnSpc>
              <a:spcBef>
                <a:spcPts val="1066"/>
              </a:spcBef>
              <a:spcAft>
                <a:spcPts val="0"/>
              </a:spcAft>
              <a:buClr>
                <a:schemeClr val="dk1"/>
              </a:buClr>
              <a:buSzPts val="1600"/>
              <a:buFont typeface="Avenir"/>
              <a:buAutoNum type="arabicPeriod"/>
            </a:pPr>
            <a:r>
              <a:rPr lang="fr" sz="1600">
                <a:solidFill>
                  <a:srgbClr val="0C0C0C"/>
                </a:solidFill>
                <a:latin typeface="Arial"/>
                <a:ea typeface="Arial"/>
                <a:cs typeface="Arial"/>
                <a:sym typeface="Arial"/>
              </a:rPr>
              <a:t>Organiser une première réunion avec chaque partenaire séparément pour jauger leurs capacités et intérêts</a:t>
            </a:r>
            <a:endParaRPr/>
          </a:p>
          <a:p>
            <a:pPr indent="-457188" lvl="5" marL="1083718" rtl="0" algn="l">
              <a:lnSpc>
                <a:spcPct val="90000"/>
              </a:lnSpc>
              <a:spcBef>
                <a:spcPts val="1066"/>
              </a:spcBef>
              <a:spcAft>
                <a:spcPts val="0"/>
              </a:spcAft>
              <a:buClr>
                <a:schemeClr val="dk1"/>
              </a:buClr>
              <a:buSzPts val="1600"/>
              <a:buChar char="◦"/>
            </a:pPr>
            <a:r>
              <a:rPr lang="fr" sz="1600">
                <a:solidFill>
                  <a:schemeClr val="dk1"/>
                </a:solidFill>
                <a:latin typeface="Arial"/>
                <a:ea typeface="Arial"/>
                <a:cs typeface="Arial"/>
                <a:sym typeface="Arial"/>
              </a:rPr>
              <a:t>Déclarez que vous envisagez l'opportunité et renseignez-vous sur leur intérêt/intentions de la poursuivre (et si oui, en tant que principal ou sous) ; le niveau de franchise et de subtilité dépendra de la relation, du niveau de confiance, de la possibilité de concurrence, etc.</a:t>
            </a:r>
            <a:r>
              <a:rPr lang="fr" sz="1600">
                <a:latin typeface="Arial"/>
                <a:ea typeface="Arial"/>
                <a:cs typeface="Arial"/>
                <a:sym typeface="Arial"/>
              </a:rPr>
              <a:t> </a:t>
            </a:r>
            <a:endParaRPr/>
          </a:p>
          <a:p>
            <a:pPr indent="-457188" lvl="5" marL="1083718" rtl="0" algn="l">
              <a:lnSpc>
                <a:spcPct val="90000"/>
              </a:lnSpc>
              <a:spcBef>
                <a:spcPts val="1066"/>
              </a:spcBef>
              <a:spcAft>
                <a:spcPts val="0"/>
              </a:spcAft>
              <a:buClr>
                <a:schemeClr val="dk1"/>
              </a:buClr>
              <a:buSzPts val="1600"/>
              <a:buChar char="◦"/>
            </a:pPr>
            <a:r>
              <a:rPr lang="fr" sz="1600">
                <a:latin typeface="Arial"/>
                <a:ea typeface="Arial"/>
                <a:cs typeface="Arial"/>
                <a:sym typeface="Arial"/>
              </a:rPr>
              <a:t>S'il existe un intérêt mutuel, échangez des déclarations de capacité d'entreprise. Vous souhaitez leur « vendre » votre organisation et votre consortium, tout comme ils souhaitent se commercialiser auprès de vous (puisque vos concurrents peuvent également les courtiser.)</a:t>
            </a:r>
            <a:endParaRPr/>
          </a:p>
          <a:p>
            <a:pPr indent="-457200" lvl="4" marL="626529" rtl="0" algn="l">
              <a:lnSpc>
                <a:spcPct val="110000"/>
              </a:lnSpc>
              <a:spcBef>
                <a:spcPts val="1066"/>
              </a:spcBef>
              <a:spcAft>
                <a:spcPts val="0"/>
              </a:spcAft>
              <a:buClr>
                <a:schemeClr val="dk1"/>
              </a:buClr>
              <a:buSzPts val="1600"/>
              <a:buFont typeface="Avenir"/>
              <a:buAutoNum type="arabicPeriod"/>
            </a:pPr>
            <a:r>
              <a:rPr lang="fr" sz="1600">
                <a:solidFill>
                  <a:srgbClr val="0C0C0C"/>
                </a:solidFill>
              </a:rPr>
              <a:t>Organiser des réunions de suivi pour discuter des termes de référence (SOW) de haut niveau et des rôles ; veillez à ne pas révéler trop de détails sur votre stratégie, surtout avant la signature de l'accord de non-divulgation (NDA).</a:t>
            </a:r>
            <a:endParaRPr/>
          </a:p>
          <a:p>
            <a:pPr indent="-457189" lvl="4" marL="626518" rtl="0" algn="l">
              <a:lnSpc>
                <a:spcPct val="110000"/>
              </a:lnSpc>
              <a:spcBef>
                <a:spcPts val="1066"/>
              </a:spcBef>
              <a:spcAft>
                <a:spcPts val="0"/>
              </a:spcAft>
              <a:buClr>
                <a:schemeClr val="dk1"/>
              </a:buClr>
              <a:buSzPts val="1600"/>
              <a:buFont typeface="Avenir"/>
              <a:buAutoNum type="arabicPeriod"/>
            </a:pPr>
            <a:r>
              <a:rPr lang="fr" sz="1600">
                <a:solidFill>
                  <a:srgbClr val="0C0C0C"/>
                </a:solidFill>
                <a:latin typeface="Arial"/>
                <a:ea typeface="Arial"/>
                <a:cs typeface="Arial"/>
                <a:sym typeface="Arial"/>
              </a:rPr>
              <a:t>Organiser une réunion de consortium avec tous les membres potentiels pour introduire chacun, se familiariser et discuter des synergies et complémentarités. </a:t>
            </a:r>
            <a:endParaRPr/>
          </a:p>
          <a:p>
            <a:pPr indent="-457189" lvl="4" marL="626518" rtl="0" algn="l">
              <a:lnSpc>
                <a:spcPct val="110000"/>
              </a:lnSpc>
              <a:spcBef>
                <a:spcPts val="1066"/>
              </a:spcBef>
              <a:spcAft>
                <a:spcPts val="0"/>
              </a:spcAft>
              <a:buClr>
                <a:schemeClr val="dk1"/>
              </a:buClr>
              <a:buSzPts val="1600"/>
              <a:buFont typeface="Avenir"/>
              <a:buAutoNum type="arabicPeriod" startAt="4"/>
            </a:pPr>
            <a:r>
              <a:rPr lang="fr" sz="1600">
                <a:solidFill>
                  <a:srgbClr val="0C0C0C"/>
                </a:solidFill>
              </a:rPr>
              <a:t>Finalement, signez un accord de pré-équipe (PTA) et/ou un accord d'équipe (TA) pour formaliser le partenariat en ce qui concerne cette opportunité spécifique.</a:t>
            </a:r>
            <a:endParaRPr/>
          </a:p>
        </p:txBody>
      </p:sp>
      <p:sp>
        <p:nvSpPr>
          <p:cNvPr id="724" name="Google Shape;724;p92"/>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MATRIX DE PARTENARIAT ET DE FORMATION DE L'ÉQUIPE/CONSORTIUM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8"/>
          <p:cNvSpPr txBox="1"/>
          <p:nvPr/>
        </p:nvSpPr>
        <p:spPr>
          <a:xfrm>
            <a:off x="1225461" y="1228147"/>
            <a:ext cx="9343585" cy="1692771"/>
          </a:xfrm>
          <a:prstGeom prst="rect">
            <a:avLst/>
          </a:prstGeom>
          <a:noFill/>
          <a:ln>
            <a:noFill/>
          </a:ln>
        </p:spPr>
        <p:txBody>
          <a:bodyPr anchorCtr="0" anchor="t" bIns="45700" lIns="91425" spcFirstLastPara="1" rIns="91425" wrap="square" tIns="45700">
            <a:spAutoFit/>
          </a:bodyPr>
          <a:lstStyle/>
          <a:p>
            <a:pPr indent="-342900" lvl="0" marL="457200" marR="0" rtl="0" algn="l">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342900" lvl="1" marL="914400" marR="0" rtl="0" algn="l">
              <a:spcBef>
                <a:spcPts val="1200"/>
              </a:spcBef>
              <a:spcAft>
                <a:spcPts val="0"/>
              </a:spcAft>
              <a:buClr>
                <a:schemeClr val="dk1"/>
              </a:buClr>
              <a:buSzPts val="1800"/>
              <a:buFont typeface="Noto Sans Symbols"/>
              <a:buNone/>
            </a:pPr>
            <a:r>
              <a:t/>
            </a:r>
            <a:endParaRPr b="0" i="0" sz="1800" u="none" cap="none" strike="noStrike">
              <a:solidFill>
                <a:srgbClr val="000000"/>
              </a:solidFill>
              <a:latin typeface="Times New Roman"/>
              <a:ea typeface="Times New Roman"/>
              <a:cs typeface="Times New Roman"/>
              <a:sym typeface="Times New Roman"/>
            </a:endParaRPr>
          </a:p>
          <a:p>
            <a:pPr indent="-342900" lvl="1" marL="914400" marR="0" rtl="0" algn="l">
              <a:spcBef>
                <a:spcPts val="1200"/>
              </a:spcBef>
              <a:spcAft>
                <a:spcPts val="0"/>
              </a:spcAft>
              <a:buClr>
                <a:schemeClr val="dk1"/>
              </a:buClr>
              <a:buSzPts val="1800"/>
              <a:buFont typeface="Noto Sans Symbols"/>
              <a:buNone/>
            </a:pPr>
            <a:r>
              <a:t/>
            </a:r>
            <a:endParaRPr b="0" i="0" sz="1800" u="none" cap="none" strike="noStrike">
              <a:solidFill>
                <a:srgbClr val="000000"/>
              </a:solidFill>
              <a:latin typeface="Times New Roman"/>
              <a:ea typeface="Times New Roman"/>
              <a:cs typeface="Times New Roman"/>
              <a:sym typeface="Times New Roman"/>
            </a:endParaRPr>
          </a:p>
          <a:p>
            <a:pPr indent="-330200" lvl="0" marL="457200" marR="0" rtl="0" algn="l">
              <a:spcBef>
                <a:spcPts val="1200"/>
              </a:spcBef>
              <a:spcAft>
                <a:spcPts val="0"/>
              </a:spcAft>
              <a:buClr>
                <a:schemeClr val="dk1"/>
              </a:buClr>
              <a:buSzPts val="2000"/>
              <a:buFont typeface="Noto Sans Symbols"/>
              <a:buNone/>
            </a:pPr>
            <a:r>
              <a:t/>
            </a:r>
            <a:endParaRPr sz="2000">
              <a:solidFill>
                <a:srgbClr val="0C0C0C"/>
              </a:solidFill>
              <a:latin typeface="Arial"/>
              <a:ea typeface="Arial"/>
              <a:cs typeface="Arial"/>
              <a:sym typeface="Arial"/>
            </a:endParaRPr>
          </a:p>
        </p:txBody>
      </p:sp>
      <p:sp>
        <p:nvSpPr>
          <p:cNvPr id="371" name="Google Shape;371;p48"/>
          <p:cNvSpPr/>
          <p:nvPr/>
        </p:nvSpPr>
        <p:spPr>
          <a:xfrm>
            <a:off x="31376" y="2595283"/>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Qu'est-ce qu’un </a:t>
            </a:r>
            <a:r>
              <a:rPr b="1" lang="fr" sz="2400" u="sng">
                <a:solidFill>
                  <a:schemeClr val="lt1"/>
                </a:solidFill>
                <a:latin typeface="Arial"/>
                <a:ea typeface="Arial"/>
                <a:cs typeface="Arial"/>
                <a:sym typeface="Arial"/>
              </a:rPr>
              <a:t>Projet </a:t>
            </a:r>
            <a:r>
              <a:rPr b="1" lang="fr" sz="2400">
                <a:solidFill>
                  <a:srgbClr val="FFFFFF"/>
                </a:solidFill>
                <a:latin typeface="Arial"/>
                <a:ea typeface="Arial"/>
                <a:cs typeface="Arial"/>
                <a:sym typeface="Arial"/>
              </a:rPr>
              <a:t>? Programme? </a:t>
            </a:r>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Pourquoi le terme « Proposition » ou « Proposal »?</a:t>
            </a:r>
            <a:endParaRPr/>
          </a:p>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93"/>
          <p:cNvSpPr txBox="1"/>
          <p:nvPr>
            <p:ph idx="1" type="body"/>
          </p:nvPr>
        </p:nvSpPr>
        <p:spPr>
          <a:xfrm>
            <a:off x="981456" y="1144991"/>
            <a:ext cx="10527792" cy="4796451"/>
          </a:xfrm>
          <a:prstGeom prst="rect">
            <a:avLst/>
          </a:prstGeom>
          <a:noFill/>
          <a:ln>
            <a:noFill/>
          </a:ln>
        </p:spPr>
        <p:txBody>
          <a:bodyPr anchorCtr="0" anchor="t" bIns="45700" lIns="0" spcFirstLastPara="1" rIns="0" wrap="square" tIns="45700">
            <a:noAutofit/>
          </a:bodyPr>
          <a:lstStyle/>
          <a:p>
            <a:pPr indent="-448721" lvl="0" marL="448721" rtl="0" algn="l">
              <a:lnSpc>
                <a:spcPct val="110000"/>
              </a:lnSpc>
              <a:spcBef>
                <a:spcPts val="0"/>
              </a:spcBef>
              <a:spcAft>
                <a:spcPts val="0"/>
              </a:spcAft>
              <a:buClr>
                <a:schemeClr val="dk1"/>
              </a:buClr>
              <a:buSzPts val="2000"/>
              <a:buFont typeface="Noto Sans Symbols"/>
              <a:buChar char="▪"/>
            </a:pPr>
            <a:r>
              <a:rPr b="1" lang="fr" sz="2000" u="sng">
                <a:solidFill>
                  <a:srgbClr val="0C0C0C"/>
                </a:solidFill>
              </a:rPr>
              <a:t>Déclaration de capacité : </a:t>
            </a:r>
            <a:r>
              <a:rPr lang="fr" sz="2000">
                <a:solidFill>
                  <a:srgbClr val="0C0C0C"/>
                </a:solidFill>
              </a:rPr>
              <a:t>demandez au membre potentiel du consortium de soumettre une déclaration de capacité basée sur l'expérience de son organisation dans les domaines techniques et géographiques de la proposition.</a:t>
            </a:r>
            <a:endParaRPr/>
          </a:p>
          <a:p>
            <a:pPr indent="-448721" lvl="0" marL="448721" rtl="0" algn="l">
              <a:lnSpc>
                <a:spcPct val="110000"/>
              </a:lnSpc>
              <a:spcBef>
                <a:spcPts val="1600"/>
              </a:spcBef>
              <a:spcAft>
                <a:spcPts val="0"/>
              </a:spcAft>
              <a:buClr>
                <a:schemeClr val="dk1"/>
              </a:buClr>
              <a:buSzPts val="2000"/>
              <a:buFont typeface="Noto Sans Symbols"/>
              <a:buChar char="▪"/>
            </a:pPr>
            <a:r>
              <a:rPr b="1" lang="fr" sz="2000" u="sng">
                <a:solidFill>
                  <a:srgbClr val="0C0C0C"/>
                </a:solidFill>
              </a:rPr>
              <a:t>Accord de pré-équipe (PTA) et accord d'équipe (TA) : </a:t>
            </a:r>
            <a:r>
              <a:rPr lang="fr" sz="2000">
                <a:solidFill>
                  <a:srgbClr val="0C0C0C"/>
                </a:solidFill>
              </a:rPr>
              <a:t>ce document précède la publication de la proposition et exprime l'intention des deux parties. Il est important de n’utiliser qu’un accord préalable car la proposition finale peut changer.</a:t>
            </a:r>
            <a:endParaRPr/>
          </a:p>
          <a:p>
            <a:pPr indent="-448721" lvl="0" marL="448721" rtl="0" algn="l">
              <a:lnSpc>
                <a:spcPct val="110000"/>
              </a:lnSpc>
              <a:spcBef>
                <a:spcPts val="1600"/>
              </a:spcBef>
              <a:spcAft>
                <a:spcPts val="0"/>
              </a:spcAft>
              <a:buClr>
                <a:schemeClr val="dk1"/>
              </a:buClr>
              <a:buSzPts val="2000"/>
              <a:buFont typeface="Noto Sans Symbols"/>
              <a:buChar char="▪"/>
            </a:pPr>
            <a:r>
              <a:rPr b="1" lang="fr" sz="2000" u="sng">
                <a:solidFill>
                  <a:srgbClr val="0C0C0C"/>
                </a:solidFill>
              </a:rPr>
              <a:t>Accord de non-divulgation (NDA) :</a:t>
            </a:r>
            <a:r>
              <a:rPr b="1" lang="fr" sz="2000">
                <a:solidFill>
                  <a:srgbClr val="0C0C0C"/>
                </a:solidFill>
              </a:rPr>
              <a:t> </a:t>
            </a:r>
            <a:r>
              <a:rPr lang="fr" sz="2000">
                <a:solidFill>
                  <a:srgbClr val="0C0C0C"/>
                </a:solidFill>
              </a:rPr>
              <a:t>Demandez au partenaire potentiel de signer une NDA qui l'empêche d'utiliser les informations que vous partagez sur la préparation de la proposition avec quelqu'un d'autre.</a:t>
            </a:r>
            <a:endParaRPr/>
          </a:p>
          <a:p>
            <a:pPr indent="-448721" lvl="0" marL="448721" rtl="0" algn="l">
              <a:lnSpc>
                <a:spcPct val="110000"/>
              </a:lnSpc>
              <a:spcBef>
                <a:spcPts val="1600"/>
              </a:spcBef>
              <a:spcAft>
                <a:spcPts val="0"/>
              </a:spcAft>
              <a:buClr>
                <a:schemeClr val="dk1"/>
              </a:buClr>
              <a:buSzPts val="2000"/>
              <a:buFont typeface="Noto Sans Symbols"/>
              <a:buChar char="▪"/>
            </a:pPr>
            <a:r>
              <a:rPr b="1" lang="fr" sz="2000" u="sng">
                <a:solidFill>
                  <a:srgbClr val="0C0C0C"/>
                </a:solidFill>
              </a:rPr>
              <a:t>Portée des travaux (EDT) :</a:t>
            </a:r>
            <a:r>
              <a:rPr b="1" lang="fr" sz="2000">
                <a:solidFill>
                  <a:srgbClr val="0C0C0C"/>
                </a:solidFill>
              </a:rPr>
              <a:t> </a:t>
            </a:r>
            <a:r>
              <a:rPr lang="fr" sz="2000">
                <a:solidFill>
                  <a:srgbClr val="0C0C0C"/>
                </a:solidFill>
              </a:rPr>
              <a:t>Concevoir un énoncé des travaux qui correspond à la proposition et à la déclaration de capacité de l'organisation.</a:t>
            </a:r>
            <a:endParaRPr/>
          </a:p>
        </p:txBody>
      </p:sp>
      <p:sp>
        <p:nvSpPr>
          <p:cNvPr id="730" name="Google Shape;730;p93"/>
          <p:cNvSpPr/>
          <p:nvPr/>
        </p:nvSpPr>
        <p:spPr>
          <a:xfrm>
            <a:off x="0" y="1"/>
            <a:ext cx="12192000" cy="112166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DOCUMENTS/OUTILS UTILISÉS DANS LA FORMATION DE PARTENARIATS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94"/>
          <p:cNvSpPr txBox="1"/>
          <p:nvPr>
            <p:ph idx="1" type="body"/>
          </p:nvPr>
        </p:nvSpPr>
        <p:spPr>
          <a:xfrm>
            <a:off x="890016" y="1126703"/>
            <a:ext cx="10674096" cy="5133891"/>
          </a:xfrm>
          <a:prstGeom prst="rect">
            <a:avLst/>
          </a:prstGeom>
          <a:noFill/>
          <a:ln>
            <a:noFill/>
          </a:ln>
        </p:spPr>
        <p:txBody>
          <a:bodyPr anchorCtr="0" anchor="t" bIns="45700" lIns="0" spcFirstLastPara="1" rIns="0" wrap="square" tIns="45700">
            <a:noAutofit/>
          </a:bodyPr>
          <a:lstStyle/>
          <a:p>
            <a:pPr indent="-127000" lvl="0" marL="0" rtl="0" algn="l">
              <a:lnSpc>
                <a:spcPct val="110000"/>
              </a:lnSpc>
              <a:spcBef>
                <a:spcPts val="0"/>
              </a:spcBef>
              <a:spcAft>
                <a:spcPts val="0"/>
              </a:spcAft>
              <a:buClr>
                <a:schemeClr val="dk1"/>
              </a:buClr>
              <a:buSzPts val="2000"/>
              <a:buFont typeface="Noto Sans Symbols"/>
              <a:buChar char="▪"/>
            </a:pPr>
            <a:r>
              <a:rPr b="1" lang="fr" sz="2000">
                <a:solidFill>
                  <a:schemeClr val="dk1"/>
                </a:solidFill>
              </a:rPr>
              <a:t>Accord de pré-équipe (PTA) :</a:t>
            </a:r>
            <a:endParaRPr/>
          </a:p>
          <a:p>
            <a:pPr indent="-182880" lvl="1" marL="384048" rtl="0" algn="l">
              <a:lnSpc>
                <a:spcPct val="110000"/>
              </a:lnSpc>
              <a:spcBef>
                <a:spcPts val="1600"/>
              </a:spcBef>
              <a:spcAft>
                <a:spcPts val="0"/>
              </a:spcAft>
              <a:buClr>
                <a:schemeClr val="dk1"/>
              </a:buClr>
              <a:buSzPts val="2000"/>
              <a:buChar char="◦"/>
            </a:pPr>
            <a:r>
              <a:rPr lang="fr" sz="2000">
                <a:solidFill>
                  <a:schemeClr val="dk1"/>
                </a:solidFill>
                <a:latin typeface="Arial"/>
                <a:ea typeface="Arial"/>
                <a:cs typeface="Arial"/>
                <a:sym typeface="Arial"/>
              </a:rPr>
              <a:t>Exécuté avant la publication d’un NOFO et est sujet à examen/ajustement une fois que la RFA/RFP est publiée.</a:t>
            </a:r>
            <a:endParaRPr/>
          </a:p>
          <a:p>
            <a:pPr indent="-182880" lvl="1" marL="384048" rtl="0" algn="l">
              <a:lnSpc>
                <a:spcPct val="110000"/>
              </a:lnSpc>
              <a:spcBef>
                <a:spcPts val="1600"/>
              </a:spcBef>
              <a:spcAft>
                <a:spcPts val="0"/>
              </a:spcAft>
              <a:buClr>
                <a:schemeClr val="dk1"/>
              </a:buClr>
              <a:buSzPts val="2000"/>
              <a:buChar char="◦"/>
            </a:pPr>
            <a:r>
              <a:rPr lang="fr" sz="2000">
                <a:solidFill>
                  <a:schemeClr val="dk1"/>
                </a:solidFill>
                <a:latin typeface="Arial"/>
                <a:ea typeface="Arial"/>
                <a:cs typeface="Arial"/>
                <a:sym typeface="Arial"/>
              </a:rPr>
              <a:t>Contient le projet de langage SOW et NDA afin que les organisations puissent travailler ensemble avant le lancement de l'appel final à propositions/candidatures.</a:t>
            </a:r>
            <a:endParaRPr sz="2000">
              <a:solidFill>
                <a:schemeClr val="dk1"/>
              </a:solidFill>
            </a:endParaRPr>
          </a:p>
          <a:p>
            <a:pPr indent="-127000" lvl="0" marL="0" rtl="0" algn="l">
              <a:lnSpc>
                <a:spcPct val="110000"/>
              </a:lnSpc>
              <a:spcBef>
                <a:spcPts val="1600"/>
              </a:spcBef>
              <a:spcAft>
                <a:spcPts val="0"/>
              </a:spcAft>
              <a:buClr>
                <a:schemeClr val="dk1"/>
              </a:buClr>
              <a:buSzPts val="2000"/>
              <a:buFont typeface="Noto Sans Symbols"/>
              <a:buChar char="▪"/>
            </a:pPr>
            <a:r>
              <a:rPr b="1" lang="fr" sz="2000">
                <a:solidFill>
                  <a:schemeClr val="dk1"/>
                </a:solidFill>
              </a:rPr>
              <a:t>Accord de partenariat final (TA) :</a:t>
            </a:r>
            <a:endParaRPr/>
          </a:p>
          <a:p>
            <a:pPr indent="-182880" lvl="1" marL="384048" rtl="0" algn="l">
              <a:lnSpc>
                <a:spcPct val="110000"/>
              </a:lnSpc>
              <a:spcBef>
                <a:spcPts val="1600"/>
              </a:spcBef>
              <a:spcAft>
                <a:spcPts val="0"/>
              </a:spcAft>
              <a:buClr>
                <a:schemeClr val="dk1"/>
              </a:buClr>
              <a:buSzPts val="2000"/>
              <a:buChar char="◦"/>
            </a:pPr>
            <a:r>
              <a:rPr lang="fr" sz="2000">
                <a:solidFill>
                  <a:schemeClr val="dk1"/>
                </a:solidFill>
                <a:latin typeface="Arial"/>
                <a:ea typeface="Arial"/>
                <a:cs typeface="Arial"/>
                <a:sym typeface="Arial"/>
              </a:rPr>
              <a:t>Exécuté avant une fois la sollicitation en ligne.</a:t>
            </a:r>
            <a:endParaRPr/>
          </a:p>
          <a:p>
            <a:pPr indent="-182880" lvl="1" marL="384048" rtl="0" algn="l">
              <a:lnSpc>
                <a:spcPct val="110000"/>
              </a:lnSpc>
              <a:spcBef>
                <a:spcPts val="1600"/>
              </a:spcBef>
              <a:spcAft>
                <a:spcPts val="0"/>
              </a:spcAft>
              <a:buClr>
                <a:schemeClr val="dk1"/>
              </a:buClr>
              <a:buSzPts val="2000"/>
              <a:buChar char="◦"/>
            </a:pPr>
            <a:r>
              <a:rPr lang="fr" sz="2000">
                <a:solidFill>
                  <a:schemeClr val="dk1"/>
                </a:solidFill>
                <a:latin typeface="Arial"/>
                <a:ea typeface="Arial"/>
                <a:cs typeface="Arial"/>
                <a:sym typeface="Arial"/>
              </a:rPr>
              <a:t>Offre la possibilité d'apporter des ajustements aux termes de reference et au budget qui reflètent le document de sollicitation final du donateur (c'est-à-dire s'il est différent de ce qui était attendu ou émis dans une RFI ou une EOI antérieures).</a:t>
            </a:r>
            <a:endParaRPr/>
          </a:p>
        </p:txBody>
      </p:sp>
      <p:sp>
        <p:nvSpPr>
          <p:cNvPr id="736" name="Google Shape;736;p94"/>
          <p:cNvSpPr/>
          <p:nvPr/>
        </p:nvSpPr>
        <p:spPr>
          <a:xfrm>
            <a:off x="0" y="1"/>
            <a:ext cx="12192000" cy="1115567"/>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QUE SONT LES PTAS ET LES TAs POUR LES PROPOSITIONS/OFFRES CONCURRENTIELLES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95"/>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267">
              <a:solidFill>
                <a:srgbClr val="FFFFFF"/>
              </a:solidFill>
              <a:latin typeface="Arial"/>
              <a:ea typeface="Arial"/>
              <a:cs typeface="Arial"/>
              <a:sym typeface="Arial"/>
            </a:endParaRPr>
          </a:p>
        </p:txBody>
      </p:sp>
      <p:sp>
        <p:nvSpPr>
          <p:cNvPr id="742" name="Google Shape;742;p95"/>
          <p:cNvSpPr txBox="1"/>
          <p:nvPr/>
        </p:nvSpPr>
        <p:spPr>
          <a:xfrm>
            <a:off x="249766" y="2599480"/>
            <a:ext cx="11784351" cy="2667397"/>
          </a:xfrm>
          <a:prstGeom prst="rect">
            <a:avLst/>
          </a:prstGeom>
          <a:noFill/>
          <a:ln>
            <a:noFill/>
          </a:ln>
        </p:spPr>
        <p:txBody>
          <a:bodyPr anchorCtr="0" anchor="t" bIns="0" lIns="0" spcFirstLastPara="1" rIns="0" wrap="square" tIns="0">
            <a:spAutoFit/>
          </a:bodyPr>
          <a:lstStyle/>
          <a:p>
            <a:pPr indent="0" lvl="0" marL="12700" marR="0" rtl="0" algn="ctr">
              <a:lnSpc>
                <a:spcPct val="130500"/>
              </a:lnSpc>
              <a:spcBef>
                <a:spcPts val="0"/>
              </a:spcBef>
              <a:spcAft>
                <a:spcPts val="0"/>
              </a:spcAft>
              <a:buNone/>
            </a:pPr>
            <a:r>
              <a:rPr b="1" i="0" lang="fr" sz="4000" u="none" cap="none" strike="noStrike">
                <a:solidFill>
                  <a:srgbClr val="000000"/>
                </a:solidFill>
                <a:latin typeface="Arial"/>
                <a:ea typeface="Arial"/>
                <a:cs typeface="Arial"/>
                <a:sym typeface="Arial"/>
              </a:rPr>
              <a:t>THEME 4:</a:t>
            </a:r>
            <a:endParaRPr/>
          </a:p>
          <a:p>
            <a:pPr indent="0" lvl="0" marL="12700" marR="0" rtl="0" algn="ctr">
              <a:lnSpc>
                <a:spcPct val="130500"/>
              </a:lnSpc>
              <a:spcBef>
                <a:spcPts val="0"/>
              </a:spcBef>
              <a:spcAft>
                <a:spcPts val="0"/>
              </a:spcAft>
              <a:buNone/>
            </a:pPr>
            <a:r>
              <a:rPr b="1" i="0" lang="fr" sz="4000" u="none" cap="none" strike="noStrike">
                <a:solidFill>
                  <a:srgbClr val="000000"/>
                </a:solidFill>
                <a:latin typeface="Arial"/>
                <a:ea typeface="Arial"/>
                <a:cs typeface="Arial"/>
                <a:sym typeface="Arial"/>
              </a:rPr>
              <a:t>DEMARRAGE DE LA FORMULATION DE PROPOSITION DANS LA PHASE POST-PUBLICATION DE LA SOLLICITATION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6"/>
          <p:cNvSpPr txBox="1"/>
          <p:nvPr>
            <p:ph idx="1" type="body"/>
          </p:nvPr>
        </p:nvSpPr>
        <p:spPr>
          <a:xfrm>
            <a:off x="969264" y="919439"/>
            <a:ext cx="11009376" cy="5503939"/>
          </a:xfrm>
          <a:prstGeom prst="rect">
            <a:avLst/>
          </a:prstGeom>
          <a:noFill/>
          <a:ln>
            <a:noFill/>
          </a:ln>
        </p:spPr>
        <p:txBody>
          <a:bodyPr anchorCtr="0" anchor="t" bIns="45700" lIns="0" spcFirstLastPara="1" rIns="0" wrap="square" tIns="45700">
            <a:noAutofit/>
          </a:bodyPr>
          <a:lstStyle/>
          <a:p>
            <a:pPr indent="0" lvl="0" marL="0" rtl="0" algn="just">
              <a:lnSpc>
                <a:spcPct val="110000"/>
              </a:lnSpc>
              <a:spcBef>
                <a:spcPts val="0"/>
              </a:spcBef>
              <a:spcAft>
                <a:spcPts val="0"/>
              </a:spcAft>
              <a:buSzPts val="2000"/>
              <a:buNone/>
            </a:pPr>
            <a:r>
              <a:rPr b="1" lang="fr" sz="2000">
                <a:solidFill>
                  <a:schemeClr val="dk1"/>
                </a:solidFill>
                <a:latin typeface="Arial"/>
                <a:ea typeface="Arial"/>
                <a:cs typeface="Arial"/>
                <a:sym typeface="Arial"/>
              </a:rPr>
              <a:t>La sollicitation publiee renseigne sur/et ou permet de decider sur:</a:t>
            </a:r>
            <a:endParaRPr b="1" sz="2000">
              <a:solidFill>
                <a:schemeClr val="dk1"/>
              </a:solidFill>
              <a:latin typeface="Arial"/>
              <a:ea typeface="Arial"/>
              <a:cs typeface="Arial"/>
              <a:sym typeface="Arial"/>
            </a:endParaRPr>
          </a:p>
          <a:p>
            <a:pPr indent="-457178" lvl="0" marL="457178" rtl="0" algn="l">
              <a:lnSpc>
                <a:spcPct val="110000"/>
              </a:lnSpc>
              <a:spcBef>
                <a:spcPts val="24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Le processus et les outils clés pour la conception de projets et l'élaboration de propositions ;</a:t>
            </a:r>
            <a:endParaRPr/>
          </a:p>
          <a:p>
            <a:pPr indent="-457178" lvl="0" marL="457178" rtl="0" algn="l">
              <a:lnSpc>
                <a:spcPct val="110000"/>
              </a:lnSpc>
              <a:spcBef>
                <a:spcPts val="16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les exigences et les meilleures pratiques pour élaborer un ensemble de propositions solides (proposition technique et financière) ; et</a:t>
            </a:r>
            <a:endParaRPr/>
          </a:p>
          <a:p>
            <a:pPr indent="-457178" lvl="0" marL="457178" rtl="0" algn="l">
              <a:lnSpc>
                <a:spcPct val="110000"/>
              </a:lnSpc>
              <a:spcBef>
                <a:spcPts val="1600"/>
              </a:spcBef>
              <a:spcAft>
                <a:spcPts val="0"/>
              </a:spcAft>
              <a:buClr>
                <a:schemeClr val="dk1"/>
              </a:buClr>
              <a:buSzPts val="2000"/>
              <a:buFont typeface="Noto Sans Symbols"/>
              <a:buChar char="▪"/>
            </a:pPr>
            <a:r>
              <a:rPr lang="fr" sz="2000">
                <a:solidFill>
                  <a:schemeClr val="dk1"/>
                </a:solidFill>
                <a:latin typeface="Arial"/>
                <a:ea typeface="Arial"/>
                <a:cs typeface="Arial"/>
                <a:sym typeface="Arial"/>
              </a:rPr>
              <a:t>Apprécier l’importance de procéder à des examens et des modifications multiples et approfondis, ainsi que de préparer et de soumettre la proposition à temps.</a:t>
            </a:r>
            <a:endParaRPr/>
          </a:p>
          <a:p>
            <a:pPr indent="0" lvl="0" marL="0" rtl="0" algn="l">
              <a:lnSpc>
                <a:spcPct val="110000"/>
              </a:lnSpc>
              <a:spcBef>
                <a:spcPts val="1400"/>
              </a:spcBef>
              <a:spcAft>
                <a:spcPts val="0"/>
              </a:spcAft>
              <a:buClr>
                <a:schemeClr val="dk1"/>
              </a:buClr>
              <a:buSzPts val="2000"/>
              <a:buNone/>
            </a:pPr>
            <a:r>
              <a:rPr b="1" lang="fr" sz="2000">
                <a:solidFill>
                  <a:schemeClr val="dk1"/>
                </a:solidFill>
                <a:latin typeface="Arial"/>
                <a:ea typeface="Arial"/>
                <a:cs typeface="Arial"/>
                <a:sym typeface="Arial"/>
              </a:rPr>
              <a:t>Actions essentielles dans cette phase:</a:t>
            </a:r>
            <a:endParaRPr/>
          </a:p>
          <a:p>
            <a:pPr indent="-457189" lvl="0" marL="457189" rtl="0" algn="l">
              <a:lnSpc>
                <a:spcPct val="110000"/>
              </a:lnSpc>
              <a:spcBef>
                <a:spcPts val="1400"/>
              </a:spcBef>
              <a:spcAft>
                <a:spcPts val="0"/>
              </a:spcAft>
              <a:buClr>
                <a:schemeClr val="dk1"/>
              </a:buClr>
              <a:buSzPts val="2000"/>
              <a:buAutoNum type="arabicParenR"/>
            </a:pPr>
            <a:r>
              <a:rPr lang="fr" sz="2000">
                <a:solidFill>
                  <a:schemeClr val="dk1"/>
                </a:solidFill>
                <a:latin typeface="Arial"/>
                <a:ea typeface="Arial"/>
                <a:cs typeface="Arial"/>
                <a:sym typeface="Arial"/>
              </a:rPr>
              <a:t>S'organiser,</a:t>
            </a:r>
            <a:endParaRPr/>
          </a:p>
          <a:p>
            <a:pPr indent="-457189" lvl="0" marL="457189" rtl="0" algn="l">
              <a:lnSpc>
                <a:spcPct val="110000"/>
              </a:lnSpc>
              <a:spcBef>
                <a:spcPts val="1600"/>
              </a:spcBef>
              <a:spcAft>
                <a:spcPts val="0"/>
              </a:spcAft>
              <a:buClr>
                <a:schemeClr val="dk1"/>
              </a:buClr>
              <a:buSzPts val="2000"/>
              <a:buAutoNum type="arabicParenR"/>
            </a:pPr>
            <a:r>
              <a:rPr lang="fr" sz="2000">
                <a:solidFill>
                  <a:schemeClr val="dk1"/>
                </a:solidFill>
                <a:latin typeface="Arial"/>
                <a:ea typeface="Arial"/>
                <a:cs typeface="Arial"/>
                <a:sym typeface="Arial"/>
              </a:rPr>
              <a:t>Comprendre le donateur et les exigences de la sollicitation,</a:t>
            </a:r>
            <a:endParaRPr/>
          </a:p>
          <a:p>
            <a:pPr indent="-457189" lvl="0" marL="457189" rtl="0" algn="l">
              <a:lnSpc>
                <a:spcPct val="110000"/>
              </a:lnSpc>
              <a:spcBef>
                <a:spcPts val="1600"/>
              </a:spcBef>
              <a:spcAft>
                <a:spcPts val="0"/>
              </a:spcAft>
              <a:buClr>
                <a:schemeClr val="dk1"/>
              </a:buClr>
              <a:buSzPts val="2000"/>
              <a:buAutoNum type="arabicParenR"/>
            </a:pPr>
            <a:r>
              <a:rPr lang="fr" sz="2000">
                <a:solidFill>
                  <a:schemeClr val="dk1"/>
                </a:solidFill>
                <a:latin typeface="Arial"/>
                <a:ea typeface="Arial"/>
                <a:cs typeface="Arial"/>
                <a:sym typeface="Arial"/>
              </a:rPr>
              <a:t>Réunion de lancement des propositions, et</a:t>
            </a:r>
            <a:endParaRPr/>
          </a:p>
          <a:p>
            <a:pPr indent="-457189" lvl="0" marL="457189" rtl="0" algn="l">
              <a:lnSpc>
                <a:spcPct val="110000"/>
              </a:lnSpc>
              <a:spcBef>
                <a:spcPts val="1600"/>
              </a:spcBef>
              <a:spcAft>
                <a:spcPts val="0"/>
              </a:spcAft>
              <a:buClr>
                <a:schemeClr val="dk1"/>
              </a:buClr>
              <a:buSzPts val="2000"/>
              <a:buAutoNum type="arabicParenR"/>
            </a:pPr>
            <a:r>
              <a:rPr lang="fr" sz="2000">
                <a:solidFill>
                  <a:schemeClr val="dk1"/>
                </a:solidFill>
                <a:latin typeface="Arial"/>
                <a:ea typeface="Arial"/>
                <a:cs typeface="Arial"/>
                <a:sym typeface="Arial"/>
              </a:rPr>
              <a:t>Étapes préliminaires avant de rédiger la proposition.</a:t>
            </a:r>
            <a:endParaRPr/>
          </a:p>
        </p:txBody>
      </p:sp>
      <p:sp>
        <p:nvSpPr>
          <p:cNvPr id="748" name="Google Shape;748;p96"/>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4.0 LANCEMENT DE LA PROPOSITION EN DIRECT</a:t>
            </a:r>
            <a:endParaRPr/>
          </a:p>
        </p:txBody>
      </p:sp>
      <p:pic>
        <p:nvPicPr>
          <p:cNvPr descr="Graphic 4" id="749" name="Google Shape;749;p96"/>
          <p:cNvPicPr preferRelativeResize="0"/>
          <p:nvPr/>
        </p:nvPicPr>
        <p:blipFill rotWithShape="1">
          <a:blip r:embed="rId3">
            <a:alphaModFix/>
          </a:blip>
          <a:srcRect b="7332" l="11363" r="12758" t="4933"/>
          <a:stretch/>
        </p:blipFill>
        <p:spPr>
          <a:xfrm>
            <a:off x="1" y="2241357"/>
            <a:ext cx="985212" cy="113915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LE NOFO EST PUBLIÉ ! ET MAINTENANT?!</a:t>
            </a:r>
            <a:endParaRPr/>
          </a:p>
        </p:txBody>
      </p:sp>
      <p:grpSp>
        <p:nvGrpSpPr>
          <p:cNvPr id="755" name="Google Shape;755;p97"/>
          <p:cNvGrpSpPr/>
          <p:nvPr/>
        </p:nvGrpSpPr>
        <p:grpSpPr>
          <a:xfrm>
            <a:off x="268225" y="1054609"/>
            <a:ext cx="11513820" cy="4831080"/>
            <a:chOff x="0" y="1257300"/>
            <a:chExt cx="8635365" cy="3623310"/>
          </a:xfrm>
        </p:grpSpPr>
        <p:grpSp>
          <p:nvGrpSpPr>
            <p:cNvPr id="756" name="Google Shape;756;p97"/>
            <p:cNvGrpSpPr/>
            <p:nvPr/>
          </p:nvGrpSpPr>
          <p:grpSpPr>
            <a:xfrm>
              <a:off x="0" y="1257300"/>
              <a:ext cx="6846568" cy="1095980"/>
              <a:chOff x="548640" y="1454601"/>
              <a:chExt cx="3697788" cy="791061"/>
            </a:xfrm>
          </p:grpSpPr>
          <p:pic>
            <p:nvPicPr>
              <p:cNvPr id="757" name="Google Shape;757;p97"/>
              <p:cNvPicPr preferRelativeResize="0"/>
              <p:nvPr/>
            </p:nvPicPr>
            <p:blipFill rotWithShape="1">
              <a:blip r:embed="rId3">
                <a:alphaModFix/>
              </a:blip>
              <a:srcRect b="67673" l="0" r="60975" t="0"/>
              <a:stretch/>
            </p:blipFill>
            <p:spPr>
              <a:xfrm>
                <a:off x="548640" y="1454601"/>
                <a:ext cx="1841326" cy="791061"/>
              </a:xfrm>
              <a:prstGeom prst="rect">
                <a:avLst/>
              </a:prstGeom>
              <a:noFill/>
              <a:ln>
                <a:noFill/>
              </a:ln>
            </p:spPr>
          </p:pic>
          <p:sp>
            <p:nvSpPr>
              <p:cNvPr id="758" name="Google Shape;758;p97"/>
              <p:cNvSpPr txBox="1"/>
              <p:nvPr/>
            </p:nvSpPr>
            <p:spPr>
              <a:xfrm>
                <a:off x="2334273" y="1666521"/>
                <a:ext cx="1912155" cy="40545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 sz="4267">
                    <a:solidFill>
                      <a:schemeClr val="lt2"/>
                    </a:solidFill>
                    <a:latin typeface="Gill Sans"/>
                    <a:ea typeface="Gill Sans"/>
                    <a:cs typeface="Gill Sans"/>
                    <a:sym typeface="Gill Sans"/>
                  </a:rPr>
                  <a:t>AVAZALIA</a:t>
                </a:r>
                <a:endParaRPr/>
              </a:p>
            </p:txBody>
          </p:sp>
        </p:grpSp>
        <p:sp>
          <p:nvSpPr>
            <p:cNvPr id="759" name="Google Shape;759;p97"/>
            <p:cNvSpPr txBox="1"/>
            <p:nvPr/>
          </p:nvSpPr>
          <p:spPr>
            <a:xfrm>
              <a:off x="508635" y="2448584"/>
              <a:ext cx="8126730" cy="19159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2000">
                  <a:solidFill>
                    <a:schemeClr val="dk1"/>
                  </a:solidFill>
                  <a:latin typeface="Arial"/>
                  <a:ea typeface="Arial"/>
                  <a:cs typeface="Arial"/>
                  <a:sym typeface="Arial"/>
                </a:rPr>
                <a:t>Date de publication : 8 mars 2021</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fr" sz="2000">
                  <a:solidFill>
                    <a:schemeClr val="dk1"/>
                  </a:solidFill>
                  <a:latin typeface="Arial"/>
                  <a:ea typeface="Arial"/>
                  <a:cs typeface="Arial"/>
                  <a:sym typeface="Arial"/>
                </a:rPr>
                <a:t>Date limite pour les questions : 22 mars 2021, à 15 h 00, heure locale</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fr" sz="2000">
                  <a:solidFill>
                    <a:schemeClr val="dk1"/>
                  </a:solidFill>
                  <a:latin typeface="Arial"/>
                  <a:ea typeface="Arial"/>
                  <a:cs typeface="Arial"/>
                  <a:sym typeface="Arial"/>
                </a:rPr>
                <a:t>Date de clôture : 29 avril 2021, à 15h00, heure locale</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fr" sz="2000">
                  <a:solidFill>
                    <a:schemeClr val="dk1"/>
                  </a:solidFill>
                  <a:latin typeface="Arial"/>
                  <a:ea typeface="Arial"/>
                  <a:cs typeface="Arial"/>
                  <a:sym typeface="Arial"/>
                </a:rPr>
                <a:t>Objet : Avis d'opportunité de financement (NOFO)</a:t>
              </a:r>
              <a:endParaRPr/>
            </a:p>
            <a:p>
              <a:pPr indent="0" lvl="0" marL="0" marR="0" rtl="0" algn="l">
                <a:spcBef>
                  <a:spcPts val="0"/>
                </a:spcBef>
                <a:spcAft>
                  <a:spcPts val="0"/>
                </a:spcAft>
                <a:buNone/>
              </a:pPr>
              <a:r>
                <a:rPr lang="fr" sz="2000">
                  <a:solidFill>
                    <a:schemeClr val="dk1"/>
                  </a:solidFill>
                  <a:latin typeface="Arial"/>
                  <a:ea typeface="Arial"/>
                  <a:cs typeface="Arial"/>
                  <a:sym typeface="Arial"/>
                </a:rPr>
                <a:t>Numéro 720663355RFA11112</a:t>
              </a:r>
              <a:endParaRPr/>
            </a:p>
          </p:txBody>
        </p:sp>
        <p:sp>
          <p:nvSpPr>
            <p:cNvPr id="760" name="Google Shape;760;p97"/>
            <p:cNvSpPr/>
            <p:nvPr/>
          </p:nvSpPr>
          <p:spPr>
            <a:xfrm>
              <a:off x="320040" y="1257300"/>
              <a:ext cx="6995160" cy="3623310"/>
            </a:xfrm>
            <a:prstGeom prst="rect">
              <a:avLst/>
            </a:prstGeom>
            <a:noFill/>
            <a:ln cap="flat" cmpd="sng" w="15875">
              <a:solidFill>
                <a:srgbClr val="1146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venir"/>
                <a:ea typeface="Avenir"/>
                <a:cs typeface="Avenir"/>
                <a:sym typeface="Avenir"/>
              </a:endParaRPr>
            </a:p>
          </p:txBody>
        </p:sp>
      </p:grpSp>
      <p:pic>
        <p:nvPicPr>
          <p:cNvPr id="761" name="Google Shape;761;p97"/>
          <p:cNvPicPr preferRelativeResize="0"/>
          <p:nvPr/>
        </p:nvPicPr>
        <p:blipFill rotWithShape="1">
          <a:blip r:embed="rId4">
            <a:alphaModFix/>
          </a:blip>
          <a:srcRect b="0" l="0" r="0" t="0"/>
          <a:stretch/>
        </p:blipFill>
        <p:spPr>
          <a:xfrm>
            <a:off x="10061835" y="2419246"/>
            <a:ext cx="1974331" cy="196446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98"/>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S'ORGANISER</a:t>
            </a:r>
            <a:endParaRPr/>
          </a:p>
        </p:txBody>
      </p:sp>
      <p:sp>
        <p:nvSpPr>
          <p:cNvPr id="767" name="Google Shape;767;p98"/>
          <p:cNvSpPr txBox="1"/>
          <p:nvPr>
            <p:ph idx="1" type="body"/>
          </p:nvPr>
        </p:nvSpPr>
        <p:spPr>
          <a:xfrm>
            <a:off x="969264" y="919439"/>
            <a:ext cx="6949440" cy="5860052"/>
          </a:xfrm>
          <a:prstGeom prst="rect">
            <a:avLst/>
          </a:prstGeom>
          <a:noFill/>
          <a:ln>
            <a:noFill/>
          </a:ln>
        </p:spPr>
        <p:txBody>
          <a:bodyPr anchorCtr="0" anchor="t" bIns="45700" lIns="0" spcFirstLastPara="1" rIns="0" wrap="square" tIns="45700">
            <a:noAutofit/>
          </a:bodyPr>
          <a:lstStyle/>
          <a:p>
            <a:pPr indent="0" lvl="0" marL="0" rtl="0" algn="just">
              <a:lnSpc>
                <a:spcPct val="110000"/>
              </a:lnSpc>
              <a:spcBef>
                <a:spcPts val="0"/>
              </a:spcBef>
              <a:spcAft>
                <a:spcPts val="0"/>
              </a:spcAft>
              <a:buSzPts val="2000"/>
              <a:buNone/>
            </a:pPr>
            <a:r>
              <a:rPr b="1" lang="fr" sz="2000">
                <a:solidFill>
                  <a:schemeClr val="dk1"/>
                </a:solidFill>
                <a:latin typeface="Arial"/>
                <a:ea typeface="Arial"/>
                <a:cs typeface="Arial"/>
                <a:sym typeface="Arial"/>
              </a:rPr>
              <a:t>Agissez au plus vite !</a:t>
            </a:r>
            <a:endParaRPr/>
          </a:p>
          <a:p>
            <a:pPr indent="-440255" lvl="4" marL="609585" rtl="0" algn="l">
              <a:lnSpc>
                <a:spcPct val="110000"/>
              </a:lnSpc>
              <a:spcBef>
                <a:spcPts val="1600"/>
              </a:spcBef>
              <a:spcAft>
                <a:spcPts val="0"/>
              </a:spcAft>
              <a:buClr>
                <a:schemeClr val="dk1"/>
              </a:buClr>
              <a:buSzPts val="1600"/>
              <a:buFont typeface="Noto Sans Symbols"/>
              <a:buChar char="▪"/>
            </a:pPr>
            <a:r>
              <a:rPr lang="fr">
                <a:solidFill>
                  <a:schemeClr val="dk1"/>
                </a:solidFill>
              </a:rPr>
              <a:t>Dès la sortie du NOFO, le compte à rebours se met en marche !</a:t>
            </a:r>
            <a:endParaRPr/>
          </a:p>
          <a:p>
            <a:pPr indent="-440255" lvl="4" marL="609585" rtl="0" algn="l">
              <a:lnSpc>
                <a:spcPct val="110000"/>
              </a:lnSpc>
              <a:spcBef>
                <a:spcPts val="1600"/>
              </a:spcBef>
              <a:spcAft>
                <a:spcPts val="0"/>
              </a:spcAft>
              <a:buClr>
                <a:schemeClr val="dk1"/>
              </a:buClr>
              <a:buSzPts val="1600"/>
              <a:buFont typeface="Noto Sans Symbols"/>
              <a:buChar char="▪"/>
            </a:pPr>
            <a:r>
              <a:rPr lang="fr">
                <a:solidFill>
                  <a:schemeClr val="dk1"/>
                </a:solidFill>
              </a:rPr>
              <a:t>Notez immédiatement les dates importantes :</a:t>
            </a:r>
            <a:endParaRPr/>
          </a:p>
          <a:p>
            <a:pPr indent="-182880" lvl="1" marL="384048" rtl="0" algn="l">
              <a:lnSpc>
                <a:spcPct val="110000"/>
              </a:lnSpc>
              <a:spcBef>
                <a:spcPts val="1600"/>
              </a:spcBef>
              <a:spcAft>
                <a:spcPts val="0"/>
              </a:spcAft>
              <a:buClr>
                <a:srgbClr val="8C17E1"/>
              </a:buClr>
              <a:buSzPts val="1800"/>
              <a:buChar char="◦"/>
            </a:pPr>
            <a:r>
              <a:rPr lang="fr" sz="1800">
                <a:solidFill>
                  <a:schemeClr val="dk1"/>
                </a:solidFill>
                <a:latin typeface="Arial"/>
                <a:ea typeface="Arial"/>
                <a:cs typeface="Arial"/>
                <a:sym typeface="Arial"/>
              </a:rPr>
              <a:t>Date d'émission du NOFO</a:t>
            </a:r>
            <a:endParaRPr/>
          </a:p>
          <a:p>
            <a:pPr indent="-182880" lvl="1" marL="384048" rtl="0" algn="l">
              <a:lnSpc>
                <a:spcPct val="110000"/>
              </a:lnSpc>
              <a:spcBef>
                <a:spcPts val="1600"/>
              </a:spcBef>
              <a:spcAft>
                <a:spcPts val="0"/>
              </a:spcAft>
              <a:buClr>
                <a:srgbClr val="8C17E1"/>
              </a:buClr>
              <a:buSzPts val="1800"/>
              <a:buChar char="◦"/>
            </a:pPr>
            <a:r>
              <a:rPr lang="fr" sz="1800">
                <a:solidFill>
                  <a:schemeClr val="dk1"/>
                </a:solidFill>
                <a:latin typeface="Arial"/>
                <a:ea typeface="Arial"/>
                <a:cs typeface="Arial"/>
                <a:sym typeface="Arial"/>
              </a:rPr>
              <a:t>Date limite pour les questions au donateur concernant la sollicitation</a:t>
            </a:r>
            <a:endParaRPr/>
          </a:p>
          <a:p>
            <a:pPr indent="-182880" lvl="1" marL="384048" rtl="0" algn="l">
              <a:lnSpc>
                <a:spcPct val="110000"/>
              </a:lnSpc>
              <a:spcBef>
                <a:spcPts val="1600"/>
              </a:spcBef>
              <a:spcAft>
                <a:spcPts val="0"/>
              </a:spcAft>
              <a:buClr>
                <a:schemeClr val="dk1"/>
              </a:buClr>
              <a:buSzPts val="1800"/>
              <a:buChar char="◦"/>
            </a:pPr>
            <a:r>
              <a:rPr lang="fr" sz="1800">
                <a:solidFill>
                  <a:schemeClr val="dk1"/>
                </a:solidFill>
                <a:latin typeface="Arial"/>
                <a:ea typeface="Arial"/>
                <a:cs typeface="Arial"/>
                <a:sym typeface="Arial"/>
              </a:rPr>
              <a:t>Date et heure d'échéance de soumission (et fuseau horaire)</a:t>
            </a:r>
            <a:endParaRPr/>
          </a:p>
          <a:p>
            <a:pPr indent="-182880" lvl="1" marL="384048" rtl="0" algn="l">
              <a:lnSpc>
                <a:spcPct val="110000"/>
              </a:lnSpc>
              <a:spcBef>
                <a:spcPts val="1600"/>
              </a:spcBef>
              <a:spcAft>
                <a:spcPts val="0"/>
              </a:spcAft>
              <a:buClr>
                <a:schemeClr val="dk1"/>
              </a:buClr>
              <a:buSzPts val="1800"/>
              <a:buChar char="◦"/>
            </a:pPr>
            <a:r>
              <a:rPr lang="fr" sz="1800">
                <a:solidFill>
                  <a:schemeClr val="dk1"/>
                </a:solidFill>
                <a:latin typeface="Arial"/>
                <a:ea typeface="Arial"/>
                <a:cs typeface="Arial"/>
                <a:sym typeface="Arial"/>
              </a:rPr>
              <a:t>Date de participation à la conférence de pré-candidature/pré-proposition organisée par la mission pays de l'USAID (le cas échéant)</a:t>
            </a:r>
            <a:endParaRPr/>
          </a:p>
          <a:p>
            <a:pPr indent="-182880" lvl="1" marL="384048" rtl="0" algn="l">
              <a:lnSpc>
                <a:spcPct val="110000"/>
              </a:lnSpc>
              <a:spcBef>
                <a:spcPts val="1600"/>
              </a:spcBef>
              <a:spcAft>
                <a:spcPts val="0"/>
              </a:spcAft>
              <a:buClr>
                <a:schemeClr val="dk1"/>
              </a:buClr>
              <a:buSzPts val="1800"/>
              <a:buChar char="◦"/>
            </a:pPr>
            <a:r>
              <a:rPr lang="fr" sz="1800">
                <a:solidFill>
                  <a:schemeClr val="dk1"/>
                </a:solidFill>
                <a:latin typeface="Arial"/>
                <a:ea typeface="Arial"/>
                <a:cs typeface="Arial"/>
                <a:sym typeface="Arial"/>
              </a:rPr>
              <a:t>Informer vos partenaires </a:t>
            </a:r>
            <a:endParaRPr/>
          </a:p>
          <a:p>
            <a:pPr indent="-182880" lvl="1" marL="384048" rtl="0" algn="l">
              <a:lnSpc>
                <a:spcPct val="110000"/>
              </a:lnSpc>
              <a:spcBef>
                <a:spcPts val="1600"/>
              </a:spcBef>
              <a:spcAft>
                <a:spcPts val="0"/>
              </a:spcAft>
              <a:buClr>
                <a:schemeClr val="dk1"/>
              </a:buClr>
              <a:buSzPts val="1800"/>
              <a:buChar char="◦"/>
            </a:pPr>
            <a:r>
              <a:rPr lang="fr" sz="1800">
                <a:solidFill>
                  <a:schemeClr val="dk1"/>
                </a:solidFill>
                <a:latin typeface="Arial"/>
                <a:ea typeface="Arial"/>
                <a:cs typeface="Arial"/>
                <a:sym typeface="Arial"/>
              </a:rPr>
              <a:t>Organiser une reunion pour discuter des exigences et allouer les roles et responsabilites dans le processus de formulation de la proposition</a:t>
            </a:r>
            <a:endParaRPr/>
          </a:p>
        </p:txBody>
      </p:sp>
      <p:pic>
        <p:nvPicPr>
          <p:cNvPr id="768" name="Google Shape;768;p98"/>
          <p:cNvPicPr preferRelativeResize="0"/>
          <p:nvPr/>
        </p:nvPicPr>
        <p:blipFill rotWithShape="1">
          <a:blip r:embed="rId3">
            <a:alphaModFix/>
          </a:blip>
          <a:srcRect b="6519" l="4711" r="2279" t="0"/>
          <a:stretch/>
        </p:blipFill>
        <p:spPr>
          <a:xfrm>
            <a:off x="7828098" y="913624"/>
            <a:ext cx="4004239" cy="544450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FACTEURS CLÉS DE SUCCÈS</a:t>
            </a:r>
            <a:endParaRPr/>
          </a:p>
        </p:txBody>
      </p:sp>
      <p:sp>
        <p:nvSpPr>
          <p:cNvPr id="774" name="Google Shape;774;p99"/>
          <p:cNvSpPr txBox="1"/>
          <p:nvPr>
            <p:ph idx="1" type="body"/>
          </p:nvPr>
        </p:nvSpPr>
        <p:spPr>
          <a:xfrm>
            <a:off x="969264" y="919439"/>
            <a:ext cx="9192768" cy="4796451"/>
          </a:xfrm>
          <a:prstGeom prst="rect">
            <a:avLst/>
          </a:prstGeom>
          <a:noFill/>
          <a:ln>
            <a:noFill/>
          </a:ln>
        </p:spPr>
        <p:txBody>
          <a:bodyPr anchorCtr="0" anchor="t" bIns="45700" lIns="0" spcFirstLastPara="1" rIns="0" wrap="square" tIns="45700">
            <a:noAutofit/>
          </a:bodyPr>
          <a:lstStyle/>
          <a:p>
            <a:pPr indent="0" lvl="0" marL="0" rtl="0" algn="just">
              <a:lnSpc>
                <a:spcPct val="110000"/>
              </a:lnSpc>
              <a:spcBef>
                <a:spcPts val="0"/>
              </a:spcBef>
              <a:spcAft>
                <a:spcPts val="0"/>
              </a:spcAft>
              <a:buSzPts val="2000"/>
              <a:buNone/>
            </a:pPr>
            <a:r>
              <a:rPr b="1" lang="fr" sz="2000">
                <a:solidFill>
                  <a:schemeClr val="dk1"/>
                </a:solidFill>
                <a:latin typeface="Arial"/>
                <a:ea typeface="Arial"/>
                <a:cs typeface="Arial"/>
                <a:sym typeface="Arial"/>
              </a:rPr>
              <a:t>Agissez au plus vite !</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Établir un système de gestion du temps et des tâches, garder tous les fichiers organisés, assurer le contrôle des versions, etc.</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Allouer les ressources appropriées pour la conception du projet/l’élaboration de propositions.</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Planifiez les examens de qualité et de conformité.</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Rationaliser la coordination et la communication ; Tenez les partenaires, les membres de l’équipe de proposition et les évaluateurs informés.</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Publiez des offres d’emploi pour les postes visés par l’offre.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100"/>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MOBILISATION DE L'ÉQUIPE DE PROPOSITION</a:t>
            </a:r>
            <a:endParaRPr/>
          </a:p>
        </p:txBody>
      </p:sp>
      <p:sp>
        <p:nvSpPr>
          <p:cNvPr id="780" name="Google Shape;780;p100"/>
          <p:cNvSpPr txBox="1"/>
          <p:nvPr>
            <p:ph idx="1" type="body"/>
          </p:nvPr>
        </p:nvSpPr>
        <p:spPr>
          <a:xfrm>
            <a:off x="969264" y="919438"/>
            <a:ext cx="10027920" cy="5515229"/>
          </a:xfrm>
          <a:prstGeom prst="rect">
            <a:avLst/>
          </a:prstGeom>
          <a:noFill/>
          <a:ln>
            <a:noFill/>
          </a:ln>
        </p:spPr>
        <p:txBody>
          <a:bodyPr anchorCtr="0" anchor="t" bIns="45700" lIns="0" spcFirstLastPara="1" rIns="0" wrap="square" tIns="45700">
            <a:noAutofit/>
          </a:bodyPr>
          <a:lstStyle/>
          <a:p>
            <a:pPr indent="-440255" lvl="4" marL="609585" rtl="0" algn="l">
              <a:lnSpc>
                <a:spcPct val="110000"/>
              </a:lnSpc>
              <a:spcBef>
                <a:spcPts val="0"/>
              </a:spcBef>
              <a:spcAft>
                <a:spcPts val="0"/>
              </a:spcAft>
              <a:buClr>
                <a:schemeClr val="dk1"/>
              </a:buClr>
              <a:buSzPts val="1600"/>
              <a:buFont typeface="Noto Sans Symbols"/>
              <a:buChar char="▪"/>
            </a:pPr>
            <a:r>
              <a:rPr lang="fr" sz="2000">
                <a:solidFill>
                  <a:schemeClr val="dk1"/>
                </a:solidFill>
              </a:rPr>
              <a:t>Identifiez/confirmez </a:t>
            </a:r>
            <a:r>
              <a:rPr b="1" lang="fr" sz="2000">
                <a:solidFill>
                  <a:schemeClr val="dk1"/>
                </a:solidFill>
              </a:rPr>
              <a:t>les membres de votre équipe de proposition et les réviseurs</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Définissez les rôles essentiels au succès et comment votre personnel peut les remplir.</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Fonctions clés de l'équipe d'élaboration des propositions :</a:t>
            </a:r>
            <a:endParaRPr/>
          </a:p>
          <a:p>
            <a:pPr indent="-182880" lvl="1" marL="384048" rtl="0" algn="l">
              <a:lnSpc>
                <a:spcPct val="110000"/>
              </a:lnSpc>
              <a:spcBef>
                <a:spcPts val="1467"/>
              </a:spcBef>
              <a:spcAft>
                <a:spcPts val="0"/>
              </a:spcAft>
              <a:buClr>
                <a:srgbClr val="8C17E1"/>
              </a:buClr>
              <a:buSzPts val="2000"/>
              <a:buChar char="◦"/>
            </a:pPr>
            <a:r>
              <a:rPr lang="fr" sz="2000">
                <a:solidFill>
                  <a:schemeClr val="dk1"/>
                </a:solidFill>
                <a:latin typeface="Arial"/>
                <a:ea typeface="Arial"/>
                <a:cs typeface="Arial"/>
                <a:sym typeface="Arial"/>
              </a:rPr>
              <a:t>Coordination (organisation, communication, négociations de partenariats, etc.)</a:t>
            </a:r>
            <a:endParaRPr/>
          </a:p>
          <a:p>
            <a:pPr indent="-182880" lvl="1" marL="384048" rtl="0" algn="l">
              <a:lnSpc>
                <a:spcPct val="110000"/>
              </a:lnSpc>
              <a:spcBef>
                <a:spcPts val="1334"/>
              </a:spcBef>
              <a:spcAft>
                <a:spcPts val="0"/>
              </a:spcAft>
              <a:buClr>
                <a:srgbClr val="8C17E1"/>
              </a:buClr>
              <a:buSzPts val="2000"/>
              <a:buChar char="◦"/>
            </a:pPr>
            <a:r>
              <a:rPr lang="fr" sz="2000">
                <a:solidFill>
                  <a:schemeClr val="dk1"/>
                </a:solidFill>
                <a:latin typeface="Arial"/>
                <a:ea typeface="Arial"/>
                <a:cs typeface="Arial"/>
                <a:sym typeface="Arial"/>
              </a:rPr>
              <a:t>Technique</a:t>
            </a:r>
            <a:endParaRPr/>
          </a:p>
          <a:p>
            <a:pPr indent="-182880" lvl="1" marL="384048" rtl="0" algn="l">
              <a:lnSpc>
                <a:spcPct val="110000"/>
              </a:lnSpc>
              <a:spcBef>
                <a:spcPts val="1334"/>
              </a:spcBef>
              <a:spcAft>
                <a:spcPts val="0"/>
              </a:spcAft>
              <a:buClr>
                <a:srgbClr val="8C17E1"/>
              </a:buClr>
              <a:buSzPts val="2000"/>
              <a:buChar char="◦"/>
            </a:pPr>
            <a:r>
              <a:rPr lang="fr" sz="2000">
                <a:solidFill>
                  <a:schemeClr val="dk1"/>
                </a:solidFill>
                <a:latin typeface="Arial"/>
                <a:ea typeface="Arial"/>
                <a:cs typeface="Arial"/>
                <a:sym typeface="Arial"/>
              </a:rPr>
              <a:t>Suivi et évaluation</a:t>
            </a:r>
            <a:endParaRPr/>
          </a:p>
          <a:p>
            <a:pPr indent="-182880" lvl="1" marL="384048" rtl="0" algn="l">
              <a:lnSpc>
                <a:spcPct val="110000"/>
              </a:lnSpc>
              <a:spcBef>
                <a:spcPts val="1334"/>
              </a:spcBef>
              <a:spcAft>
                <a:spcPts val="0"/>
              </a:spcAft>
              <a:buClr>
                <a:srgbClr val="8C17E1"/>
              </a:buClr>
              <a:buSzPts val="2000"/>
              <a:buChar char="◦"/>
            </a:pPr>
            <a:r>
              <a:rPr lang="fr" sz="2000">
                <a:solidFill>
                  <a:schemeClr val="dk1"/>
                </a:solidFill>
                <a:latin typeface="Arial"/>
                <a:ea typeface="Arial"/>
                <a:cs typeface="Arial"/>
                <a:sym typeface="Arial"/>
              </a:rPr>
              <a:t>Finances/budgétisation</a:t>
            </a:r>
            <a:endParaRPr/>
          </a:p>
          <a:p>
            <a:pPr indent="-182880" lvl="1" marL="384048" rtl="0" algn="l">
              <a:lnSpc>
                <a:spcPct val="110000"/>
              </a:lnSpc>
              <a:spcBef>
                <a:spcPts val="1334"/>
              </a:spcBef>
              <a:spcAft>
                <a:spcPts val="0"/>
              </a:spcAft>
              <a:buClr>
                <a:srgbClr val="8C17E1"/>
              </a:buClr>
              <a:buSzPts val="2000"/>
              <a:buChar char="◦"/>
            </a:pPr>
            <a:r>
              <a:rPr lang="fr" sz="2000">
                <a:solidFill>
                  <a:schemeClr val="dk1"/>
                </a:solidFill>
                <a:latin typeface="Arial"/>
                <a:ea typeface="Arial"/>
                <a:cs typeface="Arial"/>
                <a:sym typeface="Arial"/>
              </a:rPr>
              <a:t>Plan de Gestion et Dotation + RH/Recrutement</a:t>
            </a:r>
            <a:endParaRPr/>
          </a:p>
          <a:p>
            <a:pPr indent="-440255" lvl="4" marL="609585" rtl="0" algn="l">
              <a:lnSpc>
                <a:spcPct val="110000"/>
              </a:lnSpc>
              <a:spcBef>
                <a:spcPts val="1467"/>
              </a:spcBef>
              <a:spcAft>
                <a:spcPts val="0"/>
              </a:spcAft>
              <a:buClr>
                <a:schemeClr val="dk1"/>
              </a:buClr>
              <a:buSzPts val="1600"/>
              <a:buFont typeface="Noto Sans Symbols"/>
              <a:buChar char="▪"/>
            </a:pPr>
            <a:r>
              <a:rPr lang="fr" sz="2000">
                <a:solidFill>
                  <a:schemeClr val="dk1"/>
                </a:solidFill>
              </a:rPr>
              <a:t>Réviseurs (techniques, budget/coût, conformité) :</a:t>
            </a:r>
            <a:endParaRPr/>
          </a:p>
          <a:p>
            <a:pPr indent="-182880" lvl="1" marL="384048" rtl="0" algn="l">
              <a:lnSpc>
                <a:spcPct val="110000"/>
              </a:lnSpc>
              <a:spcBef>
                <a:spcPts val="1467"/>
              </a:spcBef>
              <a:spcAft>
                <a:spcPts val="0"/>
              </a:spcAft>
              <a:buClr>
                <a:srgbClr val="8C17E1"/>
              </a:buClr>
              <a:buSzPts val="2000"/>
              <a:buChar char="◦"/>
            </a:pPr>
            <a:r>
              <a:rPr lang="fr" sz="2000">
                <a:solidFill>
                  <a:schemeClr val="dk1"/>
                </a:solidFill>
                <a:latin typeface="Arial"/>
                <a:ea typeface="Arial"/>
                <a:cs typeface="Arial"/>
                <a:sym typeface="Arial"/>
              </a:rPr>
              <a:t>Choisissez judicieusement les évaluateurs</a:t>
            </a:r>
            <a:endParaRPr/>
          </a:p>
          <a:p>
            <a:pPr indent="-182880" lvl="1" marL="384048" rtl="0" algn="l">
              <a:lnSpc>
                <a:spcPct val="110000"/>
              </a:lnSpc>
              <a:spcBef>
                <a:spcPts val="1334"/>
              </a:spcBef>
              <a:spcAft>
                <a:spcPts val="0"/>
              </a:spcAft>
              <a:buClr>
                <a:srgbClr val="8C17E1"/>
              </a:buClr>
              <a:buSzPts val="2000"/>
              <a:buChar char="◦"/>
            </a:pPr>
            <a:r>
              <a:rPr lang="fr" sz="2000">
                <a:solidFill>
                  <a:schemeClr val="dk1"/>
                </a:solidFill>
                <a:latin typeface="Arial"/>
                <a:ea typeface="Arial"/>
                <a:cs typeface="Arial"/>
                <a:sym typeface="Arial"/>
              </a:rPr>
              <a:t>Doit être distinct de l'équipe de proposition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01"/>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CALENDRIER DE DÉVELOPPEMENT DES PROPOSITIONS</a:t>
            </a:r>
            <a:endParaRPr/>
          </a:p>
        </p:txBody>
      </p:sp>
      <p:sp>
        <p:nvSpPr>
          <p:cNvPr id="786" name="Google Shape;786;p101"/>
          <p:cNvSpPr txBox="1"/>
          <p:nvPr>
            <p:ph idx="1" type="body"/>
          </p:nvPr>
        </p:nvSpPr>
        <p:spPr>
          <a:xfrm>
            <a:off x="1034914" y="928384"/>
            <a:ext cx="5138881" cy="4685851"/>
          </a:xfrm>
          <a:prstGeom prst="rect">
            <a:avLst/>
          </a:prstGeom>
          <a:noFill/>
          <a:ln>
            <a:noFill/>
          </a:ln>
        </p:spPr>
        <p:txBody>
          <a:bodyPr anchorCtr="0" anchor="t" bIns="45700" lIns="0" spcFirstLastPara="1" rIns="0" wrap="square" tIns="45700">
            <a:noAutofit/>
          </a:bodyPr>
          <a:lstStyle/>
          <a:p>
            <a:pPr indent="-440255" lvl="4" marL="609585" rtl="0" algn="l">
              <a:lnSpc>
                <a:spcPct val="110000"/>
              </a:lnSpc>
              <a:spcBef>
                <a:spcPts val="0"/>
              </a:spcBef>
              <a:spcAft>
                <a:spcPts val="0"/>
              </a:spcAft>
              <a:buClr>
                <a:schemeClr val="dk1"/>
              </a:buClr>
              <a:buSzPts val="1600"/>
              <a:buFont typeface="Noto Sans Symbols"/>
              <a:buChar char="▪"/>
            </a:pPr>
            <a:r>
              <a:rPr lang="fr" sz="2000">
                <a:solidFill>
                  <a:schemeClr val="dk1"/>
                </a:solidFill>
              </a:rPr>
              <a:t>Créez le </a:t>
            </a:r>
            <a:r>
              <a:rPr b="1" lang="fr" sz="2000">
                <a:solidFill>
                  <a:schemeClr val="dk1"/>
                </a:solidFill>
              </a:rPr>
              <a:t>calendrier de développement de la proposition </a:t>
            </a:r>
            <a:r>
              <a:rPr lang="fr" sz="2000">
                <a:solidFill>
                  <a:schemeClr val="dk1"/>
                </a:solidFill>
              </a:rPr>
              <a:t>, en fonction des délais indiqués dans le NOFO.</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Il doit s'agir d'un visuel simple et clair permettant de voir les principales échéances, et non les détails.</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Prévoyez suffisamment de temps pour les révisions et l'intégration des commentaires… ainsi que pour l'édition, l’assemblage des documents requis, et l'approbation/signature finale (assurer que le temps allouee n’est pas sous-estimé).</a:t>
            </a:r>
            <a:endParaRPr/>
          </a:p>
          <a:p>
            <a:pPr indent="-440255" lvl="4"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Recommander des réunions régulières, une à deux fois par semaine</a:t>
            </a:r>
            <a:endParaRPr/>
          </a:p>
        </p:txBody>
      </p:sp>
      <p:pic>
        <p:nvPicPr>
          <p:cNvPr id="787" name="Google Shape;787;p101"/>
          <p:cNvPicPr preferRelativeResize="0"/>
          <p:nvPr/>
        </p:nvPicPr>
        <p:blipFill rotWithShape="1">
          <a:blip r:embed="rId3">
            <a:alphaModFix/>
          </a:blip>
          <a:srcRect b="0" l="0" r="0" t="0"/>
          <a:stretch/>
        </p:blipFill>
        <p:spPr>
          <a:xfrm>
            <a:off x="6230112" y="915468"/>
            <a:ext cx="5961888" cy="548143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02"/>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COMPRENDRE LA SOLLICITATION</a:t>
            </a:r>
            <a:endParaRPr/>
          </a:p>
        </p:txBody>
      </p:sp>
      <p:sp>
        <p:nvSpPr>
          <p:cNvPr id="793" name="Google Shape;793;p102"/>
          <p:cNvSpPr txBox="1"/>
          <p:nvPr>
            <p:ph idx="1" type="body"/>
          </p:nvPr>
        </p:nvSpPr>
        <p:spPr>
          <a:xfrm>
            <a:off x="1034914" y="928384"/>
            <a:ext cx="9706239" cy="4685851"/>
          </a:xfrm>
          <a:prstGeom prst="rect">
            <a:avLst/>
          </a:prstGeom>
          <a:noFill/>
          <a:ln>
            <a:noFill/>
          </a:ln>
        </p:spPr>
        <p:txBody>
          <a:bodyPr anchorCtr="0" anchor="t" bIns="45700" lIns="0" spcFirstLastPara="1" rIns="0" wrap="square" tIns="45700">
            <a:noAutofit/>
          </a:bodyPr>
          <a:lstStyle/>
          <a:p>
            <a:pPr indent="0" lvl="4" marL="0" rtl="0" algn="just">
              <a:lnSpc>
                <a:spcPct val="110000"/>
              </a:lnSpc>
              <a:spcBef>
                <a:spcPts val="0"/>
              </a:spcBef>
              <a:spcAft>
                <a:spcPts val="0"/>
              </a:spcAft>
              <a:buClr>
                <a:srgbClr val="0C0C0C"/>
              </a:buClr>
              <a:buSzPts val="1600"/>
              <a:buNone/>
            </a:pPr>
            <a:r>
              <a:rPr b="1" lang="fr" sz="2000">
                <a:solidFill>
                  <a:srgbClr val="0C0C0C"/>
                </a:solidFill>
                <a:latin typeface="Arial"/>
                <a:ea typeface="Arial"/>
                <a:cs typeface="Arial"/>
                <a:sym typeface="Arial"/>
              </a:rPr>
              <a:t>L'étape la plus critique</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Si vous vous lancez dans votre approche technique, vous manquerez l'étape la plus cruciale du processus de rédaction d'une proposition : </a:t>
            </a:r>
            <a:r>
              <a:rPr b="1" lang="fr" sz="2000">
                <a:solidFill>
                  <a:srgbClr val="0C0C0C"/>
                </a:solidFill>
              </a:rPr>
              <a:t>lire l'intégralité de la sollicitation (par exemple, le NOFO, la RFA ou la RFP) attentivement et minutieusement .</a:t>
            </a:r>
            <a:endParaRPr sz="2000">
              <a:solidFill>
                <a:srgbClr val="0C0C0C"/>
              </a:solidFill>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Cette étape est cruciale car vous devez respecter les exigences et les délais du donateur.</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Il est également important de comprendre comment ils définissent le problème dans leur description de programme, leur énoncé des travaux et la théorie de changement (TOC) du projet.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267">
              <a:solidFill>
                <a:srgbClr val="FFFFFF"/>
              </a:solidFill>
              <a:latin typeface="Arial"/>
              <a:ea typeface="Arial"/>
              <a:cs typeface="Arial"/>
              <a:sym typeface="Arial"/>
            </a:endParaRPr>
          </a:p>
        </p:txBody>
      </p:sp>
      <p:sp>
        <p:nvSpPr>
          <p:cNvPr id="377" name="Google Shape;377;p49"/>
          <p:cNvSpPr txBox="1"/>
          <p:nvPr/>
        </p:nvSpPr>
        <p:spPr>
          <a:xfrm>
            <a:off x="249767" y="2599480"/>
            <a:ext cx="11692467" cy="3334246"/>
          </a:xfrm>
          <a:prstGeom prst="rect">
            <a:avLst/>
          </a:prstGeom>
          <a:noFill/>
          <a:ln>
            <a:noFill/>
          </a:ln>
        </p:spPr>
        <p:txBody>
          <a:bodyPr anchorCtr="0" anchor="t" bIns="0" lIns="0" spcFirstLastPara="1" rIns="0" wrap="square" tIns="0">
            <a:spAutoFit/>
          </a:bodyPr>
          <a:lstStyle/>
          <a:p>
            <a:pPr indent="0" lvl="0" marL="12700" marR="0" rtl="0" algn="ctr">
              <a:lnSpc>
                <a:spcPct val="97881"/>
              </a:lnSpc>
              <a:spcBef>
                <a:spcPts val="0"/>
              </a:spcBef>
              <a:spcAft>
                <a:spcPts val="0"/>
              </a:spcAft>
              <a:buNone/>
            </a:pPr>
            <a:r>
              <a:rPr b="1" i="0" lang="fr" sz="5333" u="none" cap="none" strike="noStrike">
                <a:solidFill>
                  <a:srgbClr val="000000"/>
                </a:solidFill>
                <a:latin typeface="Arial"/>
                <a:ea typeface="Arial"/>
                <a:cs typeface="Arial"/>
                <a:sym typeface="Arial"/>
              </a:rPr>
              <a:t>THEME 1 :</a:t>
            </a:r>
            <a:endParaRPr/>
          </a:p>
          <a:p>
            <a:pPr indent="0" lvl="0" marL="12700" marR="0" rtl="0" algn="ctr">
              <a:lnSpc>
                <a:spcPct val="97881"/>
              </a:lnSpc>
              <a:spcBef>
                <a:spcPts val="0"/>
              </a:spcBef>
              <a:spcAft>
                <a:spcPts val="0"/>
              </a:spcAft>
              <a:buNone/>
            </a:pPr>
            <a:r>
              <a:rPr b="1" i="0" lang="fr" sz="5333" u="none" cap="none" strike="noStrike">
                <a:solidFill>
                  <a:srgbClr val="000000"/>
                </a:solidFill>
                <a:latin typeface="Arial"/>
                <a:ea typeface="Arial"/>
                <a:cs typeface="Arial"/>
                <a:sym typeface="Arial"/>
              </a:rPr>
              <a:t>APERÇU SUR LES TYPES DE FINANCEMENT:</a:t>
            </a:r>
            <a:endParaRPr/>
          </a:p>
          <a:p>
            <a:pPr indent="-685800" lvl="0" marL="698500" marR="0" rtl="0" algn="ctr">
              <a:lnSpc>
                <a:spcPct val="145000"/>
              </a:lnSpc>
              <a:spcBef>
                <a:spcPts val="0"/>
              </a:spcBef>
              <a:spcAft>
                <a:spcPts val="0"/>
              </a:spcAft>
              <a:buClr>
                <a:srgbClr val="000000"/>
              </a:buClr>
              <a:buSzPts val="3600"/>
              <a:buFont typeface="Arial"/>
              <a:buChar char="•"/>
            </a:pPr>
            <a:r>
              <a:rPr b="1" i="0" lang="fr" sz="3600" u="none" cap="none" strike="noStrike">
                <a:solidFill>
                  <a:srgbClr val="000000"/>
                </a:solidFill>
                <a:latin typeface="Arial"/>
                <a:ea typeface="Arial"/>
                <a:cs typeface="Arial"/>
                <a:sym typeface="Arial"/>
              </a:rPr>
              <a:t>ETRE PARTENAIRE DE L’USAID</a:t>
            </a:r>
            <a:endParaRPr/>
          </a:p>
          <a:p>
            <a:pPr indent="-685800" lvl="0" marL="698500" marR="0" rtl="0" algn="ctr">
              <a:lnSpc>
                <a:spcPct val="145000"/>
              </a:lnSpc>
              <a:spcBef>
                <a:spcPts val="0"/>
              </a:spcBef>
              <a:spcAft>
                <a:spcPts val="0"/>
              </a:spcAft>
              <a:buClr>
                <a:srgbClr val="000000"/>
              </a:buClr>
              <a:buSzPts val="3600"/>
              <a:buFont typeface="Arial"/>
              <a:buChar char="•"/>
            </a:pPr>
            <a:r>
              <a:rPr b="1" i="0" lang="fr" sz="3600" u="none" cap="none" strike="noStrike">
                <a:solidFill>
                  <a:srgbClr val="000000"/>
                </a:solidFill>
                <a:latin typeface="Arial"/>
                <a:ea typeface="Arial"/>
                <a:cs typeface="Arial"/>
                <a:sym typeface="Arial"/>
              </a:rPr>
              <a:t>COMMENT ACCEDER AUX FINANCEMENTS</a:t>
            </a:r>
            <a:endParaRPr b="1" i="0" sz="36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03"/>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SOYEZ PARTICULIÈREMENT ATTENTIF À…</a:t>
            </a:r>
            <a:endParaRPr/>
          </a:p>
        </p:txBody>
      </p:sp>
      <p:sp>
        <p:nvSpPr>
          <p:cNvPr id="799" name="Google Shape;799;p103"/>
          <p:cNvSpPr txBox="1"/>
          <p:nvPr>
            <p:ph idx="1" type="body"/>
          </p:nvPr>
        </p:nvSpPr>
        <p:spPr>
          <a:xfrm>
            <a:off x="1034914" y="928384"/>
            <a:ext cx="9706239" cy="4685851"/>
          </a:xfrm>
          <a:prstGeom prst="rect">
            <a:avLst/>
          </a:prstGeom>
          <a:noFill/>
          <a:ln>
            <a:noFill/>
          </a:ln>
        </p:spPr>
        <p:txBody>
          <a:bodyPr anchorCtr="0" anchor="t" bIns="45700" lIns="0" spcFirstLastPara="1" rIns="0" wrap="square" tIns="45700">
            <a:noAutofit/>
          </a:bodyPr>
          <a:lstStyle/>
          <a:p>
            <a:pPr indent="-380990" lvl="0" marL="380990" rtl="0" algn="l">
              <a:lnSpc>
                <a:spcPct val="110000"/>
              </a:lnSpc>
              <a:spcBef>
                <a:spcPts val="0"/>
              </a:spcBef>
              <a:spcAft>
                <a:spcPts val="0"/>
              </a:spcAft>
              <a:buClr>
                <a:schemeClr val="dk1"/>
              </a:buClr>
              <a:buSzPts val="2000"/>
              <a:buFont typeface="Noto Sans Symbols"/>
              <a:buChar char="▪"/>
            </a:pPr>
            <a:r>
              <a:rPr lang="fr" sz="2000">
                <a:solidFill>
                  <a:srgbClr val="0C0C0C"/>
                </a:solidFill>
              </a:rPr>
              <a:t>Admissibilité (Êtes-vous toujours admissible ?)</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Critères d'évaluation (Quelles sections ou caractéristiques ont le plus de poids ?)</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Instructions (soumission électronique ou sur papier) et délais (pour les questions et la soumission)</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La terminologie utilisée par le donateur pour discuter du sujet (que vous devez refléter dans votre proposition)</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Les types d’approches recherchées par le donateur</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Composants/sections requis et matériel supplémentaire</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Exigence sur le nombre de pages</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Format et guide exigés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04"/>
          <p:cNvSpPr/>
          <p:nvPr>
            <p:ph idx="2" type="pic"/>
          </p:nvPr>
        </p:nvSpPr>
        <p:spPr>
          <a:xfrm>
            <a:off x="1178560" y="1465579"/>
            <a:ext cx="10329333" cy="3276600"/>
          </a:xfrm>
          <a:prstGeom prst="rect">
            <a:avLst/>
          </a:prstGeom>
          <a:noFill/>
          <a:ln>
            <a:noFill/>
          </a:ln>
        </p:spPr>
      </p:sp>
      <p:sp>
        <p:nvSpPr>
          <p:cNvPr id="805" name="Google Shape;805;p104"/>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CRITÈRES D'ÉVALUATION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05"/>
          <p:cNvSpPr/>
          <p:nvPr/>
        </p:nvSpPr>
        <p:spPr>
          <a:xfrm>
            <a:off x="0" y="1"/>
            <a:ext cx="12192000" cy="1103375"/>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REMARQUES SUR LES COMPOSANTS REQUIS/MATÉRIAUX SUPPLÉMENTAIRES (1)</a:t>
            </a:r>
            <a:endParaRPr/>
          </a:p>
        </p:txBody>
      </p:sp>
      <p:sp>
        <p:nvSpPr>
          <p:cNvPr id="811" name="Google Shape;811;p105"/>
          <p:cNvSpPr txBox="1"/>
          <p:nvPr>
            <p:ph idx="1" type="body"/>
          </p:nvPr>
        </p:nvSpPr>
        <p:spPr>
          <a:xfrm>
            <a:off x="1047106" y="1178320"/>
            <a:ext cx="11065647" cy="5198096"/>
          </a:xfrm>
          <a:prstGeom prst="rect">
            <a:avLst/>
          </a:prstGeom>
          <a:noFill/>
          <a:ln>
            <a:noFill/>
          </a:ln>
        </p:spPr>
        <p:txBody>
          <a:bodyPr anchorCtr="0" anchor="t" bIns="45700" lIns="0" spcFirstLastPara="1" rIns="0" wrap="square" tIns="45700">
            <a:noAutofit/>
          </a:bodyPr>
          <a:lstStyle/>
          <a:p>
            <a:pPr indent="-380990" lvl="0" marL="380990" rtl="0" algn="l">
              <a:lnSpc>
                <a:spcPct val="110000"/>
              </a:lnSpc>
              <a:spcBef>
                <a:spcPts val="0"/>
              </a:spcBef>
              <a:spcAft>
                <a:spcPts val="0"/>
              </a:spcAft>
              <a:buClr>
                <a:schemeClr val="dk1"/>
              </a:buClr>
              <a:buSzPts val="2000"/>
              <a:buFont typeface="Noto Sans Symbols"/>
              <a:buChar char="▪"/>
            </a:pPr>
            <a:r>
              <a:rPr b="1" lang="fr" sz="2000">
                <a:solidFill>
                  <a:srgbClr val="0C0C0C"/>
                </a:solidFill>
              </a:rPr>
              <a:t>Une proposition typique de l'USAID comprend des sections telles que :</a:t>
            </a:r>
            <a:endParaRPr/>
          </a:p>
          <a:p>
            <a:pPr indent="-457188" lvl="1" marL="1236102" rtl="0" algn="l">
              <a:lnSpc>
                <a:spcPct val="110000"/>
              </a:lnSpc>
              <a:spcBef>
                <a:spcPts val="1066"/>
              </a:spcBef>
              <a:spcAft>
                <a:spcPts val="0"/>
              </a:spcAft>
              <a:buClr>
                <a:srgbClr val="8C17E1"/>
              </a:buClr>
              <a:buSzPts val="2000"/>
              <a:buAutoNum type="arabicPeriod"/>
            </a:pPr>
            <a:r>
              <a:rPr lang="fr" sz="2000">
                <a:solidFill>
                  <a:srgbClr val="0C0C0C"/>
                </a:solidFill>
                <a:latin typeface="Arial"/>
                <a:ea typeface="Arial"/>
                <a:cs typeface="Arial"/>
                <a:sym typeface="Arial"/>
              </a:rPr>
              <a:t>Lettre de motivation du président (PCA) ou du directeur général</a:t>
            </a:r>
            <a:endParaRPr/>
          </a:p>
          <a:p>
            <a:pPr indent="-457188" lvl="1" marL="1236102" rtl="0" algn="l">
              <a:lnSpc>
                <a:spcPct val="110000"/>
              </a:lnSpc>
              <a:spcBef>
                <a:spcPts val="1066"/>
              </a:spcBef>
              <a:spcAft>
                <a:spcPts val="0"/>
              </a:spcAft>
              <a:buClr>
                <a:srgbClr val="8C17E1"/>
              </a:buClr>
              <a:buSzPts val="2000"/>
              <a:buAutoNum type="arabicPeriod"/>
            </a:pPr>
            <a:r>
              <a:rPr lang="fr" sz="2000">
                <a:solidFill>
                  <a:srgbClr val="0C0C0C"/>
                </a:solidFill>
                <a:latin typeface="Arial"/>
                <a:ea typeface="Arial"/>
                <a:cs typeface="Arial"/>
                <a:sym typeface="Arial"/>
              </a:rPr>
              <a:t>Liste des acronymes et table des matières</a:t>
            </a:r>
            <a:endParaRPr/>
          </a:p>
          <a:p>
            <a:pPr indent="-457188" lvl="1" marL="1236102" rtl="0" algn="l">
              <a:lnSpc>
                <a:spcPct val="110000"/>
              </a:lnSpc>
              <a:spcBef>
                <a:spcPts val="1066"/>
              </a:spcBef>
              <a:spcAft>
                <a:spcPts val="0"/>
              </a:spcAft>
              <a:buClr>
                <a:srgbClr val="8C17E1"/>
              </a:buClr>
              <a:buSzPts val="2000"/>
              <a:buAutoNum type="arabicPeriod"/>
            </a:pPr>
            <a:r>
              <a:rPr lang="fr" sz="2000">
                <a:solidFill>
                  <a:srgbClr val="0C0C0C"/>
                </a:solidFill>
                <a:latin typeface="Arial"/>
                <a:ea typeface="Arial"/>
                <a:cs typeface="Arial"/>
                <a:sym typeface="Arial"/>
              </a:rPr>
              <a:t>Résumé exécutif</a:t>
            </a:r>
            <a:endParaRPr/>
          </a:p>
          <a:p>
            <a:pPr indent="-457188" lvl="1" marL="1236102" rtl="0" algn="l">
              <a:lnSpc>
                <a:spcPct val="110000"/>
              </a:lnSpc>
              <a:spcBef>
                <a:spcPts val="1066"/>
              </a:spcBef>
              <a:spcAft>
                <a:spcPts val="0"/>
              </a:spcAft>
              <a:buClr>
                <a:srgbClr val="8C17E1"/>
              </a:buClr>
              <a:buSzPts val="2000"/>
              <a:buAutoNum type="arabicPeriod"/>
            </a:pPr>
            <a:r>
              <a:rPr lang="fr" sz="2000">
                <a:solidFill>
                  <a:srgbClr val="0C0C0C"/>
                </a:solidFill>
                <a:latin typeface="Arial"/>
                <a:ea typeface="Arial"/>
                <a:cs typeface="Arial"/>
                <a:sym typeface="Arial"/>
              </a:rPr>
              <a:t>Approche technique pour compléter la portée des travaux (SOW)</a:t>
            </a:r>
            <a:endParaRPr/>
          </a:p>
          <a:p>
            <a:pPr indent="-457188" lvl="1" marL="1236102" rtl="0" algn="l">
              <a:lnSpc>
                <a:spcPct val="110000"/>
              </a:lnSpc>
              <a:spcBef>
                <a:spcPts val="1066"/>
              </a:spcBef>
              <a:spcAft>
                <a:spcPts val="0"/>
              </a:spcAft>
              <a:buClr>
                <a:srgbClr val="8C17E1"/>
              </a:buClr>
              <a:buSzPts val="2000"/>
              <a:buAutoNum type="arabicPeriod"/>
            </a:pPr>
            <a:r>
              <a:rPr lang="fr" sz="2000">
                <a:solidFill>
                  <a:srgbClr val="0C0C0C"/>
                </a:solidFill>
                <a:latin typeface="Arial"/>
                <a:ea typeface="Arial"/>
                <a:cs typeface="Arial"/>
                <a:sym typeface="Arial"/>
              </a:rPr>
              <a:t>Approche de gestion et plan de dotation en personnel, ainsi que CV du personnel clé</a:t>
            </a:r>
            <a:endParaRPr/>
          </a:p>
          <a:p>
            <a:pPr indent="-457188" lvl="1" marL="1236102" rtl="0" algn="l">
              <a:lnSpc>
                <a:spcPct val="110000"/>
              </a:lnSpc>
              <a:spcBef>
                <a:spcPts val="1066"/>
              </a:spcBef>
              <a:spcAft>
                <a:spcPts val="0"/>
              </a:spcAft>
              <a:buClr>
                <a:srgbClr val="8C17E1"/>
              </a:buClr>
              <a:buSzPts val="2000"/>
              <a:buAutoNum type="arabicPeriod"/>
            </a:pPr>
            <a:r>
              <a:rPr lang="fr" sz="2000">
                <a:solidFill>
                  <a:srgbClr val="0C0C0C"/>
                </a:solidFill>
                <a:latin typeface="Arial"/>
                <a:ea typeface="Arial"/>
                <a:cs typeface="Arial"/>
                <a:sym typeface="Arial"/>
              </a:rPr>
              <a:t>Proposition de coût, y compris un budget résumé et détaillé ; pour les contrats, une grille tarifaire et un plan d’étapes</a:t>
            </a:r>
            <a:endParaRPr/>
          </a:p>
          <a:p>
            <a:pPr indent="-457188" lvl="1" marL="1236102" rtl="0" algn="l">
              <a:lnSpc>
                <a:spcPct val="110000"/>
              </a:lnSpc>
              <a:spcBef>
                <a:spcPts val="1066"/>
              </a:spcBef>
              <a:spcAft>
                <a:spcPts val="0"/>
              </a:spcAft>
              <a:buClr>
                <a:srgbClr val="8C17E1"/>
              </a:buClr>
              <a:buSzPts val="2000"/>
              <a:buAutoNum type="arabicPeriod"/>
            </a:pPr>
            <a:r>
              <a:rPr lang="fr" sz="2000">
                <a:solidFill>
                  <a:srgbClr val="0C0C0C"/>
                </a:solidFill>
                <a:latin typeface="Arial"/>
                <a:ea typeface="Arial"/>
                <a:cs typeface="Arial"/>
                <a:sym typeface="Arial"/>
              </a:rPr>
              <a:t>Résumé de l'expérience pertinente, y compris l'énoncé des capacités de l'entreprise et les références de performances antérieures pour un travail similaire</a:t>
            </a:r>
            <a:endParaRPr/>
          </a:p>
          <a:p>
            <a:pPr indent="-457188" lvl="1" marL="1236102" rtl="0" algn="l">
              <a:lnSpc>
                <a:spcPct val="110000"/>
              </a:lnSpc>
              <a:spcBef>
                <a:spcPts val="1066"/>
              </a:spcBef>
              <a:spcAft>
                <a:spcPts val="0"/>
              </a:spcAft>
              <a:buClr>
                <a:srgbClr val="8C17E1"/>
              </a:buClr>
              <a:buSzPts val="2000"/>
              <a:buAutoNum type="arabicPeriod"/>
            </a:pPr>
            <a:r>
              <a:rPr lang="fr" sz="2000">
                <a:solidFill>
                  <a:srgbClr val="0C0C0C"/>
                </a:solidFill>
                <a:latin typeface="Arial"/>
                <a:ea typeface="Arial"/>
                <a:cs typeface="Arial"/>
                <a:sym typeface="Arial"/>
              </a:rPr>
              <a:t>Représentations et certifications</a:t>
            </a:r>
            <a:endParaRPr/>
          </a:p>
          <a:p>
            <a:pPr indent="-457188" lvl="1" marL="1236102" rtl="0" algn="l">
              <a:lnSpc>
                <a:spcPct val="110000"/>
              </a:lnSpc>
              <a:spcBef>
                <a:spcPts val="1066"/>
              </a:spcBef>
              <a:spcAft>
                <a:spcPts val="0"/>
              </a:spcAft>
              <a:buClr>
                <a:srgbClr val="8C17E1"/>
              </a:buClr>
              <a:buSzPts val="2000"/>
              <a:buAutoNum type="arabicPeriod"/>
            </a:pPr>
            <a:r>
              <a:rPr lang="fr" sz="2000">
                <a:solidFill>
                  <a:srgbClr val="0C0C0C"/>
                </a:solidFill>
                <a:latin typeface="Arial"/>
                <a:ea typeface="Arial"/>
                <a:cs typeface="Arial"/>
                <a:sym typeface="Arial"/>
              </a:rPr>
              <a:t>Lettres d'engagement des sous-partenaires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06"/>
          <p:cNvSpPr/>
          <p:nvPr/>
        </p:nvSpPr>
        <p:spPr>
          <a:xfrm>
            <a:off x="0" y="0"/>
            <a:ext cx="12192000" cy="1158240"/>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COMPOSANTS REQUIS/MATÉRIAUX SUPPLÉMENTAIRES </a:t>
            </a:r>
            <a:endParaRPr/>
          </a:p>
        </p:txBody>
      </p:sp>
      <p:sp>
        <p:nvSpPr>
          <p:cNvPr id="817" name="Google Shape;817;p106"/>
          <p:cNvSpPr txBox="1"/>
          <p:nvPr>
            <p:ph idx="1" type="body"/>
          </p:nvPr>
        </p:nvSpPr>
        <p:spPr>
          <a:xfrm>
            <a:off x="304800" y="1157728"/>
            <a:ext cx="11807952" cy="5005329"/>
          </a:xfrm>
          <a:prstGeom prst="rect">
            <a:avLst/>
          </a:prstGeom>
          <a:noFill/>
          <a:ln>
            <a:noFill/>
          </a:ln>
        </p:spPr>
        <p:txBody>
          <a:bodyPr anchorCtr="0" anchor="t" bIns="45700" lIns="0" spcFirstLastPara="1" rIns="0" wrap="square" tIns="45700">
            <a:noAutofit/>
          </a:bodyPr>
          <a:lstStyle/>
          <a:p>
            <a:pPr indent="-380990" lvl="0" marL="380990" rtl="0" algn="l">
              <a:lnSpc>
                <a:spcPct val="110000"/>
              </a:lnSpc>
              <a:spcBef>
                <a:spcPts val="0"/>
              </a:spcBef>
              <a:spcAft>
                <a:spcPts val="0"/>
              </a:spcAft>
              <a:buClr>
                <a:schemeClr val="dk1"/>
              </a:buClr>
              <a:buSzPts val="2000"/>
              <a:buFont typeface="Noto Sans Symbols"/>
              <a:buChar char="▪"/>
            </a:pPr>
            <a:r>
              <a:rPr b="1" lang="fr" sz="2000">
                <a:solidFill>
                  <a:srgbClr val="0C0C0C"/>
                </a:solidFill>
              </a:rPr>
              <a:t>Les éléments suivants peuvent être requis maintenant ou au stade post-attribution :</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rPr>
              <a:t>Plan de Suivi, d'Evaluation et d'Apprentissage des Activités (MELP)</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rPr>
              <a:t>Plan Égalité de genre et inclusion sociale (GESI)</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rPr>
              <a:t>Examen Initial de l’Environnement (IEE) ou Supplement IEE (SIEE)</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rPr>
              <a:t>Plan d'atténuation et de gestion environnementale (EMMP)</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rPr>
              <a:t>Plan d'action pour une utilisation plus sûre (SUAP)</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rPr>
              <a:t>Rapport d'évaluation des pesticides et plan d'action pour une utilisation plus sûre (PERSUAP)</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rPr>
              <a:t>Plan de publicite et de marquage</a:t>
            </a:r>
            <a:endParaRPr/>
          </a:p>
          <a:p>
            <a:pPr indent="-182880" lvl="1" marL="384048" rtl="0" algn="ctr">
              <a:lnSpc>
                <a:spcPct val="110000"/>
              </a:lnSpc>
              <a:spcBef>
                <a:spcPts val="1600"/>
              </a:spcBef>
              <a:spcAft>
                <a:spcPts val="0"/>
              </a:spcAft>
              <a:buClr>
                <a:srgbClr val="8C17E1"/>
              </a:buClr>
              <a:buSzPts val="1800"/>
              <a:buChar char="◦"/>
            </a:pPr>
            <a:r>
              <a:rPr b="1" lang="fr">
                <a:solidFill>
                  <a:schemeClr val="accent6"/>
                </a:solidFill>
              </a:rPr>
              <a:t>Des ressources pour vous aider avec ces composants peuvent être trouvées dans la bibliothèque de ressources </a:t>
            </a:r>
            <a:r>
              <a:rPr b="1" i="1" lang="fr">
                <a:solidFill>
                  <a:schemeClr val="accent6"/>
                </a:solidFill>
              </a:rPr>
              <a:t>WorkwithUSAID.org , et les réponses aux questions fréquemment posées sur les sections de proposition apparaissent dans la partie FAQ du site Web.</a:t>
            </a:r>
            <a:endParaRPr b="1">
              <a:solidFill>
                <a:schemeClr val="accent6"/>
              </a:solidFill>
            </a:endParaRPr>
          </a:p>
          <a:p>
            <a:pPr indent="0" lvl="0" marL="169329" rtl="0" algn="ctr">
              <a:lnSpc>
                <a:spcPct val="110000"/>
              </a:lnSpc>
              <a:spcBef>
                <a:spcPts val="2000"/>
              </a:spcBef>
              <a:spcAft>
                <a:spcPts val="0"/>
              </a:spcAft>
              <a:buSzPts val="2000"/>
              <a:buNone/>
            </a:pPr>
            <a:r>
              <a:t/>
            </a:r>
            <a:endParaRPr b="1" i="1" sz="2000">
              <a:solidFill>
                <a:schemeClr val="accent6"/>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0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MATRICE DE CONFORMITÉ</a:t>
            </a:r>
            <a:endParaRPr/>
          </a:p>
        </p:txBody>
      </p:sp>
      <p:sp>
        <p:nvSpPr>
          <p:cNvPr id="823" name="Google Shape;823;p107"/>
          <p:cNvSpPr txBox="1"/>
          <p:nvPr>
            <p:ph idx="1" type="body"/>
          </p:nvPr>
        </p:nvSpPr>
        <p:spPr>
          <a:xfrm>
            <a:off x="166223" y="908305"/>
            <a:ext cx="4826015" cy="3773424"/>
          </a:xfrm>
          <a:prstGeom prst="rect">
            <a:avLst/>
          </a:prstGeom>
          <a:solidFill>
            <a:srgbClr val="C00000"/>
          </a:solidFill>
          <a:ln>
            <a:noFill/>
          </a:ln>
        </p:spPr>
        <p:txBody>
          <a:bodyPr anchorCtr="0" anchor="t" bIns="45700" lIns="0" spcFirstLastPara="1" rIns="0" wrap="square" tIns="45700">
            <a:normAutofit lnSpcReduction="10000"/>
          </a:bodyPr>
          <a:lstStyle/>
          <a:p>
            <a:pPr indent="0" lvl="0" marL="169329" rtl="0" algn="l">
              <a:lnSpc>
                <a:spcPct val="110000"/>
              </a:lnSpc>
              <a:spcBef>
                <a:spcPts val="0"/>
              </a:spcBef>
              <a:spcAft>
                <a:spcPts val="0"/>
              </a:spcAft>
              <a:buSzPts val="2000"/>
              <a:buNone/>
            </a:pPr>
            <a:r>
              <a:rPr b="1" lang="fr" sz="2000">
                <a:solidFill>
                  <a:schemeClr val="lt1"/>
                </a:solidFill>
                <a:latin typeface="Arial"/>
                <a:ea typeface="Arial"/>
                <a:cs typeface="Arial"/>
                <a:sym typeface="Arial"/>
              </a:rPr>
              <a:t>La matrice de conformité est utile car elle :</a:t>
            </a:r>
            <a:endParaRPr/>
          </a:p>
          <a:p>
            <a:pPr indent="-380990" lvl="0" marL="380990" rtl="0" algn="l">
              <a:lnSpc>
                <a:spcPct val="110000"/>
              </a:lnSpc>
              <a:spcBef>
                <a:spcPts val="1000"/>
              </a:spcBef>
              <a:spcAft>
                <a:spcPts val="0"/>
              </a:spcAft>
              <a:buClr>
                <a:schemeClr val="lt1"/>
              </a:buClr>
              <a:buSzPts val="2000"/>
              <a:buFont typeface="Noto Sans Symbols"/>
              <a:buChar char="▪"/>
            </a:pPr>
            <a:r>
              <a:rPr lang="fr" sz="2000">
                <a:solidFill>
                  <a:schemeClr val="lt1"/>
                </a:solidFill>
              </a:rPr>
              <a:t>Comprend les </a:t>
            </a:r>
            <a:br>
              <a:rPr lang="fr" sz="2000">
                <a:solidFill>
                  <a:schemeClr val="lt1"/>
                </a:solidFill>
              </a:rPr>
            </a:br>
            <a:r>
              <a:rPr lang="fr" sz="2000">
                <a:solidFill>
                  <a:schemeClr val="lt1"/>
                </a:solidFill>
              </a:rPr>
              <a:t>spécifications de la proposition ;</a:t>
            </a:r>
            <a:endParaRPr/>
          </a:p>
          <a:p>
            <a:pPr indent="-380990" lvl="0" marL="380990" rtl="0" algn="l">
              <a:lnSpc>
                <a:spcPct val="110000"/>
              </a:lnSpc>
              <a:spcBef>
                <a:spcPts val="1600"/>
              </a:spcBef>
              <a:spcAft>
                <a:spcPts val="0"/>
              </a:spcAft>
              <a:buClr>
                <a:schemeClr val="lt1"/>
              </a:buClr>
              <a:buSzPts val="2000"/>
              <a:buFont typeface="Noto Sans Symbols"/>
              <a:buChar char="▪"/>
            </a:pPr>
            <a:r>
              <a:rPr lang="fr" sz="2000">
                <a:solidFill>
                  <a:schemeClr val="lt1"/>
                </a:solidFill>
              </a:rPr>
              <a:t>Décrit les critères d'évaluation que l'équipe USAID utilisera pour votre application technique ;</a:t>
            </a:r>
            <a:endParaRPr/>
          </a:p>
          <a:p>
            <a:pPr indent="-380990" lvl="0" marL="380990" rtl="0" algn="l">
              <a:lnSpc>
                <a:spcPct val="110000"/>
              </a:lnSpc>
              <a:spcBef>
                <a:spcPts val="1600"/>
              </a:spcBef>
              <a:spcAft>
                <a:spcPts val="0"/>
              </a:spcAft>
              <a:buClr>
                <a:schemeClr val="lt1"/>
              </a:buClr>
              <a:buSzPts val="2000"/>
              <a:buFont typeface="Noto Sans Symbols"/>
              <a:buChar char="▪"/>
            </a:pPr>
            <a:r>
              <a:rPr lang="fr" sz="2000">
                <a:solidFill>
                  <a:schemeClr val="lt1"/>
                </a:solidFill>
              </a:rPr>
              <a:t>Vous indique le nombre de pages recommandé pour votre application technique.</a:t>
            </a:r>
            <a:endParaRPr sz="2000">
              <a:solidFill>
                <a:schemeClr val="lt1"/>
              </a:solidFill>
            </a:endParaRPr>
          </a:p>
        </p:txBody>
      </p:sp>
      <p:pic>
        <p:nvPicPr>
          <p:cNvPr id="824" name="Google Shape;824;p107"/>
          <p:cNvPicPr preferRelativeResize="0"/>
          <p:nvPr/>
        </p:nvPicPr>
        <p:blipFill rotWithShape="1">
          <a:blip r:embed="rId3">
            <a:alphaModFix/>
          </a:blip>
          <a:srcRect b="0" l="0" r="0" t="0"/>
          <a:stretch/>
        </p:blipFill>
        <p:spPr>
          <a:xfrm>
            <a:off x="6353931" y="908304"/>
            <a:ext cx="5514981" cy="546811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108"/>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4.3 RÉUNION DE LANCEMENT DU PROCESSUS</a:t>
            </a:r>
            <a:endParaRPr/>
          </a:p>
        </p:txBody>
      </p:sp>
      <p:sp>
        <p:nvSpPr>
          <p:cNvPr id="830" name="Google Shape;830;p108"/>
          <p:cNvSpPr txBox="1"/>
          <p:nvPr>
            <p:ph idx="1" type="body"/>
          </p:nvPr>
        </p:nvSpPr>
        <p:spPr>
          <a:xfrm>
            <a:off x="1034914" y="928384"/>
            <a:ext cx="11029071" cy="5368784"/>
          </a:xfrm>
          <a:prstGeom prst="rect">
            <a:avLst/>
          </a:prstGeom>
          <a:noFill/>
          <a:ln>
            <a:noFill/>
          </a:ln>
        </p:spPr>
        <p:txBody>
          <a:bodyPr anchorCtr="0" anchor="t" bIns="45700" lIns="0" spcFirstLastPara="1" rIns="0" wrap="square" tIns="45700">
            <a:noAutofit/>
          </a:bodyPr>
          <a:lstStyle/>
          <a:p>
            <a:pPr indent="0" lvl="4" marL="0" rtl="0" algn="just">
              <a:lnSpc>
                <a:spcPct val="110000"/>
              </a:lnSpc>
              <a:spcBef>
                <a:spcPts val="0"/>
              </a:spcBef>
              <a:spcAft>
                <a:spcPts val="0"/>
              </a:spcAft>
              <a:buClr>
                <a:schemeClr val="dk1"/>
              </a:buClr>
              <a:buSzPts val="1600"/>
              <a:buNone/>
            </a:pPr>
            <a:r>
              <a:rPr b="1" lang="fr" sz="2000">
                <a:solidFill>
                  <a:schemeClr val="dk1"/>
                </a:solidFill>
                <a:latin typeface="Arial"/>
                <a:ea typeface="Arial"/>
                <a:cs typeface="Arial"/>
                <a:sym typeface="Arial"/>
              </a:rPr>
              <a:t>Réunion de lancement avec l'équipe de proposition et les évaluateurs</a:t>
            </a:r>
            <a:endParaRPr/>
          </a:p>
          <a:p>
            <a:pPr indent="-380990" lvl="0" marL="380990" rtl="0" algn="l">
              <a:lnSpc>
                <a:spcPct val="110000"/>
              </a:lnSpc>
              <a:spcBef>
                <a:spcPts val="1333"/>
              </a:spcBef>
              <a:spcAft>
                <a:spcPts val="0"/>
              </a:spcAft>
              <a:buClr>
                <a:schemeClr val="dk1"/>
              </a:buClr>
              <a:buSzPts val="1800"/>
              <a:buFont typeface="Noto Sans Symbols"/>
              <a:buChar char="▪"/>
            </a:pPr>
            <a:r>
              <a:rPr lang="fr" sz="1800">
                <a:solidFill>
                  <a:srgbClr val="0C0C0C"/>
                </a:solidFill>
              </a:rPr>
              <a:t>Présentez les membres/examinateurs de l’équipe de proposition et leurs fonctions.</a:t>
            </a:r>
            <a:endParaRPr/>
          </a:p>
          <a:p>
            <a:pPr indent="-380990" lvl="0" marL="380990" rtl="0" algn="l">
              <a:lnSpc>
                <a:spcPct val="110000"/>
              </a:lnSpc>
              <a:spcBef>
                <a:spcPts val="1066"/>
              </a:spcBef>
              <a:spcAft>
                <a:spcPts val="0"/>
              </a:spcAft>
              <a:buClr>
                <a:schemeClr val="dk1"/>
              </a:buClr>
              <a:buSzPts val="1800"/>
              <a:buFont typeface="Noto Sans Symbols"/>
              <a:buChar char="▪"/>
            </a:pPr>
            <a:r>
              <a:rPr lang="fr" sz="1800">
                <a:solidFill>
                  <a:srgbClr val="0C0C0C"/>
                </a:solidFill>
              </a:rPr>
              <a:t>Récapitulez les bases : titre de la proposition, donateur, géographie, période de performance, valeur estimée du financement, éligibilité, etc.</a:t>
            </a:r>
            <a:endParaRPr/>
          </a:p>
          <a:p>
            <a:pPr indent="-380990" lvl="0" marL="380990" rtl="0" algn="l">
              <a:lnSpc>
                <a:spcPct val="110000"/>
              </a:lnSpc>
              <a:spcBef>
                <a:spcPts val="1066"/>
              </a:spcBef>
              <a:spcAft>
                <a:spcPts val="0"/>
              </a:spcAft>
              <a:buClr>
                <a:schemeClr val="dk1"/>
              </a:buClr>
              <a:buSzPts val="1800"/>
              <a:buFont typeface="Noto Sans Symbols"/>
              <a:buChar char="▪"/>
            </a:pPr>
            <a:r>
              <a:rPr lang="fr" sz="1800">
                <a:solidFill>
                  <a:srgbClr val="0C0C0C"/>
                </a:solidFill>
              </a:rPr>
              <a:t>Présentez le calendrier des propositions, en soulignant les dates limites importantes.</a:t>
            </a:r>
            <a:endParaRPr/>
          </a:p>
          <a:p>
            <a:pPr indent="-380990" lvl="0" marL="380990" rtl="0" algn="l">
              <a:lnSpc>
                <a:spcPct val="110000"/>
              </a:lnSpc>
              <a:spcBef>
                <a:spcPts val="1066"/>
              </a:spcBef>
              <a:spcAft>
                <a:spcPts val="0"/>
              </a:spcAft>
              <a:buClr>
                <a:schemeClr val="dk1"/>
              </a:buClr>
              <a:buSzPts val="1800"/>
              <a:buFont typeface="Noto Sans Symbols"/>
              <a:buChar char="▪"/>
            </a:pPr>
            <a:r>
              <a:rPr lang="fr" sz="1800">
                <a:solidFill>
                  <a:srgbClr val="0C0C0C"/>
                </a:solidFill>
              </a:rPr>
              <a:t>Parcourez la matrice de conformité, en mettant l'accent sur les critères d'évaluation de la proposition, et discutez de la manière dont votre proposition y répondra ; avoir une première discussion sur le budget pour garantir l’alignement.</a:t>
            </a:r>
            <a:endParaRPr/>
          </a:p>
          <a:p>
            <a:pPr indent="-380990" lvl="0" marL="380990" rtl="0" algn="l">
              <a:lnSpc>
                <a:spcPct val="110000"/>
              </a:lnSpc>
              <a:spcBef>
                <a:spcPts val="1066"/>
              </a:spcBef>
              <a:spcAft>
                <a:spcPts val="0"/>
              </a:spcAft>
              <a:buClr>
                <a:schemeClr val="dk1"/>
              </a:buClr>
              <a:buSzPts val="1800"/>
              <a:buFont typeface="Noto Sans Symbols"/>
              <a:buChar char="▪"/>
            </a:pPr>
            <a:r>
              <a:rPr lang="fr" sz="1800">
                <a:solidFill>
                  <a:srgbClr val="0C0C0C"/>
                </a:solidFill>
              </a:rPr>
              <a:t>Réfléchissez à l'expérience antérieure pertinente et à la manière de s'en servir pour répondre aux exigences de l'appel d'offres:.</a:t>
            </a:r>
            <a:endParaRPr/>
          </a:p>
          <a:p>
            <a:pPr indent="-380990" lvl="0" marL="380990" rtl="0" algn="l">
              <a:lnSpc>
                <a:spcPct val="110000"/>
              </a:lnSpc>
              <a:spcBef>
                <a:spcPts val="1066"/>
              </a:spcBef>
              <a:spcAft>
                <a:spcPts val="0"/>
              </a:spcAft>
              <a:buClr>
                <a:schemeClr val="dk1"/>
              </a:buClr>
              <a:buSzPts val="1800"/>
              <a:buFont typeface="Noto Sans Symbols"/>
              <a:buChar char="▪"/>
            </a:pPr>
            <a:r>
              <a:rPr lang="fr" sz="1800">
                <a:solidFill>
                  <a:srgbClr val="0C0C0C"/>
                </a:solidFill>
              </a:rPr>
              <a:t>Formulez un « thème gagnant » pour votre proposition – un « earworm » ou « Dicton accrocheur ou mémorable » dont votre équipe souhaite que le donateur se souvienne.</a:t>
            </a:r>
            <a:endParaRPr/>
          </a:p>
          <a:p>
            <a:pPr indent="-380990" lvl="0" marL="380990" rtl="0" algn="l">
              <a:lnSpc>
                <a:spcPct val="110000"/>
              </a:lnSpc>
              <a:spcBef>
                <a:spcPts val="1066"/>
              </a:spcBef>
              <a:spcAft>
                <a:spcPts val="0"/>
              </a:spcAft>
              <a:buClr>
                <a:schemeClr val="dk1"/>
              </a:buClr>
              <a:buSzPts val="1800"/>
              <a:buFont typeface="Noto Sans Symbols"/>
              <a:buChar char="▪"/>
            </a:pPr>
            <a:r>
              <a:rPr lang="fr" sz="1800">
                <a:solidFill>
                  <a:srgbClr val="0C0C0C"/>
                </a:solidFill>
              </a:rPr>
              <a:t>Identifiez les lacunes dans les connaissances et planifiez comment les combler (recherche documentaire et/ou sensibilisation de votre réseau).</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0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DISCUSSIONS SUR LA CONFIGURATION DU PARTENARIAT</a:t>
            </a:r>
            <a:endParaRPr/>
          </a:p>
        </p:txBody>
      </p:sp>
      <p:sp>
        <p:nvSpPr>
          <p:cNvPr id="836" name="Google Shape;836;p109"/>
          <p:cNvSpPr txBox="1"/>
          <p:nvPr>
            <p:ph idx="1" type="body"/>
          </p:nvPr>
        </p:nvSpPr>
        <p:spPr>
          <a:xfrm>
            <a:off x="1034914" y="928384"/>
            <a:ext cx="11029071" cy="4685851"/>
          </a:xfrm>
          <a:prstGeom prst="rect">
            <a:avLst/>
          </a:prstGeom>
          <a:noFill/>
          <a:ln>
            <a:noFill/>
          </a:ln>
        </p:spPr>
        <p:txBody>
          <a:bodyPr anchorCtr="0" anchor="t" bIns="45700" lIns="0" spcFirstLastPara="1" rIns="0" wrap="square" tIns="45700">
            <a:noAutofit/>
          </a:bodyPr>
          <a:lstStyle/>
          <a:p>
            <a:pPr indent="-380990" lvl="0" marL="380990" rtl="0" algn="l">
              <a:lnSpc>
                <a:spcPct val="110000"/>
              </a:lnSpc>
              <a:spcBef>
                <a:spcPts val="0"/>
              </a:spcBef>
              <a:spcAft>
                <a:spcPts val="0"/>
              </a:spcAft>
              <a:buClr>
                <a:schemeClr val="dk1"/>
              </a:buClr>
              <a:buSzPts val="2000"/>
              <a:buFont typeface="Noto Sans Symbols"/>
              <a:buChar char="▪"/>
            </a:pPr>
            <a:r>
              <a:rPr lang="fr" sz="2000">
                <a:solidFill>
                  <a:srgbClr val="0C0C0C"/>
                </a:solidFill>
              </a:rPr>
              <a:t>Vérifiez et confirmez votre </a:t>
            </a:r>
            <a:r>
              <a:rPr b="1" lang="fr" sz="2000">
                <a:solidFill>
                  <a:srgbClr val="0C0C0C"/>
                </a:solidFill>
              </a:rPr>
              <a:t>configuration de partenariat</a:t>
            </a:r>
            <a:r>
              <a:rPr lang="fr" sz="2000">
                <a:solidFill>
                  <a:srgbClr val="0C0C0C"/>
                </a:solidFill>
              </a:rPr>
              <a:t> :</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latin typeface="Arial"/>
                <a:ea typeface="Arial"/>
                <a:cs typeface="Arial"/>
                <a:sym typeface="Arial"/>
              </a:rPr>
              <a:t>Identifiez les lacunes en matière d’expérience et d’expertise, discutez/finalisez la stratégie de partenariat et planifiez toute sensibilisation nécessaire auprès des partenaires.</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latin typeface="Arial"/>
                <a:ea typeface="Arial"/>
                <a:cs typeface="Arial"/>
                <a:sym typeface="Arial"/>
              </a:rPr>
              <a:t>Il pourrait être nécessaire d'ajouter ou de supprimer des partenaires (dans ce dernier cas, réfléchissez-y très attentivement et faites-le avec diplomatie et sensibilité - cela risque de nuire aux relations futures, surtout si un PTA était signé).</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latin typeface="Arial"/>
                <a:ea typeface="Arial"/>
                <a:cs typeface="Arial"/>
                <a:sym typeface="Arial"/>
              </a:rPr>
              <a:t>Réviser les SOW et les budgets, le cas échéant.</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latin typeface="Arial"/>
                <a:ea typeface="Arial"/>
                <a:cs typeface="Arial"/>
                <a:sym typeface="Arial"/>
              </a:rPr>
              <a:t>Exécuter des « accords d'équipe » pour remplacer les PTA.</a:t>
            </a:r>
            <a:endParaRPr/>
          </a:p>
          <a:p>
            <a:pPr indent="-182880" lvl="1" marL="384048" rtl="0" algn="l">
              <a:lnSpc>
                <a:spcPct val="110000"/>
              </a:lnSpc>
              <a:spcBef>
                <a:spcPts val="1600"/>
              </a:spcBef>
              <a:spcAft>
                <a:spcPts val="0"/>
              </a:spcAft>
              <a:buClr>
                <a:srgbClr val="8C17E1"/>
              </a:buClr>
              <a:buSzPts val="2000"/>
              <a:buChar char="◦"/>
            </a:pPr>
            <a:r>
              <a:rPr lang="fr" sz="2000">
                <a:solidFill>
                  <a:srgbClr val="0C0C0C"/>
                </a:solidFill>
                <a:latin typeface="Arial"/>
                <a:ea typeface="Arial"/>
                <a:cs typeface="Arial"/>
                <a:sym typeface="Arial"/>
              </a:rPr>
              <a:t>Tenir les partenaires informés et impliqués dans le processus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10"/>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DISCUTER AUSSI : PERSONNEL CLÉ/RECRUTEMENT</a:t>
            </a:r>
            <a:endParaRPr/>
          </a:p>
        </p:txBody>
      </p:sp>
      <p:sp>
        <p:nvSpPr>
          <p:cNvPr id="842" name="Google Shape;842;p110"/>
          <p:cNvSpPr txBox="1"/>
          <p:nvPr>
            <p:ph idx="1" type="body"/>
          </p:nvPr>
        </p:nvSpPr>
        <p:spPr>
          <a:xfrm>
            <a:off x="1034914" y="928384"/>
            <a:ext cx="9822063" cy="4685851"/>
          </a:xfrm>
          <a:prstGeom prst="rect">
            <a:avLst/>
          </a:prstGeom>
          <a:noFill/>
          <a:ln>
            <a:noFill/>
          </a:ln>
        </p:spPr>
        <p:txBody>
          <a:bodyPr anchorCtr="0" anchor="t" bIns="45700" lIns="0" spcFirstLastPara="1" rIns="0" wrap="square" tIns="45700">
            <a:noAutofit/>
          </a:bodyPr>
          <a:lstStyle/>
          <a:p>
            <a:pPr indent="-380990" lvl="0" marL="380990" rtl="0" algn="l">
              <a:lnSpc>
                <a:spcPct val="110000"/>
              </a:lnSpc>
              <a:spcBef>
                <a:spcPts val="0"/>
              </a:spcBef>
              <a:spcAft>
                <a:spcPts val="0"/>
              </a:spcAft>
              <a:buClr>
                <a:schemeClr val="dk1"/>
              </a:buClr>
              <a:buSzPts val="2000"/>
              <a:buFont typeface="Noto Sans Symbols"/>
              <a:buChar char="▪"/>
            </a:pPr>
            <a:r>
              <a:rPr lang="fr" sz="2000">
                <a:solidFill>
                  <a:srgbClr val="0C0C0C"/>
                </a:solidFill>
              </a:rPr>
              <a:t>Examinez/reconfirmez la disponibilité des candidats du personnel clé et préparez-vous à combler les éventuelles lacunes grâce à </a:t>
            </a:r>
            <a:r>
              <a:rPr b="1" lang="fr" sz="2000">
                <a:solidFill>
                  <a:srgbClr val="0C0C0C"/>
                </a:solidFill>
              </a:rPr>
              <a:t>un recrutement rapide </a:t>
            </a:r>
            <a:r>
              <a:rPr lang="fr" sz="2000">
                <a:solidFill>
                  <a:srgbClr val="0C0C0C"/>
                </a:solidFill>
              </a:rPr>
              <a:t>.</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Le plan de dotation en personnel peut changer pendant/après la conception du projet, mais le personnel clé est généralement spécifié dans le NOFO, et vous aurez probablement lancé le recrutement pendant la phase de capture. Cette étape devrait donc idéalement impliquer de confirmer la disponibilité des candidats que vous aviez précédemment identifiés. et commencer rapidement à recruter pour combler les éventuelles lacunes.</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Assurer que vos Personnels Clefs ont signé une lettre d’engagement (LOC)</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Assurer de garder un Plan B pour le personnel Clé.</a:t>
            </a:r>
            <a:endParaRPr/>
          </a:p>
          <a:p>
            <a:pPr indent="0" lvl="2" marL="914400" rtl="0" algn="l">
              <a:lnSpc>
                <a:spcPct val="110000"/>
              </a:lnSpc>
              <a:spcBef>
                <a:spcPts val="1600"/>
              </a:spcBef>
              <a:spcAft>
                <a:spcPts val="0"/>
              </a:spcAft>
              <a:buClr>
                <a:schemeClr val="dk1"/>
              </a:buClr>
              <a:buSzPts val="2800"/>
              <a:buNone/>
            </a:pPr>
            <a:r>
              <a:rPr lang="fr" sz="2800" u="sng">
                <a:solidFill>
                  <a:srgbClr val="C00000"/>
                </a:solidFill>
              </a:rPr>
              <a:t>Question</a:t>
            </a:r>
            <a:r>
              <a:rPr lang="fr" sz="2800">
                <a:solidFill>
                  <a:srgbClr val="C00000"/>
                </a:solidFill>
              </a:rPr>
              <a:t>: Pourquoi est-il important d’avoir un plan B de personnel clé?</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11"/>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PREMIÈRES ÉTAPES AVANT LA RÉDACTION DE LA PROPOSITION</a:t>
            </a:r>
            <a:endParaRPr/>
          </a:p>
        </p:txBody>
      </p:sp>
      <p:sp>
        <p:nvSpPr>
          <p:cNvPr id="848" name="Google Shape;848;p111"/>
          <p:cNvSpPr txBox="1"/>
          <p:nvPr>
            <p:ph idx="1" type="body"/>
          </p:nvPr>
        </p:nvSpPr>
        <p:spPr>
          <a:xfrm>
            <a:off x="1034914" y="928384"/>
            <a:ext cx="9706239" cy="4685851"/>
          </a:xfrm>
          <a:prstGeom prst="rect">
            <a:avLst/>
          </a:prstGeom>
          <a:noFill/>
          <a:ln>
            <a:noFill/>
          </a:ln>
        </p:spPr>
        <p:txBody>
          <a:bodyPr anchorCtr="0" anchor="t" bIns="45700" lIns="0" spcFirstLastPara="1" rIns="0" wrap="square" tIns="45700">
            <a:noAutofit/>
          </a:bodyPr>
          <a:lstStyle/>
          <a:p>
            <a:pPr indent="0" lvl="4" marL="0" rtl="0" algn="just">
              <a:lnSpc>
                <a:spcPct val="110000"/>
              </a:lnSpc>
              <a:spcBef>
                <a:spcPts val="0"/>
              </a:spcBef>
              <a:spcAft>
                <a:spcPts val="0"/>
              </a:spcAft>
              <a:buClr>
                <a:srgbClr val="0C0C0C"/>
              </a:buClr>
              <a:buSzPts val="1600"/>
              <a:buNone/>
            </a:pPr>
            <a:r>
              <a:rPr b="1" lang="fr" sz="2000">
                <a:solidFill>
                  <a:srgbClr val="0C0C0C"/>
                </a:solidFill>
                <a:latin typeface="Arial"/>
                <a:ea typeface="Arial"/>
                <a:cs typeface="Arial"/>
                <a:sym typeface="Arial"/>
              </a:rPr>
              <a:t>Les étapes préliminaires avant de rédiger la proposition sont :</a:t>
            </a:r>
            <a:endParaRPr/>
          </a:p>
          <a:p>
            <a:pPr indent="0" lvl="4" marL="0" rtl="0" algn="just">
              <a:lnSpc>
                <a:spcPct val="110000"/>
              </a:lnSpc>
              <a:spcBef>
                <a:spcPts val="1600"/>
              </a:spcBef>
              <a:spcAft>
                <a:spcPts val="0"/>
              </a:spcAft>
              <a:buClr>
                <a:srgbClr val="0C0C0C"/>
              </a:buClr>
              <a:buSzPts val="1600"/>
              <a:buNone/>
            </a:pPr>
            <a:r>
              <a:rPr b="1" lang="fr" sz="2000">
                <a:solidFill>
                  <a:srgbClr val="0C0C0C"/>
                </a:solidFill>
                <a:latin typeface="Arial"/>
                <a:ea typeface="Arial"/>
                <a:cs typeface="Arial"/>
                <a:sym typeface="Arial"/>
              </a:rPr>
              <a:t>Combler les lacunes en matière d'information</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Lors de votre réunion de lancement, votre équipe a peut-être identifié certaines lacunes en matière d'informations à combler avant que votre proposition puisse être formulée.</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Commencez immédiatement cette recherche pour que la proposition inclue des faits et des chiffres récents et pertinents et démontre une solide compréhension du sujet. ​​</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C'est également le moment pour votre organisation de s'engager auprès de la communauté et des parties prenantes pour assurer la durabilité et la pertinence des interventions proposées et montrer au donateur que vous comprenez réellement le contexte et les besoins spécifiques du projet.</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Pensez à demander aux membres du consortium de rédiger différentes sections techniques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12"/>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PRÉPARER LES QUESTIONS AU DONATEUR</a:t>
            </a:r>
            <a:endParaRPr/>
          </a:p>
        </p:txBody>
      </p:sp>
      <p:sp>
        <p:nvSpPr>
          <p:cNvPr id="854" name="Google Shape;854;p112"/>
          <p:cNvSpPr txBox="1"/>
          <p:nvPr>
            <p:ph idx="1" type="body"/>
          </p:nvPr>
        </p:nvSpPr>
        <p:spPr>
          <a:xfrm>
            <a:off x="1034914" y="928384"/>
            <a:ext cx="9706239" cy="4685851"/>
          </a:xfrm>
          <a:prstGeom prst="rect">
            <a:avLst/>
          </a:prstGeom>
          <a:noFill/>
          <a:ln>
            <a:noFill/>
          </a:ln>
        </p:spPr>
        <p:txBody>
          <a:bodyPr anchorCtr="0" anchor="t" bIns="45700" lIns="0" spcFirstLastPara="1" rIns="0" wrap="square" tIns="45700">
            <a:noAutofit/>
          </a:bodyPr>
          <a:lstStyle/>
          <a:p>
            <a:pPr indent="-380990" lvl="0" marL="380990" rtl="0" algn="l">
              <a:lnSpc>
                <a:spcPct val="110000"/>
              </a:lnSpc>
              <a:spcBef>
                <a:spcPts val="0"/>
              </a:spcBef>
              <a:spcAft>
                <a:spcPts val="0"/>
              </a:spcAft>
              <a:buClr>
                <a:schemeClr val="dk1"/>
              </a:buClr>
              <a:buSzPts val="2000"/>
              <a:buFont typeface="Noto Sans Symbols"/>
              <a:buChar char="▪"/>
            </a:pPr>
            <a:r>
              <a:rPr lang="fr" sz="2000">
                <a:solidFill>
                  <a:srgbClr val="0C0C0C"/>
                </a:solidFill>
              </a:rPr>
              <a:t>La plupart des appels à propositions offriront une période pendant laquelle les candidats potentiels pourront soumettre des questions. Les réponses seront ensuite publiées publiquement.</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Nous vous encourageons fortement à soumettre toutes les questions de votre propre organisation pendant la période de questions ouvertes. Il y a un point de contact désigné pour chaque opportunité répertoriée dans la proposition.</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Sachez que toutes les questions et réponses sont rendues publiques pour garantir la transparence et un traitement équitable.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0"/>
          <p:cNvSpPr txBox="1"/>
          <p:nvPr/>
        </p:nvSpPr>
        <p:spPr>
          <a:xfrm>
            <a:off x="1225461" y="1228147"/>
            <a:ext cx="9343585" cy="4832092"/>
          </a:xfrm>
          <a:prstGeom prst="rect">
            <a:avLst/>
          </a:prstGeom>
          <a:noFill/>
          <a:ln>
            <a:noFill/>
          </a:ln>
        </p:spPr>
        <p:txBody>
          <a:bodyPr anchorCtr="0" anchor="t" bIns="45700" lIns="91425" spcFirstLastPara="1" rIns="91425" wrap="square" tIns="45700">
            <a:spAutoFit/>
          </a:bodyPr>
          <a:lstStyle/>
          <a:p>
            <a:pPr indent="-342900" lvl="0" marL="457200" marR="0" rtl="0" algn="l">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457200" lvl="1" marL="914400" marR="0" rtl="0" algn="l">
              <a:spcBef>
                <a:spcPts val="1200"/>
              </a:spcBef>
              <a:spcAft>
                <a:spcPts val="0"/>
              </a:spcAft>
              <a:buClr>
                <a:schemeClr val="dk1"/>
              </a:buClr>
              <a:buSzPts val="1800"/>
              <a:buFont typeface="Noto Sans Symbols"/>
              <a:buChar char="▪"/>
            </a:pPr>
            <a:r>
              <a:rPr b="0" i="0" lang="fr" sz="1800" u="none" cap="none" strike="noStrike">
                <a:solidFill>
                  <a:srgbClr val="000000"/>
                </a:solidFill>
                <a:latin typeface="Times New Roman"/>
                <a:ea typeface="Times New Roman"/>
                <a:cs typeface="Times New Roman"/>
                <a:sym typeface="Times New Roman"/>
              </a:rPr>
              <a:t>L'USAID utilise deux types de subventions pour répondre à différents besoins :</a:t>
            </a:r>
            <a:endParaRPr/>
          </a:p>
          <a:p>
            <a:pPr indent="-457200" lvl="1" marL="914400" marR="0" rtl="0" algn="l">
              <a:spcBef>
                <a:spcPts val="1200"/>
              </a:spcBef>
              <a:spcAft>
                <a:spcPts val="0"/>
              </a:spcAft>
              <a:buClr>
                <a:schemeClr val="dk1"/>
              </a:buClr>
              <a:buSzPts val="1800"/>
              <a:buFont typeface="Noto Sans Symbols"/>
              <a:buChar char="▪"/>
            </a:pPr>
            <a:r>
              <a:rPr b="1" i="0" lang="fr" sz="1800" u="none" cap="none" strike="noStrike">
                <a:solidFill>
                  <a:srgbClr val="000000"/>
                </a:solidFill>
                <a:latin typeface="Times New Roman"/>
                <a:ea typeface="Times New Roman"/>
                <a:cs typeface="Times New Roman"/>
                <a:sym typeface="Times New Roman"/>
              </a:rPr>
              <a:t>Acquisition (Contrats)</a:t>
            </a:r>
            <a:endParaRPr/>
          </a:p>
          <a:p>
            <a:pPr indent="-457200" lvl="2" marL="1371600" marR="0" rtl="0" algn="l">
              <a:spcBef>
                <a:spcPts val="1200"/>
              </a:spcBef>
              <a:spcAft>
                <a:spcPts val="0"/>
              </a:spcAft>
              <a:buClr>
                <a:schemeClr val="dk1"/>
              </a:buClr>
              <a:buSzPts val="1800"/>
              <a:buFont typeface="Courier New"/>
              <a:buChar char="o"/>
            </a:pPr>
            <a:r>
              <a:rPr b="0" i="0" lang="fr" sz="1800" u="none" cap="none" strike="noStrike">
                <a:solidFill>
                  <a:srgbClr val="000000"/>
                </a:solidFill>
                <a:latin typeface="Times New Roman"/>
                <a:ea typeface="Times New Roman"/>
                <a:cs typeface="Times New Roman"/>
                <a:sym typeface="Times New Roman"/>
              </a:rPr>
              <a:t>L'USAID achète des biens et des services auprès d’un Contractant pour mettre en œuvre une activité selon les instructions de l'Agence.</a:t>
            </a:r>
            <a:endParaRPr/>
          </a:p>
          <a:p>
            <a:pPr indent="-457200" lvl="2" marL="1371600" marR="0" rtl="0" algn="l">
              <a:spcBef>
                <a:spcPts val="1200"/>
              </a:spcBef>
              <a:spcAft>
                <a:spcPts val="0"/>
              </a:spcAft>
              <a:buClr>
                <a:schemeClr val="dk1"/>
              </a:buClr>
              <a:buSzPts val="1800"/>
              <a:buFont typeface="Courier New"/>
              <a:buChar char="o"/>
            </a:pPr>
            <a:r>
              <a:rPr b="0" i="0" lang="fr" sz="1800" u="none" cap="none" strike="noStrike">
                <a:solidFill>
                  <a:srgbClr val="000000"/>
                </a:solidFill>
                <a:latin typeface="Times New Roman"/>
                <a:ea typeface="Times New Roman"/>
                <a:cs typeface="Times New Roman"/>
                <a:sym typeface="Times New Roman"/>
              </a:rPr>
              <a:t>Annonce d’appels d’offres (RFP) et opportunité d’acquisition (contrat).</a:t>
            </a:r>
            <a:endParaRPr/>
          </a:p>
          <a:p>
            <a:pPr indent="-457200" lvl="1" marL="914400" marR="0" rtl="0" algn="l">
              <a:spcBef>
                <a:spcPts val="1200"/>
              </a:spcBef>
              <a:spcAft>
                <a:spcPts val="0"/>
              </a:spcAft>
              <a:buClr>
                <a:schemeClr val="dk1"/>
              </a:buClr>
              <a:buSzPts val="1800"/>
              <a:buFont typeface="Noto Sans Symbols"/>
              <a:buChar char="▪"/>
            </a:pPr>
            <a:r>
              <a:rPr b="1" i="0" lang="fr" sz="1800" u="none" cap="none" strike="noStrike">
                <a:solidFill>
                  <a:srgbClr val="000000"/>
                </a:solidFill>
                <a:latin typeface="Times New Roman"/>
                <a:ea typeface="Times New Roman"/>
                <a:cs typeface="Times New Roman"/>
                <a:sym typeface="Times New Roman"/>
              </a:rPr>
              <a:t>Assistance (subventions et accords de coopération)</a:t>
            </a:r>
            <a:endParaRPr/>
          </a:p>
          <a:p>
            <a:pPr indent="-457200" lvl="2" marL="1371600" marR="0" rtl="0" algn="l">
              <a:spcBef>
                <a:spcPts val="1200"/>
              </a:spcBef>
              <a:spcAft>
                <a:spcPts val="0"/>
              </a:spcAft>
              <a:buClr>
                <a:schemeClr val="dk1"/>
              </a:buClr>
              <a:buSzPts val="1800"/>
              <a:buFont typeface="Courier New"/>
              <a:buChar char="o"/>
            </a:pPr>
            <a:r>
              <a:rPr b="0" i="0" lang="fr" sz="1800" u="none" cap="none" strike="noStrike">
                <a:solidFill>
                  <a:srgbClr val="000000"/>
                </a:solidFill>
                <a:latin typeface="Times New Roman"/>
                <a:ea typeface="Times New Roman"/>
                <a:cs typeface="Times New Roman"/>
                <a:sym typeface="Times New Roman"/>
              </a:rPr>
              <a:t>L'Agence fournit des fonds à un bénéficiaire et a une participation directe limitée</a:t>
            </a:r>
            <a:endParaRPr/>
          </a:p>
          <a:p>
            <a:pPr indent="-457200" lvl="2" marL="1371600" marR="0" rtl="0" algn="l">
              <a:spcBef>
                <a:spcPts val="1200"/>
              </a:spcBef>
              <a:spcAft>
                <a:spcPts val="0"/>
              </a:spcAft>
              <a:buClr>
                <a:schemeClr val="dk1"/>
              </a:buClr>
              <a:buSzPts val="1800"/>
              <a:buFont typeface="Courier New"/>
              <a:buChar char="o"/>
            </a:pPr>
            <a:r>
              <a:rPr b="0" i="0" lang="fr" sz="1800" u="none" cap="none" strike="noStrike">
                <a:solidFill>
                  <a:srgbClr val="000000"/>
                </a:solidFill>
                <a:latin typeface="Times New Roman"/>
                <a:ea typeface="Times New Roman"/>
                <a:cs typeface="Times New Roman"/>
                <a:sym typeface="Times New Roman"/>
              </a:rPr>
              <a:t>Un avis d'opportunité de financement (NOFO) annonce une opportunité d'assistance (subvention ou accord de coopération).</a:t>
            </a:r>
            <a:endParaRPr/>
          </a:p>
          <a:p>
            <a:pPr indent="-342900" lvl="1" marL="914400" marR="0" rtl="0" algn="l">
              <a:spcBef>
                <a:spcPts val="1200"/>
              </a:spcBef>
              <a:spcAft>
                <a:spcPts val="0"/>
              </a:spcAft>
              <a:buClr>
                <a:schemeClr val="dk1"/>
              </a:buClr>
              <a:buSzPts val="1800"/>
              <a:buFont typeface="Noto Sans Symbols"/>
              <a:buNone/>
            </a:pPr>
            <a:r>
              <a:t/>
            </a:r>
            <a:endParaRPr b="0" i="0" sz="1800" u="none" cap="none" strike="noStrike">
              <a:solidFill>
                <a:srgbClr val="000000"/>
              </a:solidFill>
              <a:latin typeface="Times New Roman"/>
              <a:ea typeface="Times New Roman"/>
              <a:cs typeface="Times New Roman"/>
              <a:sym typeface="Times New Roman"/>
            </a:endParaRPr>
          </a:p>
          <a:p>
            <a:pPr indent="-330200" lvl="0" marL="457200" marR="0" rtl="0" algn="l">
              <a:spcBef>
                <a:spcPts val="1200"/>
              </a:spcBef>
              <a:spcAft>
                <a:spcPts val="0"/>
              </a:spcAft>
              <a:buClr>
                <a:schemeClr val="dk1"/>
              </a:buClr>
              <a:buSzPts val="2000"/>
              <a:buFont typeface="Noto Sans Symbols"/>
              <a:buNone/>
            </a:pPr>
            <a:r>
              <a:t/>
            </a:r>
            <a:endParaRPr sz="2000">
              <a:solidFill>
                <a:srgbClr val="0C0C0C"/>
              </a:solidFill>
              <a:latin typeface="Arial"/>
              <a:ea typeface="Arial"/>
              <a:cs typeface="Arial"/>
              <a:sym typeface="Arial"/>
            </a:endParaRPr>
          </a:p>
        </p:txBody>
      </p:sp>
      <p:sp>
        <p:nvSpPr>
          <p:cNvPr id="384" name="Google Shape;384;p50"/>
          <p:cNvSpPr/>
          <p:nvPr/>
        </p:nvSpPr>
        <p:spPr>
          <a:xfrm>
            <a:off x="4482"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APERCU SUR LES TYPES DE FINANCEMENT  </a:t>
            </a:r>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 </a:t>
            </a:r>
            <a:endParaRPr/>
          </a:p>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13"/>
          <p:cNvSpPr/>
          <p:nvPr/>
        </p:nvSpPr>
        <p:spPr>
          <a:xfrm>
            <a:off x="0" y="1"/>
            <a:ext cx="12192000" cy="1176527"/>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600">
                <a:solidFill>
                  <a:srgbClr val="FFFFFF"/>
                </a:solidFill>
                <a:latin typeface="Arial"/>
                <a:ea typeface="Arial"/>
                <a:cs typeface="Arial"/>
                <a:sym typeface="Arial"/>
              </a:rPr>
              <a:t>CONSIDÉRATIONS CLÉS POUR POSER DES QUESTIONS AUX DONATEURS</a:t>
            </a:r>
            <a:endParaRPr/>
          </a:p>
        </p:txBody>
      </p:sp>
      <p:sp>
        <p:nvSpPr>
          <p:cNvPr id="860" name="Google Shape;860;p113"/>
          <p:cNvSpPr txBox="1"/>
          <p:nvPr>
            <p:ph idx="1" type="body"/>
          </p:nvPr>
        </p:nvSpPr>
        <p:spPr>
          <a:xfrm>
            <a:off x="1053202" y="1190512"/>
            <a:ext cx="9706239" cy="4685851"/>
          </a:xfrm>
          <a:prstGeom prst="rect">
            <a:avLst/>
          </a:prstGeom>
          <a:noFill/>
          <a:ln>
            <a:noFill/>
          </a:ln>
        </p:spPr>
        <p:txBody>
          <a:bodyPr anchorCtr="0" anchor="t" bIns="45700" lIns="0" spcFirstLastPara="1" rIns="0" wrap="square" tIns="45700">
            <a:noAutofit/>
          </a:bodyPr>
          <a:lstStyle/>
          <a:p>
            <a:pPr indent="-380990" lvl="0" marL="380990" rtl="0" algn="l">
              <a:lnSpc>
                <a:spcPct val="110000"/>
              </a:lnSpc>
              <a:spcBef>
                <a:spcPts val="0"/>
              </a:spcBef>
              <a:spcAft>
                <a:spcPts val="0"/>
              </a:spcAft>
              <a:buClr>
                <a:schemeClr val="dk1"/>
              </a:buClr>
              <a:buSzPts val="2000"/>
              <a:buFont typeface="Noto Sans Symbols"/>
              <a:buChar char="▪"/>
            </a:pPr>
            <a:r>
              <a:rPr lang="fr" sz="2000">
                <a:solidFill>
                  <a:srgbClr val="0C0C0C"/>
                </a:solidFill>
              </a:rPr>
              <a:t>Formulez la question de manière à ce que le donateur puisse y répondre facilement et clairement.</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Votre question révélera-t-elle (aux concurrents qui liront les questions et réponses) votre approche ou stratégie technique ?</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Le donateur pourrait-il répondre à votre question d’une manière qui ne vous aidera pas ou pourrait même profiter à la concurrence ?</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Faut-il poser la question, ou vaut-il mieux assumer et procéder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14"/>
          <p:cNvSpPr/>
          <p:nvPr/>
        </p:nvSpPr>
        <p:spPr>
          <a:xfrm>
            <a:off x="0" y="1"/>
            <a:ext cx="12192000" cy="1164335"/>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SUIVEZ L'OPPORTUNITÉ SUR SAM.GOV ET GRANTS.GOV</a:t>
            </a:r>
            <a:endParaRPr/>
          </a:p>
        </p:txBody>
      </p:sp>
      <p:sp>
        <p:nvSpPr>
          <p:cNvPr id="866" name="Google Shape;866;p114"/>
          <p:cNvSpPr txBox="1"/>
          <p:nvPr>
            <p:ph idx="1" type="body"/>
          </p:nvPr>
        </p:nvSpPr>
        <p:spPr>
          <a:xfrm>
            <a:off x="1034914" y="1220992"/>
            <a:ext cx="9706239" cy="4685851"/>
          </a:xfrm>
          <a:prstGeom prst="rect">
            <a:avLst/>
          </a:prstGeom>
          <a:noFill/>
          <a:ln>
            <a:noFill/>
          </a:ln>
        </p:spPr>
        <p:txBody>
          <a:bodyPr anchorCtr="0" anchor="t" bIns="45700" lIns="0" spcFirstLastPara="1" rIns="0" wrap="square" tIns="45700">
            <a:noAutofit/>
          </a:bodyPr>
          <a:lstStyle/>
          <a:p>
            <a:pPr indent="-253990" lvl="0" marL="380990" rtl="0" algn="l">
              <a:lnSpc>
                <a:spcPct val="110000"/>
              </a:lnSpc>
              <a:spcBef>
                <a:spcPts val="0"/>
              </a:spcBef>
              <a:spcAft>
                <a:spcPts val="0"/>
              </a:spcAft>
              <a:buClr>
                <a:schemeClr val="dk1"/>
              </a:buClr>
              <a:buSzPts val="2000"/>
              <a:buFont typeface="Noto Sans Symbols"/>
              <a:buNone/>
            </a:pPr>
            <a:r>
              <a:t/>
            </a:r>
            <a:endParaRPr sz="2000">
              <a:solidFill>
                <a:srgbClr val="0C0C0C"/>
              </a:solidFill>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L'USAID modifie parfois une opportunité en fonction des questions qu'elle reçoit pendant la période de questions ouvertes pour une récompense.</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Évitez de manquer une prolongation de délai ou un changement d'exigences </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Visitez fréquemment </a:t>
            </a:r>
            <a:r>
              <a:rPr lang="fr" sz="2000" u="sng">
                <a:solidFill>
                  <a:srgbClr val="0C0C0C"/>
                </a:solidFill>
                <a:hlinkClick r:id="rId3">
                  <a:extLst>
                    <a:ext uri="{A12FA001-AC4F-418D-AE19-62706E023703}">
                      <ahyp:hlinkClr val="tx"/>
                    </a:ext>
                  </a:extLst>
                </a:hlinkClick>
              </a:rPr>
              <a:t>www.grants.gov </a:t>
            </a:r>
            <a:r>
              <a:rPr lang="fr" sz="2000">
                <a:solidFill>
                  <a:srgbClr val="0C0C0C"/>
                </a:solidFill>
              </a:rPr>
              <a:t>ou </a:t>
            </a:r>
            <a:r>
              <a:rPr lang="fr" sz="2000" u="sng">
                <a:solidFill>
                  <a:srgbClr val="0C0C0C"/>
                </a:solidFill>
                <a:hlinkClick r:id="rId4">
                  <a:extLst>
                    <a:ext uri="{A12FA001-AC4F-418D-AE19-62706E023703}">
                      <ahyp:hlinkClr val="tx"/>
                    </a:ext>
                  </a:extLst>
                </a:hlinkClick>
              </a:rPr>
              <a:t>www.SAM.gov </a:t>
            </a:r>
            <a:r>
              <a:rPr lang="fr" sz="2000">
                <a:solidFill>
                  <a:srgbClr val="0C0C0C"/>
                </a:solidFill>
              </a:rPr>
              <a:t> pour surveiller les mises à jour de l'opportunité et en tenir compte dans la formulation de votre proposition.</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15"/>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267">
              <a:solidFill>
                <a:srgbClr val="FFFFFF"/>
              </a:solidFill>
              <a:latin typeface="Arial"/>
              <a:ea typeface="Arial"/>
              <a:cs typeface="Arial"/>
              <a:sym typeface="Arial"/>
            </a:endParaRPr>
          </a:p>
        </p:txBody>
      </p:sp>
      <p:sp>
        <p:nvSpPr>
          <p:cNvPr id="872" name="Google Shape;872;p115"/>
          <p:cNvSpPr txBox="1"/>
          <p:nvPr/>
        </p:nvSpPr>
        <p:spPr>
          <a:xfrm>
            <a:off x="249767" y="2344109"/>
            <a:ext cx="11692467" cy="2667397"/>
          </a:xfrm>
          <a:prstGeom prst="rect">
            <a:avLst/>
          </a:prstGeom>
          <a:noFill/>
          <a:ln>
            <a:noFill/>
          </a:ln>
        </p:spPr>
        <p:txBody>
          <a:bodyPr anchorCtr="0" anchor="t" bIns="0" lIns="0" spcFirstLastPara="1" rIns="0" wrap="square" tIns="0">
            <a:spAutoFit/>
          </a:bodyPr>
          <a:lstStyle/>
          <a:p>
            <a:pPr indent="0" lvl="0" marL="12700" marR="0" rtl="0" algn="ctr">
              <a:lnSpc>
                <a:spcPct val="97881"/>
              </a:lnSpc>
              <a:spcBef>
                <a:spcPts val="0"/>
              </a:spcBef>
              <a:spcAft>
                <a:spcPts val="0"/>
              </a:spcAft>
              <a:buNone/>
            </a:pPr>
            <a:r>
              <a:rPr b="1" i="0" lang="fr" sz="5333" u="none" cap="none" strike="noStrike">
                <a:solidFill>
                  <a:srgbClr val="000000"/>
                </a:solidFill>
                <a:latin typeface="Arial"/>
                <a:ea typeface="Arial"/>
                <a:cs typeface="Arial"/>
                <a:sym typeface="Arial"/>
              </a:rPr>
              <a:t>THEME 5 :</a:t>
            </a:r>
            <a:endParaRPr/>
          </a:p>
          <a:p>
            <a:pPr indent="0" lvl="0" marL="12700" marR="0" rtl="0" algn="ctr">
              <a:lnSpc>
                <a:spcPct val="97881"/>
              </a:lnSpc>
              <a:spcBef>
                <a:spcPts val="0"/>
              </a:spcBef>
              <a:spcAft>
                <a:spcPts val="0"/>
              </a:spcAft>
              <a:buNone/>
            </a:pPr>
            <a:r>
              <a:rPr b="1" i="0" lang="fr" sz="5333" u="none" cap="none" strike="noStrike">
                <a:solidFill>
                  <a:srgbClr val="000000"/>
                </a:solidFill>
                <a:latin typeface="Arial"/>
                <a:ea typeface="Arial"/>
                <a:cs typeface="Arial"/>
                <a:sym typeface="Arial"/>
              </a:rPr>
              <a:t>CONCEPTION DU PROJET ET ÉLABORATION DE PROPOSITIONS TECHNIQUES ET BUDGÉTAIRES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16"/>
          <p:cNvSpPr txBox="1"/>
          <p:nvPr>
            <p:ph idx="1" type="body"/>
          </p:nvPr>
        </p:nvSpPr>
        <p:spPr>
          <a:xfrm>
            <a:off x="902208" y="933723"/>
            <a:ext cx="10485120" cy="3993879"/>
          </a:xfrm>
          <a:prstGeom prst="rect">
            <a:avLst/>
          </a:prstGeom>
          <a:noFill/>
          <a:ln>
            <a:noFill/>
          </a:ln>
        </p:spPr>
        <p:txBody>
          <a:bodyPr anchorCtr="0" anchor="t" bIns="91175" lIns="91175" spcFirstLastPara="1" rIns="91175" wrap="square" tIns="91175">
            <a:normAutofit/>
          </a:bodyPr>
          <a:lstStyle/>
          <a:p>
            <a:pPr indent="0" lvl="0" marL="0" rtl="0" algn="l">
              <a:lnSpc>
                <a:spcPct val="110000"/>
              </a:lnSpc>
              <a:spcBef>
                <a:spcPts val="0"/>
              </a:spcBef>
              <a:spcAft>
                <a:spcPts val="0"/>
              </a:spcAft>
              <a:buSzPts val="1600"/>
              <a:buNone/>
            </a:pPr>
            <a:r>
              <a:rPr lang="fr" sz="2000">
                <a:solidFill>
                  <a:schemeClr val="dk1"/>
                </a:solidFill>
              </a:rPr>
              <a:t>L'approche technique constitue généralement la section la plus importante de votre proposition technique en termes d'attribution de pages, et celle qui a le plus de poids en fonction des critères d'évaluation des donateurs (souvent jusqu'à 50 % des points ou considérée comme « la plus importante »). .</a:t>
            </a:r>
            <a:endParaRPr/>
          </a:p>
          <a:p>
            <a:pPr indent="0" lvl="0" marL="0" rtl="0" algn="l">
              <a:lnSpc>
                <a:spcPct val="110000"/>
              </a:lnSpc>
              <a:spcBef>
                <a:spcPts val="0"/>
              </a:spcBef>
              <a:spcAft>
                <a:spcPts val="0"/>
              </a:spcAft>
              <a:buSzPts val="1600"/>
              <a:buNone/>
            </a:pPr>
            <a:r>
              <a:t/>
            </a:r>
            <a:endParaRPr sz="2000">
              <a:solidFill>
                <a:schemeClr val="dk1"/>
              </a:solidFill>
            </a:endParaRPr>
          </a:p>
          <a:p>
            <a:pPr indent="0" lvl="0" marL="0" rtl="0" algn="l">
              <a:lnSpc>
                <a:spcPct val="110000"/>
              </a:lnSpc>
              <a:spcBef>
                <a:spcPts val="0"/>
              </a:spcBef>
              <a:spcAft>
                <a:spcPts val="0"/>
              </a:spcAft>
              <a:buSzPts val="1600"/>
              <a:buNone/>
            </a:pPr>
            <a:r>
              <a:rPr lang="fr" sz="2000">
                <a:solidFill>
                  <a:schemeClr val="dk1"/>
                </a:solidFill>
              </a:rPr>
              <a:t>Il décrit votre approche et vos raisons pour relever le défi ou l'opportunité décrit dans l'invitation. Une approche technique solide nécessite souvent de nombreuses réflexions sur les nombreuses facettes de la solution technique.</a:t>
            </a:r>
            <a:endParaRPr/>
          </a:p>
          <a:p>
            <a:pPr indent="0" lvl="0" marL="0" rtl="0" algn="l">
              <a:lnSpc>
                <a:spcPct val="110000"/>
              </a:lnSpc>
              <a:spcBef>
                <a:spcPts val="0"/>
              </a:spcBef>
              <a:spcAft>
                <a:spcPts val="0"/>
              </a:spcAft>
              <a:buSzPts val="1600"/>
              <a:buNone/>
            </a:pPr>
            <a:r>
              <a:t/>
            </a:r>
            <a:endParaRPr sz="2000" u="sng">
              <a:solidFill>
                <a:schemeClr val="dk1"/>
              </a:solidFill>
            </a:endParaRPr>
          </a:p>
          <a:p>
            <a:pPr indent="0" lvl="0" marL="0" rtl="0" algn="l">
              <a:lnSpc>
                <a:spcPct val="110000"/>
              </a:lnSpc>
              <a:spcBef>
                <a:spcPts val="0"/>
              </a:spcBef>
              <a:spcAft>
                <a:spcPts val="0"/>
              </a:spcAft>
              <a:buSzPts val="1600"/>
              <a:buNone/>
            </a:pPr>
            <a:r>
              <a:rPr b="1" lang="fr" sz="2000">
                <a:solidFill>
                  <a:schemeClr val="dk1"/>
                </a:solidFill>
              </a:rPr>
              <a:t>Développez et peaufinez le contenu avant de commencer à écrire.</a:t>
            </a:r>
            <a:endParaRPr/>
          </a:p>
        </p:txBody>
      </p:sp>
      <p:sp>
        <p:nvSpPr>
          <p:cNvPr id="879" name="Google Shape;879;p116"/>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APPROCHE/PROPOSITION TECHNIQUE</a:t>
            </a:r>
            <a:endParaRPr b="1" sz="4267">
              <a:solidFill>
                <a:srgbClr val="FFFFFF"/>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17"/>
          <p:cNvSpPr txBox="1"/>
          <p:nvPr>
            <p:ph idx="1" type="body"/>
          </p:nvPr>
        </p:nvSpPr>
        <p:spPr>
          <a:xfrm>
            <a:off x="636693" y="1253763"/>
            <a:ext cx="7538720" cy="4233200"/>
          </a:xfrm>
          <a:prstGeom prst="rect">
            <a:avLst/>
          </a:prstGeom>
          <a:noFill/>
          <a:ln>
            <a:noFill/>
          </a:ln>
        </p:spPr>
        <p:txBody>
          <a:bodyPr anchorCtr="0" anchor="t" bIns="91175" lIns="91175" spcFirstLastPara="1" rIns="91175" wrap="square" tIns="91175">
            <a:noAutofit/>
          </a:bodyPr>
          <a:lstStyle/>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Proposition technique</a:t>
            </a:r>
            <a:endParaRPr/>
          </a:p>
          <a:p>
            <a:pPr indent="-380990" lvl="0" marL="380990" rtl="0" algn="l">
              <a:lnSpc>
                <a:spcPct val="110000"/>
              </a:lnSpc>
              <a:spcBef>
                <a:spcPts val="3200"/>
              </a:spcBef>
              <a:spcAft>
                <a:spcPts val="0"/>
              </a:spcAft>
              <a:buClr>
                <a:schemeClr val="dk1"/>
              </a:buClr>
              <a:buSzPts val="2000"/>
              <a:buFont typeface="Noto Sans Symbols"/>
              <a:buChar char="▪"/>
            </a:pPr>
            <a:r>
              <a:rPr lang="fr" sz="2000">
                <a:solidFill>
                  <a:srgbClr val="0C0C0C"/>
                </a:solidFill>
              </a:rPr>
              <a:t>Proposition de coût (budget, description du budget, etc.)</a:t>
            </a:r>
            <a:endParaRPr/>
          </a:p>
          <a:p>
            <a:pPr indent="-380990" lvl="0" marL="380990" rtl="0" algn="l">
              <a:lnSpc>
                <a:spcPct val="110000"/>
              </a:lnSpc>
              <a:spcBef>
                <a:spcPts val="3200"/>
              </a:spcBef>
              <a:spcAft>
                <a:spcPts val="1600"/>
              </a:spcAft>
              <a:buClr>
                <a:schemeClr val="dk1"/>
              </a:buClr>
              <a:buSzPts val="2000"/>
              <a:buFont typeface="Noto Sans Symbols"/>
              <a:buChar char="▪"/>
            </a:pPr>
            <a:r>
              <a:rPr lang="fr" sz="2000">
                <a:solidFill>
                  <a:srgbClr val="0C0C0C"/>
                </a:solidFill>
              </a:rPr>
              <a:t>Annexes</a:t>
            </a:r>
            <a:endParaRPr/>
          </a:p>
        </p:txBody>
      </p:sp>
      <p:sp>
        <p:nvSpPr>
          <p:cNvPr id="885" name="Google Shape;885;p117"/>
          <p:cNvSpPr txBox="1"/>
          <p:nvPr>
            <p:ph idx="12" type="sldNum"/>
          </p:nvPr>
        </p:nvSpPr>
        <p:spPr>
          <a:xfrm>
            <a:off x="9144000" y="6408096"/>
            <a:ext cx="2844800" cy="246400"/>
          </a:xfrm>
          <a:prstGeom prst="rect">
            <a:avLst/>
          </a:prstGeom>
          <a:noFill/>
          <a:ln>
            <a:noFill/>
          </a:ln>
        </p:spPr>
        <p:txBody>
          <a:bodyPr anchorCtr="0" anchor="ctr" bIns="45575" lIns="91175" spcFirstLastPara="1" rIns="91175" wrap="square" tIns="45575">
            <a:noAutofit/>
          </a:bodyPr>
          <a:lstStyle/>
          <a:p>
            <a:pPr indent="0" lvl="0" marL="0" marR="0" rtl="0" algn="r">
              <a:spcBef>
                <a:spcPts val="0"/>
              </a:spcBef>
              <a:spcAft>
                <a:spcPts val="0"/>
              </a:spcAft>
              <a:buClr>
                <a:srgbClr val="6C6463"/>
              </a:buClr>
              <a:buSzPts val="800"/>
              <a:buFont typeface="Cabin"/>
              <a:buNone/>
            </a:pPr>
            <a:fld id="{00000000-1234-1234-1234-123412341234}" type="slidenum">
              <a:rPr lang="fr"/>
              <a:t>‹#›</a:t>
            </a:fld>
            <a:endParaRPr/>
          </a:p>
        </p:txBody>
      </p:sp>
      <p:grpSp>
        <p:nvGrpSpPr>
          <p:cNvPr id="886" name="Google Shape;886;p117"/>
          <p:cNvGrpSpPr/>
          <p:nvPr/>
        </p:nvGrpSpPr>
        <p:grpSpPr>
          <a:xfrm>
            <a:off x="6140870" y="1139738"/>
            <a:ext cx="5376339" cy="5233559"/>
            <a:chOff x="674790" y="-26683"/>
            <a:chExt cx="5376339" cy="5233559"/>
          </a:xfrm>
        </p:grpSpPr>
        <p:sp>
          <p:nvSpPr>
            <p:cNvPr id="887" name="Google Shape;887;p117"/>
            <p:cNvSpPr/>
            <p:nvPr/>
          </p:nvSpPr>
          <p:spPr>
            <a:xfrm>
              <a:off x="2073440" y="1240178"/>
              <a:ext cx="2569642" cy="2754228"/>
            </a:xfrm>
            <a:prstGeom prst="ellipse">
              <a:avLst/>
            </a:prstGeom>
            <a:solidFill>
              <a:srgbClr val="1447D5">
                <a:alpha val="49803"/>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17"/>
            <p:cNvSpPr txBox="1"/>
            <p:nvPr/>
          </p:nvSpPr>
          <p:spPr>
            <a:xfrm>
              <a:off x="2449755" y="1643525"/>
              <a:ext cx="1817012" cy="1947534"/>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b="1" lang="fr" sz="1500">
                  <a:solidFill>
                    <a:schemeClr val="dk1"/>
                  </a:solidFill>
                  <a:latin typeface="Arial"/>
                  <a:ea typeface="Arial"/>
                  <a:cs typeface="Arial"/>
                  <a:sym typeface="Arial"/>
                </a:rPr>
                <a:t>Dossier de proposition</a:t>
              </a:r>
              <a:endParaRPr/>
            </a:p>
          </p:txBody>
        </p:sp>
        <p:sp>
          <p:nvSpPr>
            <p:cNvPr id="889" name="Google Shape;889;p117"/>
            <p:cNvSpPr/>
            <p:nvPr/>
          </p:nvSpPr>
          <p:spPr>
            <a:xfrm>
              <a:off x="2573094" y="-26683"/>
              <a:ext cx="1570335" cy="1545480"/>
            </a:xfrm>
            <a:prstGeom prst="ellipse">
              <a:avLst/>
            </a:prstGeom>
            <a:solidFill>
              <a:srgbClr val="1635DC">
                <a:alpha val="49803"/>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17"/>
            <p:cNvSpPr txBox="1"/>
            <p:nvPr/>
          </p:nvSpPr>
          <p:spPr>
            <a:xfrm>
              <a:off x="2803064" y="199647"/>
              <a:ext cx="1110395" cy="109282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b="1" lang="fr" sz="1500">
                  <a:solidFill>
                    <a:schemeClr val="dk1"/>
                  </a:solidFill>
                  <a:latin typeface="Arial"/>
                  <a:ea typeface="Arial"/>
                  <a:cs typeface="Arial"/>
                  <a:sym typeface="Arial"/>
                </a:rPr>
                <a:t>Introduction.</a:t>
              </a:r>
              <a:endParaRPr/>
            </a:p>
          </p:txBody>
        </p:sp>
        <p:sp>
          <p:nvSpPr>
            <p:cNvPr id="891" name="Google Shape;891;p117"/>
            <p:cNvSpPr/>
            <p:nvPr/>
          </p:nvSpPr>
          <p:spPr>
            <a:xfrm>
              <a:off x="4407867" y="1898946"/>
              <a:ext cx="1643262" cy="1436694"/>
            </a:xfrm>
            <a:prstGeom prst="ellipse">
              <a:avLst/>
            </a:prstGeom>
            <a:solidFill>
              <a:srgbClr val="1721E5">
                <a:alpha val="49803"/>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17"/>
            <p:cNvSpPr txBox="1"/>
            <p:nvPr/>
          </p:nvSpPr>
          <p:spPr>
            <a:xfrm>
              <a:off x="4648517" y="2109345"/>
              <a:ext cx="1161962" cy="1015896"/>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b="1" lang="fr" sz="1500">
                  <a:solidFill>
                    <a:schemeClr val="dk1"/>
                  </a:solidFill>
                  <a:latin typeface="Arial"/>
                  <a:ea typeface="Arial"/>
                  <a:cs typeface="Arial"/>
                  <a:sym typeface="Arial"/>
                </a:rPr>
                <a:t>Proposition de coût</a:t>
              </a:r>
              <a:endParaRPr/>
            </a:p>
          </p:txBody>
        </p:sp>
        <p:sp>
          <p:nvSpPr>
            <p:cNvPr id="893" name="Google Shape;893;p117"/>
            <p:cNvSpPr/>
            <p:nvPr/>
          </p:nvSpPr>
          <p:spPr>
            <a:xfrm>
              <a:off x="2639914" y="3770182"/>
              <a:ext cx="1436694" cy="1436694"/>
            </a:xfrm>
            <a:prstGeom prst="ellipse">
              <a:avLst/>
            </a:prstGeom>
            <a:solidFill>
              <a:srgbClr val="2B1EE7">
                <a:alpha val="49803"/>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17"/>
            <p:cNvSpPr txBox="1"/>
            <p:nvPr/>
          </p:nvSpPr>
          <p:spPr>
            <a:xfrm>
              <a:off x="2850313" y="3980581"/>
              <a:ext cx="1015896" cy="1015896"/>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b="1" lang="fr" sz="1500">
                  <a:solidFill>
                    <a:schemeClr val="dk1"/>
                  </a:solidFill>
                  <a:latin typeface="Arial"/>
                  <a:ea typeface="Arial"/>
                  <a:cs typeface="Arial"/>
                  <a:sym typeface="Arial"/>
                </a:rPr>
                <a:t>Annexes</a:t>
              </a:r>
              <a:endParaRPr/>
            </a:p>
          </p:txBody>
        </p:sp>
        <p:sp>
          <p:nvSpPr>
            <p:cNvPr id="895" name="Google Shape;895;p117"/>
            <p:cNvSpPr/>
            <p:nvPr/>
          </p:nvSpPr>
          <p:spPr>
            <a:xfrm>
              <a:off x="674790" y="1821436"/>
              <a:ext cx="1624470" cy="1591713"/>
            </a:xfrm>
            <a:prstGeom prst="ellipse">
              <a:avLst/>
            </a:prstGeom>
            <a:solidFill>
              <a:srgbClr val="4727E8">
                <a:alpha val="49803"/>
              </a:srgbClr>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17"/>
            <p:cNvSpPr txBox="1"/>
            <p:nvPr/>
          </p:nvSpPr>
          <p:spPr>
            <a:xfrm>
              <a:off x="912688" y="2054537"/>
              <a:ext cx="1148674" cy="1125511"/>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Arial"/>
                <a:buNone/>
              </a:pPr>
              <a:r>
                <a:rPr b="1" lang="fr" sz="1500">
                  <a:solidFill>
                    <a:schemeClr val="dk1"/>
                  </a:solidFill>
                  <a:latin typeface="Arial"/>
                  <a:ea typeface="Arial"/>
                  <a:cs typeface="Arial"/>
                  <a:sym typeface="Arial"/>
                </a:rPr>
                <a:t>Proposition technique</a:t>
              </a:r>
              <a:endParaRPr/>
            </a:p>
          </p:txBody>
        </p:sp>
      </p:grpSp>
      <p:sp>
        <p:nvSpPr>
          <p:cNvPr id="897" name="Google Shape;897;p117"/>
          <p:cNvSpPr/>
          <p:nvPr/>
        </p:nvSpPr>
        <p:spPr>
          <a:xfrm>
            <a:off x="0" y="1"/>
            <a:ext cx="12192000" cy="1158239"/>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PRINCIPALES COMPOSANTES DES PROPOSITIONS DE L’USAID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id="903" name="Google Shape;903;p118"/>
          <p:cNvPicPr preferRelativeResize="0"/>
          <p:nvPr/>
        </p:nvPicPr>
        <p:blipFill rotWithShape="1">
          <a:blip r:embed="rId3">
            <a:alphaModFix/>
          </a:blip>
          <a:srcRect b="0" l="0" r="0" t="0"/>
          <a:stretch/>
        </p:blipFill>
        <p:spPr>
          <a:xfrm>
            <a:off x="8411779" y="917405"/>
            <a:ext cx="3780221" cy="5471203"/>
          </a:xfrm>
          <a:prstGeom prst="rect">
            <a:avLst/>
          </a:prstGeom>
          <a:noFill/>
          <a:ln>
            <a:noFill/>
          </a:ln>
        </p:spPr>
      </p:pic>
      <p:sp>
        <p:nvSpPr>
          <p:cNvPr id="904" name="Google Shape;904;p118"/>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THÉORIE DU CHANGEMENT</a:t>
            </a:r>
            <a:endParaRPr b="1" sz="4267">
              <a:solidFill>
                <a:srgbClr val="FFFFFF"/>
              </a:solidFill>
              <a:latin typeface="Arial"/>
              <a:ea typeface="Arial"/>
              <a:cs typeface="Arial"/>
              <a:sym typeface="Arial"/>
            </a:endParaRPr>
          </a:p>
        </p:txBody>
      </p:sp>
      <p:sp>
        <p:nvSpPr>
          <p:cNvPr id="905" name="Google Shape;905;p118"/>
          <p:cNvSpPr txBox="1"/>
          <p:nvPr>
            <p:ph idx="1" type="body"/>
          </p:nvPr>
        </p:nvSpPr>
        <p:spPr>
          <a:xfrm>
            <a:off x="914805" y="1715549"/>
            <a:ext cx="10363200" cy="4233200"/>
          </a:xfrm>
          <a:prstGeom prst="rect">
            <a:avLst/>
          </a:prstGeom>
          <a:noFill/>
          <a:ln>
            <a:noFill/>
          </a:ln>
        </p:spPr>
        <p:txBody>
          <a:bodyPr anchorCtr="0" anchor="t" bIns="91175" lIns="91175" spcFirstLastPara="1" rIns="91175" wrap="square" tIns="91175">
            <a:noAutofit/>
          </a:bodyPr>
          <a:lstStyle/>
          <a:p>
            <a:pPr indent="-338655" lvl="0" marL="609585" marR="0" rtl="0" algn="l">
              <a:lnSpc>
                <a:spcPct val="110000"/>
              </a:lnSpc>
              <a:spcBef>
                <a:spcPts val="0"/>
              </a:spcBef>
              <a:spcAft>
                <a:spcPts val="0"/>
              </a:spcAft>
              <a:buClr>
                <a:srgbClr val="6C6463"/>
              </a:buClr>
              <a:buSzPts val="1600"/>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1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THÉORIE DU CHANGEMENT – EXEMPLE</a:t>
            </a:r>
            <a:endParaRPr b="1" sz="4267">
              <a:solidFill>
                <a:srgbClr val="FFFFFF"/>
              </a:solidFill>
              <a:latin typeface="Arial"/>
              <a:ea typeface="Arial"/>
              <a:cs typeface="Arial"/>
              <a:sym typeface="Arial"/>
            </a:endParaRPr>
          </a:p>
        </p:txBody>
      </p:sp>
      <p:pic>
        <p:nvPicPr>
          <p:cNvPr id="912" name="Google Shape;912;p119"/>
          <p:cNvPicPr preferRelativeResize="0"/>
          <p:nvPr/>
        </p:nvPicPr>
        <p:blipFill rotWithShape="1">
          <a:blip r:embed="rId3">
            <a:alphaModFix/>
          </a:blip>
          <a:srcRect b="0" l="0" r="0" t="0"/>
          <a:stretch/>
        </p:blipFill>
        <p:spPr>
          <a:xfrm>
            <a:off x="6606751" y="996686"/>
            <a:ext cx="4753611" cy="5348475"/>
          </a:xfrm>
          <a:prstGeom prst="rect">
            <a:avLst/>
          </a:prstGeom>
          <a:noFill/>
          <a:ln>
            <a:noFill/>
          </a:ln>
        </p:spPr>
      </p:pic>
      <p:sp>
        <p:nvSpPr>
          <p:cNvPr id="913" name="Google Shape;913;p119"/>
          <p:cNvSpPr txBox="1"/>
          <p:nvPr/>
        </p:nvSpPr>
        <p:spPr>
          <a:xfrm>
            <a:off x="1" y="1813228"/>
            <a:ext cx="6096000" cy="3133675"/>
          </a:xfrm>
          <a:prstGeom prst="rect">
            <a:avLst/>
          </a:prstGeom>
          <a:noFill/>
          <a:ln>
            <a:noFill/>
          </a:ln>
        </p:spPr>
        <p:txBody>
          <a:bodyPr anchorCtr="0" anchor="t" bIns="91175" lIns="91175" spcFirstLastPara="1" rIns="91175" wrap="square" tIns="91175">
            <a:noAutofit/>
          </a:bodyPr>
          <a:lstStyle/>
          <a:p>
            <a:pPr indent="0" lvl="0" marL="169325" marR="0" rtl="0" algn="l">
              <a:lnSpc>
                <a:spcPct val="90000"/>
              </a:lnSpc>
              <a:spcBef>
                <a:spcPts val="0"/>
              </a:spcBef>
              <a:spcAft>
                <a:spcPts val="800"/>
              </a:spcAft>
              <a:buClr>
                <a:srgbClr val="6C6463"/>
              </a:buClr>
              <a:buSzPts val="1600"/>
              <a:buFont typeface="Arial"/>
              <a:buNone/>
            </a:pPr>
            <a:r>
              <a:rPr i="0" lang="fr" sz="2000" u="none" cap="none" strike="noStrike">
                <a:solidFill>
                  <a:schemeClr val="dk1"/>
                </a:solidFill>
                <a:latin typeface="Arial"/>
                <a:ea typeface="Arial"/>
                <a:cs typeface="Arial"/>
                <a:sym typeface="Arial"/>
              </a:rPr>
              <a:t>Une théorie du changement (TOC) est un diagramme ou une description écrite des stratégies, actions, conditions et ressources qui facilitent le changement et obtiennent des résultats. La TOC est une feuille de route. Il s'agit d'exprimer comment et pourquoi un ensemble donné d'interventions conduira à un changement spécifique. Cela suit une logique généralement simple du type « si/alors » : </a:t>
            </a:r>
            <a:r>
              <a:rPr i="1" lang="fr" sz="2000" u="sng" cap="none" strike="noStrike">
                <a:solidFill>
                  <a:schemeClr val="dk1"/>
                </a:solidFill>
                <a:latin typeface="Arial"/>
                <a:ea typeface="Arial"/>
                <a:cs typeface="Arial"/>
                <a:sym typeface="Arial"/>
              </a:rPr>
              <a:t>si </a:t>
            </a:r>
            <a:r>
              <a:rPr i="0" lang="fr" sz="2000" u="sng" cap="none" strike="noStrike">
                <a:solidFill>
                  <a:schemeClr val="dk1"/>
                </a:solidFill>
                <a:latin typeface="Arial"/>
                <a:ea typeface="Arial"/>
                <a:cs typeface="Arial"/>
                <a:sym typeface="Arial"/>
              </a:rPr>
              <a:t>l’intervention se déroule avec succès </a:t>
            </a:r>
            <a:r>
              <a:rPr i="1" lang="fr" sz="2000" u="sng" cap="none" strike="noStrike">
                <a:solidFill>
                  <a:schemeClr val="dk1"/>
                </a:solidFill>
                <a:latin typeface="Arial"/>
                <a:ea typeface="Arial"/>
                <a:cs typeface="Arial"/>
                <a:sym typeface="Arial"/>
              </a:rPr>
              <a:t>, </a:t>
            </a:r>
            <a:r>
              <a:rPr i="0" lang="fr" sz="2000" u="sng" cap="none" strike="noStrike">
                <a:solidFill>
                  <a:schemeClr val="dk1"/>
                </a:solidFill>
                <a:latin typeface="Arial"/>
                <a:ea typeface="Arial"/>
                <a:cs typeface="Arial"/>
                <a:sym typeface="Arial"/>
              </a:rPr>
              <a:t>elle conduira au résultat souhaité. </a:t>
            </a:r>
            <a:endParaRPr i="0" sz="2000" u="none" cap="none" strike="noStrike">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20"/>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THÉORIE DU CHANGEMENT – EXEMPLE</a:t>
            </a:r>
            <a:endParaRPr b="1" sz="4267">
              <a:solidFill>
                <a:srgbClr val="FFFFFF"/>
              </a:solidFill>
              <a:latin typeface="Arial"/>
              <a:ea typeface="Arial"/>
              <a:cs typeface="Arial"/>
              <a:sym typeface="Arial"/>
            </a:endParaRPr>
          </a:p>
        </p:txBody>
      </p:sp>
      <p:pic>
        <p:nvPicPr>
          <p:cNvPr id="920" name="Google Shape;920;p120"/>
          <p:cNvPicPr preferRelativeResize="0"/>
          <p:nvPr/>
        </p:nvPicPr>
        <p:blipFill rotWithShape="1">
          <a:blip r:embed="rId3">
            <a:alphaModFix/>
          </a:blip>
          <a:srcRect b="0" l="0" r="0" t="0"/>
          <a:stretch/>
        </p:blipFill>
        <p:spPr>
          <a:xfrm>
            <a:off x="584201" y="1025913"/>
            <a:ext cx="11137097" cy="523518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21"/>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CADRE DE RÉSULTATS – EXEMPLE</a:t>
            </a:r>
            <a:endParaRPr b="1" sz="4267">
              <a:solidFill>
                <a:srgbClr val="FFFFFF"/>
              </a:solidFill>
              <a:latin typeface="Arial"/>
              <a:ea typeface="Arial"/>
              <a:cs typeface="Arial"/>
              <a:sym typeface="Arial"/>
            </a:endParaRPr>
          </a:p>
        </p:txBody>
      </p:sp>
      <p:sp>
        <p:nvSpPr>
          <p:cNvPr id="927" name="Google Shape;927;p121"/>
          <p:cNvSpPr txBox="1"/>
          <p:nvPr/>
        </p:nvSpPr>
        <p:spPr>
          <a:xfrm>
            <a:off x="265939" y="919683"/>
            <a:ext cx="4281677" cy="53245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 sz="2000">
                <a:solidFill>
                  <a:schemeClr val="dk1"/>
                </a:solidFill>
                <a:latin typeface="Arial"/>
                <a:ea typeface="Arial"/>
                <a:cs typeface="Arial"/>
                <a:sym typeface="Arial"/>
              </a:rPr>
              <a:t>Le cadre de résultats (RF) constitue un modèle logique clé pour l'USAID pour décrire la logique sous-jacente aux stratégies des missions de l'USAID (c'est-à-dire les CDCS) depuis les années 1990. Le RF peut également être utilisé au niveau du projet. Si un RF est sélectionné pour décrire la table des matières du projet, l'équipe doit utiliser la partie pertinente du RF parent dans le CDCS comme point de départ. À mesure qu'une analyse supplémentaire est menée au cours du processus de conception du projet et que davantage d'informations sont disponibles sur les causes profondes du problème de développement, l'équipe peut choisir d'affiner ou de réorganiser le RF CDCS, ainsi que l'hypothèse de développement sous-jacente.</a:t>
            </a:r>
            <a:endParaRPr/>
          </a:p>
        </p:txBody>
      </p:sp>
      <p:pic>
        <p:nvPicPr>
          <p:cNvPr id="928" name="Google Shape;928;p121"/>
          <p:cNvPicPr preferRelativeResize="0"/>
          <p:nvPr/>
        </p:nvPicPr>
        <p:blipFill rotWithShape="1">
          <a:blip r:embed="rId3">
            <a:alphaModFix/>
          </a:blip>
          <a:srcRect b="0" l="0" r="0" t="0"/>
          <a:stretch/>
        </p:blipFill>
        <p:spPr>
          <a:xfrm>
            <a:off x="4414195" y="1188720"/>
            <a:ext cx="7670364" cy="480974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22"/>
          <p:cNvSpPr txBox="1"/>
          <p:nvPr>
            <p:ph idx="1" type="body"/>
          </p:nvPr>
        </p:nvSpPr>
        <p:spPr>
          <a:xfrm>
            <a:off x="6026611" y="2151791"/>
            <a:ext cx="5366136" cy="3162280"/>
          </a:xfrm>
          <a:prstGeom prst="rect">
            <a:avLst/>
          </a:prstGeom>
          <a:noFill/>
          <a:ln>
            <a:noFill/>
          </a:ln>
        </p:spPr>
        <p:txBody>
          <a:bodyPr anchorCtr="0" anchor="t" bIns="91175" lIns="91175" spcFirstLastPara="1" rIns="91175" wrap="square" tIns="91175">
            <a:noAutofit/>
          </a:bodyPr>
          <a:lstStyle/>
          <a:p>
            <a:pPr indent="0" lvl="0" marL="169329" rtl="0" algn="l">
              <a:lnSpc>
                <a:spcPct val="110000"/>
              </a:lnSpc>
              <a:spcBef>
                <a:spcPts val="0"/>
              </a:spcBef>
              <a:spcAft>
                <a:spcPts val="0"/>
              </a:spcAft>
              <a:buSzPts val="1600"/>
              <a:buNone/>
            </a:pPr>
            <a:r>
              <a:rPr lang="fr" sz="2000" u="sng">
                <a:solidFill>
                  <a:srgbClr val="202124"/>
                </a:solidFill>
                <a:hlinkClick r:id="rId3">
                  <a:extLst>
                    <a:ext uri="{A12FA001-AC4F-418D-AE19-62706E023703}">
                      <ahyp:hlinkClr val="tx"/>
                    </a:ext>
                  </a:extLst>
                </a:hlinkClick>
              </a:rPr>
              <a:t>Le CDCS </a:t>
            </a:r>
            <a:r>
              <a:rPr lang="fr" sz="2000">
                <a:solidFill>
                  <a:srgbClr val="202124"/>
                </a:solidFill>
              </a:rPr>
              <a:t>est une stratégie quinquennale au niveau national qui reflète la collaboration de l'USAID avec d'autres agences pour formuler des stratégies nationales de coopération au développement axées sur les résultats et favoriser le partenariat avec les pays hôtes pour concentrer les investissements dans des domaines clés qui façonnent la stabilité et la prospérité globales des pays.</a:t>
            </a:r>
            <a:endParaRPr sz="2000"/>
          </a:p>
        </p:txBody>
      </p:sp>
      <p:pic>
        <p:nvPicPr>
          <p:cNvPr descr="A child pouring water from a faucet&#10;&#10;Description automatically generated" id="934" name="Google Shape;934;p122"/>
          <p:cNvPicPr preferRelativeResize="0"/>
          <p:nvPr/>
        </p:nvPicPr>
        <p:blipFill rotWithShape="1">
          <a:blip r:embed="rId4">
            <a:alphaModFix/>
          </a:blip>
          <a:srcRect b="0" l="0" r="0" t="0"/>
          <a:stretch/>
        </p:blipFill>
        <p:spPr>
          <a:xfrm>
            <a:off x="1591735" y="1281099"/>
            <a:ext cx="3897571" cy="4995565"/>
          </a:xfrm>
          <a:prstGeom prst="rect">
            <a:avLst/>
          </a:prstGeom>
          <a:noFill/>
          <a:ln>
            <a:noFill/>
          </a:ln>
        </p:spPr>
      </p:pic>
      <p:sp>
        <p:nvSpPr>
          <p:cNvPr id="935" name="Google Shape;935;p122"/>
          <p:cNvSpPr/>
          <p:nvPr/>
        </p:nvSpPr>
        <p:spPr>
          <a:xfrm>
            <a:off x="0" y="1"/>
            <a:ext cx="12192000" cy="1165012"/>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ALIGNEMENT AVEC LA STRATÉGIE DE COOPERATION POUR LE DEVELPPEMENT DU PAYS (CDCS)</a:t>
            </a:r>
            <a:endParaRPr b="1" sz="3200">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51"/>
          <p:cNvPicPr preferRelativeResize="0"/>
          <p:nvPr/>
        </p:nvPicPr>
        <p:blipFill rotWithShape="1">
          <a:blip r:embed="rId3">
            <a:alphaModFix/>
          </a:blip>
          <a:srcRect b="0" l="0" r="0" t="0"/>
          <a:stretch/>
        </p:blipFill>
        <p:spPr>
          <a:xfrm>
            <a:off x="7251514" y="1135633"/>
            <a:ext cx="4998848" cy="4507435"/>
          </a:xfrm>
          <a:prstGeom prst="rect">
            <a:avLst/>
          </a:prstGeom>
          <a:noFill/>
          <a:ln>
            <a:noFill/>
          </a:ln>
        </p:spPr>
      </p:pic>
      <p:sp>
        <p:nvSpPr>
          <p:cNvPr id="391" name="Google Shape;391;p51"/>
          <p:cNvSpPr/>
          <p:nvPr/>
        </p:nvSpPr>
        <p:spPr>
          <a:xfrm>
            <a:off x="4482"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DIFFÉRENCE ENTRE LES PRINCIPAUX TYPES DE FINANCEMENT</a:t>
            </a:r>
            <a:endParaRPr/>
          </a:p>
        </p:txBody>
      </p:sp>
      <p:sp>
        <p:nvSpPr>
          <p:cNvPr id="392" name="Google Shape;392;p51"/>
          <p:cNvSpPr txBox="1"/>
          <p:nvPr>
            <p:ph type="title"/>
          </p:nvPr>
        </p:nvSpPr>
        <p:spPr>
          <a:xfrm>
            <a:off x="80749" y="41066"/>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3F3F3F"/>
              </a:buClr>
              <a:buSzPts val="4700"/>
              <a:buFont typeface="Arial"/>
              <a:buNone/>
            </a:pPr>
            <a:r>
              <a:rPr lang="fr">
                <a:latin typeface="Arial"/>
                <a:ea typeface="Arial"/>
                <a:cs typeface="Arial"/>
                <a:sym typeface="Arial"/>
              </a:rPr>
              <a:t>Implication de l'USAID par type de financement</a:t>
            </a:r>
            <a:endParaRPr/>
          </a:p>
        </p:txBody>
      </p:sp>
      <p:sp>
        <p:nvSpPr>
          <p:cNvPr id="393" name="Google Shape;393;p51"/>
          <p:cNvSpPr txBox="1"/>
          <p:nvPr>
            <p:ph idx="1" type="body"/>
          </p:nvPr>
        </p:nvSpPr>
        <p:spPr>
          <a:xfrm>
            <a:off x="80749" y="1848013"/>
            <a:ext cx="7380027" cy="4226112"/>
          </a:xfrm>
          <a:prstGeom prst="rect">
            <a:avLst/>
          </a:prstGeom>
          <a:noFill/>
          <a:ln>
            <a:noFill/>
          </a:ln>
        </p:spPr>
        <p:txBody>
          <a:bodyPr anchorCtr="0" anchor="t" bIns="45700" lIns="0" spcFirstLastPara="1" rIns="0" wrap="square" tIns="45700">
            <a:normAutofit fontScale="92500" lnSpcReduction="10000"/>
          </a:bodyPr>
          <a:lstStyle/>
          <a:p>
            <a:pPr indent="-117475" lvl="0" marL="91440" rtl="0" algn="l">
              <a:lnSpc>
                <a:spcPct val="110000"/>
              </a:lnSpc>
              <a:spcBef>
                <a:spcPts val="0"/>
              </a:spcBef>
              <a:spcAft>
                <a:spcPts val="0"/>
              </a:spcAft>
              <a:buSzPct val="100000"/>
              <a:buChar char=" "/>
            </a:pPr>
            <a:r>
              <a:rPr lang="fr"/>
              <a:t>Chaque type de financement nécessite une implication et une relation spécifiques de l'USAID avec le contractant ou le bénéficiaire pendant la mise en œuvre de l'activité.</a:t>
            </a:r>
            <a:endParaRPr/>
          </a:p>
          <a:p>
            <a:pPr indent="0" lvl="0" marL="0" rtl="0" algn="l">
              <a:lnSpc>
                <a:spcPct val="110000"/>
              </a:lnSpc>
              <a:spcBef>
                <a:spcPts val="1400"/>
              </a:spcBef>
              <a:spcAft>
                <a:spcPts val="0"/>
              </a:spcAft>
              <a:buSzPct val="100000"/>
              <a:buNone/>
            </a:pPr>
            <a:r>
              <a:rPr b="1" lang="fr"/>
              <a:t>Contrats</a:t>
            </a:r>
            <a:endParaRPr/>
          </a:p>
          <a:p>
            <a:pPr indent="-182879" lvl="1" marL="384048" rtl="0" algn="l">
              <a:lnSpc>
                <a:spcPct val="110000"/>
              </a:lnSpc>
              <a:spcBef>
                <a:spcPts val="400"/>
              </a:spcBef>
              <a:spcAft>
                <a:spcPts val="0"/>
              </a:spcAft>
              <a:buClr>
                <a:srgbClr val="3F3F3F"/>
              </a:buClr>
              <a:buSzPct val="100000"/>
              <a:buFont typeface="Courier New"/>
              <a:buChar char="o"/>
            </a:pPr>
            <a:r>
              <a:rPr lang="fr"/>
              <a:t>L'USAID exerce régulièrement un niveau plus élevé de surveillance du partenaire à travers une direction technique.</a:t>
            </a:r>
            <a:endParaRPr/>
          </a:p>
          <a:p>
            <a:pPr indent="0" lvl="0" marL="0" rtl="0" algn="l">
              <a:lnSpc>
                <a:spcPct val="110000"/>
              </a:lnSpc>
              <a:spcBef>
                <a:spcPts val="1600"/>
              </a:spcBef>
              <a:spcAft>
                <a:spcPts val="0"/>
              </a:spcAft>
              <a:buSzPct val="100000"/>
              <a:buNone/>
            </a:pPr>
            <a:r>
              <a:rPr b="1" lang="fr"/>
              <a:t>Subventions</a:t>
            </a:r>
            <a:r>
              <a:rPr lang="fr"/>
              <a:t> </a:t>
            </a:r>
            <a:endParaRPr/>
          </a:p>
          <a:p>
            <a:pPr indent="-182879" lvl="1" marL="384048" rtl="0" algn="l">
              <a:lnSpc>
                <a:spcPct val="110000"/>
              </a:lnSpc>
              <a:spcBef>
                <a:spcPts val="400"/>
              </a:spcBef>
              <a:spcAft>
                <a:spcPts val="0"/>
              </a:spcAft>
              <a:buClr>
                <a:srgbClr val="3F3F3F"/>
              </a:buClr>
              <a:buSzPct val="100000"/>
              <a:buFont typeface="Courier New"/>
              <a:buChar char="o"/>
            </a:pPr>
            <a:r>
              <a:rPr lang="fr"/>
              <a:t>L'USAID a une surveillance limitée, principalement sur le suivi des activités de subvention.</a:t>
            </a:r>
            <a:endParaRPr/>
          </a:p>
          <a:p>
            <a:pPr indent="0" lvl="0" marL="0" rtl="0" algn="l">
              <a:lnSpc>
                <a:spcPct val="110000"/>
              </a:lnSpc>
              <a:spcBef>
                <a:spcPts val="1600"/>
              </a:spcBef>
              <a:spcAft>
                <a:spcPts val="0"/>
              </a:spcAft>
              <a:buSzPct val="100000"/>
              <a:buNone/>
            </a:pPr>
            <a:r>
              <a:rPr b="1" lang="fr" sz="2100"/>
              <a:t>Accords de coopération</a:t>
            </a:r>
            <a:endParaRPr/>
          </a:p>
          <a:p>
            <a:pPr indent="-182879" lvl="1" marL="384048" rtl="0" algn="l">
              <a:lnSpc>
                <a:spcPct val="110000"/>
              </a:lnSpc>
              <a:spcBef>
                <a:spcPts val="400"/>
              </a:spcBef>
              <a:spcAft>
                <a:spcPts val="0"/>
              </a:spcAft>
              <a:buClr>
                <a:srgbClr val="3F3F3F"/>
              </a:buClr>
              <a:buSzPct val="100000"/>
              <a:buFont typeface="Courier New"/>
              <a:buChar char="o"/>
            </a:pPr>
            <a:r>
              <a:rPr lang="fr"/>
              <a:t>L’USAID a des éléments d’implication limités et prédéfinis, comme indiqué dans l’accord sous la section « implication substantielle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pic>
        <p:nvPicPr>
          <p:cNvPr id="940" name="Google Shape;940;p123"/>
          <p:cNvPicPr preferRelativeResize="0"/>
          <p:nvPr/>
        </p:nvPicPr>
        <p:blipFill rotWithShape="1">
          <a:blip r:embed="rId3">
            <a:alphaModFix/>
          </a:blip>
          <a:srcRect b="0" l="0" r="0" t="0"/>
          <a:stretch/>
        </p:blipFill>
        <p:spPr>
          <a:xfrm>
            <a:off x="3170541" y="3618684"/>
            <a:ext cx="2072744" cy="2682375"/>
          </a:xfrm>
          <a:prstGeom prst="rect">
            <a:avLst/>
          </a:prstGeom>
          <a:noFill/>
          <a:ln>
            <a:noFill/>
          </a:ln>
        </p:spPr>
      </p:pic>
      <p:sp>
        <p:nvSpPr>
          <p:cNvPr id="941" name="Google Shape;941;p123"/>
          <p:cNvSpPr/>
          <p:nvPr/>
        </p:nvSpPr>
        <p:spPr>
          <a:xfrm>
            <a:off x="0" y="1"/>
            <a:ext cx="12192000" cy="1131145"/>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ALIGNER LES ACTIVITÉS DE LA PROPOSITION AVEC LES POLITIQUES DE L'USAID</a:t>
            </a:r>
            <a:endParaRPr/>
          </a:p>
        </p:txBody>
      </p:sp>
      <p:pic>
        <p:nvPicPr>
          <p:cNvPr descr="A collage of women and a child" id="942" name="Google Shape;942;p123"/>
          <p:cNvPicPr preferRelativeResize="0"/>
          <p:nvPr/>
        </p:nvPicPr>
        <p:blipFill rotWithShape="1">
          <a:blip r:embed="rId4">
            <a:alphaModFix/>
          </a:blip>
          <a:srcRect b="0" l="0" r="0" t="0"/>
          <a:stretch/>
        </p:blipFill>
        <p:spPr>
          <a:xfrm>
            <a:off x="546416" y="1206006"/>
            <a:ext cx="1666190" cy="20360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collage of people standing in front of a podium&#10;&#10;Description automatically generated" id="943" name="Google Shape;943;p123"/>
          <p:cNvPicPr preferRelativeResize="0"/>
          <p:nvPr/>
        </p:nvPicPr>
        <p:blipFill rotWithShape="1">
          <a:blip r:embed="rId5">
            <a:alphaModFix/>
          </a:blip>
          <a:srcRect b="0" l="0" r="0" t="0"/>
          <a:stretch/>
        </p:blipFill>
        <p:spPr>
          <a:xfrm>
            <a:off x="498042" y="3991650"/>
            <a:ext cx="1777624" cy="22512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44" name="Google Shape;944;p123"/>
          <p:cNvSpPr txBox="1"/>
          <p:nvPr/>
        </p:nvSpPr>
        <p:spPr>
          <a:xfrm>
            <a:off x="-145507" y="3207368"/>
            <a:ext cx="2761146" cy="677108"/>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lang="fr" sz="1200" u="sng">
                <a:solidFill>
                  <a:schemeClr val="dk1"/>
                </a:solidFill>
                <a:latin typeface="Arial"/>
                <a:ea typeface="Arial"/>
                <a:cs typeface="Arial"/>
                <a:sym typeface="Arial"/>
                <a:hlinkClick r:id="rId6">
                  <a:extLst>
                    <a:ext uri="{A12FA001-AC4F-418D-AE19-62706E023703}">
                      <ahyp:hlinkClr val="tx"/>
                    </a:ext>
                  </a:extLst>
                </a:hlinkClick>
              </a:rPr>
              <a:t>Politique de l'USAID 2020 sur la promotion des droits des peuples autochtones</a:t>
            </a:r>
            <a:r>
              <a:rPr lang="fr" sz="1200">
                <a:solidFill>
                  <a:schemeClr val="dk1"/>
                </a:solidFill>
                <a:latin typeface="Arial"/>
                <a:ea typeface="Arial"/>
                <a:cs typeface="Arial"/>
                <a:sym typeface="Arial"/>
              </a:rPr>
              <a:t> </a:t>
            </a:r>
            <a:endParaRPr/>
          </a:p>
        </p:txBody>
      </p:sp>
      <p:sp>
        <p:nvSpPr>
          <p:cNvPr id="945" name="Google Shape;945;p123"/>
          <p:cNvSpPr txBox="1"/>
          <p:nvPr/>
        </p:nvSpPr>
        <p:spPr>
          <a:xfrm rot="-5400000">
            <a:off x="-955320" y="4673630"/>
            <a:ext cx="2300160" cy="553998"/>
          </a:xfrm>
          <a:prstGeom prst="rect">
            <a:avLst/>
          </a:prstGeom>
          <a:noFill/>
          <a:ln>
            <a:noFill/>
          </a:ln>
        </p:spPr>
        <p:txBody>
          <a:bodyPr anchorCtr="0" anchor="t" bIns="60950" lIns="121900" spcFirstLastPara="1" rIns="121900" wrap="square" tIns="60950">
            <a:spAutoFit/>
          </a:bodyPr>
          <a:lstStyle/>
          <a:p>
            <a:pPr indent="0" lvl="0" marL="0" marR="0" rtl="0" algn="l">
              <a:spcBef>
                <a:spcPts val="0"/>
              </a:spcBef>
              <a:spcAft>
                <a:spcPts val="0"/>
              </a:spcAft>
              <a:buNone/>
            </a:pPr>
            <a:r>
              <a:rPr lang="fr" sz="1400" u="sng">
                <a:solidFill>
                  <a:schemeClr val="dk1"/>
                </a:solidFill>
                <a:latin typeface="Arial"/>
                <a:ea typeface="Arial"/>
                <a:cs typeface="Arial"/>
                <a:sym typeface="Arial"/>
                <a:hlinkClick r:id="rId7">
                  <a:extLst>
                    <a:ext uri="{A12FA001-AC4F-418D-AE19-62706E023703}">
                      <ahyp:hlinkClr val="tx"/>
                    </a:ext>
                  </a:extLst>
                </a:hlinkClick>
              </a:rPr>
              <a:t>Développement inclusif LGBTQI+ 2023</a:t>
            </a:r>
            <a:r>
              <a:rPr lang="fr" sz="1400" u="sng">
                <a:solidFill>
                  <a:schemeClr val="dk1"/>
                </a:solidFill>
                <a:latin typeface="Arial"/>
                <a:ea typeface="Arial"/>
                <a:cs typeface="Arial"/>
                <a:sym typeface="Arial"/>
              </a:rPr>
              <a:t> </a:t>
            </a:r>
            <a:endParaRPr sz="1400" u="sng">
              <a:solidFill>
                <a:schemeClr val="dk1"/>
              </a:solidFill>
              <a:latin typeface="Arial"/>
              <a:ea typeface="Arial"/>
              <a:cs typeface="Arial"/>
              <a:sym typeface="Arial"/>
            </a:endParaRPr>
          </a:p>
        </p:txBody>
      </p:sp>
      <p:pic>
        <p:nvPicPr>
          <p:cNvPr descr="A group of people smiling&#10;&#10;Description automatically generated" id="946" name="Google Shape;946;p123"/>
          <p:cNvPicPr preferRelativeResize="0"/>
          <p:nvPr/>
        </p:nvPicPr>
        <p:blipFill rotWithShape="1">
          <a:blip r:embed="rId8">
            <a:alphaModFix/>
          </a:blip>
          <a:srcRect b="0" l="0" r="0" t="0"/>
          <a:stretch/>
        </p:blipFill>
        <p:spPr>
          <a:xfrm>
            <a:off x="2729751" y="1262700"/>
            <a:ext cx="1715346" cy="21305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47" name="Google Shape;947;p123"/>
          <p:cNvSpPr txBox="1"/>
          <p:nvPr/>
        </p:nvSpPr>
        <p:spPr>
          <a:xfrm>
            <a:off x="2454732" y="3360874"/>
            <a:ext cx="2337414" cy="492443"/>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lang="fr" sz="1200" u="sng">
                <a:solidFill>
                  <a:schemeClr val="dk1"/>
                </a:solidFill>
                <a:latin typeface="Arial"/>
                <a:ea typeface="Arial"/>
                <a:cs typeface="Arial"/>
                <a:sym typeface="Arial"/>
                <a:hlinkClick r:id="rId9">
                  <a:extLst>
                    <a:ext uri="{A12FA001-AC4F-418D-AE19-62706E023703}">
                      <ahyp:hlinkClr val="tx"/>
                    </a:ext>
                  </a:extLst>
                </a:hlinkClick>
              </a:rPr>
              <a:t>2023 USAID Égalité des genres et autonomisation des femmes</a:t>
            </a:r>
            <a:r>
              <a:rPr lang="fr" sz="1200" u="sng">
                <a:solidFill>
                  <a:schemeClr val="dk1"/>
                </a:solidFill>
                <a:latin typeface="Arial"/>
                <a:ea typeface="Arial"/>
                <a:cs typeface="Arial"/>
                <a:sym typeface="Arial"/>
              </a:rPr>
              <a:t> </a:t>
            </a:r>
            <a:endParaRPr sz="1200" u="sng">
              <a:solidFill>
                <a:schemeClr val="dk1"/>
              </a:solidFill>
              <a:latin typeface="Arial"/>
              <a:ea typeface="Arial"/>
              <a:cs typeface="Arial"/>
              <a:sym typeface="Arial"/>
            </a:endParaRPr>
          </a:p>
        </p:txBody>
      </p:sp>
      <p:pic>
        <p:nvPicPr>
          <p:cNvPr descr="A blue and white cover with a group of people" id="948" name="Google Shape;948;p123"/>
          <p:cNvPicPr preferRelativeResize="0"/>
          <p:nvPr/>
        </p:nvPicPr>
        <p:blipFill rotWithShape="1">
          <a:blip r:embed="rId10">
            <a:alphaModFix/>
          </a:blip>
          <a:srcRect b="0" l="0" r="0" t="0"/>
          <a:stretch/>
        </p:blipFill>
        <p:spPr>
          <a:xfrm>
            <a:off x="6021294" y="3949973"/>
            <a:ext cx="1835343" cy="23406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49" name="Google Shape;949;p123"/>
          <p:cNvSpPr txBox="1"/>
          <p:nvPr/>
        </p:nvSpPr>
        <p:spPr>
          <a:xfrm rot="-5400000">
            <a:off x="4470800" y="4843030"/>
            <a:ext cx="2441858" cy="553998"/>
          </a:xfrm>
          <a:prstGeom prst="rect">
            <a:avLst/>
          </a:prstGeom>
          <a:noFill/>
          <a:ln>
            <a:noFill/>
          </a:ln>
        </p:spPr>
        <p:txBody>
          <a:bodyPr anchorCtr="0" anchor="t" bIns="60950" lIns="121900" spcFirstLastPara="1" rIns="121900" wrap="square" tIns="60950">
            <a:spAutoFit/>
          </a:bodyPr>
          <a:lstStyle/>
          <a:p>
            <a:pPr indent="0" lvl="0" marL="0" marR="0" rtl="0" algn="l">
              <a:spcBef>
                <a:spcPts val="0"/>
              </a:spcBef>
              <a:spcAft>
                <a:spcPts val="0"/>
              </a:spcAft>
              <a:buNone/>
            </a:pPr>
            <a:r>
              <a:rPr lang="fr" sz="1400" u="sng">
                <a:solidFill>
                  <a:schemeClr val="dk1"/>
                </a:solidFill>
                <a:latin typeface="Arial"/>
                <a:ea typeface="Arial"/>
                <a:cs typeface="Arial"/>
                <a:sym typeface="Arial"/>
                <a:hlinkClick r:id="rId11">
                  <a:extLst>
                    <a:ext uri="{A12FA001-AC4F-418D-AE19-62706E023703}">
                      <ahyp:hlinkClr val="tx"/>
                    </a:ext>
                  </a:extLst>
                </a:hlinkClick>
              </a:rPr>
              <a:t>Politique de jeunesse et de développement 2022</a:t>
            </a:r>
            <a:r>
              <a:rPr lang="fr" sz="1400">
                <a:solidFill>
                  <a:schemeClr val="dk1"/>
                </a:solidFill>
                <a:latin typeface="Arial"/>
                <a:ea typeface="Arial"/>
                <a:cs typeface="Arial"/>
                <a:sym typeface="Arial"/>
              </a:rPr>
              <a:t> </a:t>
            </a:r>
            <a:endParaRPr/>
          </a:p>
        </p:txBody>
      </p:sp>
      <p:pic>
        <p:nvPicPr>
          <p:cNvPr descr="A person holding a baby&#10;&#10;Description automatically generated" id="950" name="Google Shape;950;p123"/>
          <p:cNvPicPr preferRelativeResize="0"/>
          <p:nvPr/>
        </p:nvPicPr>
        <p:blipFill rotWithShape="1">
          <a:blip r:embed="rId12">
            <a:alphaModFix/>
          </a:blip>
          <a:srcRect b="0" l="0" r="0" t="0"/>
          <a:stretch/>
        </p:blipFill>
        <p:spPr>
          <a:xfrm>
            <a:off x="4726655" y="1217575"/>
            <a:ext cx="1963350" cy="23452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51" name="Google Shape;951;p123"/>
          <p:cNvSpPr txBox="1"/>
          <p:nvPr/>
        </p:nvSpPr>
        <p:spPr>
          <a:xfrm>
            <a:off x="4645842" y="3523550"/>
            <a:ext cx="2337414" cy="553998"/>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lang="fr" sz="1400" u="sng">
                <a:solidFill>
                  <a:srgbClr val="F7F6F5"/>
                </a:solidFill>
                <a:latin typeface="Arial"/>
                <a:ea typeface="Arial"/>
                <a:cs typeface="Arial"/>
                <a:sym typeface="Arial"/>
                <a:hlinkClick r:id="rId13">
                  <a:extLst>
                    <a:ext uri="{A12FA001-AC4F-418D-AE19-62706E023703}">
                      <ahyp:hlinkClr val="tx"/>
                    </a:ext>
                  </a:extLst>
                </a:hlinkClick>
              </a:rPr>
              <a:t>Stratégie quinquennale du PEPFAR</a:t>
            </a:r>
            <a:endParaRPr sz="1400">
              <a:solidFill>
                <a:srgbClr val="F7F6F5"/>
              </a:solidFill>
              <a:latin typeface="Arial"/>
              <a:ea typeface="Arial"/>
              <a:cs typeface="Arial"/>
              <a:sym typeface="Arial"/>
            </a:endParaRPr>
          </a:p>
        </p:txBody>
      </p:sp>
      <p:pic>
        <p:nvPicPr>
          <p:cNvPr id="952" name="Google Shape;952;p123"/>
          <p:cNvPicPr preferRelativeResize="0"/>
          <p:nvPr/>
        </p:nvPicPr>
        <p:blipFill rotWithShape="1">
          <a:blip r:embed="rId14">
            <a:alphaModFix/>
          </a:blip>
          <a:srcRect b="0" l="0" r="0" t="0"/>
          <a:stretch/>
        </p:blipFill>
        <p:spPr>
          <a:xfrm>
            <a:off x="9165618" y="1053506"/>
            <a:ext cx="2476618" cy="3205035"/>
          </a:xfrm>
          <a:prstGeom prst="rect">
            <a:avLst/>
          </a:prstGeom>
          <a:noFill/>
          <a:ln>
            <a:noFill/>
          </a:ln>
        </p:spPr>
      </p:pic>
      <p:sp>
        <p:nvSpPr>
          <p:cNvPr id="953" name="Google Shape;953;p123"/>
          <p:cNvSpPr txBox="1"/>
          <p:nvPr/>
        </p:nvSpPr>
        <p:spPr>
          <a:xfrm>
            <a:off x="9134961" y="4258541"/>
            <a:ext cx="2337414" cy="492443"/>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lang="fr" sz="1200" u="sng">
                <a:solidFill>
                  <a:schemeClr val="dk1"/>
                </a:solidFill>
                <a:latin typeface="Arial"/>
                <a:ea typeface="Arial"/>
                <a:cs typeface="Arial"/>
                <a:sym typeface="Arial"/>
                <a:hlinkClick r:id="rId15">
                  <a:extLst>
                    <a:ext uri="{A12FA001-AC4F-418D-AE19-62706E023703}">
                      <ahyp:hlinkClr val="tx"/>
                    </a:ext>
                  </a:extLst>
                </a:hlinkClick>
              </a:rPr>
              <a:t>Strategie Climat de l’USAID 2022-2030</a:t>
            </a:r>
            <a:endParaRPr sz="1200">
              <a:solidFill>
                <a:schemeClr val="dk1"/>
              </a:solidFill>
              <a:latin typeface="Arial"/>
              <a:ea typeface="Arial"/>
              <a:cs typeface="Arial"/>
              <a:sym typeface="Arial"/>
            </a:endParaRPr>
          </a:p>
        </p:txBody>
      </p:sp>
      <p:sp>
        <p:nvSpPr>
          <p:cNvPr id="954" name="Google Shape;954;p123"/>
          <p:cNvSpPr txBox="1"/>
          <p:nvPr/>
        </p:nvSpPr>
        <p:spPr>
          <a:xfrm rot="-5400000">
            <a:off x="1640429" y="5017191"/>
            <a:ext cx="2543525" cy="492443"/>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lang="fr" sz="1200" u="sng">
                <a:solidFill>
                  <a:schemeClr val="dk1"/>
                </a:solidFill>
                <a:latin typeface="Arial"/>
                <a:ea typeface="Arial"/>
                <a:cs typeface="Arial"/>
                <a:sym typeface="Arial"/>
                <a:hlinkClick r:id="rId16">
                  <a:extLst>
                    <a:ext uri="{A12FA001-AC4F-418D-AE19-62706E023703}">
                      <ahyp:hlinkClr val="tx"/>
                    </a:ext>
                  </a:extLst>
                </a:hlinkClick>
              </a:rPr>
              <a:t>Strategie Multisectorielle de l’USAID sur la Nutrition 2014-2025</a:t>
            </a:r>
            <a:endParaRPr sz="1200">
              <a:solidFill>
                <a:schemeClr val="dk1"/>
              </a:solidFill>
              <a:latin typeface="Arial"/>
              <a:ea typeface="Arial"/>
              <a:cs typeface="Arial"/>
              <a:sym typeface="Arial"/>
            </a:endParaRPr>
          </a:p>
        </p:txBody>
      </p:sp>
      <p:pic>
        <p:nvPicPr>
          <p:cNvPr descr="A close up of a logo&#10;&#10;Description automatically generated" id="955" name="Google Shape;955;p123"/>
          <p:cNvPicPr preferRelativeResize="0"/>
          <p:nvPr/>
        </p:nvPicPr>
        <p:blipFill rotWithShape="1">
          <a:blip r:embed="rId17">
            <a:alphaModFix/>
          </a:blip>
          <a:srcRect b="0" l="0" r="0" t="0"/>
          <a:stretch/>
        </p:blipFill>
        <p:spPr>
          <a:xfrm>
            <a:off x="6958165" y="1206006"/>
            <a:ext cx="1737780" cy="23001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56" name="Google Shape;956;p123"/>
          <p:cNvSpPr txBox="1"/>
          <p:nvPr/>
        </p:nvSpPr>
        <p:spPr>
          <a:xfrm>
            <a:off x="6718587" y="3459763"/>
            <a:ext cx="2476618" cy="553998"/>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lang="fr" sz="1400" u="sng">
                <a:solidFill>
                  <a:srgbClr val="F7F6F5"/>
                </a:solidFill>
                <a:latin typeface="Arial"/>
                <a:ea typeface="Arial"/>
                <a:cs typeface="Arial"/>
                <a:sym typeface="Arial"/>
                <a:hlinkClick r:id="rId18">
                  <a:extLst>
                    <a:ext uri="{A12FA001-AC4F-418D-AE19-62706E023703}">
                      <ahyp:hlinkClr val="tx"/>
                    </a:ext>
                  </a:extLst>
                </a:hlinkClick>
              </a:rPr>
              <a:t>Plan opérationnel National et Régional</a:t>
            </a:r>
            <a:r>
              <a:rPr lang="fr" sz="1400" u="sng">
                <a:solidFill>
                  <a:srgbClr val="F7F6F5"/>
                </a:solidFill>
                <a:latin typeface="Arial"/>
                <a:ea typeface="Arial"/>
                <a:cs typeface="Arial"/>
                <a:sym typeface="Arial"/>
              </a:rPr>
              <a:t> </a:t>
            </a:r>
            <a:r>
              <a:rPr lang="fr" sz="1400" u="sng">
                <a:solidFill>
                  <a:srgbClr val="F7F6F5"/>
                </a:solidFill>
                <a:latin typeface="Arial"/>
                <a:ea typeface="Arial"/>
                <a:cs typeface="Arial"/>
                <a:sym typeface="Arial"/>
                <a:hlinkClick r:id="rId19">
                  <a:extLst>
                    <a:ext uri="{A12FA001-AC4F-418D-AE19-62706E023703}">
                      <ahyp:hlinkClr val="tx"/>
                    </a:ext>
                  </a:extLst>
                </a:hlinkClick>
              </a:rPr>
              <a:t>PEPFAR 2023 </a:t>
            </a:r>
            <a:endParaRPr sz="1400" u="sng">
              <a:solidFill>
                <a:srgbClr val="F7F6F5"/>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24"/>
          <p:cNvSpPr txBox="1"/>
          <p:nvPr>
            <p:ph idx="1" type="body"/>
          </p:nvPr>
        </p:nvSpPr>
        <p:spPr>
          <a:xfrm>
            <a:off x="412514" y="986965"/>
            <a:ext cx="11576287" cy="5421131"/>
          </a:xfrm>
          <a:prstGeom prst="rect">
            <a:avLst/>
          </a:prstGeom>
          <a:noFill/>
          <a:ln>
            <a:noFill/>
          </a:ln>
        </p:spPr>
        <p:txBody>
          <a:bodyPr anchorCtr="0" anchor="t" bIns="91175" lIns="91175" spcFirstLastPara="1" rIns="91175" wrap="square" tIns="91175">
            <a:noAutofit/>
          </a:bodyPr>
          <a:lstStyle/>
          <a:p>
            <a:pPr indent="-380990" lvl="0" marL="380990" rtl="0" algn="l">
              <a:lnSpc>
                <a:spcPct val="110000"/>
              </a:lnSpc>
              <a:spcBef>
                <a:spcPts val="800"/>
              </a:spcBef>
              <a:spcAft>
                <a:spcPts val="0"/>
              </a:spcAft>
              <a:buClr>
                <a:schemeClr val="dk1"/>
              </a:buClr>
              <a:buSzPts val="2000"/>
              <a:buFont typeface="Noto Sans Symbols"/>
              <a:buChar char="▪"/>
            </a:pPr>
            <a:r>
              <a:rPr lang="fr" sz="2000">
                <a:solidFill>
                  <a:srgbClr val="0C0C0C"/>
                </a:solidFill>
              </a:rPr>
              <a:t>Lorsque vous présentez vos solutions/activités, assurez-vous également de fournir la preuve que cette solution fonctionne ou d'indiquer clairement que l'activité est un projet pilote.</a:t>
            </a:r>
            <a:endParaRPr/>
          </a:p>
          <a:p>
            <a:pPr indent="-440255" lvl="1" marL="1219170" rtl="0" algn="l">
              <a:lnSpc>
                <a:spcPct val="110000"/>
              </a:lnSpc>
              <a:spcBef>
                <a:spcPts val="1600"/>
              </a:spcBef>
              <a:spcAft>
                <a:spcPts val="0"/>
              </a:spcAft>
              <a:buClr>
                <a:srgbClr val="8C17E1"/>
              </a:buClr>
              <a:buSzPts val="2000"/>
              <a:buChar char="–"/>
            </a:pPr>
            <a:r>
              <a:rPr lang="fr" sz="2000">
                <a:solidFill>
                  <a:schemeClr val="dk1"/>
                </a:solidFill>
                <a:latin typeface="Arial"/>
                <a:ea typeface="Arial"/>
                <a:cs typeface="Arial"/>
                <a:sym typeface="Arial"/>
              </a:rPr>
              <a:t>Utiliser les données de l’USAID autant que possible</a:t>
            </a:r>
            <a:endParaRPr/>
          </a:p>
          <a:p>
            <a:pPr indent="-440255" lvl="1" marL="1219170" rtl="0" algn="l">
              <a:lnSpc>
                <a:spcPct val="110000"/>
              </a:lnSpc>
              <a:spcBef>
                <a:spcPts val="1600"/>
              </a:spcBef>
              <a:spcAft>
                <a:spcPts val="0"/>
              </a:spcAft>
              <a:buClr>
                <a:srgbClr val="8C17E1"/>
              </a:buClr>
              <a:buSzPts val="2000"/>
              <a:buChar char="–"/>
            </a:pPr>
            <a:r>
              <a:rPr lang="fr" sz="2000">
                <a:solidFill>
                  <a:schemeClr val="dk1"/>
                </a:solidFill>
                <a:latin typeface="Arial"/>
                <a:ea typeface="Arial"/>
                <a:cs typeface="Arial"/>
                <a:sym typeface="Arial"/>
              </a:rPr>
              <a:t>Incluez des références à des articles de recherche qui soutiennent votre solution</a:t>
            </a:r>
            <a:endParaRPr/>
          </a:p>
          <a:p>
            <a:pPr indent="-440255" lvl="1" marL="1219170" rtl="0" algn="l">
              <a:lnSpc>
                <a:spcPct val="110000"/>
              </a:lnSpc>
              <a:spcBef>
                <a:spcPts val="1600"/>
              </a:spcBef>
              <a:spcAft>
                <a:spcPts val="0"/>
              </a:spcAft>
              <a:buClr>
                <a:srgbClr val="8C17E1"/>
              </a:buClr>
              <a:buSzPts val="2000"/>
              <a:buChar char="–"/>
            </a:pPr>
            <a:r>
              <a:rPr lang="fr" sz="2000">
                <a:solidFill>
                  <a:schemeClr val="dk1"/>
                </a:solidFill>
                <a:latin typeface="Arial"/>
                <a:ea typeface="Arial"/>
                <a:cs typeface="Arial"/>
                <a:sym typeface="Arial"/>
              </a:rPr>
              <a:t>Résultats de référence de projets antérieurs que vous ou vos partenaires avez réalisés, ou résultats d'autres projets mis en œuvre par des pairs</a:t>
            </a:r>
            <a:endParaRPr/>
          </a:p>
          <a:p>
            <a:pPr indent="-338655" lvl="1" marL="1219170" rtl="0" algn="l">
              <a:lnSpc>
                <a:spcPct val="110000"/>
              </a:lnSpc>
              <a:spcBef>
                <a:spcPts val="1600"/>
              </a:spcBef>
              <a:spcAft>
                <a:spcPts val="0"/>
              </a:spcAft>
              <a:buSzPts val="1600"/>
              <a:buNone/>
            </a:pPr>
            <a:r>
              <a:t/>
            </a:r>
            <a:endParaRPr sz="2000">
              <a:solidFill>
                <a:srgbClr val="000000"/>
              </a:solidFill>
              <a:latin typeface="Arial"/>
              <a:ea typeface="Arial"/>
              <a:cs typeface="Arial"/>
              <a:sym typeface="Arial"/>
            </a:endParaRPr>
          </a:p>
          <a:p>
            <a:pPr indent="0" lvl="0" marL="169325" rtl="0" algn="l">
              <a:lnSpc>
                <a:spcPct val="110000"/>
              </a:lnSpc>
              <a:spcBef>
                <a:spcPts val="1600"/>
              </a:spcBef>
              <a:spcAft>
                <a:spcPts val="800"/>
              </a:spcAft>
              <a:buSzPts val="1600"/>
              <a:buNone/>
            </a:pPr>
            <a:r>
              <a:t/>
            </a:r>
            <a:endParaRPr sz="2000">
              <a:solidFill>
                <a:schemeClr val="dk1"/>
              </a:solidFill>
              <a:latin typeface="Arial"/>
              <a:ea typeface="Arial"/>
              <a:cs typeface="Arial"/>
              <a:sym typeface="Arial"/>
            </a:endParaRPr>
          </a:p>
        </p:txBody>
      </p:sp>
      <p:sp>
        <p:nvSpPr>
          <p:cNvPr id="963" name="Google Shape;963;p124"/>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SOLUTIONS BASÉES SUR DES EVIDENCES (PREUVES)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25"/>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SOURCES DE PREUVES ET DOCUMENTATIONS OFFICIELLES </a:t>
            </a:r>
            <a:endParaRPr/>
          </a:p>
        </p:txBody>
      </p:sp>
      <p:sp>
        <p:nvSpPr>
          <p:cNvPr id="970" name="Google Shape;970;p125"/>
          <p:cNvSpPr txBox="1"/>
          <p:nvPr>
            <p:ph idx="1" type="body"/>
          </p:nvPr>
        </p:nvSpPr>
        <p:spPr>
          <a:xfrm>
            <a:off x="371874" y="921174"/>
            <a:ext cx="5520927" cy="5419189"/>
          </a:xfrm>
          <a:prstGeom prst="rect">
            <a:avLst/>
          </a:prstGeom>
          <a:noFill/>
          <a:ln>
            <a:noFill/>
          </a:ln>
        </p:spPr>
        <p:txBody>
          <a:bodyPr anchorCtr="0" anchor="t" bIns="91175" lIns="91175" spcFirstLastPara="1" rIns="91175" wrap="square" tIns="91175">
            <a:noAutofit/>
          </a:bodyPr>
          <a:lstStyle/>
          <a:p>
            <a:pPr indent="0" lvl="0" marL="0" rtl="0" algn="l">
              <a:lnSpc>
                <a:spcPct val="110000"/>
              </a:lnSpc>
              <a:spcBef>
                <a:spcPts val="800"/>
              </a:spcBef>
              <a:spcAft>
                <a:spcPts val="0"/>
              </a:spcAft>
              <a:buClr>
                <a:schemeClr val="dk1"/>
              </a:buClr>
              <a:buSzPts val="1600"/>
              <a:buNone/>
            </a:pPr>
            <a:r>
              <a:rPr b="1" lang="fr" sz="1600">
                <a:solidFill>
                  <a:srgbClr val="0C0C0C"/>
                </a:solidFill>
              </a:rPr>
              <a:t>Informations sur les Programmes de l’USAID</a:t>
            </a:r>
            <a:endParaRPr/>
          </a:p>
          <a:p>
            <a:pPr indent="-380990" lvl="0" marL="380990" rtl="0" algn="l">
              <a:lnSpc>
                <a:spcPct val="110000"/>
              </a:lnSpc>
              <a:spcBef>
                <a:spcPts val="800"/>
              </a:spcBef>
              <a:spcAft>
                <a:spcPts val="0"/>
              </a:spcAft>
              <a:buClr>
                <a:schemeClr val="dk1"/>
              </a:buClr>
              <a:buSzPts val="1600"/>
              <a:buFont typeface="Noto Sans Symbols"/>
              <a:buChar char="▪"/>
            </a:pPr>
            <a:r>
              <a:rPr lang="fr" sz="1600" u="sng">
                <a:solidFill>
                  <a:srgbClr val="0C0C0C"/>
                </a:solidFill>
                <a:hlinkClick r:id="rId3">
                  <a:extLst>
                    <a:ext uri="{A12FA001-AC4F-418D-AE19-62706E023703}">
                      <ahyp:hlinkClr val="tx"/>
                    </a:ext>
                  </a:extLst>
                </a:hlinkClick>
              </a:rPr>
              <a:t>Development Experience Clearinghouse : </a:t>
            </a:r>
            <a:r>
              <a:rPr lang="fr" sz="1600">
                <a:solidFill>
                  <a:srgbClr val="0C0C0C"/>
                </a:solidFill>
              </a:rPr>
              <a:t>dossiers du programme de l'USAID et informations sur le développement, rapports d'évaluation de l'USAID, articles de revues à comité de lecture et autres analyses.</a:t>
            </a:r>
            <a:endParaRPr/>
          </a:p>
          <a:p>
            <a:pPr indent="-380990" lvl="0" marL="380990" rtl="0" algn="l">
              <a:lnSpc>
                <a:spcPct val="110000"/>
              </a:lnSpc>
              <a:spcBef>
                <a:spcPts val="0"/>
              </a:spcBef>
              <a:spcAft>
                <a:spcPts val="0"/>
              </a:spcAft>
              <a:buClr>
                <a:schemeClr val="dk1"/>
              </a:buClr>
              <a:buSzPts val="1600"/>
              <a:buFont typeface="Noto Sans Symbols"/>
              <a:buChar char="▪"/>
            </a:pPr>
            <a:r>
              <a:rPr lang="fr" sz="1600" u="sng">
                <a:solidFill>
                  <a:srgbClr val="0C0C0C"/>
                </a:solidFill>
                <a:hlinkClick r:id="rId4">
                  <a:extLst>
                    <a:ext uri="{A12FA001-AC4F-418D-AE19-62706E023703}">
                      <ahyp:hlinkClr val="tx"/>
                    </a:ext>
                  </a:extLst>
                </a:hlinkClick>
              </a:rPr>
              <a:t>Bibliothèque de données de développement</a:t>
            </a:r>
            <a:r>
              <a:rPr lang="fr" sz="1600">
                <a:solidFill>
                  <a:srgbClr val="0C0C0C"/>
                </a:solidFill>
              </a:rPr>
              <a:t> (Development Data Library) : données lisibles par machine financées par l'USAID</a:t>
            </a:r>
            <a:endParaRPr/>
          </a:p>
          <a:p>
            <a:pPr indent="-380990" lvl="0" marL="380990" rtl="0" algn="l">
              <a:lnSpc>
                <a:spcPct val="110000"/>
              </a:lnSpc>
              <a:spcBef>
                <a:spcPts val="0"/>
              </a:spcBef>
              <a:spcAft>
                <a:spcPts val="0"/>
              </a:spcAft>
              <a:buClr>
                <a:schemeClr val="dk1"/>
              </a:buClr>
              <a:buSzPts val="1600"/>
              <a:buFont typeface="Noto Sans Symbols"/>
              <a:buChar char="▪"/>
            </a:pPr>
            <a:r>
              <a:rPr lang="fr" sz="1600" u="sng">
                <a:solidFill>
                  <a:srgbClr val="0C0C0C"/>
                </a:solidFill>
                <a:hlinkClick r:id="rId5">
                  <a:extLst>
                    <a:ext uri="{A12FA001-AC4F-418D-AE19-62706E023703}">
                      <ahyp:hlinkClr val="tx"/>
                    </a:ext>
                  </a:extLst>
                </a:hlinkClick>
              </a:rPr>
              <a:t>USAID Resource Portal </a:t>
            </a:r>
            <a:r>
              <a:rPr lang="fr" sz="1600">
                <a:solidFill>
                  <a:srgbClr val="0C0C0C"/>
                </a:solidFill>
              </a:rPr>
              <a:t>: portail vers une sélection de plateformes de gestion des connaissances financées par l'USAID et de recherches associées</a:t>
            </a:r>
            <a:endParaRPr/>
          </a:p>
          <a:p>
            <a:pPr indent="-380990" lvl="0" marL="380990" rtl="0" algn="l">
              <a:lnSpc>
                <a:spcPct val="110000"/>
              </a:lnSpc>
              <a:spcBef>
                <a:spcPts val="0"/>
              </a:spcBef>
              <a:spcAft>
                <a:spcPts val="0"/>
              </a:spcAft>
              <a:buClr>
                <a:schemeClr val="dk1"/>
              </a:buClr>
              <a:buSzPts val="1600"/>
              <a:buFont typeface="Noto Sans Symbols"/>
              <a:buChar char="▪"/>
            </a:pPr>
            <a:r>
              <a:rPr lang="fr" sz="1600" u="sng">
                <a:solidFill>
                  <a:srgbClr val="0C0C0C"/>
                </a:solidFill>
                <a:hlinkClick r:id="rId6">
                  <a:extLst>
                    <a:ext uri="{A12FA001-AC4F-418D-AE19-62706E023703}">
                      <ahyp:hlinkClr val="tx"/>
                    </a:ext>
                  </a:extLst>
                </a:hlinkClick>
              </a:rPr>
              <a:t>Feuilles de route des pays</a:t>
            </a:r>
            <a:r>
              <a:rPr lang="fr" sz="1600">
                <a:solidFill>
                  <a:srgbClr val="0C0C0C"/>
                </a:solidFill>
              </a:rPr>
              <a:t> : visualisation et tendances de 17 indicateurs tiers organisés par l'USAID pour comprendre l'autonomie des pays</a:t>
            </a:r>
            <a:endParaRPr/>
          </a:p>
          <a:p>
            <a:pPr indent="-380990" lvl="0" marL="380990" rtl="0" algn="l">
              <a:lnSpc>
                <a:spcPct val="110000"/>
              </a:lnSpc>
              <a:spcBef>
                <a:spcPts val="0"/>
              </a:spcBef>
              <a:spcAft>
                <a:spcPts val="0"/>
              </a:spcAft>
              <a:buClr>
                <a:schemeClr val="dk1"/>
              </a:buClr>
              <a:buSzPts val="1600"/>
              <a:buFont typeface="Noto Sans Symbols"/>
              <a:buChar char="▪"/>
            </a:pPr>
            <a:r>
              <a:rPr lang="fr" sz="1600" u="sng">
                <a:solidFill>
                  <a:srgbClr val="0C0C0C"/>
                </a:solidFill>
                <a:hlinkClick r:id="rId7">
                  <a:extLst>
                    <a:ext uri="{A12FA001-AC4F-418D-AE19-62706E023703}">
                      <ahyp:hlinkClr val="tx"/>
                    </a:ext>
                  </a:extLst>
                </a:hlinkClick>
              </a:rPr>
              <a:t>Portail international de données et d'analyse économique (IDEA) : </a:t>
            </a:r>
            <a:r>
              <a:rPr lang="fr" sz="1600">
                <a:solidFill>
                  <a:srgbClr val="0C0C0C"/>
                </a:solidFill>
              </a:rPr>
              <a:t>données nationales provenant simultanément de plusieurs sources tierces</a:t>
            </a:r>
            <a:endParaRPr/>
          </a:p>
        </p:txBody>
      </p:sp>
      <p:sp>
        <p:nvSpPr>
          <p:cNvPr id="971" name="Google Shape;971;p125"/>
          <p:cNvSpPr txBox="1"/>
          <p:nvPr/>
        </p:nvSpPr>
        <p:spPr>
          <a:xfrm>
            <a:off x="6257901" y="900853"/>
            <a:ext cx="5520927" cy="5425963"/>
          </a:xfrm>
          <a:prstGeom prst="rect">
            <a:avLst/>
          </a:prstGeom>
          <a:noFill/>
          <a:ln>
            <a:noFill/>
          </a:ln>
        </p:spPr>
        <p:txBody>
          <a:bodyPr anchorCtr="0" anchor="t" bIns="121550" lIns="121550" spcFirstLastPara="1" rIns="121550" wrap="square" tIns="121550">
            <a:noAutofit/>
          </a:bodyPr>
          <a:lstStyle/>
          <a:p>
            <a:pPr indent="0" lvl="0" marL="0" marR="0" rtl="0" algn="l">
              <a:lnSpc>
                <a:spcPct val="100000"/>
              </a:lnSpc>
              <a:spcBef>
                <a:spcPts val="800"/>
              </a:spcBef>
              <a:spcAft>
                <a:spcPts val="0"/>
              </a:spcAft>
              <a:buClr>
                <a:schemeClr val="dk1"/>
              </a:buClr>
              <a:buSzPts val="2000"/>
              <a:buFont typeface="Arial"/>
              <a:buNone/>
            </a:pPr>
            <a:r>
              <a:rPr b="1" i="0" lang="fr" sz="2000" u="none" cap="none" strike="noStrike">
                <a:solidFill>
                  <a:srgbClr val="0C0C0C"/>
                </a:solidFill>
                <a:latin typeface="Arial"/>
                <a:ea typeface="Arial"/>
                <a:cs typeface="Arial"/>
                <a:sym typeface="Arial"/>
              </a:rPr>
              <a:t>Centres d’échange de preuves tiers</a:t>
            </a:r>
            <a:endParaRPr/>
          </a:p>
          <a:p>
            <a:pPr indent="-380990" lvl="0" marL="380990" marR="0" rtl="0" algn="l">
              <a:lnSpc>
                <a:spcPct val="100000"/>
              </a:lnSpc>
              <a:spcBef>
                <a:spcPts val="800"/>
              </a:spcBef>
              <a:spcAft>
                <a:spcPts val="0"/>
              </a:spcAft>
              <a:buClr>
                <a:schemeClr val="dk1"/>
              </a:buClr>
              <a:buSzPts val="2000"/>
              <a:buFont typeface="Noto Sans Symbols"/>
              <a:buChar char="▪"/>
            </a:pPr>
            <a:r>
              <a:rPr b="0" i="0" lang="fr" sz="2000" u="sng" cap="none" strike="noStrike">
                <a:solidFill>
                  <a:srgbClr val="0C0C0C"/>
                </a:solidFill>
                <a:latin typeface="Arial"/>
                <a:ea typeface="Arial"/>
                <a:cs typeface="Arial"/>
                <a:sym typeface="Arial"/>
                <a:hlinkClick r:id="rId8">
                  <a:extLst>
                    <a:ext uri="{A12FA001-AC4F-418D-AE19-62706E023703}">
                      <ahyp:hlinkClr val="tx"/>
                    </a:ext>
                  </a:extLst>
                </a:hlinkClick>
              </a:rPr>
              <a:t>3ie - Initiative internationale pour l'évaluation d'impact : </a:t>
            </a:r>
            <a:r>
              <a:rPr b="0" i="0" lang="fr" sz="2000" u="none" cap="none" strike="noStrike">
                <a:solidFill>
                  <a:srgbClr val="0C0C0C"/>
                </a:solidFill>
                <a:latin typeface="Arial"/>
                <a:ea typeface="Arial"/>
                <a:cs typeface="Arial"/>
                <a:sym typeface="Arial"/>
              </a:rPr>
              <a:t>Evidence Hub avec une base de données d'évaluations d'impact individuelles, d'examens systématiques et de cartes des lacunes en matière de preuves</a:t>
            </a:r>
            <a:endParaRPr/>
          </a:p>
          <a:p>
            <a:pPr indent="-380990" lvl="0" marL="380990" marR="0" rtl="0" algn="l">
              <a:lnSpc>
                <a:spcPct val="100000"/>
              </a:lnSpc>
              <a:spcBef>
                <a:spcPts val="0"/>
              </a:spcBef>
              <a:spcAft>
                <a:spcPts val="0"/>
              </a:spcAft>
              <a:buClr>
                <a:schemeClr val="dk1"/>
              </a:buClr>
              <a:buSzPts val="2000"/>
              <a:buFont typeface="Noto Sans Symbols"/>
              <a:buChar char="▪"/>
            </a:pPr>
            <a:r>
              <a:rPr b="0" i="0" lang="fr" sz="2000" u="sng" cap="none" strike="noStrike">
                <a:solidFill>
                  <a:srgbClr val="0C0C0C"/>
                </a:solidFill>
                <a:latin typeface="Arial"/>
                <a:ea typeface="Arial"/>
                <a:cs typeface="Arial"/>
                <a:sym typeface="Arial"/>
                <a:hlinkClick r:id="rId9">
                  <a:extLst>
                    <a:ext uri="{A12FA001-AC4F-418D-AE19-62706E023703}">
                      <ahyp:hlinkClr val="tx"/>
                    </a:ext>
                  </a:extLst>
                </a:hlinkClick>
              </a:rPr>
              <a:t>Bibliothèque Cochrane </a:t>
            </a:r>
            <a:r>
              <a:rPr b="0" i="0" lang="fr" sz="2000" u="none" cap="none" strike="noStrike">
                <a:solidFill>
                  <a:srgbClr val="0C0C0C"/>
                </a:solidFill>
                <a:latin typeface="Arial"/>
                <a:ea typeface="Arial"/>
                <a:cs typeface="Arial"/>
                <a:sym typeface="Arial"/>
              </a:rPr>
              <a:t>: revues des données probantes en matière de santé</a:t>
            </a:r>
            <a:endParaRPr/>
          </a:p>
          <a:p>
            <a:pPr indent="-380990" lvl="0" marL="380990" marR="0" rtl="0" algn="l">
              <a:lnSpc>
                <a:spcPct val="100000"/>
              </a:lnSpc>
              <a:spcBef>
                <a:spcPts val="0"/>
              </a:spcBef>
              <a:spcAft>
                <a:spcPts val="0"/>
              </a:spcAft>
              <a:buClr>
                <a:schemeClr val="dk1"/>
              </a:buClr>
              <a:buSzPts val="2000"/>
              <a:buFont typeface="Noto Sans Symbols"/>
              <a:buChar char="▪"/>
            </a:pPr>
            <a:r>
              <a:rPr b="0" i="0" lang="fr" sz="2000" u="sng" cap="none" strike="noStrike">
                <a:solidFill>
                  <a:srgbClr val="0C0C0C"/>
                </a:solidFill>
                <a:latin typeface="Arial"/>
                <a:ea typeface="Arial"/>
                <a:cs typeface="Arial"/>
                <a:sym typeface="Arial"/>
                <a:hlinkClick r:id="rId10">
                  <a:extLst>
                    <a:ext uri="{A12FA001-AC4F-418D-AE19-62706E023703}">
                      <ahyp:hlinkClr val="tx"/>
                    </a:ext>
                  </a:extLst>
                </a:hlinkClick>
              </a:rPr>
              <a:t>Campbell Collaboration </a:t>
            </a:r>
            <a:r>
              <a:rPr b="0" i="0" lang="fr" sz="2000" u="none" cap="none" strike="noStrike">
                <a:solidFill>
                  <a:srgbClr val="0C0C0C"/>
                </a:solidFill>
                <a:latin typeface="Arial"/>
                <a:ea typeface="Arial"/>
                <a:cs typeface="Arial"/>
                <a:sym typeface="Arial"/>
              </a:rPr>
              <a:t>: réseau international de recherche en sciences sociales qui produit des synthèses de preuves</a:t>
            </a:r>
            <a:endParaRPr/>
          </a:p>
          <a:p>
            <a:pPr indent="0" lvl="0" marL="0" marR="0" rtl="0" algn="l">
              <a:lnSpc>
                <a:spcPct val="100000"/>
              </a:lnSpc>
              <a:spcBef>
                <a:spcPts val="0"/>
              </a:spcBef>
              <a:spcAft>
                <a:spcPts val="0"/>
              </a:spcAft>
              <a:buClr>
                <a:schemeClr val="dk1"/>
              </a:buClr>
              <a:buSzPts val="2000"/>
              <a:buFont typeface="Arial"/>
              <a:buNone/>
            </a:pPr>
            <a:r>
              <a:rPr b="1" i="0" lang="fr" sz="2000" u="none" cap="none" strike="noStrike">
                <a:solidFill>
                  <a:srgbClr val="0C0C0C"/>
                </a:solidFill>
                <a:latin typeface="Arial"/>
                <a:ea typeface="Arial"/>
                <a:cs typeface="Arial"/>
                <a:sym typeface="Arial"/>
              </a:rPr>
              <a:t>Centres d'échange de preuves d'autres agences fédérales</a:t>
            </a:r>
            <a:endParaRPr/>
          </a:p>
          <a:p>
            <a:pPr indent="-380990" lvl="0" marL="380990" marR="0" rtl="0" algn="l">
              <a:lnSpc>
                <a:spcPct val="100000"/>
              </a:lnSpc>
              <a:spcBef>
                <a:spcPts val="0"/>
              </a:spcBef>
              <a:spcAft>
                <a:spcPts val="0"/>
              </a:spcAft>
              <a:buClr>
                <a:schemeClr val="dk1"/>
              </a:buClr>
              <a:buSzPts val="1400"/>
              <a:buFont typeface="Noto Sans Symbols"/>
              <a:buChar char="▪"/>
            </a:pPr>
            <a:r>
              <a:rPr b="0" i="0" lang="fr" sz="1400" u="sng" cap="none" strike="noStrike">
                <a:solidFill>
                  <a:srgbClr val="0C0C0C"/>
                </a:solidFill>
                <a:latin typeface="Arial"/>
                <a:ea typeface="Arial"/>
                <a:cs typeface="Arial"/>
                <a:sym typeface="Arial"/>
                <a:hlinkClick r:id="rId11">
                  <a:extLst>
                    <a:ext uri="{A12FA001-AC4F-418D-AE19-62706E023703}">
                      <ahyp:hlinkClr val="tx"/>
                    </a:ext>
                  </a:extLst>
                </a:hlinkClick>
              </a:rPr>
              <a:t>Centres d'échange de recherche et d'évaluation de l'administration HHS des enfants et des familles</a:t>
            </a:r>
            <a:endParaRPr b="0" i="0" sz="1400" u="none" cap="none" strike="noStrike">
              <a:solidFill>
                <a:srgbClr val="0C0C0C"/>
              </a:solidFill>
              <a:latin typeface="Arial"/>
              <a:ea typeface="Arial"/>
              <a:cs typeface="Arial"/>
              <a:sym typeface="Arial"/>
            </a:endParaRPr>
          </a:p>
          <a:p>
            <a:pPr indent="-380990" lvl="0" marL="380990" marR="0" rtl="0" algn="l">
              <a:lnSpc>
                <a:spcPct val="100000"/>
              </a:lnSpc>
              <a:spcBef>
                <a:spcPts val="0"/>
              </a:spcBef>
              <a:spcAft>
                <a:spcPts val="0"/>
              </a:spcAft>
              <a:buClr>
                <a:schemeClr val="dk1"/>
              </a:buClr>
              <a:buSzPts val="1400"/>
              <a:buFont typeface="Noto Sans Symbols"/>
              <a:buChar char="▪"/>
            </a:pPr>
            <a:r>
              <a:rPr b="0" i="0" lang="fr" sz="1400" u="sng" cap="none" strike="noStrike">
                <a:solidFill>
                  <a:srgbClr val="0C0C0C"/>
                </a:solidFill>
                <a:latin typeface="Arial"/>
                <a:ea typeface="Arial"/>
                <a:cs typeface="Arial"/>
                <a:sym typeface="Arial"/>
                <a:hlinkClick r:id="rId12">
                  <a:extLst>
                    <a:ext uri="{A12FA001-AC4F-418D-AE19-62706E023703}">
                      <ahyp:hlinkClr val="tx"/>
                    </a:ext>
                  </a:extLst>
                </a:hlinkClick>
              </a:rPr>
              <a:t>Centre d'information What Works du ministère de l'Éducation</a:t>
            </a:r>
            <a:endParaRPr b="0" i="0" sz="1400" u="none" cap="none" strike="noStrike">
              <a:solidFill>
                <a:srgbClr val="0C0C0C"/>
              </a:solidFill>
              <a:latin typeface="Arial"/>
              <a:ea typeface="Arial"/>
              <a:cs typeface="Arial"/>
              <a:sym typeface="Arial"/>
            </a:endParaRPr>
          </a:p>
          <a:p>
            <a:pPr indent="-380990" lvl="0" marL="380990" marR="0" rtl="0" algn="l">
              <a:lnSpc>
                <a:spcPct val="100000"/>
              </a:lnSpc>
              <a:spcBef>
                <a:spcPts val="0"/>
              </a:spcBef>
              <a:spcAft>
                <a:spcPts val="0"/>
              </a:spcAft>
              <a:buClr>
                <a:schemeClr val="dk1"/>
              </a:buClr>
              <a:buSzPts val="1400"/>
              <a:buFont typeface="Noto Sans Symbols"/>
              <a:buChar char="▪"/>
            </a:pPr>
            <a:r>
              <a:rPr b="0" i="0" lang="fr" sz="1400" u="sng" cap="none" strike="noStrike">
                <a:solidFill>
                  <a:srgbClr val="0C0C0C"/>
                </a:solidFill>
                <a:latin typeface="Arial"/>
                <a:ea typeface="Arial"/>
                <a:cs typeface="Arial"/>
                <a:sym typeface="Arial"/>
                <a:hlinkClick r:id="rId13">
                  <a:extLst>
                    <a:ext uri="{A12FA001-AC4F-418D-AE19-62706E023703}">
                      <ahyp:hlinkClr val="tx"/>
                    </a:ext>
                  </a:extLst>
                </a:hlinkClick>
              </a:rPr>
              <a:t>Centre d'échange d'informations du Département du travail pour l'évaluation et la recherche sur le travail (CLEAR)</a:t>
            </a:r>
            <a:endParaRPr b="0" i="0" sz="1400" u="none" cap="none" strike="noStrike">
              <a:solidFill>
                <a:srgbClr val="0C0C0C"/>
              </a:solidFill>
              <a:latin typeface="Arial"/>
              <a:ea typeface="Arial"/>
              <a:cs typeface="Arial"/>
              <a:sym typeface="Arial"/>
            </a:endParaRPr>
          </a:p>
          <a:p>
            <a:pPr indent="0" lvl="0" marL="169325" marR="0" rtl="0" algn="l">
              <a:lnSpc>
                <a:spcPct val="100000"/>
              </a:lnSpc>
              <a:spcBef>
                <a:spcPts val="800"/>
              </a:spcBef>
              <a:spcAft>
                <a:spcPts val="800"/>
              </a:spcAft>
              <a:buClr>
                <a:srgbClr val="6C6463"/>
              </a:buClr>
              <a:buSzPts val="16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26"/>
          <p:cNvSpPr txBox="1"/>
          <p:nvPr>
            <p:ph idx="1" type="body"/>
          </p:nvPr>
        </p:nvSpPr>
        <p:spPr>
          <a:xfrm>
            <a:off x="609600" y="941357"/>
            <a:ext cx="11350752" cy="5368003"/>
          </a:xfrm>
          <a:prstGeom prst="rect">
            <a:avLst/>
          </a:prstGeom>
          <a:noFill/>
          <a:ln>
            <a:noFill/>
          </a:ln>
        </p:spPr>
        <p:txBody>
          <a:bodyPr anchorCtr="0" anchor="t" bIns="91175" lIns="91175" spcFirstLastPara="1" rIns="91175" wrap="square" tIns="91175">
            <a:noAutofit/>
          </a:bodyPr>
          <a:lstStyle/>
          <a:p>
            <a:pPr indent="-440255" lvl="0" marL="609585" rtl="0" algn="l">
              <a:lnSpc>
                <a:spcPct val="110000"/>
              </a:lnSpc>
              <a:spcBef>
                <a:spcPts val="800"/>
              </a:spcBef>
              <a:spcAft>
                <a:spcPts val="0"/>
              </a:spcAft>
              <a:buClr>
                <a:schemeClr val="dk1"/>
              </a:buClr>
              <a:buSzPts val="1600"/>
              <a:buFont typeface="Noto Sans Symbols"/>
              <a:buChar char="▪"/>
            </a:pPr>
            <a:r>
              <a:rPr lang="fr" sz="2000">
                <a:solidFill>
                  <a:schemeClr val="dk1"/>
                </a:solidFill>
              </a:rPr>
              <a:t>Théorie du changement du laboratoire d'apprentissage de l'USAID : </a:t>
            </a:r>
            <a:r>
              <a:rPr lang="fr" sz="2000" u="sng">
                <a:solidFill>
                  <a:srgbClr val="0070C0"/>
                </a:solidFill>
                <a:hlinkClick r:id="rId3">
                  <a:extLst>
                    <a:ext uri="{A12FA001-AC4F-418D-AE19-62706E023703}">
                      <ahyp:hlinkClr val="tx"/>
                    </a:ext>
                  </a:extLst>
                </a:hlinkClick>
              </a:rPr>
              <a:t>https://usaidlearninglab.org/resources/theory-change-workbook-step-step-process-developing-or-strengthening-theories-change</a:t>
            </a:r>
            <a:r>
              <a:rPr lang="fr" sz="2000">
                <a:solidFill>
                  <a:srgbClr val="0070C0"/>
                </a:solidFill>
              </a:rPr>
              <a:t>  </a:t>
            </a:r>
            <a:endParaRPr/>
          </a:p>
          <a:p>
            <a:pPr indent="-440255" lvl="0"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Laboratoire d'apprentissage de l'USAID Pourquoi ca s'appelle théorie du changement : </a:t>
            </a:r>
            <a:r>
              <a:rPr lang="fr" sz="2000" u="sng">
                <a:solidFill>
                  <a:srgbClr val="0070C0"/>
                </a:solidFill>
                <a:hlinkClick r:id="rId4">
                  <a:extLst>
                    <a:ext uri="{A12FA001-AC4F-418D-AE19-62706E023703}">
                      <ahyp:hlinkClr val="tx"/>
                    </a:ext>
                  </a:extLst>
                </a:hlinkClick>
              </a:rPr>
              <a:t>https://usaidlearninglab.org/community/blog/what-thing-call-theory-change</a:t>
            </a:r>
            <a:r>
              <a:rPr lang="fr" sz="2000">
                <a:solidFill>
                  <a:srgbClr val="0070C0"/>
                </a:solidFill>
              </a:rPr>
              <a:t>  </a:t>
            </a:r>
            <a:endParaRPr/>
          </a:p>
          <a:p>
            <a:pPr indent="-440255" lvl="0" marL="609585" rtl="0" algn="l">
              <a:lnSpc>
                <a:spcPct val="110000"/>
              </a:lnSpc>
              <a:spcBef>
                <a:spcPts val="1600"/>
              </a:spcBef>
              <a:spcAft>
                <a:spcPts val="0"/>
              </a:spcAft>
              <a:buClr>
                <a:schemeClr val="dk1"/>
              </a:buClr>
              <a:buSzPts val="1600"/>
              <a:buFont typeface="Noto Sans Symbols"/>
              <a:buChar char="▪"/>
            </a:pPr>
            <a:r>
              <a:rPr lang="fr" sz="2000">
                <a:solidFill>
                  <a:schemeClr val="dk1"/>
                </a:solidFill>
              </a:rPr>
              <a:t>USAID Learning Lab Comment développer un modèle logique : </a:t>
            </a:r>
            <a:r>
              <a:rPr lang="fr" sz="2000" u="sng">
                <a:solidFill>
                  <a:srgbClr val="0070C0"/>
                </a:solidFill>
                <a:hlinkClick r:id="rId5">
                  <a:extLst>
                    <a:ext uri="{A12FA001-AC4F-418D-AE19-62706E023703}">
                      <ahyp:hlinkClr val="tx"/>
                    </a:ext>
                  </a:extLst>
                </a:hlinkClick>
              </a:rPr>
              <a:t>https://usaidlearninglab.org/system/files/resource/files/project_logic_model_how_to_note_final_sep1.pdf</a:t>
            </a:r>
            <a:r>
              <a:rPr lang="fr" sz="2000">
                <a:solidFill>
                  <a:srgbClr val="0070C0"/>
                </a:solidFill>
              </a:rPr>
              <a:t>  </a:t>
            </a:r>
            <a:endParaRPr/>
          </a:p>
          <a:p>
            <a:pPr indent="-440255" lvl="0" marL="609585" rtl="0" algn="l">
              <a:lnSpc>
                <a:spcPct val="110000"/>
              </a:lnSpc>
              <a:spcBef>
                <a:spcPts val="1600"/>
              </a:spcBef>
              <a:spcAft>
                <a:spcPts val="800"/>
              </a:spcAft>
              <a:buClr>
                <a:srgbClr val="000000"/>
              </a:buClr>
              <a:buSzPts val="1600"/>
              <a:buFont typeface="Noto Sans Symbols"/>
              <a:buChar char="▪"/>
            </a:pPr>
            <a:r>
              <a:rPr lang="fr" sz="2000">
                <a:solidFill>
                  <a:schemeClr val="dk1"/>
                </a:solidFill>
              </a:rPr>
              <a:t>Note technique de l'USAID élaborant un cadre de résultats : </a:t>
            </a:r>
            <a:r>
              <a:rPr lang="fr" sz="2000" u="sng">
                <a:solidFill>
                  <a:srgbClr val="0070C0"/>
                </a:solidFill>
                <a:hlinkClick r:id="rId6">
                  <a:extLst>
                    <a:ext uri="{A12FA001-AC4F-418D-AE19-62706E023703}">
                      <ahyp:hlinkClr val="tx"/>
                    </a:ext>
                  </a:extLst>
                </a:hlinkClick>
              </a:rPr>
              <a:t>https://www.usaid.gov/sites/default/files/2022-05/_508_RF_Technical_Note_Final_2013_0722.pdf</a:t>
            </a:r>
            <a:r>
              <a:rPr lang="fr" sz="2000">
                <a:solidFill>
                  <a:srgbClr val="0070C0"/>
                </a:solidFill>
              </a:rPr>
              <a:t> </a:t>
            </a:r>
            <a:endParaRPr/>
          </a:p>
        </p:txBody>
      </p:sp>
      <p:sp>
        <p:nvSpPr>
          <p:cNvPr id="978" name="Google Shape;978;p126"/>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LIENS VERS RESSOURCES ESSENTIELLES</a:t>
            </a:r>
            <a:endParaRPr b="1" sz="4267">
              <a:solidFill>
                <a:srgbClr val="FFFFFF"/>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27"/>
          <p:cNvSpPr txBox="1"/>
          <p:nvPr>
            <p:ph idx="1" type="body"/>
          </p:nvPr>
        </p:nvSpPr>
        <p:spPr>
          <a:xfrm>
            <a:off x="932688" y="986965"/>
            <a:ext cx="10442448" cy="5421131"/>
          </a:xfrm>
          <a:prstGeom prst="rect">
            <a:avLst/>
          </a:prstGeom>
          <a:noFill/>
          <a:ln>
            <a:noFill/>
          </a:ln>
        </p:spPr>
        <p:txBody>
          <a:bodyPr anchorCtr="0" anchor="t" bIns="91175" lIns="91175" spcFirstLastPara="1" rIns="91175" wrap="square" tIns="91175">
            <a:noAutofit/>
          </a:bodyPr>
          <a:lstStyle/>
          <a:p>
            <a:pPr indent="-380990" lvl="0" marL="380990" rtl="0" algn="l">
              <a:lnSpc>
                <a:spcPct val="110000"/>
              </a:lnSpc>
              <a:spcBef>
                <a:spcPts val="533"/>
              </a:spcBef>
              <a:spcAft>
                <a:spcPts val="0"/>
              </a:spcAft>
              <a:buClr>
                <a:schemeClr val="dk1"/>
              </a:buClr>
              <a:buSzPts val="2000"/>
              <a:buFont typeface="Noto Sans Symbols"/>
              <a:buChar char="▪"/>
            </a:pPr>
            <a:r>
              <a:rPr lang="fr" sz="2000">
                <a:solidFill>
                  <a:srgbClr val="0C0C0C"/>
                </a:solidFill>
              </a:rPr>
              <a:t>Quels conseils ou leçons apprises pourriez-vous partager avec le groupe autour du processus de conception du projet ?</a:t>
            </a:r>
            <a:endParaRPr/>
          </a:p>
          <a:p>
            <a:pPr indent="-338655" lvl="0" marL="609585" rtl="0" algn="l">
              <a:lnSpc>
                <a:spcPct val="110000"/>
              </a:lnSpc>
              <a:spcBef>
                <a:spcPts val="533"/>
              </a:spcBef>
              <a:spcAft>
                <a:spcPts val="0"/>
              </a:spcAft>
              <a:buSzPts val="1600"/>
              <a:buNone/>
            </a:pPr>
            <a:r>
              <a:t/>
            </a:r>
            <a:endParaRPr sz="2000">
              <a:solidFill>
                <a:schemeClr val="dk1"/>
              </a:solidFill>
              <a:latin typeface="Arial"/>
              <a:ea typeface="Arial"/>
              <a:cs typeface="Arial"/>
              <a:sym typeface="Arial"/>
            </a:endParaRPr>
          </a:p>
          <a:p>
            <a:pPr indent="-338655" lvl="0" marL="609585" rtl="0" algn="l">
              <a:lnSpc>
                <a:spcPct val="110000"/>
              </a:lnSpc>
              <a:spcBef>
                <a:spcPts val="800"/>
              </a:spcBef>
              <a:spcAft>
                <a:spcPts val="0"/>
              </a:spcAft>
              <a:buSzPts val="1600"/>
              <a:buNone/>
            </a:pPr>
            <a:r>
              <a:t/>
            </a:r>
            <a:endParaRPr sz="2000">
              <a:solidFill>
                <a:schemeClr val="dk1"/>
              </a:solidFill>
              <a:latin typeface="Arial"/>
              <a:ea typeface="Arial"/>
              <a:cs typeface="Arial"/>
              <a:sym typeface="Arial"/>
            </a:endParaRPr>
          </a:p>
          <a:p>
            <a:pPr indent="0" lvl="0" marL="169325" rtl="0" algn="l">
              <a:lnSpc>
                <a:spcPct val="110000"/>
              </a:lnSpc>
              <a:spcBef>
                <a:spcPts val="800"/>
              </a:spcBef>
              <a:spcAft>
                <a:spcPts val="800"/>
              </a:spcAft>
              <a:buSzPts val="1600"/>
              <a:buNone/>
            </a:pPr>
            <a:r>
              <a:t/>
            </a:r>
            <a:endParaRPr sz="2000">
              <a:solidFill>
                <a:schemeClr val="dk1"/>
              </a:solidFill>
              <a:latin typeface="Arial"/>
              <a:ea typeface="Arial"/>
              <a:cs typeface="Arial"/>
              <a:sym typeface="Arial"/>
            </a:endParaRPr>
          </a:p>
        </p:txBody>
      </p:sp>
      <p:sp>
        <p:nvSpPr>
          <p:cNvPr id="985" name="Google Shape;985;p12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400">
                <a:solidFill>
                  <a:srgbClr val="FFFFFF"/>
                </a:solidFill>
                <a:latin typeface="Arial"/>
                <a:ea typeface="Arial"/>
                <a:cs typeface="Arial"/>
                <a:sym typeface="Arial"/>
              </a:rPr>
              <a:t>QUESTION: CONSEILS DE CONCEPTION DE PROJET ET LEÇONS APPRISES?</a:t>
            </a:r>
            <a:endParaRPr/>
          </a:p>
        </p:txBody>
      </p:sp>
      <p:pic>
        <p:nvPicPr>
          <p:cNvPr id="986" name="Google Shape;986;p127"/>
          <p:cNvPicPr preferRelativeResize="0"/>
          <p:nvPr/>
        </p:nvPicPr>
        <p:blipFill rotWithShape="1">
          <a:blip r:embed="rId3">
            <a:alphaModFix/>
          </a:blip>
          <a:srcRect b="4978" l="831" r="1555" t="3173"/>
          <a:stretch/>
        </p:blipFill>
        <p:spPr>
          <a:xfrm>
            <a:off x="3323371" y="1835558"/>
            <a:ext cx="6984965" cy="431284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28"/>
          <p:cNvSpPr txBox="1"/>
          <p:nvPr>
            <p:ph idx="1" type="body"/>
          </p:nvPr>
        </p:nvSpPr>
        <p:spPr>
          <a:xfrm>
            <a:off x="347472" y="906748"/>
            <a:ext cx="11801856" cy="5398829"/>
          </a:xfrm>
          <a:prstGeom prst="rect">
            <a:avLst/>
          </a:prstGeom>
          <a:noFill/>
          <a:ln>
            <a:noFill/>
          </a:ln>
        </p:spPr>
        <p:txBody>
          <a:bodyPr anchorCtr="0" anchor="t" bIns="91175" lIns="91175" spcFirstLastPara="1" rIns="91175" wrap="square" tIns="91175">
            <a:noAutofit/>
          </a:bodyPr>
          <a:lstStyle/>
          <a:p>
            <a:pPr indent="0" lvl="0" marL="0" rtl="0" algn="l">
              <a:lnSpc>
                <a:spcPct val="110000"/>
              </a:lnSpc>
              <a:spcBef>
                <a:spcPts val="800"/>
              </a:spcBef>
              <a:spcAft>
                <a:spcPts val="0"/>
              </a:spcAft>
              <a:buSzPts val="1600"/>
              <a:buNone/>
            </a:pPr>
            <a:r>
              <a:rPr b="1" lang="fr" sz="2000">
                <a:solidFill>
                  <a:srgbClr val="0C0C0C"/>
                </a:solidFill>
              </a:rPr>
              <a:t>Selon les exigences de la demande de soumission pour cette section, vous devez :</a:t>
            </a:r>
            <a:endParaRPr sz="2000">
              <a:solidFill>
                <a:srgbClr val="0C0C0C"/>
              </a:solidFill>
            </a:endParaRPr>
          </a:p>
          <a:p>
            <a:pPr indent="-380990" lvl="0" marL="380990" rtl="0" algn="l">
              <a:lnSpc>
                <a:spcPct val="110000"/>
              </a:lnSpc>
              <a:spcBef>
                <a:spcPts val="1333"/>
              </a:spcBef>
              <a:spcAft>
                <a:spcPts val="0"/>
              </a:spcAft>
              <a:buClr>
                <a:schemeClr val="dk1"/>
              </a:buClr>
              <a:buSzPts val="2000"/>
              <a:buFont typeface="Noto Sans Symbols"/>
              <a:buChar char="▪"/>
            </a:pPr>
            <a:r>
              <a:rPr lang="fr" sz="2000">
                <a:solidFill>
                  <a:srgbClr val="0C0C0C"/>
                </a:solidFill>
              </a:rPr>
              <a:t>Identifiez et décrivez vos partenaires, y compris leur termes de référence et rôles dans le projet;</a:t>
            </a:r>
            <a:endParaRPr/>
          </a:p>
          <a:p>
            <a:pPr indent="-380990" lvl="0" marL="380990" rtl="0" algn="l">
              <a:lnSpc>
                <a:spcPct val="110000"/>
              </a:lnSpc>
              <a:spcBef>
                <a:spcPts val="1066"/>
              </a:spcBef>
              <a:spcAft>
                <a:spcPts val="0"/>
              </a:spcAft>
              <a:buClr>
                <a:schemeClr val="dk1"/>
              </a:buClr>
              <a:buSzPts val="2000"/>
              <a:buFont typeface="Noto Sans Symbols"/>
              <a:buChar char="▪"/>
            </a:pPr>
            <a:r>
              <a:rPr lang="fr" sz="2000">
                <a:solidFill>
                  <a:srgbClr val="0C0C0C"/>
                </a:solidFill>
              </a:rPr>
              <a:t>Établir allocation de temps et répartition dans les différents bureaux dans le pays ;</a:t>
            </a:r>
            <a:endParaRPr/>
          </a:p>
          <a:p>
            <a:pPr indent="-380990" lvl="0" marL="380990" rtl="0" algn="l">
              <a:lnSpc>
                <a:spcPct val="110000"/>
              </a:lnSpc>
              <a:spcBef>
                <a:spcPts val="1066"/>
              </a:spcBef>
              <a:spcAft>
                <a:spcPts val="0"/>
              </a:spcAft>
              <a:buClr>
                <a:schemeClr val="dk1"/>
              </a:buClr>
              <a:buSzPts val="2000"/>
              <a:buFont typeface="Noto Sans Symbols"/>
              <a:buChar char="▪"/>
            </a:pPr>
            <a:r>
              <a:rPr lang="fr" sz="2000">
                <a:solidFill>
                  <a:srgbClr val="0C0C0C"/>
                </a:solidFill>
              </a:rPr>
              <a:t>Décrire les lignes d'autorité, de communication et de reportage entre le personnel/les équipes, le donateur et les autres parties prenantes ;</a:t>
            </a:r>
            <a:endParaRPr/>
          </a:p>
          <a:p>
            <a:pPr indent="-380990" lvl="0" marL="380990" rtl="0" algn="l">
              <a:lnSpc>
                <a:spcPct val="110000"/>
              </a:lnSpc>
              <a:spcBef>
                <a:spcPts val="1066"/>
              </a:spcBef>
              <a:spcAft>
                <a:spcPts val="0"/>
              </a:spcAft>
              <a:buClr>
                <a:schemeClr val="dk1"/>
              </a:buClr>
              <a:buSzPts val="2000"/>
              <a:buFont typeface="Noto Sans Symbols"/>
              <a:buChar char="▪"/>
            </a:pPr>
            <a:r>
              <a:rPr lang="fr" sz="2000">
                <a:solidFill>
                  <a:srgbClr val="0C0C0C"/>
                </a:solidFill>
              </a:rPr>
              <a:t>Identifiez le personnel clé et non clé et comment vous obtiendrez une expertise technique supplémentaire si nécessaire. NOTE:</a:t>
            </a:r>
            <a:endParaRPr/>
          </a:p>
          <a:p>
            <a:pPr indent="-440255" lvl="1" marL="1219170" rtl="0" algn="l">
              <a:lnSpc>
                <a:spcPct val="110000"/>
              </a:lnSpc>
              <a:spcBef>
                <a:spcPts val="533"/>
              </a:spcBef>
              <a:spcAft>
                <a:spcPts val="0"/>
              </a:spcAft>
              <a:buClr>
                <a:srgbClr val="8C17E1"/>
              </a:buClr>
              <a:buSzPts val="2000"/>
              <a:buChar char="–"/>
            </a:pPr>
            <a:r>
              <a:rPr lang="fr" sz="2000">
                <a:solidFill>
                  <a:schemeClr val="dk1"/>
                </a:solidFill>
                <a:latin typeface="Arial"/>
                <a:ea typeface="Arial"/>
                <a:cs typeface="Arial"/>
                <a:sym typeface="Arial"/>
              </a:rPr>
              <a:t>Les CV du personnel clé sont généralement requis et doivent décrire et démontrer les qualifications et le respect des exigences.</a:t>
            </a:r>
            <a:endParaRPr/>
          </a:p>
          <a:p>
            <a:pPr indent="-440255" lvl="1" marL="1219170" rtl="0" algn="l">
              <a:lnSpc>
                <a:spcPct val="110000"/>
              </a:lnSpc>
              <a:spcBef>
                <a:spcPts val="0"/>
              </a:spcBef>
              <a:spcAft>
                <a:spcPts val="0"/>
              </a:spcAft>
              <a:buClr>
                <a:srgbClr val="8C17E1"/>
              </a:buClr>
              <a:buSzPts val="2000"/>
              <a:buChar char="–"/>
            </a:pPr>
            <a:r>
              <a:rPr lang="fr" sz="2000">
                <a:solidFill>
                  <a:schemeClr val="dk1"/>
                </a:solidFill>
                <a:latin typeface="Arial"/>
                <a:ea typeface="Arial"/>
                <a:cs typeface="Arial"/>
                <a:sym typeface="Arial"/>
              </a:rPr>
              <a:t>Un organigramme est généralement requis et doit montrer visuellement la configuration du personnel, les lignes hiérarchiques, quel personnel est « clé » et où se trouve le personnel.</a:t>
            </a:r>
            <a:endParaRPr/>
          </a:p>
          <a:p>
            <a:pPr indent="-313255" lvl="1" marL="1219170" rtl="0" algn="l">
              <a:lnSpc>
                <a:spcPct val="110000"/>
              </a:lnSpc>
              <a:spcBef>
                <a:spcPts val="0"/>
              </a:spcBef>
              <a:spcAft>
                <a:spcPts val="0"/>
              </a:spcAft>
              <a:buClr>
                <a:srgbClr val="8C17E1"/>
              </a:buClr>
              <a:buSzPts val="2000"/>
              <a:buNone/>
            </a:pPr>
            <a:r>
              <a:t/>
            </a:r>
            <a:endParaRPr sz="2000">
              <a:solidFill>
                <a:schemeClr val="dk1"/>
              </a:solidFill>
              <a:latin typeface="Arial"/>
              <a:ea typeface="Arial"/>
              <a:cs typeface="Arial"/>
              <a:sym typeface="Arial"/>
            </a:endParaRPr>
          </a:p>
          <a:p>
            <a:pPr indent="-440255" lvl="0" marL="609585" rtl="0" algn="l">
              <a:lnSpc>
                <a:spcPct val="110000"/>
              </a:lnSpc>
              <a:spcBef>
                <a:spcPts val="0"/>
              </a:spcBef>
              <a:spcAft>
                <a:spcPts val="0"/>
              </a:spcAft>
              <a:buClr>
                <a:srgbClr val="8C17E1"/>
              </a:buClr>
              <a:buSzPts val="2000"/>
              <a:buChar char="•"/>
            </a:pPr>
            <a:r>
              <a:rPr lang="fr" sz="2000">
                <a:solidFill>
                  <a:schemeClr val="dk1"/>
                </a:solidFill>
                <a:latin typeface="Arial"/>
                <a:ea typeface="Arial"/>
                <a:cs typeface="Arial"/>
                <a:sym typeface="Arial"/>
              </a:rPr>
              <a:t>L’USAID peut exiger que le personnel soit basé dans un endroit spécifié dans la sollicitation – sous sur le terrain, proche des communautés. </a:t>
            </a:r>
            <a:endParaRPr/>
          </a:p>
        </p:txBody>
      </p:sp>
      <p:sp>
        <p:nvSpPr>
          <p:cNvPr id="993" name="Google Shape;993;p128"/>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3200">
                <a:solidFill>
                  <a:srgbClr val="FFFFFF"/>
                </a:solidFill>
                <a:latin typeface="Arial"/>
                <a:ea typeface="Arial"/>
                <a:cs typeface="Arial"/>
                <a:sym typeface="Arial"/>
              </a:rPr>
              <a:t>PLAN DE GESTION ET DE DISTRIBUTION DU PERSONNEL</a:t>
            </a:r>
            <a:endParaRPr b="1" sz="3200">
              <a:solidFill>
                <a:srgbClr val="FFFFFF"/>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29"/>
          <p:cNvSpPr txBox="1"/>
          <p:nvPr>
            <p:ph idx="1" type="body"/>
          </p:nvPr>
        </p:nvSpPr>
        <p:spPr>
          <a:xfrm>
            <a:off x="301928" y="905061"/>
            <a:ext cx="5885841" cy="5252713"/>
          </a:xfrm>
          <a:prstGeom prst="rect">
            <a:avLst/>
          </a:prstGeom>
          <a:noFill/>
          <a:ln>
            <a:noFill/>
          </a:ln>
        </p:spPr>
        <p:txBody>
          <a:bodyPr anchorCtr="0" anchor="t" bIns="91175" lIns="91175" spcFirstLastPara="1" rIns="91175" wrap="square" tIns="91175">
            <a:noAutofit/>
          </a:bodyPr>
          <a:lstStyle/>
          <a:p>
            <a:pPr indent="-380990" lvl="0" marL="380990" rtl="0" algn="l">
              <a:lnSpc>
                <a:spcPct val="110000"/>
              </a:lnSpc>
              <a:spcBef>
                <a:spcPts val="533"/>
              </a:spcBef>
              <a:spcAft>
                <a:spcPts val="0"/>
              </a:spcAft>
              <a:buClr>
                <a:schemeClr val="dk1"/>
              </a:buClr>
              <a:buSzPts val="1600"/>
              <a:buFont typeface="Noto Sans Symbols"/>
              <a:buChar char="▪"/>
            </a:pPr>
            <a:r>
              <a:rPr lang="fr" sz="1600">
                <a:solidFill>
                  <a:srgbClr val="0C0C0C"/>
                </a:solidFill>
              </a:rPr>
              <a:t>Microsoft Visio, Microsoft PowerPoint et Google Slides sont de bonnes plateformes à utiliser pour développer un organigramme.</a:t>
            </a:r>
            <a:endParaRPr/>
          </a:p>
          <a:p>
            <a:pPr indent="-380990" lvl="0" marL="380990" rtl="0" algn="l">
              <a:lnSpc>
                <a:spcPct val="110000"/>
              </a:lnSpc>
              <a:spcBef>
                <a:spcPts val="1066"/>
              </a:spcBef>
              <a:spcAft>
                <a:spcPts val="0"/>
              </a:spcAft>
              <a:buClr>
                <a:schemeClr val="dk1"/>
              </a:buClr>
              <a:buSzPts val="1600"/>
              <a:buFont typeface="Noto Sans Symbols"/>
              <a:buChar char="▪"/>
            </a:pPr>
            <a:r>
              <a:rPr lang="fr" sz="1600">
                <a:solidFill>
                  <a:srgbClr val="0C0C0C"/>
                </a:solidFill>
              </a:rPr>
              <a:t>Développez votre organigramme le plus tôt possible.</a:t>
            </a:r>
            <a:endParaRPr/>
          </a:p>
          <a:p>
            <a:pPr indent="-380990" lvl="0" marL="380990" rtl="0" algn="l">
              <a:lnSpc>
                <a:spcPct val="110000"/>
              </a:lnSpc>
              <a:spcBef>
                <a:spcPts val="1066"/>
              </a:spcBef>
              <a:spcAft>
                <a:spcPts val="0"/>
              </a:spcAft>
              <a:buClr>
                <a:schemeClr val="dk1"/>
              </a:buClr>
              <a:buSzPts val="1600"/>
              <a:buFont typeface="Noto Sans Symbols"/>
              <a:buChar char="▪"/>
            </a:pPr>
            <a:r>
              <a:rPr lang="fr" sz="1600">
                <a:solidFill>
                  <a:srgbClr val="0C0C0C"/>
                </a:solidFill>
              </a:rPr>
              <a:t>Évaluez-le pour vous assurer d’avoir un budget suffisant.</a:t>
            </a:r>
            <a:endParaRPr/>
          </a:p>
          <a:p>
            <a:pPr indent="-380990" lvl="0" marL="380990" rtl="0" algn="l">
              <a:lnSpc>
                <a:spcPct val="110000"/>
              </a:lnSpc>
              <a:spcBef>
                <a:spcPts val="1066"/>
              </a:spcBef>
              <a:spcAft>
                <a:spcPts val="0"/>
              </a:spcAft>
              <a:buClr>
                <a:schemeClr val="dk1"/>
              </a:buClr>
              <a:buSzPts val="1600"/>
              <a:buFont typeface="Noto Sans Symbols"/>
              <a:buChar char="▪"/>
            </a:pPr>
            <a:r>
              <a:rPr lang="fr" sz="1600">
                <a:solidFill>
                  <a:srgbClr val="0C0C0C"/>
                </a:solidFill>
              </a:rPr>
              <a:t>Affichez les postes du personnel clé qui seront occupés à la fois par votre organisation et par les partenaires du consortium.</a:t>
            </a:r>
            <a:endParaRPr/>
          </a:p>
          <a:p>
            <a:pPr indent="-380990" lvl="0" marL="380990" rtl="0" algn="l">
              <a:lnSpc>
                <a:spcPct val="110000"/>
              </a:lnSpc>
              <a:spcBef>
                <a:spcPts val="1066"/>
              </a:spcBef>
              <a:spcAft>
                <a:spcPts val="0"/>
              </a:spcAft>
              <a:buClr>
                <a:schemeClr val="dk1"/>
              </a:buClr>
              <a:buSzPts val="1600"/>
              <a:buFont typeface="Noto Sans Symbols"/>
              <a:buChar char="▪"/>
            </a:pPr>
            <a:r>
              <a:rPr lang="fr" sz="1600">
                <a:solidFill>
                  <a:srgbClr val="0C0C0C"/>
                </a:solidFill>
              </a:rPr>
              <a:t>Déterminer dans quel bureau le personnel sera basé (à l'aide d'un code couleur pour chaque bureau- Chaque partenaire – et pour le personnel clé).</a:t>
            </a:r>
            <a:endParaRPr/>
          </a:p>
          <a:p>
            <a:pPr indent="-380990" lvl="0" marL="380990" rtl="0" algn="l">
              <a:lnSpc>
                <a:spcPct val="110000"/>
              </a:lnSpc>
              <a:spcBef>
                <a:spcPts val="1066"/>
              </a:spcBef>
              <a:spcAft>
                <a:spcPts val="0"/>
              </a:spcAft>
              <a:buClr>
                <a:schemeClr val="dk1"/>
              </a:buClr>
              <a:buSzPts val="1600"/>
              <a:buFont typeface="Noto Sans Symbols"/>
              <a:buChar char="▪"/>
            </a:pPr>
            <a:r>
              <a:rPr lang="fr" sz="1600">
                <a:solidFill>
                  <a:srgbClr val="0C0C0C"/>
                </a:solidFill>
              </a:rPr>
              <a:t>Si nécessaire, réviser la configuration du personnel en fonction du type de projet (prestation de services vs assistance technique).</a:t>
            </a:r>
            <a:endParaRPr/>
          </a:p>
          <a:p>
            <a:pPr indent="-380990" lvl="0" marL="380990" rtl="0" algn="l">
              <a:lnSpc>
                <a:spcPct val="110000"/>
              </a:lnSpc>
              <a:spcBef>
                <a:spcPts val="1066"/>
              </a:spcBef>
              <a:spcAft>
                <a:spcPts val="533"/>
              </a:spcAft>
              <a:buClr>
                <a:schemeClr val="dk1"/>
              </a:buClr>
              <a:buSzPts val="1600"/>
              <a:buFont typeface="Noto Sans Symbols"/>
              <a:buChar char="▪"/>
            </a:pPr>
            <a:r>
              <a:rPr lang="fr" sz="1600">
                <a:solidFill>
                  <a:srgbClr val="0C0C0C"/>
                </a:solidFill>
              </a:rPr>
              <a:t>Veiller à ce que des proportions appropriées de financement soient allouées au personnel plutôt qu'aux activités.</a:t>
            </a:r>
            <a:endParaRPr/>
          </a:p>
        </p:txBody>
      </p:sp>
      <p:pic>
        <p:nvPicPr>
          <p:cNvPr id="1000" name="Google Shape;1000;p129"/>
          <p:cNvPicPr preferRelativeResize="0"/>
          <p:nvPr/>
        </p:nvPicPr>
        <p:blipFill rotWithShape="1">
          <a:blip r:embed="rId3">
            <a:alphaModFix/>
          </a:blip>
          <a:srcRect b="0" l="4565" r="2130" t="2887"/>
          <a:stretch/>
        </p:blipFill>
        <p:spPr>
          <a:xfrm>
            <a:off x="6292645" y="1151719"/>
            <a:ext cx="5899355" cy="5006055"/>
          </a:xfrm>
          <a:prstGeom prst="rect">
            <a:avLst/>
          </a:prstGeom>
          <a:noFill/>
          <a:ln>
            <a:noFill/>
          </a:ln>
        </p:spPr>
      </p:pic>
      <p:sp>
        <p:nvSpPr>
          <p:cNvPr id="1001" name="Google Shape;1001;p129"/>
          <p:cNvSpPr/>
          <p:nvPr/>
        </p:nvSpPr>
        <p:spPr>
          <a:xfrm>
            <a:off x="0" y="-6095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ORGANIGRAMME</a:t>
            </a:r>
            <a:endParaRPr b="1" sz="4267">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30"/>
          <p:cNvSpPr txBox="1"/>
          <p:nvPr>
            <p:ph idx="1" type="body"/>
          </p:nvPr>
        </p:nvSpPr>
        <p:spPr>
          <a:xfrm>
            <a:off x="786789" y="829056"/>
            <a:ext cx="11228427" cy="5571744"/>
          </a:xfrm>
          <a:prstGeom prst="rect">
            <a:avLst/>
          </a:prstGeom>
          <a:noFill/>
          <a:ln>
            <a:noFill/>
          </a:ln>
        </p:spPr>
        <p:txBody>
          <a:bodyPr anchorCtr="0" anchor="t" bIns="91175" lIns="91175" spcFirstLastPara="1" rIns="91175" wrap="square" tIns="91175">
            <a:noAutofit/>
          </a:bodyPr>
          <a:lstStyle/>
          <a:p>
            <a:pPr indent="-457189" lvl="0" marL="626518" rtl="0" algn="l">
              <a:lnSpc>
                <a:spcPct val="110000"/>
              </a:lnSpc>
              <a:spcBef>
                <a:spcPts val="800"/>
              </a:spcBef>
              <a:spcAft>
                <a:spcPts val="0"/>
              </a:spcAft>
              <a:buClr>
                <a:schemeClr val="dk1"/>
              </a:buClr>
              <a:buSzPts val="2000"/>
              <a:buAutoNum type="arabicPeriod"/>
            </a:pPr>
            <a:r>
              <a:rPr lang="fr" sz="2000">
                <a:solidFill>
                  <a:schemeClr val="dk1"/>
                </a:solidFill>
                <a:latin typeface="Arial"/>
                <a:ea typeface="Arial"/>
                <a:cs typeface="Arial"/>
                <a:sym typeface="Arial"/>
              </a:rPr>
              <a:t>Formatez le graphique pour qu'il tienne sur une seule page</a:t>
            </a:r>
            <a:endParaRPr/>
          </a:p>
          <a:p>
            <a:pPr indent="-457189" lvl="0" marL="626518" rtl="0" algn="l">
              <a:lnSpc>
                <a:spcPct val="110000"/>
              </a:lnSpc>
              <a:spcBef>
                <a:spcPts val="1600"/>
              </a:spcBef>
              <a:spcAft>
                <a:spcPts val="0"/>
              </a:spcAft>
              <a:buClr>
                <a:schemeClr val="dk1"/>
              </a:buClr>
              <a:buSzPts val="2000"/>
              <a:buFont typeface="Arial"/>
              <a:buAutoNum type="arabicPeriod"/>
            </a:pPr>
            <a:r>
              <a:rPr lang="fr" sz="2000">
                <a:solidFill>
                  <a:schemeClr val="dk1"/>
                </a:solidFill>
                <a:latin typeface="Arial"/>
                <a:ea typeface="Arial"/>
                <a:cs typeface="Arial"/>
                <a:sym typeface="Arial"/>
              </a:rPr>
              <a:t>Regroupez les personnes portant le même titre dans une seule case</a:t>
            </a:r>
            <a:endParaRPr/>
          </a:p>
          <a:p>
            <a:pPr indent="-457189" lvl="0" marL="626518" rtl="0" algn="l">
              <a:lnSpc>
                <a:spcPct val="110000"/>
              </a:lnSpc>
              <a:spcBef>
                <a:spcPts val="1600"/>
              </a:spcBef>
              <a:spcAft>
                <a:spcPts val="0"/>
              </a:spcAft>
              <a:buClr>
                <a:schemeClr val="dk1"/>
              </a:buClr>
              <a:buSzPts val="2000"/>
              <a:buFont typeface="Arial"/>
              <a:buAutoNum type="arabicPeriod"/>
            </a:pPr>
            <a:r>
              <a:rPr lang="fr" sz="2000">
                <a:solidFill>
                  <a:schemeClr val="dk1"/>
                </a:solidFill>
                <a:latin typeface="Arial"/>
                <a:ea typeface="Arial"/>
                <a:cs typeface="Arial"/>
                <a:sym typeface="Arial"/>
              </a:rPr>
              <a:t>Faites en sorte que toutes les boîtes aient la même taille et espacez-les uniformément</a:t>
            </a:r>
            <a:endParaRPr/>
          </a:p>
          <a:p>
            <a:pPr indent="-457189" lvl="0" marL="626518" rtl="0" algn="l">
              <a:lnSpc>
                <a:spcPct val="110000"/>
              </a:lnSpc>
              <a:spcBef>
                <a:spcPts val="1600"/>
              </a:spcBef>
              <a:spcAft>
                <a:spcPts val="0"/>
              </a:spcAft>
              <a:buClr>
                <a:schemeClr val="dk1"/>
              </a:buClr>
              <a:buSzPts val="2000"/>
              <a:buFont typeface="Arial"/>
              <a:buAutoNum type="arabicPeriod"/>
            </a:pPr>
            <a:r>
              <a:rPr lang="fr" sz="2000">
                <a:solidFill>
                  <a:schemeClr val="dk1"/>
                </a:solidFill>
                <a:latin typeface="Arial"/>
                <a:ea typeface="Arial"/>
                <a:cs typeface="Arial"/>
                <a:sym typeface="Arial"/>
              </a:rPr>
              <a:t>Afficher les assistants avec une barre latérale sous le manager</a:t>
            </a:r>
            <a:endParaRPr/>
          </a:p>
          <a:p>
            <a:pPr indent="-457189" lvl="0" marL="626518" rtl="0" algn="l">
              <a:lnSpc>
                <a:spcPct val="110000"/>
              </a:lnSpc>
              <a:spcBef>
                <a:spcPts val="1600"/>
              </a:spcBef>
              <a:spcAft>
                <a:spcPts val="0"/>
              </a:spcAft>
              <a:buClr>
                <a:schemeClr val="dk1"/>
              </a:buClr>
              <a:buSzPts val="2000"/>
              <a:buFont typeface="Arial"/>
              <a:buAutoNum type="arabicPeriod"/>
            </a:pPr>
            <a:r>
              <a:rPr lang="fr" sz="2000">
                <a:solidFill>
                  <a:schemeClr val="dk1"/>
                </a:solidFill>
                <a:latin typeface="Arial"/>
                <a:ea typeface="Arial"/>
                <a:cs typeface="Arial"/>
                <a:sym typeface="Arial"/>
              </a:rPr>
              <a:t>Mettez d'abord le titre du poste, puis le nom de la personne qui l'occupe</a:t>
            </a:r>
            <a:endParaRPr/>
          </a:p>
          <a:p>
            <a:pPr indent="-457189" lvl="0" marL="626518" rtl="0" algn="l">
              <a:lnSpc>
                <a:spcPct val="110000"/>
              </a:lnSpc>
              <a:spcBef>
                <a:spcPts val="1600"/>
              </a:spcBef>
              <a:spcAft>
                <a:spcPts val="0"/>
              </a:spcAft>
              <a:buClr>
                <a:schemeClr val="dk1"/>
              </a:buClr>
              <a:buSzPts val="2000"/>
              <a:buFont typeface="Arial"/>
              <a:buAutoNum type="arabicPeriod"/>
            </a:pPr>
            <a:r>
              <a:rPr lang="fr" sz="2000">
                <a:solidFill>
                  <a:schemeClr val="dk1"/>
                </a:solidFill>
                <a:latin typeface="Arial"/>
                <a:ea typeface="Arial"/>
                <a:cs typeface="Arial"/>
                <a:sym typeface="Arial"/>
              </a:rPr>
              <a:t>Afficher les managers avec deux titres sous forme de deux cases différentes dans le graphique</a:t>
            </a:r>
            <a:endParaRPr/>
          </a:p>
          <a:p>
            <a:pPr indent="-457189" lvl="0" marL="626518" rtl="0" algn="l">
              <a:lnSpc>
                <a:spcPct val="110000"/>
              </a:lnSpc>
              <a:spcBef>
                <a:spcPts val="1600"/>
              </a:spcBef>
              <a:spcAft>
                <a:spcPts val="0"/>
              </a:spcAft>
              <a:buClr>
                <a:schemeClr val="dk1"/>
              </a:buClr>
              <a:buSzPts val="2000"/>
              <a:buFont typeface="Arial"/>
              <a:buAutoNum type="arabicPeriod"/>
            </a:pPr>
            <a:r>
              <a:rPr lang="fr" sz="2000">
                <a:solidFill>
                  <a:schemeClr val="dk1"/>
                </a:solidFill>
                <a:latin typeface="Arial"/>
                <a:ea typeface="Arial"/>
                <a:cs typeface="Arial"/>
                <a:sym typeface="Arial"/>
              </a:rPr>
              <a:t>Utilisez les lignes pointillées avec parcimonie</a:t>
            </a:r>
            <a:endParaRPr/>
          </a:p>
          <a:p>
            <a:pPr indent="-457189" lvl="0" marL="626518" rtl="0" algn="l">
              <a:lnSpc>
                <a:spcPct val="110000"/>
              </a:lnSpc>
              <a:spcBef>
                <a:spcPts val="1600"/>
              </a:spcBef>
              <a:spcAft>
                <a:spcPts val="0"/>
              </a:spcAft>
              <a:buClr>
                <a:schemeClr val="dk1"/>
              </a:buClr>
              <a:buSzPts val="2000"/>
              <a:buFont typeface="Arial"/>
              <a:buAutoNum type="arabicPeriod"/>
            </a:pPr>
            <a:r>
              <a:rPr lang="fr" sz="2000">
                <a:solidFill>
                  <a:schemeClr val="dk1"/>
                </a:solidFill>
                <a:latin typeface="Arial"/>
                <a:ea typeface="Arial"/>
                <a:cs typeface="Arial"/>
                <a:sym typeface="Arial"/>
              </a:rPr>
              <a:t>Dessinez votre graphique automatiquement en important les données des employés</a:t>
            </a:r>
            <a:endParaRPr/>
          </a:p>
          <a:p>
            <a:pPr indent="-457189" lvl="0" marL="626518" rtl="0" algn="l">
              <a:lnSpc>
                <a:spcPct val="110000"/>
              </a:lnSpc>
              <a:spcBef>
                <a:spcPts val="1600"/>
              </a:spcBef>
              <a:spcAft>
                <a:spcPts val="0"/>
              </a:spcAft>
              <a:buClr>
                <a:schemeClr val="dk1"/>
              </a:buClr>
              <a:buSzPts val="2000"/>
              <a:buFont typeface="Arial"/>
              <a:buAutoNum type="arabicPeriod"/>
            </a:pPr>
            <a:r>
              <a:rPr lang="fr" sz="2000">
                <a:solidFill>
                  <a:schemeClr val="dk1"/>
                </a:solidFill>
                <a:latin typeface="Arial"/>
                <a:ea typeface="Arial"/>
                <a:cs typeface="Arial"/>
                <a:sym typeface="Arial"/>
              </a:rPr>
              <a:t>Lien hypertexte vers plus d'informations</a:t>
            </a:r>
            <a:endParaRPr/>
          </a:p>
          <a:p>
            <a:pPr indent="-457189" lvl="0" marL="626518" rtl="0" algn="l">
              <a:lnSpc>
                <a:spcPct val="110000"/>
              </a:lnSpc>
              <a:spcBef>
                <a:spcPts val="1600"/>
              </a:spcBef>
              <a:spcAft>
                <a:spcPts val="0"/>
              </a:spcAft>
              <a:buClr>
                <a:schemeClr val="dk1"/>
              </a:buClr>
              <a:buSzPts val="2000"/>
              <a:buFont typeface="Arial"/>
              <a:buAutoNum type="arabicPeriod"/>
            </a:pPr>
            <a:r>
              <a:rPr lang="fr" sz="2000">
                <a:solidFill>
                  <a:schemeClr val="dk1"/>
                </a:solidFill>
                <a:latin typeface="Arial"/>
                <a:ea typeface="Arial"/>
                <a:cs typeface="Arial"/>
                <a:sym typeface="Arial"/>
              </a:rPr>
              <a:t>Divisez les grands graphiques en plusieurs graphiques liés plus petits</a:t>
            </a:r>
            <a:endParaRPr/>
          </a:p>
          <a:p>
            <a:pPr indent="0" lvl="0" marL="169329" rtl="0" algn="ctr">
              <a:lnSpc>
                <a:spcPct val="110000"/>
              </a:lnSpc>
              <a:spcBef>
                <a:spcPts val="1600"/>
              </a:spcBef>
              <a:spcAft>
                <a:spcPts val="0"/>
              </a:spcAft>
              <a:buClr>
                <a:schemeClr val="dk1"/>
              </a:buClr>
              <a:buSzPts val="2000"/>
              <a:buNone/>
            </a:pPr>
            <a:r>
              <a:rPr lang="fr" sz="2000">
                <a:solidFill>
                  <a:schemeClr val="dk1"/>
                </a:solidFill>
                <a:latin typeface="Arial"/>
                <a:ea typeface="Arial"/>
                <a:cs typeface="Arial"/>
                <a:sym typeface="Arial"/>
              </a:rPr>
              <a:t>Source : </a:t>
            </a:r>
            <a:r>
              <a:rPr lang="fr" sz="2000" u="sng">
                <a:solidFill>
                  <a:schemeClr val="dk1"/>
                </a:solidFill>
                <a:latin typeface="Arial"/>
                <a:ea typeface="Arial"/>
                <a:cs typeface="Arial"/>
                <a:sym typeface="Arial"/>
                <a:hlinkClick r:id="rId3">
                  <a:extLst>
                    <a:ext uri="{A12FA001-AC4F-418D-AE19-62706E023703}">
                      <ahyp:hlinkClr val="tx"/>
                    </a:ext>
                  </a:extLst>
                </a:hlinkClick>
              </a:rPr>
              <a:t>https://www.smartdraw.com/organizational-chart/organizational-chart-tips.htm</a:t>
            </a:r>
            <a:r>
              <a:rPr lang="fr" sz="2000">
                <a:solidFill>
                  <a:schemeClr val="dk1"/>
                </a:solidFill>
                <a:latin typeface="Arial"/>
                <a:ea typeface="Arial"/>
                <a:cs typeface="Arial"/>
                <a:sym typeface="Arial"/>
              </a:rPr>
              <a:t> </a:t>
            </a:r>
            <a:endParaRPr/>
          </a:p>
          <a:p>
            <a:pPr indent="0" lvl="0" marL="169329" rtl="0" algn="l">
              <a:lnSpc>
                <a:spcPct val="110000"/>
              </a:lnSpc>
              <a:spcBef>
                <a:spcPts val="800"/>
              </a:spcBef>
              <a:spcAft>
                <a:spcPts val="0"/>
              </a:spcAft>
              <a:buClr>
                <a:schemeClr val="dk1"/>
              </a:buClr>
              <a:buSzPts val="2000"/>
              <a:buNone/>
            </a:pPr>
            <a:r>
              <a:t/>
            </a:r>
            <a:endParaRPr sz="2000" u="sng">
              <a:solidFill>
                <a:schemeClr val="dk1"/>
              </a:solidFill>
              <a:latin typeface="Arial"/>
              <a:ea typeface="Arial"/>
              <a:cs typeface="Arial"/>
              <a:sym typeface="Arial"/>
              <a:hlinkClick r:id="rId4">
                <a:extLst>
                  <a:ext uri="{A12FA001-AC4F-418D-AE19-62706E023703}">
                    <ahyp:hlinkClr val="tx"/>
                  </a:ext>
                </a:extLst>
              </a:hlinkClick>
            </a:endParaRPr>
          </a:p>
          <a:p>
            <a:pPr indent="-313255" lvl="0" marL="609585" rtl="0" algn="l">
              <a:lnSpc>
                <a:spcPct val="110000"/>
              </a:lnSpc>
              <a:spcBef>
                <a:spcPts val="0"/>
              </a:spcBef>
              <a:spcAft>
                <a:spcPts val="0"/>
              </a:spcAft>
              <a:buClr>
                <a:schemeClr val="dk1"/>
              </a:buClr>
              <a:buSzPts val="2000"/>
              <a:buNone/>
            </a:pPr>
            <a:r>
              <a:t/>
            </a:r>
            <a:endParaRPr sz="2000">
              <a:solidFill>
                <a:schemeClr val="dk1"/>
              </a:solidFill>
              <a:latin typeface="Arial"/>
              <a:ea typeface="Arial"/>
              <a:cs typeface="Arial"/>
              <a:sym typeface="Arial"/>
            </a:endParaRPr>
          </a:p>
        </p:txBody>
      </p:sp>
      <p:sp>
        <p:nvSpPr>
          <p:cNvPr id="1007" name="Google Shape;1007;p130"/>
          <p:cNvSpPr/>
          <p:nvPr/>
        </p:nvSpPr>
        <p:spPr>
          <a:xfrm>
            <a:off x="0" y="-6095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CONSEILS POUR DES ORGANIGRAMMES PARFAITS</a:t>
            </a:r>
            <a:endParaRPr b="1" sz="2800">
              <a:solidFill>
                <a:srgbClr val="FFFFFF"/>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31"/>
          <p:cNvSpPr txBox="1"/>
          <p:nvPr>
            <p:ph idx="1" type="body"/>
          </p:nvPr>
        </p:nvSpPr>
        <p:spPr>
          <a:xfrm>
            <a:off x="914400" y="944584"/>
            <a:ext cx="10363200" cy="4699765"/>
          </a:xfrm>
          <a:prstGeom prst="rect">
            <a:avLst/>
          </a:prstGeom>
          <a:noFill/>
          <a:ln>
            <a:noFill/>
          </a:ln>
        </p:spPr>
        <p:txBody>
          <a:bodyPr anchorCtr="0" anchor="t" bIns="91175" lIns="91175" spcFirstLastPara="1" rIns="91175" wrap="square" tIns="91175">
            <a:noAutofit/>
          </a:bodyPr>
          <a:lstStyle/>
          <a:p>
            <a:pPr indent="0" lvl="0" marL="0" rtl="0" algn="l">
              <a:lnSpc>
                <a:spcPct val="110000"/>
              </a:lnSpc>
              <a:spcBef>
                <a:spcPts val="800"/>
              </a:spcBef>
              <a:spcAft>
                <a:spcPts val="0"/>
              </a:spcAft>
              <a:buSzPts val="1600"/>
              <a:buNone/>
            </a:pPr>
            <a:r>
              <a:rPr lang="fr" sz="2000">
                <a:solidFill>
                  <a:schemeClr val="dk1"/>
                </a:solidFill>
              </a:rPr>
              <a:t>Dans la proposition, un projet de plan de suivi, d'évaluation et d'apprentissage (MEL) est requis pour décrire les éléments suivants (basés sur la TOC et le cadre logique) :</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Identifiez les buts (impact), les objectifs (résultats) et les résultats du programme.</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Définir les indicateurs clés (aux niveaux des produits et des résultats) – Parfois, le donateur répertorie un ensemble d'indicateurs standard de l'USAID et d'indicateurs personnalisés qui sont requis, mais il est de bonne pratique d'en ajouter quelques-uns.</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Décrire les méthodes de collecte de données, les processus d'assurance qualité et le calendrier des activités MEL.</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Identifiez les rôles et responsabilités clés du MEL.</a:t>
            </a:r>
            <a:endParaRPr/>
          </a:p>
          <a:p>
            <a:pPr indent="-380990" lvl="0" marL="380990" rtl="0" algn="l">
              <a:lnSpc>
                <a:spcPct val="110000"/>
              </a:lnSpc>
              <a:spcBef>
                <a:spcPts val="1600"/>
              </a:spcBef>
              <a:spcAft>
                <a:spcPts val="800"/>
              </a:spcAft>
              <a:buClr>
                <a:schemeClr val="dk1"/>
              </a:buClr>
              <a:buSzPts val="2000"/>
              <a:buFont typeface="Noto Sans Symbols"/>
              <a:buChar char="▪"/>
            </a:pPr>
            <a:r>
              <a:rPr lang="fr" sz="2000">
                <a:solidFill>
                  <a:srgbClr val="0C0C0C"/>
                </a:solidFill>
              </a:rPr>
              <a:t>Planifier le reporting aux donateurs et la diffusion des résultats.</a:t>
            </a:r>
            <a:endParaRPr/>
          </a:p>
        </p:txBody>
      </p:sp>
      <p:sp>
        <p:nvSpPr>
          <p:cNvPr id="1014" name="Google Shape;1014;p131"/>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PLAN MEL</a:t>
            </a:r>
            <a:endParaRPr b="1" sz="4267">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3">
                                            <p:txEl>
                                              <p:pRg end="0" st="0"/>
                                            </p:txEl>
                                          </p:spTgt>
                                        </p:tgtEl>
                                        <p:attrNameLst>
                                          <p:attrName>style.visibility</p:attrName>
                                        </p:attrNameLst>
                                      </p:cBhvr>
                                      <p:to>
                                        <p:strVal val="visible"/>
                                      </p:to>
                                    </p:set>
                                    <p:anim calcmode="lin" valueType="num">
                                      <p:cBhvr additive="base">
                                        <p:cTn dur="500"/>
                                        <p:tgtEl>
                                          <p:spTgt spid="101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3">
                                            <p:txEl>
                                              <p:pRg end="1" st="1"/>
                                            </p:txEl>
                                          </p:spTgt>
                                        </p:tgtEl>
                                        <p:attrNameLst>
                                          <p:attrName>style.visibility</p:attrName>
                                        </p:attrNameLst>
                                      </p:cBhvr>
                                      <p:to>
                                        <p:strVal val="visible"/>
                                      </p:to>
                                    </p:set>
                                    <p:anim calcmode="lin" valueType="num">
                                      <p:cBhvr additive="base">
                                        <p:cTn dur="500"/>
                                        <p:tgtEl>
                                          <p:spTgt spid="101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3">
                                            <p:txEl>
                                              <p:pRg end="2" st="2"/>
                                            </p:txEl>
                                          </p:spTgt>
                                        </p:tgtEl>
                                        <p:attrNameLst>
                                          <p:attrName>style.visibility</p:attrName>
                                        </p:attrNameLst>
                                      </p:cBhvr>
                                      <p:to>
                                        <p:strVal val="visible"/>
                                      </p:to>
                                    </p:set>
                                    <p:anim calcmode="lin" valueType="num">
                                      <p:cBhvr additive="base">
                                        <p:cTn dur="500"/>
                                        <p:tgtEl>
                                          <p:spTgt spid="101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3">
                                            <p:txEl>
                                              <p:pRg end="3" st="3"/>
                                            </p:txEl>
                                          </p:spTgt>
                                        </p:tgtEl>
                                        <p:attrNameLst>
                                          <p:attrName>style.visibility</p:attrName>
                                        </p:attrNameLst>
                                      </p:cBhvr>
                                      <p:to>
                                        <p:strVal val="visible"/>
                                      </p:to>
                                    </p:set>
                                    <p:anim calcmode="lin" valueType="num">
                                      <p:cBhvr additive="base">
                                        <p:cTn dur="500"/>
                                        <p:tgtEl>
                                          <p:spTgt spid="101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3">
                                            <p:txEl>
                                              <p:pRg end="4" st="4"/>
                                            </p:txEl>
                                          </p:spTgt>
                                        </p:tgtEl>
                                        <p:attrNameLst>
                                          <p:attrName>style.visibility</p:attrName>
                                        </p:attrNameLst>
                                      </p:cBhvr>
                                      <p:to>
                                        <p:strVal val="visible"/>
                                      </p:to>
                                    </p:set>
                                    <p:anim calcmode="lin" valueType="num">
                                      <p:cBhvr additive="base">
                                        <p:cTn dur="500"/>
                                        <p:tgtEl>
                                          <p:spTgt spid="1013">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3">
                                            <p:txEl>
                                              <p:pRg end="5" st="5"/>
                                            </p:txEl>
                                          </p:spTgt>
                                        </p:tgtEl>
                                        <p:attrNameLst>
                                          <p:attrName>style.visibility</p:attrName>
                                        </p:attrNameLst>
                                      </p:cBhvr>
                                      <p:to>
                                        <p:strVal val="visible"/>
                                      </p:to>
                                    </p:set>
                                    <p:anim calcmode="lin" valueType="num">
                                      <p:cBhvr additive="base">
                                        <p:cTn dur="500"/>
                                        <p:tgtEl>
                                          <p:spTgt spid="1013">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32"/>
          <p:cNvSpPr txBox="1"/>
          <p:nvPr>
            <p:ph idx="1" type="body"/>
          </p:nvPr>
        </p:nvSpPr>
        <p:spPr>
          <a:xfrm>
            <a:off x="231649" y="1221093"/>
            <a:ext cx="7181088" cy="3197892"/>
          </a:xfrm>
          <a:prstGeom prst="rect">
            <a:avLst/>
          </a:prstGeom>
          <a:noFill/>
          <a:ln>
            <a:noFill/>
          </a:ln>
        </p:spPr>
        <p:txBody>
          <a:bodyPr anchorCtr="0" anchor="t" bIns="91175" lIns="91175" spcFirstLastPara="1" rIns="91175" wrap="square" tIns="91175">
            <a:noAutofit/>
          </a:bodyPr>
          <a:lstStyle/>
          <a:p>
            <a:pPr indent="0" lvl="0" marL="0" rtl="0" algn="l">
              <a:lnSpc>
                <a:spcPct val="110000"/>
              </a:lnSpc>
              <a:spcBef>
                <a:spcPts val="533"/>
              </a:spcBef>
              <a:spcAft>
                <a:spcPts val="0"/>
              </a:spcAft>
              <a:buSzPts val="1600"/>
              <a:buNone/>
            </a:pPr>
            <a:r>
              <a:rPr b="1" lang="fr" sz="2000">
                <a:solidFill>
                  <a:srgbClr val="0C0C0C"/>
                </a:solidFill>
              </a:rPr>
              <a:t>Capacité organisationnelle :</a:t>
            </a:r>
            <a:endParaRPr/>
          </a:p>
          <a:p>
            <a:pPr indent="-380990" lvl="0" marL="380990" rtl="0" algn="l">
              <a:lnSpc>
                <a:spcPct val="110000"/>
              </a:lnSpc>
              <a:spcBef>
                <a:spcPts val="1066"/>
              </a:spcBef>
              <a:spcAft>
                <a:spcPts val="0"/>
              </a:spcAft>
              <a:buClr>
                <a:schemeClr val="dk1"/>
              </a:buClr>
              <a:buSzPts val="2000"/>
              <a:buFont typeface="Noto Sans Symbols"/>
              <a:buChar char="▪"/>
            </a:pPr>
            <a:r>
              <a:rPr lang="fr" sz="2000">
                <a:solidFill>
                  <a:srgbClr val="0C0C0C"/>
                </a:solidFill>
              </a:rPr>
              <a:t>Apparaît sous la forme d'un récit dans l'application technique</a:t>
            </a:r>
            <a:endParaRPr/>
          </a:p>
          <a:p>
            <a:pPr indent="-380990" lvl="0" marL="380990" rtl="0" algn="l">
              <a:lnSpc>
                <a:spcPct val="110000"/>
              </a:lnSpc>
              <a:spcBef>
                <a:spcPts val="1066"/>
              </a:spcBef>
              <a:spcAft>
                <a:spcPts val="0"/>
              </a:spcAft>
              <a:buClr>
                <a:schemeClr val="dk1"/>
              </a:buClr>
              <a:buSzPts val="2000"/>
              <a:buFont typeface="Noto Sans Symbols"/>
              <a:buChar char="▪"/>
            </a:pPr>
            <a:r>
              <a:rPr lang="fr" sz="2000">
                <a:solidFill>
                  <a:srgbClr val="0C0C0C"/>
                </a:solidFill>
              </a:rPr>
              <a:t>Démontre que vous pouvez réaliser le SOW de l'opportunité en décrivant les travaux passés et actuels liés au SOW de l'opportunité</a:t>
            </a:r>
            <a:endParaRPr/>
          </a:p>
          <a:p>
            <a:pPr indent="-380990" lvl="0" marL="380990" rtl="0" algn="l">
              <a:lnSpc>
                <a:spcPct val="110000"/>
              </a:lnSpc>
              <a:spcBef>
                <a:spcPts val="1066"/>
              </a:spcBef>
              <a:spcAft>
                <a:spcPts val="0"/>
              </a:spcAft>
              <a:buClr>
                <a:schemeClr val="dk1"/>
              </a:buClr>
              <a:buSzPts val="2000"/>
              <a:buFont typeface="Noto Sans Symbols"/>
              <a:buChar char="▪"/>
            </a:pPr>
            <a:r>
              <a:rPr lang="fr" sz="2000">
                <a:solidFill>
                  <a:srgbClr val="0C0C0C"/>
                </a:solidFill>
              </a:rPr>
              <a:t>Comprend l'expérience du Prime et des partenaires du consortium</a:t>
            </a:r>
            <a:endParaRPr/>
          </a:p>
          <a:p>
            <a:pPr indent="-380990" lvl="0" marL="380990" rtl="0" algn="l">
              <a:lnSpc>
                <a:spcPct val="110000"/>
              </a:lnSpc>
              <a:spcBef>
                <a:spcPts val="1066"/>
              </a:spcBef>
              <a:spcAft>
                <a:spcPts val="533"/>
              </a:spcAft>
              <a:buClr>
                <a:schemeClr val="dk1"/>
              </a:buClr>
              <a:buSzPts val="2000"/>
              <a:buFont typeface="Noto Sans Symbols"/>
              <a:buChar char="▪"/>
            </a:pPr>
            <a:r>
              <a:rPr lang="fr" sz="2000">
                <a:solidFill>
                  <a:srgbClr val="0C0C0C"/>
                </a:solidFill>
              </a:rPr>
              <a:t>L'expérience en tant que sous-bénéficiaire est pertinente</a:t>
            </a:r>
            <a:endParaRPr/>
          </a:p>
        </p:txBody>
      </p:sp>
      <p:pic>
        <p:nvPicPr>
          <p:cNvPr id="1021" name="Google Shape;1021;p132"/>
          <p:cNvPicPr preferRelativeResize="0"/>
          <p:nvPr/>
        </p:nvPicPr>
        <p:blipFill rotWithShape="1">
          <a:blip r:embed="rId3">
            <a:alphaModFix/>
          </a:blip>
          <a:srcRect b="0" l="0" r="0" t="1697"/>
          <a:stretch/>
        </p:blipFill>
        <p:spPr>
          <a:xfrm>
            <a:off x="7412737" y="1251573"/>
            <a:ext cx="4724400" cy="3437668"/>
          </a:xfrm>
          <a:prstGeom prst="rect">
            <a:avLst/>
          </a:prstGeom>
          <a:noFill/>
          <a:ln>
            <a:noFill/>
          </a:ln>
        </p:spPr>
      </p:pic>
      <p:sp>
        <p:nvSpPr>
          <p:cNvPr id="1022" name="Google Shape;1022;p132"/>
          <p:cNvSpPr/>
          <p:nvPr/>
        </p:nvSpPr>
        <p:spPr>
          <a:xfrm>
            <a:off x="0" y="1"/>
            <a:ext cx="12192000" cy="1139951"/>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2800">
                <a:solidFill>
                  <a:srgbClr val="FFFFFF"/>
                </a:solidFill>
                <a:latin typeface="Arial"/>
                <a:ea typeface="Arial"/>
                <a:cs typeface="Arial"/>
                <a:sym typeface="Arial"/>
              </a:rPr>
              <a:t>CAPACITÉ ORGANISATIONNELLE ET PERFORMANCE ANTERIEURE</a:t>
            </a:r>
            <a:endParaRPr b="1" sz="2800">
              <a:solidFill>
                <a:srgbClr val="FFFFFF"/>
              </a:solidFill>
              <a:latin typeface="Arial"/>
              <a:ea typeface="Arial"/>
              <a:cs typeface="Arial"/>
              <a:sym typeface="Arial"/>
            </a:endParaRPr>
          </a:p>
        </p:txBody>
      </p:sp>
      <p:sp>
        <p:nvSpPr>
          <p:cNvPr id="1023" name="Google Shape;1023;p132"/>
          <p:cNvSpPr txBox="1"/>
          <p:nvPr/>
        </p:nvSpPr>
        <p:spPr>
          <a:xfrm>
            <a:off x="572125" y="4015722"/>
            <a:ext cx="11565012" cy="2485662"/>
          </a:xfrm>
          <a:prstGeom prst="rect">
            <a:avLst/>
          </a:prstGeom>
          <a:noFill/>
          <a:ln>
            <a:noFill/>
          </a:ln>
        </p:spPr>
        <p:txBody>
          <a:bodyPr anchorCtr="0" anchor="t" bIns="91175" lIns="91175" spcFirstLastPara="1" rIns="91175" wrap="square" tIns="91175">
            <a:noAutofit/>
          </a:bodyPr>
          <a:lstStyle/>
          <a:p>
            <a:pPr indent="0" lvl="0" marL="0" marR="0" rtl="0" algn="l">
              <a:lnSpc>
                <a:spcPct val="90000"/>
              </a:lnSpc>
              <a:spcBef>
                <a:spcPts val="533"/>
              </a:spcBef>
              <a:spcAft>
                <a:spcPts val="0"/>
              </a:spcAft>
              <a:buClr>
                <a:srgbClr val="6C6463"/>
              </a:buClr>
              <a:buSzPts val="1600"/>
              <a:buFont typeface="Noto Sans Symbols"/>
              <a:buNone/>
            </a:pPr>
            <a:r>
              <a:rPr b="1" i="0" lang="fr" sz="2000" u="none" cap="none" strike="noStrike">
                <a:solidFill>
                  <a:schemeClr val="dk1"/>
                </a:solidFill>
                <a:latin typeface="Arial"/>
                <a:ea typeface="Arial"/>
                <a:cs typeface="Arial"/>
                <a:sym typeface="Arial"/>
              </a:rPr>
              <a:t>Historique des performances/performances passées :</a:t>
            </a:r>
            <a:endParaRPr/>
          </a:p>
          <a:p>
            <a:pPr indent="-380990" lvl="0" marL="380990" marR="0" rtl="0" algn="l">
              <a:lnSpc>
                <a:spcPct val="100000"/>
              </a:lnSpc>
              <a:spcBef>
                <a:spcPts val="1066"/>
              </a:spcBef>
              <a:spcAft>
                <a:spcPts val="0"/>
              </a:spcAft>
              <a:buClr>
                <a:schemeClr val="dk1"/>
              </a:buClr>
              <a:buSzPts val="2000"/>
              <a:buFont typeface="Noto Sans Symbols"/>
              <a:buChar char="▪"/>
            </a:pPr>
            <a:r>
              <a:rPr i="0" lang="fr" sz="2000" u="none" cap="none" strike="noStrike">
                <a:solidFill>
                  <a:srgbClr val="0C0C0C"/>
                </a:solidFill>
                <a:latin typeface="Arial"/>
                <a:ea typeface="Arial"/>
                <a:cs typeface="Arial"/>
                <a:sym typeface="Arial"/>
              </a:rPr>
              <a:t>Mettez les informations sur les principaux bénéficiaires et les partenaires du consortium dans les annexes.</a:t>
            </a:r>
            <a:endParaRPr/>
          </a:p>
          <a:p>
            <a:pPr indent="-380990" lvl="0" marL="380990" marR="0" rtl="0" algn="l">
              <a:lnSpc>
                <a:spcPct val="100000"/>
              </a:lnSpc>
              <a:spcBef>
                <a:spcPts val="1066"/>
              </a:spcBef>
              <a:spcAft>
                <a:spcPts val="0"/>
              </a:spcAft>
              <a:buClr>
                <a:schemeClr val="dk1"/>
              </a:buClr>
              <a:buSzPts val="2000"/>
              <a:buFont typeface="Noto Sans Symbols"/>
              <a:buChar char="▪"/>
            </a:pPr>
            <a:r>
              <a:rPr i="0" lang="fr" sz="2000" u="none" cap="none" strike="noStrike">
                <a:solidFill>
                  <a:srgbClr val="0C0C0C"/>
                </a:solidFill>
                <a:latin typeface="Arial"/>
                <a:ea typeface="Arial"/>
                <a:cs typeface="Arial"/>
                <a:sym typeface="Arial"/>
              </a:rPr>
              <a:t>À l'aide du modèle fourni par le donateur, décrivez les projets spécifiques que vous avez récemment mis en œuvre en lien avec l'énoncé des travaux de l'opportunité.</a:t>
            </a:r>
            <a:endParaRPr/>
          </a:p>
          <a:p>
            <a:pPr indent="-380990" lvl="0" marL="380990" marR="0" rtl="0" algn="l">
              <a:lnSpc>
                <a:spcPct val="100000"/>
              </a:lnSpc>
              <a:spcBef>
                <a:spcPts val="1066"/>
              </a:spcBef>
              <a:spcAft>
                <a:spcPts val="533"/>
              </a:spcAft>
              <a:buClr>
                <a:schemeClr val="dk1"/>
              </a:buClr>
              <a:buSzPts val="2000"/>
              <a:buFont typeface="Noto Sans Symbols"/>
              <a:buChar char="▪"/>
            </a:pPr>
            <a:r>
              <a:rPr i="0" lang="fr" sz="2000" u="none" cap="none" strike="noStrike">
                <a:solidFill>
                  <a:srgbClr val="0C0C0C"/>
                </a:solidFill>
                <a:latin typeface="Arial"/>
                <a:ea typeface="Arial"/>
                <a:cs typeface="Arial"/>
                <a:sym typeface="Arial"/>
              </a:rPr>
              <a:t>Le donateur contactera le personnel qui connaît votre travail et pourra parler de votre performance.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0">
                                            <p:txEl>
                                              <p:pRg end="0" st="0"/>
                                            </p:txEl>
                                          </p:spTgt>
                                        </p:tgtEl>
                                        <p:attrNameLst>
                                          <p:attrName>style.visibility</p:attrName>
                                        </p:attrNameLst>
                                      </p:cBhvr>
                                      <p:to>
                                        <p:strVal val="visible"/>
                                      </p:to>
                                    </p:set>
                                    <p:anim calcmode="lin" valueType="num">
                                      <p:cBhvr additive="base">
                                        <p:cTn dur="500"/>
                                        <p:tgtEl>
                                          <p:spTgt spid="102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0">
                                            <p:txEl>
                                              <p:pRg end="1" st="1"/>
                                            </p:txEl>
                                          </p:spTgt>
                                        </p:tgtEl>
                                        <p:attrNameLst>
                                          <p:attrName>style.visibility</p:attrName>
                                        </p:attrNameLst>
                                      </p:cBhvr>
                                      <p:to>
                                        <p:strVal val="visible"/>
                                      </p:to>
                                    </p:set>
                                    <p:anim calcmode="lin" valueType="num">
                                      <p:cBhvr additive="base">
                                        <p:cTn dur="500"/>
                                        <p:tgtEl>
                                          <p:spTgt spid="1020">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0">
                                            <p:txEl>
                                              <p:pRg end="2" st="2"/>
                                            </p:txEl>
                                          </p:spTgt>
                                        </p:tgtEl>
                                        <p:attrNameLst>
                                          <p:attrName>style.visibility</p:attrName>
                                        </p:attrNameLst>
                                      </p:cBhvr>
                                      <p:to>
                                        <p:strVal val="visible"/>
                                      </p:to>
                                    </p:set>
                                    <p:anim calcmode="lin" valueType="num">
                                      <p:cBhvr additive="base">
                                        <p:cTn dur="500"/>
                                        <p:tgtEl>
                                          <p:spTgt spid="1020">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0">
                                            <p:txEl>
                                              <p:pRg end="3" st="3"/>
                                            </p:txEl>
                                          </p:spTgt>
                                        </p:tgtEl>
                                        <p:attrNameLst>
                                          <p:attrName>style.visibility</p:attrName>
                                        </p:attrNameLst>
                                      </p:cBhvr>
                                      <p:to>
                                        <p:strVal val="visible"/>
                                      </p:to>
                                    </p:set>
                                    <p:anim calcmode="lin" valueType="num">
                                      <p:cBhvr additive="base">
                                        <p:cTn dur="500"/>
                                        <p:tgtEl>
                                          <p:spTgt spid="1020">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0">
                                            <p:txEl>
                                              <p:pRg end="4" st="4"/>
                                            </p:txEl>
                                          </p:spTgt>
                                        </p:tgtEl>
                                        <p:attrNameLst>
                                          <p:attrName>style.visibility</p:attrName>
                                        </p:attrNameLst>
                                      </p:cBhvr>
                                      <p:to>
                                        <p:strVal val="visible"/>
                                      </p:to>
                                    </p:set>
                                    <p:anim calcmode="lin" valueType="num">
                                      <p:cBhvr additive="base">
                                        <p:cTn dur="500"/>
                                        <p:tgtEl>
                                          <p:spTgt spid="1020">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23">
                                            <p:txEl>
                                              <p:pRg end="0" st="0"/>
                                            </p:txEl>
                                          </p:spTgt>
                                        </p:tgtEl>
                                        <p:attrNameLst>
                                          <p:attrName>style.visibility</p:attrName>
                                        </p:attrNameLst>
                                      </p:cBhvr>
                                      <p:to>
                                        <p:strVal val="visible"/>
                                      </p:to>
                                    </p:set>
                                    <p:anim calcmode="lin" valueType="num">
                                      <p:cBhvr additive="base">
                                        <p:cTn dur="500"/>
                                        <p:tgtEl>
                                          <p:spTgt spid="1023">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23">
                                            <p:txEl>
                                              <p:pRg end="1" st="1"/>
                                            </p:txEl>
                                          </p:spTgt>
                                        </p:tgtEl>
                                        <p:attrNameLst>
                                          <p:attrName>style.visibility</p:attrName>
                                        </p:attrNameLst>
                                      </p:cBhvr>
                                      <p:to>
                                        <p:strVal val="visible"/>
                                      </p:to>
                                    </p:set>
                                    <p:anim calcmode="lin" valueType="num">
                                      <p:cBhvr additive="base">
                                        <p:cTn dur="500"/>
                                        <p:tgtEl>
                                          <p:spTgt spid="1023">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23">
                                            <p:txEl>
                                              <p:pRg end="2" st="2"/>
                                            </p:txEl>
                                          </p:spTgt>
                                        </p:tgtEl>
                                        <p:attrNameLst>
                                          <p:attrName>style.visibility</p:attrName>
                                        </p:attrNameLst>
                                      </p:cBhvr>
                                      <p:to>
                                        <p:strVal val="visible"/>
                                      </p:to>
                                    </p:set>
                                    <p:anim calcmode="lin" valueType="num">
                                      <p:cBhvr additive="base">
                                        <p:cTn dur="500"/>
                                        <p:tgtEl>
                                          <p:spTgt spid="1023">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23">
                                            <p:txEl>
                                              <p:pRg end="3" st="3"/>
                                            </p:txEl>
                                          </p:spTgt>
                                        </p:tgtEl>
                                        <p:attrNameLst>
                                          <p:attrName>style.visibility</p:attrName>
                                        </p:attrNameLst>
                                      </p:cBhvr>
                                      <p:to>
                                        <p:strVal val="visible"/>
                                      </p:to>
                                    </p:set>
                                    <p:anim calcmode="lin" valueType="num">
                                      <p:cBhvr additive="base">
                                        <p:cTn dur="500"/>
                                        <p:tgtEl>
                                          <p:spTgt spid="102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2"/>
          <p:cNvSpPr/>
          <p:nvPr/>
        </p:nvSpPr>
        <p:spPr>
          <a:xfrm>
            <a:off x="4482"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a:p>
            <a:pPr indent="0" lvl="0" marL="0" marR="0" rtl="0" algn="ctr">
              <a:spcBef>
                <a:spcPts val="0"/>
              </a:spcBef>
              <a:spcAft>
                <a:spcPts val="0"/>
              </a:spcAft>
              <a:buNone/>
            </a:pPr>
            <a:r>
              <a:rPr b="1" lang="fr" sz="2400">
                <a:solidFill>
                  <a:srgbClr val="FFFFFF"/>
                </a:solidFill>
                <a:latin typeface="Arial"/>
                <a:ea typeface="Arial"/>
                <a:cs typeface="Arial"/>
                <a:sym typeface="Arial"/>
              </a:rPr>
              <a:t>POURQUOI L’USAID S’ASSOCIE-T-ELLE À DES ORGANISATIONS ?</a:t>
            </a:r>
            <a:endParaRPr/>
          </a:p>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
        <p:nvSpPr>
          <p:cNvPr id="400" name="Google Shape;400;p52"/>
          <p:cNvSpPr txBox="1"/>
          <p:nvPr>
            <p:ph idx="1" type="body"/>
          </p:nvPr>
        </p:nvSpPr>
        <p:spPr>
          <a:xfrm>
            <a:off x="3729317" y="1825814"/>
            <a:ext cx="8085268" cy="4046068"/>
          </a:xfrm>
          <a:prstGeom prst="rect">
            <a:avLst/>
          </a:prstGeom>
          <a:noFill/>
          <a:ln>
            <a:noFill/>
          </a:ln>
        </p:spPr>
        <p:txBody>
          <a:bodyPr anchorCtr="0" anchor="t" bIns="45700" lIns="0" spcFirstLastPara="1" rIns="0" wrap="square" tIns="45700">
            <a:normAutofit fontScale="92500" lnSpcReduction="20000"/>
          </a:bodyPr>
          <a:lstStyle/>
          <a:p>
            <a:pPr indent="-117475" lvl="0" marL="91440" rtl="0" algn="l">
              <a:lnSpc>
                <a:spcPct val="110000"/>
              </a:lnSpc>
              <a:spcBef>
                <a:spcPts val="0"/>
              </a:spcBef>
              <a:spcAft>
                <a:spcPts val="0"/>
              </a:spcAft>
              <a:buSzPct val="100000"/>
              <a:buChar char=" "/>
            </a:pPr>
            <a:r>
              <a:rPr lang="fr"/>
              <a:t>Mission de l'USAID : Diriger les efforts de développement international et d'assistance du gouvernement américain en cas de catastrophe.</a:t>
            </a:r>
            <a:endParaRPr/>
          </a:p>
          <a:p>
            <a:pPr indent="-117475" lvl="0" marL="91440" rtl="0" algn="l">
              <a:lnSpc>
                <a:spcPct val="110000"/>
              </a:lnSpc>
              <a:spcBef>
                <a:spcPts val="1400"/>
              </a:spcBef>
              <a:spcAft>
                <a:spcPts val="0"/>
              </a:spcAft>
              <a:buSzPct val="100000"/>
              <a:buChar char=" "/>
            </a:pPr>
            <a:r>
              <a:rPr lang="fr"/>
              <a:t>L'USAID offre cette assistance au nom du peuple américain à travers des partenariats et des investissements pour:</a:t>
            </a:r>
            <a:endParaRPr/>
          </a:p>
          <a:p>
            <a:pPr indent="-117475" lvl="0" marL="91440" rtl="0" algn="l">
              <a:lnSpc>
                <a:spcPct val="110000"/>
              </a:lnSpc>
              <a:spcBef>
                <a:spcPts val="1400"/>
              </a:spcBef>
              <a:spcAft>
                <a:spcPts val="0"/>
              </a:spcAft>
              <a:buSzPct val="100000"/>
              <a:buChar char=" "/>
            </a:pPr>
            <a:r>
              <a:rPr lang="fr"/>
              <a:t>● Sauver des vies ;</a:t>
            </a:r>
            <a:endParaRPr/>
          </a:p>
          <a:p>
            <a:pPr indent="-117475" lvl="0" marL="91440" rtl="0" algn="l">
              <a:lnSpc>
                <a:spcPct val="110000"/>
              </a:lnSpc>
              <a:spcBef>
                <a:spcPts val="1400"/>
              </a:spcBef>
              <a:spcAft>
                <a:spcPts val="0"/>
              </a:spcAft>
              <a:buSzPct val="100000"/>
              <a:buChar char=" "/>
            </a:pPr>
            <a:r>
              <a:rPr lang="fr"/>
              <a:t>● Réduire la pauvreté ;</a:t>
            </a:r>
            <a:endParaRPr/>
          </a:p>
          <a:p>
            <a:pPr indent="-117475" lvl="0" marL="91440" rtl="0" algn="l">
              <a:lnSpc>
                <a:spcPct val="110000"/>
              </a:lnSpc>
              <a:spcBef>
                <a:spcPts val="1400"/>
              </a:spcBef>
              <a:spcAft>
                <a:spcPts val="0"/>
              </a:spcAft>
              <a:buSzPct val="100000"/>
              <a:buChar char=" "/>
            </a:pPr>
            <a:r>
              <a:rPr lang="fr"/>
              <a:t>● Renforcer la gouvernance démocratique ; et</a:t>
            </a:r>
            <a:endParaRPr/>
          </a:p>
          <a:p>
            <a:pPr indent="-117475" lvl="0" marL="91440" rtl="0" algn="l">
              <a:lnSpc>
                <a:spcPct val="110000"/>
              </a:lnSpc>
              <a:spcBef>
                <a:spcPts val="1400"/>
              </a:spcBef>
              <a:spcAft>
                <a:spcPts val="0"/>
              </a:spcAft>
              <a:buSzPct val="100000"/>
              <a:buChar char=" "/>
            </a:pPr>
            <a:r>
              <a:rPr lang="fr"/>
              <a:t>● Aider les populations à sortir des crises humanitaires et à progresser au-delà de l'assistance.</a:t>
            </a:r>
            <a:endParaRPr/>
          </a:p>
          <a:p>
            <a:pPr indent="-117475" lvl="0" marL="91440" rtl="0" algn="l">
              <a:lnSpc>
                <a:spcPct val="110000"/>
              </a:lnSpc>
              <a:spcBef>
                <a:spcPts val="1400"/>
              </a:spcBef>
              <a:spcAft>
                <a:spcPts val="0"/>
              </a:spcAft>
              <a:buSzPct val="100000"/>
              <a:buChar char=" "/>
            </a:pPr>
            <a:r>
              <a:rPr lang="fr"/>
              <a:t>L'USAID s'associe à des milliers d'organisations dans le monde, </a:t>
            </a:r>
            <a:r>
              <a:rPr b="1" lang="fr"/>
              <a:t>qui se sont toutes enregistrées dans trois systèmes.</a:t>
            </a:r>
            <a:endParaRPr/>
          </a:p>
        </p:txBody>
      </p:sp>
      <p:sp>
        <p:nvSpPr>
          <p:cNvPr id="401" name="Google Shape;401;p52"/>
          <p:cNvSpPr/>
          <p:nvPr/>
        </p:nvSpPr>
        <p:spPr>
          <a:xfrm>
            <a:off x="84699" y="1456578"/>
            <a:ext cx="3790950" cy="2657475"/>
          </a:xfrm>
          <a:prstGeom prst="rect">
            <a:avLst/>
          </a:prstGeom>
          <a:solidFill>
            <a:srgbClr val="FFFFFF"/>
          </a:solidFill>
          <a:ln>
            <a:noFill/>
          </a:ln>
        </p:spPr>
      </p:sp>
      <p:sp>
        <p:nvSpPr>
          <p:cNvPr id="402" name="Google Shape;402;p52"/>
          <p:cNvSpPr/>
          <p:nvPr/>
        </p:nvSpPr>
        <p:spPr>
          <a:xfrm>
            <a:off x="860611" y="3702891"/>
            <a:ext cx="2505636" cy="2492981"/>
          </a:xfrm>
          <a:prstGeom prst="rect">
            <a:avLst/>
          </a:prstGeom>
          <a:solidFill>
            <a:srgbClr val="FFFFFF"/>
          </a:solidFill>
          <a:ln>
            <a:noFill/>
          </a:ln>
        </p:spPr>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33"/>
          <p:cNvSpPr txBox="1"/>
          <p:nvPr>
            <p:ph idx="1" type="body"/>
          </p:nvPr>
        </p:nvSpPr>
        <p:spPr>
          <a:xfrm>
            <a:off x="987639" y="1004332"/>
            <a:ext cx="10465205" cy="5134073"/>
          </a:xfrm>
          <a:prstGeom prst="rect">
            <a:avLst/>
          </a:prstGeom>
          <a:noFill/>
          <a:ln>
            <a:noFill/>
          </a:ln>
        </p:spPr>
        <p:txBody>
          <a:bodyPr anchorCtr="0" anchor="t" bIns="91175" lIns="91175" spcFirstLastPara="1" rIns="91175" wrap="square" tIns="91175">
            <a:normAutofit/>
          </a:bodyPr>
          <a:lstStyle/>
          <a:p>
            <a:pPr indent="0" lvl="0" marL="0" rtl="0" algn="l">
              <a:lnSpc>
                <a:spcPct val="110000"/>
              </a:lnSpc>
              <a:spcBef>
                <a:spcPts val="800"/>
              </a:spcBef>
              <a:spcAft>
                <a:spcPts val="0"/>
              </a:spcAft>
              <a:buSzPts val="1600"/>
              <a:buNone/>
            </a:pPr>
            <a:r>
              <a:rPr b="1" lang="fr" sz="2000">
                <a:solidFill>
                  <a:schemeClr val="dk1"/>
                </a:solidFill>
              </a:rPr>
              <a:t>Le donateur peut vous demander d’aborder d’autres aspects importants de la conception et de la mise en œuvre du projet. Par exemple:</a:t>
            </a:r>
            <a:endParaRPr/>
          </a:p>
          <a:p>
            <a:pPr indent="-457178" lvl="0" marL="457178" rtl="0" algn="l">
              <a:lnSpc>
                <a:spcPct val="110000"/>
              </a:lnSpc>
              <a:spcBef>
                <a:spcPts val="1600"/>
              </a:spcBef>
              <a:spcAft>
                <a:spcPts val="0"/>
              </a:spcAft>
              <a:buClr>
                <a:schemeClr val="dk1"/>
              </a:buClr>
              <a:buSzPts val="2000"/>
              <a:buFont typeface="Noto Sans Symbols"/>
              <a:buChar char="▪"/>
            </a:pPr>
            <a:r>
              <a:rPr b="1" lang="fr" sz="2000">
                <a:solidFill>
                  <a:schemeClr val="dk1"/>
                </a:solidFill>
              </a:rPr>
              <a:t>Genre : </a:t>
            </a:r>
            <a:r>
              <a:rPr lang="fr" sz="2000">
                <a:solidFill>
                  <a:schemeClr val="dk1"/>
                </a:solidFill>
              </a:rPr>
              <a:t>effectuer une analyse de genre et intégrer des activités dans la candidature pour réduire les écarts entre les sexes dans les résultats attendus du programme. Un plan d’action en faveur de l’égalité des sexes est requis dans le cadre du plan de travail.</a:t>
            </a:r>
            <a:endParaRPr/>
          </a:p>
          <a:p>
            <a:pPr indent="-457178" lvl="0" marL="457178" rtl="0" algn="l">
              <a:lnSpc>
                <a:spcPct val="110000"/>
              </a:lnSpc>
              <a:spcBef>
                <a:spcPts val="1600"/>
              </a:spcBef>
              <a:spcAft>
                <a:spcPts val="800"/>
              </a:spcAft>
              <a:buClr>
                <a:schemeClr val="dk1"/>
              </a:buClr>
              <a:buSzPts val="2000"/>
              <a:buFont typeface="Noto Sans Symbols"/>
              <a:buChar char="▪"/>
            </a:pPr>
            <a:r>
              <a:rPr b="1" lang="fr" sz="2000">
                <a:solidFill>
                  <a:schemeClr val="dk1"/>
                </a:solidFill>
              </a:rPr>
              <a:t>Jeunesse </a:t>
            </a:r>
            <a:r>
              <a:rPr lang="fr" sz="2000">
                <a:solidFill>
                  <a:schemeClr val="dk1"/>
                </a:solidFill>
              </a:rPr>
              <a:t>: Développer et mettre en œuvre des offres de services adaptées aux jeunes, utiliser une approche de développement positif de la jeunesse (PYD) et proposer des approches concrètes et pratiques.</a:t>
            </a:r>
            <a:endParaRPr/>
          </a:p>
        </p:txBody>
      </p:sp>
      <p:sp>
        <p:nvSpPr>
          <p:cNvPr id="1030" name="Google Shape;1030;p133"/>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QUESTIONS TRANSVERSALES</a:t>
            </a:r>
            <a:endParaRPr b="1" sz="4267">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9">
                                            <p:txEl>
                                              <p:pRg end="0" st="0"/>
                                            </p:txEl>
                                          </p:spTgt>
                                        </p:tgtEl>
                                        <p:attrNameLst>
                                          <p:attrName>style.visibility</p:attrName>
                                        </p:attrNameLst>
                                      </p:cBhvr>
                                      <p:to>
                                        <p:strVal val="visible"/>
                                      </p:to>
                                    </p:set>
                                    <p:anim calcmode="lin" valueType="num">
                                      <p:cBhvr additive="base">
                                        <p:cTn dur="500"/>
                                        <p:tgtEl>
                                          <p:spTgt spid="102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9">
                                            <p:txEl>
                                              <p:pRg end="1" st="1"/>
                                            </p:txEl>
                                          </p:spTgt>
                                        </p:tgtEl>
                                        <p:attrNameLst>
                                          <p:attrName>style.visibility</p:attrName>
                                        </p:attrNameLst>
                                      </p:cBhvr>
                                      <p:to>
                                        <p:strVal val="visible"/>
                                      </p:to>
                                    </p:set>
                                    <p:anim calcmode="lin" valueType="num">
                                      <p:cBhvr additive="base">
                                        <p:cTn dur="500"/>
                                        <p:tgtEl>
                                          <p:spTgt spid="102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9">
                                            <p:txEl>
                                              <p:pRg end="2" st="2"/>
                                            </p:txEl>
                                          </p:spTgt>
                                        </p:tgtEl>
                                        <p:attrNameLst>
                                          <p:attrName>style.visibility</p:attrName>
                                        </p:attrNameLst>
                                      </p:cBhvr>
                                      <p:to>
                                        <p:strVal val="visible"/>
                                      </p:to>
                                    </p:set>
                                    <p:anim calcmode="lin" valueType="num">
                                      <p:cBhvr additive="base">
                                        <p:cTn dur="500"/>
                                        <p:tgtEl>
                                          <p:spTgt spid="102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34"/>
          <p:cNvSpPr txBox="1"/>
          <p:nvPr>
            <p:ph idx="2" type="body"/>
          </p:nvPr>
        </p:nvSpPr>
        <p:spPr>
          <a:xfrm>
            <a:off x="564978" y="1610499"/>
            <a:ext cx="5918948" cy="4525963"/>
          </a:xfrm>
          <a:prstGeom prst="rect">
            <a:avLst/>
          </a:prstGeom>
          <a:noFill/>
          <a:ln>
            <a:noFill/>
          </a:ln>
        </p:spPr>
        <p:txBody>
          <a:bodyPr anchorCtr="0" anchor="t" bIns="45700" lIns="0" spcFirstLastPara="1" rIns="0" wrap="square" tIns="45700">
            <a:normAutofit/>
          </a:bodyPr>
          <a:lstStyle/>
          <a:p>
            <a:pPr indent="0" lvl="0" marL="169329" rtl="0" algn="l">
              <a:lnSpc>
                <a:spcPct val="110000"/>
              </a:lnSpc>
              <a:spcBef>
                <a:spcPts val="0"/>
              </a:spcBef>
              <a:spcAft>
                <a:spcPts val="0"/>
              </a:spcAft>
              <a:buSzPts val="2000"/>
              <a:buNone/>
            </a:pPr>
            <a:r>
              <a:rPr b="1" lang="fr" sz="2000"/>
              <a:t>L'USAID définit les différentes étapes de la jeunesse comme suit :</a:t>
            </a:r>
            <a:endParaRPr sz="2000"/>
          </a:p>
          <a:p>
            <a:pPr indent="-457178" lvl="0" marL="457178" rtl="0" algn="l">
              <a:lnSpc>
                <a:spcPct val="110000"/>
              </a:lnSpc>
              <a:spcBef>
                <a:spcPts val="1000"/>
              </a:spcBef>
              <a:spcAft>
                <a:spcPts val="0"/>
              </a:spcAft>
              <a:buClr>
                <a:schemeClr val="dk1"/>
              </a:buClr>
              <a:buSzPts val="2000"/>
              <a:buFont typeface="Noto Sans Symbols"/>
              <a:buChar char="▪"/>
            </a:pPr>
            <a:r>
              <a:rPr lang="fr" sz="2000"/>
              <a:t>Début de l'adolescence (10-14 ans) Adolescence (15-19 ans)</a:t>
            </a:r>
            <a:endParaRPr/>
          </a:p>
          <a:p>
            <a:pPr indent="-457178" lvl="0" marL="457178" rtl="0" algn="l">
              <a:lnSpc>
                <a:spcPct val="110000"/>
              </a:lnSpc>
              <a:spcBef>
                <a:spcPts val="1600"/>
              </a:spcBef>
              <a:spcAft>
                <a:spcPts val="0"/>
              </a:spcAft>
              <a:buClr>
                <a:schemeClr val="dk1"/>
              </a:buClr>
              <a:buSzPts val="2000"/>
              <a:buFont typeface="Noto Sans Symbols"/>
              <a:buChar char="▪"/>
            </a:pPr>
            <a:r>
              <a:rPr lang="fr" sz="2000"/>
              <a:t>Début de l’âge adulte (20-24 ans) Transition vers l’âge adulte (25-29 ans)</a:t>
            </a:r>
            <a:endParaRPr/>
          </a:p>
        </p:txBody>
      </p:sp>
      <p:sp>
        <p:nvSpPr>
          <p:cNvPr id="1036" name="Google Shape;1036;p134"/>
          <p:cNvSpPr txBox="1"/>
          <p:nvPr>
            <p:ph idx="12" type="sldNum"/>
          </p:nvPr>
        </p:nvSpPr>
        <p:spPr>
          <a:xfrm>
            <a:off x="9144000" y="6433979"/>
            <a:ext cx="2844800" cy="246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fld id="{00000000-1234-1234-1234-123412341234}" type="slidenum">
              <a:rPr lang="fr" sz="267"/>
              <a:t>‹#›</a:t>
            </a:fld>
            <a:endParaRPr sz="267"/>
          </a:p>
        </p:txBody>
      </p:sp>
      <p:pic>
        <p:nvPicPr>
          <p:cNvPr descr="A blue and white cover with a group of people&#10;&#10;Description automatically generated" id="1037" name="Google Shape;1037;p134"/>
          <p:cNvPicPr preferRelativeResize="0"/>
          <p:nvPr/>
        </p:nvPicPr>
        <p:blipFill rotWithShape="1">
          <a:blip r:embed="rId3">
            <a:alphaModFix/>
          </a:blip>
          <a:srcRect b="0" l="0" r="0" t="0"/>
          <a:stretch/>
        </p:blipFill>
        <p:spPr>
          <a:xfrm>
            <a:off x="7347821" y="1484524"/>
            <a:ext cx="3592684" cy="40748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38" name="Google Shape;1038;p134"/>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JEUNESSE</a:t>
            </a:r>
            <a:endParaRPr b="1" sz="4267">
              <a:solidFill>
                <a:srgbClr val="FFFFFF"/>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35"/>
          <p:cNvSpPr txBox="1"/>
          <p:nvPr>
            <p:ph idx="1" type="body"/>
          </p:nvPr>
        </p:nvSpPr>
        <p:spPr>
          <a:xfrm>
            <a:off x="987639" y="1004332"/>
            <a:ext cx="10465205" cy="5134073"/>
          </a:xfrm>
          <a:prstGeom prst="rect">
            <a:avLst/>
          </a:prstGeom>
          <a:noFill/>
          <a:ln>
            <a:noFill/>
          </a:ln>
        </p:spPr>
        <p:txBody>
          <a:bodyPr anchorCtr="0" anchor="t" bIns="91175" lIns="91175" spcFirstLastPara="1" rIns="91175" wrap="square" tIns="91175">
            <a:normAutofit fontScale="92500" lnSpcReduction="10000"/>
          </a:bodyPr>
          <a:lstStyle/>
          <a:p>
            <a:pPr indent="0" lvl="0" marL="0" rtl="0" algn="l">
              <a:lnSpc>
                <a:spcPct val="110000"/>
              </a:lnSpc>
              <a:spcBef>
                <a:spcPts val="800"/>
              </a:spcBef>
              <a:spcAft>
                <a:spcPts val="0"/>
              </a:spcAft>
              <a:buSzPct val="86486"/>
              <a:buNone/>
            </a:pPr>
            <a:r>
              <a:rPr lang="fr" sz="2000">
                <a:solidFill>
                  <a:srgbClr val="0C0C0C"/>
                </a:solidFill>
              </a:rPr>
              <a:t>Revenez au document de sollicitation (RFA, RFP) pour confirmer à quoi devrait ressembler la présentation des coûts ; utiliser et/ou modifier les modèles fournis. Il contiendra très probablement, au minimum, un budget résumé, un budget détaillé et un descriptif (narratif) budgétaire.</a:t>
            </a:r>
            <a:endParaRPr/>
          </a:p>
          <a:p>
            <a:pPr indent="0" lvl="0" marL="0" rtl="0" algn="l">
              <a:lnSpc>
                <a:spcPct val="110000"/>
              </a:lnSpc>
              <a:spcBef>
                <a:spcPts val="1600"/>
              </a:spcBef>
              <a:spcAft>
                <a:spcPts val="0"/>
              </a:spcAft>
              <a:buSzPct val="86486"/>
              <a:buNone/>
            </a:pPr>
            <a:r>
              <a:rPr lang="fr" sz="2000">
                <a:solidFill>
                  <a:srgbClr val="0C0C0C"/>
                </a:solidFill>
              </a:rPr>
              <a:t>L'USAID évaluera votre proposition de coût (celle de votre organisation et de chaque partenaire/sous-récipiendaire) sur trois critères :</a:t>
            </a:r>
            <a:endParaRPr/>
          </a:p>
          <a:p>
            <a:pPr indent="-514338" lvl="1" marL="914377" rtl="0" algn="l">
              <a:lnSpc>
                <a:spcPct val="110000"/>
              </a:lnSpc>
              <a:spcBef>
                <a:spcPts val="1600"/>
              </a:spcBef>
              <a:spcAft>
                <a:spcPts val="0"/>
              </a:spcAft>
              <a:buClr>
                <a:schemeClr val="dk1"/>
              </a:buClr>
              <a:buSzPct val="100000"/>
              <a:buAutoNum type="arabicPeriod"/>
            </a:pPr>
            <a:r>
              <a:rPr b="1" lang="fr" sz="2000">
                <a:solidFill>
                  <a:srgbClr val="0C0C0C"/>
                </a:solidFill>
              </a:rPr>
              <a:t>Raisonnable : </a:t>
            </a:r>
            <a:r>
              <a:rPr lang="fr" sz="2000">
                <a:solidFill>
                  <a:srgbClr val="0C0C0C"/>
                </a:solidFill>
              </a:rPr>
              <a:t>les coûts sont généralement reconnus comme étant ordinaires et nécessaires.</a:t>
            </a:r>
            <a:endParaRPr/>
          </a:p>
          <a:p>
            <a:pPr indent="-514338" lvl="1" marL="914377" rtl="0" algn="l">
              <a:lnSpc>
                <a:spcPct val="110000"/>
              </a:lnSpc>
              <a:spcBef>
                <a:spcPts val="1600"/>
              </a:spcBef>
              <a:spcAft>
                <a:spcPts val="0"/>
              </a:spcAft>
              <a:buClr>
                <a:schemeClr val="dk1"/>
              </a:buClr>
              <a:buSzPct val="100000"/>
              <a:buAutoNum type="arabicPeriod"/>
            </a:pPr>
            <a:r>
              <a:rPr b="1" lang="fr" sz="2000">
                <a:solidFill>
                  <a:srgbClr val="0C0C0C"/>
                </a:solidFill>
              </a:rPr>
              <a:t>Attribuable :</a:t>
            </a:r>
            <a:r>
              <a:rPr lang="fr" sz="2000">
                <a:solidFill>
                  <a:srgbClr val="0C0C0C"/>
                </a:solidFill>
              </a:rPr>
              <a:t> les coûts sont engagés spécifiquement pour l'attribution.</a:t>
            </a:r>
            <a:endParaRPr/>
          </a:p>
          <a:p>
            <a:pPr indent="-514338" lvl="1" marL="914377" rtl="0" algn="l">
              <a:lnSpc>
                <a:spcPct val="110000"/>
              </a:lnSpc>
              <a:spcBef>
                <a:spcPts val="1600"/>
              </a:spcBef>
              <a:spcAft>
                <a:spcPts val="0"/>
              </a:spcAft>
              <a:buClr>
                <a:schemeClr val="dk1"/>
              </a:buClr>
              <a:buSzPct val="100000"/>
              <a:buAutoNum type="arabicPeriod"/>
            </a:pPr>
            <a:r>
              <a:rPr b="1" lang="fr" sz="2000">
                <a:solidFill>
                  <a:srgbClr val="0C0C0C"/>
                </a:solidFill>
              </a:rPr>
              <a:t>Admissibles :</a:t>
            </a:r>
            <a:r>
              <a:rPr lang="fr" sz="2000">
                <a:solidFill>
                  <a:srgbClr val="0C0C0C"/>
                </a:solidFill>
              </a:rPr>
              <a:t> les coûts ne sont pas refusés par les termes de l'attribution.</a:t>
            </a:r>
            <a:endParaRPr/>
          </a:p>
          <a:p>
            <a:pPr indent="0" lvl="0" marL="0" rtl="0" algn="l">
              <a:lnSpc>
                <a:spcPct val="110000"/>
              </a:lnSpc>
              <a:spcBef>
                <a:spcPts val="1600"/>
              </a:spcBef>
              <a:spcAft>
                <a:spcPts val="0"/>
              </a:spcAft>
              <a:buSzPct val="86486"/>
              <a:buNone/>
            </a:pPr>
            <a:r>
              <a:rPr lang="fr" sz="2000">
                <a:solidFill>
                  <a:srgbClr val="0C0C0C"/>
                </a:solidFill>
              </a:rPr>
              <a:t>Assurez-vous que le budget correspond à la proposition technique (plan de travail).</a:t>
            </a:r>
            <a:endParaRPr/>
          </a:p>
          <a:p>
            <a:pPr indent="0" lvl="0" marL="0" rtl="0" algn="l">
              <a:lnSpc>
                <a:spcPct val="110000"/>
              </a:lnSpc>
              <a:spcBef>
                <a:spcPts val="1600"/>
              </a:spcBef>
              <a:spcAft>
                <a:spcPts val="800"/>
              </a:spcAft>
              <a:buSzPct val="86486"/>
              <a:buNone/>
            </a:pPr>
            <a:r>
              <a:rPr lang="fr" sz="2000">
                <a:solidFill>
                  <a:srgbClr val="0C0C0C"/>
                </a:solidFill>
              </a:rPr>
              <a:t>La coordination avec les autres équipes est la clé d’une élaboration budgétaire réussie !</a:t>
            </a:r>
            <a:endParaRPr/>
          </a:p>
        </p:txBody>
      </p:sp>
      <p:sp>
        <p:nvSpPr>
          <p:cNvPr id="1045" name="Google Shape;1045;p135"/>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PROPOSITION DE COÛT</a:t>
            </a:r>
            <a:endParaRPr b="1" sz="4267">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4">
                                            <p:txEl>
                                              <p:pRg end="0" st="0"/>
                                            </p:txEl>
                                          </p:spTgt>
                                        </p:tgtEl>
                                        <p:attrNameLst>
                                          <p:attrName>style.visibility</p:attrName>
                                        </p:attrNameLst>
                                      </p:cBhvr>
                                      <p:to>
                                        <p:strVal val="visible"/>
                                      </p:to>
                                    </p:set>
                                    <p:anim calcmode="lin" valueType="num">
                                      <p:cBhvr additive="base">
                                        <p:cTn dur="500"/>
                                        <p:tgtEl>
                                          <p:spTgt spid="104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4">
                                            <p:txEl>
                                              <p:pRg end="1" st="1"/>
                                            </p:txEl>
                                          </p:spTgt>
                                        </p:tgtEl>
                                        <p:attrNameLst>
                                          <p:attrName>style.visibility</p:attrName>
                                        </p:attrNameLst>
                                      </p:cBhvr>
                                      <p:to>
                                        <p:strVal val="visible"/>
                                      </p:to>
                                    </p:set>
                                    <p:anim calcmode="lin" valueType="num">
                                      <p:cBhvr additive="base">
                                        <p:cTn dur="500"/>
                                        <p:tgtEl>
                                          <p:spTgt spid="104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4">
                                            <p:txEl>
                                              <p:pRg end="2" st="2"/>
                                            </p:txEl>
                                          </p:spTgt>
                                        </p:tgtEl>
                                        <p:attrNameLst>
                                          <p:attrName>style.visibility</p:attrName>
                                        </p:attrNameLst>
                                      </p:cBhvr>
                                      <p:to>
                                        <p:strVal val="visible"/>
                                      </p:to>
                                    </p:set>
                                    <p:anim calcmode="lin" valueType="num">
                                      <p:cBhvr additive="base">
                                        <p:cTn dur="500"/>
                                        <p:tgtEl>
                                          <p:spTgt spid="104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4">
                                            <p:txEl>
                                              <p:pRg end="3" st="3"/>
                                            </p:txEl>
                                          </p:spTgt>
                                        </p:tgtEl>
                                        <p:attrNameLst>
                                          <p:attrName>style.visibility</p:attrName>
                                        </p:attrNameLst>
                                      </p:cBhvr>
                                      <p:to>
                                        <p:strVal val="visible"/>
                                      </p:to>
                                    </p:set>
                                    <p:anim calcmode="lin" valueType="num">
                                      <p:cBhvr additive="base">
                                        <p:cTn dur="500"/>
                                        <p:tgtEl>
                                          <p:spTgt spid="1044">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4">
                                            <p:txEl>
                                              <p:pRg end="4" st="4"/>
                                            </p:txEl>
                                          </p:spTgt>
                                        </p:tgtEl>
                                        <p:attrNameLst>
                                          <p:attrName>style.visibility</p:attrName>
                                        </p:attrNameLst>
                                      </p:cBhvr>
                                      <p:to>
                                        <p:strVal val="visible"/>
                                      </p:to>
                                    </p:set>
                                    <p:anim calcmode="lin" valueType="num">
                                      <p:cBhvr additive="base">
                                        <p:cTn dur="500"/>
                                        <p:tgtEl>
                                          <p:spTgt spid="1044">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4">
                                            <p:txEl>
                                              <p:pRg end="5" st="5"/>
                                            </p:txEl>
                                          </p:spTgt>
                                        </p:tgtEl>
                                        <p:attrNameLst>
                                          <p:attrName>style.visibility</p:attrName>
                                        </p:attrNameLst>
                                      </p:cBhvr>
                                      <p:to>
                                        <p:strVal val="visible"/>
                                      </p:to>
                                    </p:set>
                                    <p:anim calcmode="lin" valueType="num">
                                      <p:cBhvr additive="base">
                                        <p:cTn dur="500"/>
                                        <p:tgtEl>
                                          <p:spTgt spid="1044">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4">
                                            <p:txEl>
                                              <p:pRg end="6" st="6"/>
                                            </p:txEl>
                                          </p:spTgt>
                                        </p:tgtEl>
                                        <p:attrNameLst>
                                          <p:attrName>style.visibility</p:attrName>
                                        </p:attrNameLst>
                                      </p:cBhvr>
                                      <p:to>
                                        <p:strVal val="visible"/>
                                      </p:to>
                                    </p:set>
                                    <p:anim calcmode="lin" valueType="num">
                                      <p:cBhvr additive="base">
                                        <p:cTn dur="500"/>
                                        <p:tgtEl>
                                          <p:spTgt spid="1044">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36"/>
          <p:cNvSpPr txBox="1"/>
          <p:nvPr>
            <p:ph idx="1" type="body"/>
          </p:nvPr>
        </p:nvSpPr>
        <p:spPr>
          <a:xfrm>
            <a:off x="463383" y="900700"/>
            <a:ext cx="10465205" cy="976869"/>
          </a:xfrm>
          <a:prstGeom prst="rect">
            <a:avLst/>
          </a:prstGeom>
          <a:noFill/>
          <a:ln>
            <a:noFill/>
          </a:ln>
        </p:spPr>
        <p:txBody>
          <a:bodyPr anchorCtr="0" anchor="t" bIns="91175" lIns="91175" spcFirstLastPara="1" rIns="91175" wrap="square" tIns="91175">
            <a:noAutofit/>
          </a:bodyPr>
          <a:lstStyle/>
          <a:p>
            <a:pPr indent="0" lvl="0" marL="0" rtl="0" algn="l">
              <a:lnSpc>
                <a:spcPct val="110000"/>
              </a:lnSpc>
              <a:spcBef>
                <a:spcPts val="800"/>
              </a:spcBef>
              <a:spcAft>
                <a:spcPts val="800"/>
              </a:spcAft>
              <a:buSzPts val="1600"/>
              <a:buNone/>
            </a:pPr>
            <a:r>
              <a:rPr b="1" lang="fr" sz="2000">
                <a:solidFill>
                  <a:srgbClr val="0C0C0C"/>
                </a:solidFill>
              </a:rPr>
              <a:t>Assurez-vous que le format Excel et le niveau de détail répondent aux exigences des donateurs/propositions et respectent les politiques de votre organisation.</a:t>
            </a:r>
            <a:endParaRPr>
              <a:solidFill>
                <a:srgbClr val="0C0C0C"/>
              </a:solidFill>
            </a:endParaRPr>
          </a:p>
        </p:txBody>
      </p:sp>
      <p:sp>
        <p:nvSpPr>
          <p:cNvPr id="1052" name="Google Shape;1052;p136"/>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MODÈLE DE BUDGET</a:t>
            </a:r>
            <a:endParaRPr b="1" sz="4267">
              <a:solidFill>
                <a:srgbClr val="FFFFFF"/>
              </a:solidFill>
              <a:latin typeface="Arial"/>
              <a:ea typeface="Arial"/>
              <a:cs typeface="Arial"/>
              <a:sym typeface="Arial"/>
            </a:endParaRPr>
          </a:p>
        </p:txBody>
      </p:sp>
      <p:pic>
        <p:nvPicPr>
          <p:cNvPr id="1053" name="Google Shape;1053;p136"/>
          <p:cNvPicPr preferRelativeResize="0"/>
          <p:nvPr/>
        </p:nvPicPr>
        <p:blipFill rotWithShape="1">
          <a:blip r:embed="rId3">
            <a:alphaModFix/>
          </a:blip>
          <a:srcRect b="0" l="0" r="0" t="0"/>
          <a:stretch/>
        </p:blipFill>
        <p:spPr>
          <a:xfrm>
            <a:off x="522936" y="1853185"/>
            <a:ext cx="5707176" cy="4514663"/>
          </a:xfrm>
          <a:prstGeom prst="rect">
            <a:avLst/>
          </a:prstGeom>
          <a:noFill/>
          <a:ln cap="flat" cmpd="sng" w="9525">
            <a:solidFill>
              <a:schemeClr val="dk1"/>
            </a:solidFill>
            <a:prstDash val="solid"/>
            <a:round/>
            <a:headEnd len="sm" w="sm" type="none"/>
            <a:tailEnd len="sm" w="sm" type="none"/>
          </a:ln>
        </p:spPr>
      </p:pic>
      <p:pic>
        <p:nvPicPr>
          <p:cNvPr id="1054" name="Google Shape;1054;p136"/>
          <p:cNvPicPr preferRelativeResize="0"/>
          <p:nvPr/>
        </p:nvPicPr>
        <p:blipFill rotWithShape="1">
          <a:blip r:embed="rId4">
            <a:alphaModFix/>
          </a:blip>
          <a:srcRect b="0" l="0" r="0" t="0"/>
          <a:stretch/>
        </p:blipFill>
        <p:spPr>
          <a:xfrm>
            <a:off x="6356010" y="1845256"/>
            <a:ext cx="5540807" cy="4537256"/>
          </a:xfrm>
          <a:prstGeom prst="rect">
            <a:avLst/>
          </a:prstGeom>
          <a:noFill/>
          <a:ln cap="flat" cmpd="sng" w="9525">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51">
                                            <p:txEl>
                                              <p:pRg end="0" st="0"/>
                                            </p:txEl>
                                          </p:spTgt>
                                        </p:tgtEl>
                                        <p:attrNameLst>
                                          <p:attrName>style.visibility</p:attrName>
                                        </p:attrNameLst>
                                      </p:cBhvr>
                                      <p:to>
                                        <p:strVal val="visible"/>
                                      </p:to>
                                    </p:set>
                                    <p:anim calcmode="lin" valueType="num">
                                      <p:cBhvr additive="base">
                                        <p:cTn dur="500"/>
                                        <p:tgtEl>
                                          <p:spTgt spid="105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137"/>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CATÉGORIES BUDGÉTAIRES</a:t>
            </a:r>
            <a:endParaRPr b="1" sz="4267">
              <a:solidFill>
                <a:srgbClr val="FFFFFF"/>
              </a:solidFill>
              <a:latin typeface="Arial"/>
              <a:ea typeface="Arial"/>
              <a:cs typeface="Arial"/>
              <a:sym typeface="Arial"/>
            </a:endParaRPr>
          </a:p>
        </p:txBody>
      </p:sp>
      <p:pic>
        <p:nvPicPr>
          <p:cNvPr id="1061" name="Google Shape;1061;p137"/>
          <p:cNvPicPr preferRelativeResize="0"/>
          <p:nvPr/>
        </p:nvPicPr>
        <p:blipFill rotWithShape="1">
          <a:blip r:embed="rId3">
            <a:alphaModFix/>
          </a:blip>
          <a:srcRect b="0" l="0" r="0" t="13150"/>
          <a:stretch/>
        </p:blipFill>
        <p:spPr>
          <a:xfrm>
            <a:off x="1" y="981457"/>
            <a:ext cx="12192000" cy="541324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38"/>
          <p:cNvSpPr txBox="1"/>
          <p:nvPr>
            <p:ph idx="1" type="body"/>
          </p:nvPr>
        </p:nvSpPr>
        <p:spPr>
          <a:xfrm>
            <a:off x="228053" y="897604"/>
            <a:ext cx="11963947" cy="5368821"/>
          </a:xfrm>
          <a:prstGeom prst="rect">
            <a:avLst/>
          </a:prstGeom>
          <a:noFill/>
          <a:ln>
            <a:noFill/>
          </a:ln>
        </p:spPr>
        <p:txBody>
          <a:bodyPr anchorCtr="0" anchor="t" bIns="91175" lIns="91175" spcFirstLastPara="1" rIns="91175" wrap="square" tIns="91175">
            <a:noAutofit/>
          </a:bodyPr>
          <a:lstStyle/>
          <a:p>
            <a:pPr indent="0" lvl="0" marL="0" rtl="0" algn="l">
              <a:lnSpc>
                <a:spcPct val="110000"/>
              </a:lnSpc>
              <a:spcBef>
                <a:spcPts val="800"/>
              </a:spcBef>
              <a:spcAft>
                <a:spcPts val="0"/>
              </a:spcAft>
              <a:buSzPts val="1600"/>
              <a:buNone/>
            </a:pPr>
            <a:r>
              <a:rPr lang="fr" sz="2000">
                <a:solidFill>
                  <a:srgbClr val="0C0C0C"/>
                </a:solidFill>
                <a:latin typeface="Arial"/>
                <a:ea typeface="Arial"/>
                <a:cs typeface="Arial"/>
                <a:sym typeface="Arial"/>
              </a:rPr>
              <a:t>Il s'agit généralement de dépenses qui ne peuvent pas être attribuées à une seule activité, telles que les frais généraux et administratifs associés à la direction exécutive de l'organisation, au personnel de soutien transversal et aux bureaux, etc.</a:t>
            </a:r>
            <a:endParaRPr sz="2000">
              <a:latin typeface="Arial"/>
              <a:ea typeface="Arial"/>
              <a:cs typeface="Arial"/>
              <a:sym typeface="Arial"/>
            </a:endParaRPr>
          </a:p>
          <a:p>
            <a:pPr indent="0" lvl="0" marL="0" rtl="0" algn="l">
              <a:lnSpc>
                <a:spcPct val="110000"/>
              </a:lnSpc>
              <a:spcBef>
                <a:spcPts val="1600"/>
              </a:spcBef>
              <a:spcAft>
                <a:spcPts val="0"/>
              </a:spcAft>
              <a:buSzPts val="1600"/>
              <a:buNone/>
            </a:pPr>
            <a:r>
              <a:rPr lang="fr" sz="2000">
                <a:solidFill>
                  <a:srgbClr val="0C0C0C"/>
                </a:solidFill>
                <a:latin typeface="Arial"/>
                <a:ea typeface="Arial"/>
                <a:cs typeface="Arial"/>
                <a:sym typeface="Arial"/>
              </a:rPr>
              <a:t>Les tarifs des coûts indirects peuvent être fixés de deux manières pour le gouvernement américain :</a:t>
            </a:r>
            <a:endParaRPr sz="2000">
              <a:latin typeface="Arial"/>
              <a:ea typeface="Arial"/>
              <a:cs typeface="Arial"/>
              <a:sym typeface="Arial"/>
            </a:endParaRPr>
          </a:p>
          <a:p>
            <a:pPr indent="0" lvl="0" marL="0" rtl="0" algn="l">
              <a:lnSpc>
                <a:spcPct val="110000"/>
              </a:lnSpc>
              <a:spcBef>
                <a:spcPts val="1600"/>
              </a:spcBef>
              <a:spcAft>
                <a:spcPts val="0"/>
              </a:spcAft>
              <a:buSzPts val="1600"/>
              <a:buNone/>
            </a:pPr>
            <a:r>
              <a:rPr b="1" lang="fr" sz="2000">
                <a:solidFill>
                  <a:srgbClr val="0C0C0C"/>
                </a:solidFill>
                <a:latin typeface="Arial"/>
                <a:ea typeface="Arial"/>
                <a:cs typeface="Arial"/>
                <a:sym typeface="Arial"/>
              </a:rPr>
              <a:t>10 % ou 15 % De Minimis :</a:t>
            </a:r>
            <a:endParaRPr sz="2000">
              <a:latin typeface="Arial"/>
              <a:ea typeface="Arial"/>
              <a:cs typeface="Arial"/>
              <a:sym typeface="Arial"/>
            </a:endParaRPr>
          </a:p>
          <a:p>
            <a:pPr indent="0" lvl="0" marL="0" rtl="0" algn="l">
              <a:lnSpc>
                <a:spcPct val="110000"/>
              </a:lnSpc>
              <a:spcBef>
                <a:spcPts val="1600"/>
              </a:spcBef>
              <a:spcAft>
                <a:spcPts val="0"/>
              </a:spcAft>
              <a:buClr>
                <a:schemeClr val="dk1"/>
              </a:buClr>
              <a:buSzPts val="1500"/>
              <a:buNone/>
            </a:pPr>
            <a:r>
              <a:rPr lang="fr" sz="2000">
                <a:solidFill>
                  <a:schemeClr val="dk1"/>
                </a:solidFill>
                <a:latin typeface="Arial"/>
                <a:ea typeface="Arial"/>
                <a:cs typeface="Arial"/>
                <a:sym typeface="Arial"/>
              </a:rPr>
              <a:t>Avant octobre 2024, les organisations locales de l'USAID ont droit à 10 % des coûts directs modifiés .</a:t>
            </a:r>
            <a:endParaRPr/>
          </a:p>
          <a:p>
            <a:pPr indent="0" lvl="0" marL="0" rtl="0" algn="l">
              <a:lnSpc>
                <a:spcPct val="110000"/>
              </a:lnSpc>
              <a:spcBef>
                <a:spcPts val="1600"/>
              </a:spcBef>
              <a:spcAft>
                <a:spcPts val="0"/>
              </a:spcAft>
              <a:buClr>
                <a:schemeClr val="dk1"/>
              </a:buClr>
              <a:buSzPts val="1500"/>
              <a:buNone/>
            </a:pPr>
            <a:r>
              <a:rPr lang="fr" sz="2000">
                <a:solidFill>
                  <a:schemeClr val="dk1"/>
                </a:solidFill>
                <a:latin typeface="Arial"/>
                <a:ea typeface="Arial"/>
                <a:cs typeface="Arial"/>
                <a:sym typeface="Arial"/>
              </a:rPr>
              <a:t>Après octobre 2024, ce sera 15 %.</a:t>
            </a:r>
            <a:endParaRPr sz="2000">
              <a:latin typeface="Arial"/>
              <a:ea typeface="Arial"/>
              <a:cs typeface="Arial"/>
              <a:sym typeface="Arial"/>
            </a:endParaRPr>
          </a:p>
          <a:p>
            <a:pPr indent="0" lvl="0" marL="0" rtl="0" algn="l">
              <a:lnSpc>
                <a:spcPct val="110000"/>
              </a:lnSpc>
              <a:spcBef>
                <a:spcPts val="1600"/>
              </a:spcBef>
              <a:spcAft>
                <a:spcPts val="0"/>
              </a:spcAft>
              <a:buClr>
                <a:schemeClr val="dk1"/>
              </a:buClr>
              <a:buSzPts val="1500"/>
              <a:buNone/>
            </a:pPr>
            <a:r>
              <a:rPr b="1" lang="fr" sz="2000">
                <a:solidFill>
                  <a:schemeClr val="dk1"/>
                </a:solidFill>
                <a:latin typeface="Arial"/>
                <a:ea typeface="Arial"/>
                <a:cs typeface="Arial"/>
                <a:sym typeface="Arial"/>
              </a:rPr>
              <a:t>NICRA :</a:t>
            </a:r>
            <a:endParaRPr sz="2000">
              <a:latin typeface="Arial"/>
              <a:ea typeface="Arial"/>
              <a:cs typeface="Arial"/>
              <a:sym typeface="Arial"/>
            </a:endParaRPr>
          </a:p>
          <a:p>
            <a:pPr indent="0" lvl="0" marL="0" rtl="0" algn="l">
              <a:lnSpc>
                <a:spcPct val="110000"/>
              </a:lnSpc>
              <a:spcBef>
                <a:spcPts val="1600"/>
              </a:spcBef>
              <a:spcAft>
                <a:spcPts val="0"/>
              </a:spcAft>
              <a:buClr>
                <a:schemeClr val="dk1"/>
              </a:buClr>
              <a:buSzPts val="1500"/>
              <a:buNone/>
            </a:pPr>
            <a:r>
              <a:rPr lang="fr" sz="2000">
                <a:solidFill>
                  <a:schemeClr val="dk1"/>
                </a:solidFill>
                <a:latin typeface="Arial"/>
                <a:ea typeface="Arial"/>
                <a:cs typeface="Arial"/>
                <a:sym typeface="Arial"/>
              </a:rPr>
              <a:t>Les partenaires bien établis appliquent généralement des tarifs pré-approuvés issus d’un accord négocié sur les coûts indirects (NICRA) avec l’USAID. (Remarque : si vous disposez d'un NICRA, n'incluez pas dans le budget les coûts couverts par votre taux de coûts indirects.)</a:t>
            </a:r>
            <a:endParaRPr sz="2000">
              <a:latin typeface="Arial"/>
              <a:ea typeface="Arial"/>
              <a:cs typeface="Arial"/>
              <a:sym typeface="Arial"/>
            </a:endParaRPr>
          </a:p>
          <a:p>
            <a:pPr indent="0" lvl="0" marL="0" rtl="0" algn="l">
              <a:lnSpc>
                <a:spcPct val="110000"/>
              </a:lnSpc>
              <a:spcBef>
                <a:spcPts val="1600"/>
              </a:spcBef>
              <a:spcAft>
                <a:spcPts val="800"/>
              </a:spcAft>
              <a:buClr>
                <a:schemeClr val="dk1"/>
              </a:buClr>
              <a:buSzPts val="1500"/>
              <a:buNone/>
            </a:pPr>
            <a:r>
              <a:t/>
            </a:r>
            <a:endParaRPr sz="2000">
              <a:solidFill>
                <a:schemeClr val="dk1"/>
              </a:solidFill>
              <a:latin typeface="Arial"/>
              <a:ea typeface="Arial"/>
              <a:cs typeface="Arial"/>
              <a:sym typeface="Arial"/>
            </a:endParaRPr>
          </a:p>
        </p:txBody>
      </p:sp>
      <p:sp>
        <p:nvSpPr>
          <p:cNvPr id="1068" name="Google Shape;1068;p138"/>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COÛTS INDIRECTS </a:t>
            </a:r>
            <a:endParaRPr b="1" sz="4267">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7">
                                            <p:txEl>
                                              <p:pRg end="0" st="0"/>
                                            </p:txEl>
                                          </p:spTgt>
                                        </p:tgtEl>
                                        <p:attrNameLst>
                                          <p:attrName>style.visibility</p:attrName>
                                        </p:attrNameLst>
                                      </p:cBhvr>
                                      <p:to>
                                        <p:strVal val="visible"/>
                                      </p:to>
                                    </p:set>
                                    <p:anim calcmode="lin" valueType="num">
                                      <p:cBhvr additive="base">
                                        <p:cTn dur="500"/>
                                        <p:tgtEl>
                                          <p:spTgt spid="106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7">
                                            <p:txEl>
                                              <p:pRg end="1" st="1"/>
                                            </p:txEl>
                                          </p:spTgt>
                                        </p:tgtEl>
                                        <p:attrNameLst>
                                          <p:attrName>style.visibility</p:attrName>
                                        </p:attrNameLst>
                                      </p:cBhvr>
                                      <p:to>
                                        <p:strVal val="visible"/>
                                      </p:to>
                                    </p:set>
                                    <p:anim calcmode="lin" valueType="num">
                                      <p:cBhvr additive="base">
                                        <p:cTn dur="500"/>
                                        <p:tgtEl>
                                          <p:spTgt spid="106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7">
                                            <p:txEl>
                                              <p:pRg end="2" st="2"/>
                                            </p:txEl>
                                          </p:spTgt>
                                        </p:tgtEl>
                                        <p:attrNameLst>
                                          <p:attrName>style.visibility</p:attrName>
                                        </p:attrNameLst>
                                      </p:cBhvr>
                                      <p:to>
                                        <p:strVal val="visible"/>
                                      </p:to>
                                    </p:set>
                                    <p:anim calcmode="lin" valueType="num">
                                      <p:cBhvr additive="base">
                                        <p:cTn dur="500"/>
                                        <p:tgtEl>
                                          <p:spTgt spid="106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7">
                                            <p:txEl>
                                              <p:pRg end="3" st="3"/>
                                            </p:txEl>
                                          </p:spTgt>
                                        </p:tgtEl>
                                        <p:attrNameLst>
                                          <p:attrName>style.visibility</p:attrName>
                                        </p:attrNameLst>
                                      </p:cBhvr>
                                      <p:to>
                                        <p:strVal val="visible"/>
                                      </p:to>
                                    </p:set>
                                    <p:anim calcmode="lin" valueType="num">
                                      <p:cBhvr additive="base">
                                        <p:cTn dur="500"/>
                                        <p:tgtEl>
                                          <p:spTgt spid="106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7">
                                            <p:txEl>
                                              <p:pRg end="4" st="4"/>
                                            </p:txEl>
                                          </p:spTgt>
                                        </p:tgtEl>
                                        <p:attrNameLst>
                                          <p:attrName>style.visibility</p:attrName>
                                        </p:attrNameLst>
                                      </p:cBhvr>
                                      <p:to>
                                        <p:strVal val="visible"/>
                                      </p:to>
                                    </p:set>
                                    <p:anim calcmode="lin" valueType="num">
                                      <p:cBhvr additive="base">
                                        <p:cTn dur="500"/>
                                        <p:tgtEl>
                                          <p:spTgt spid="1067">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7">
                                            <p:txEl>
                                              <p:pRg end="5" st="5"/>
                                            </p:txEl>
                                          </p:spTgt>
                                        </p:tgtEl>
                                        <p:attrNameLst>
                                          <p:attrName>style.visibility</p:attrName>
                                        </p:attrNameLst>
                                      </p:cBhvr>
                                      <p:to>
                                        <p:strVal val="visible"/>
                                      </p:to>
                                    </p:set>
                                    <p:anim calcmode="lin" valueType="num">
                                      <p:cBhvr additive="base">
                                        <p:cTn dur="500"/>
                                        <p:tgtEl>
                                          <p:spTgt spid="1067">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7">
                                            <p:txEl>
                                              <p:pRg end="6" st="6"/>
                                            </p:txEl>
                                          </p:spTgt>
                                        </p:tgtEl>
                                        <p:attrNameLst>
                                          <p:attrName>style.visibility</p:attrName>
                                        </p:attrNameLst>
                                      </p:cBhvr>
                                      <p:to>
                                        <p:strVal val="visible"/>
                                      </p:to>
                                    </p:set>
                                    <p:anim calcmode="lin" valueType="num">
                                      <p:cBhvr additive="base">
                                        <p:cTn dur="500"/>
                                        <p:tgtEl>
                                          <p:spTgt spid="1067">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7">
                                            <p:txEl>
                                              <p:pRg end="7" st="7"/>
                                            </p:txEl>
                                          </p:spTgt>
                                        </p:tgtEl>
                                        <p:attrNameLst>
                                          <p:attrName>style.visibility</p:attrName>
                                        </p:attrNameLst>
                                      </p:cBhvr>
                                      <p:to>
                                        <p:strVal val="visible"/>
                                      </p:to>
                                    </p:set>
                                    <p:anim calcmode="lin" valueType="num">
                                      <p:cBhvr additive="base">
                                        <p:cTn dur="500"/>
                                        <p:tgtEl>
                                          <p:spTgt spid="1067">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39"/>
          <p:cNvSpPr txBox="1"/>
          <p:nvPr>
            <p:ph idx="1" type="body"/>
          </p:nvPr>
        </p:nvSpPr>
        <p:spPr>
          <a:xfrm>
            <a:off x="182880" y="919933"/>
            <a:ext cx="6033149" cy="5563163"/>
          </a:xfrm>
          <a:prstGeom prst="rect">
            <a:avLst/>
          </a:prstGeom>
          <a:noFill/>
          <a:ln>
            <a:noFill/>
          </a:ln>
        </p:spPr>
        <p:txBody>
          <a:bodyPr anchorCtr="0" anchor="t" bIns="91175" lIns="91175" spcFirstLastPara="1" rIns="91175" wrap="square" tIns="91175">
            <a:noAutofit/>
          </a:bodyPr>
          <a:lstStyle/>
          <a:p>
            <a:pPr indent="-380990" lvl="0" marL="380990" rtl="0" algn="l">
              <a:lnSpc>
                <a:spcPct val="110000"/>
              </a:lnSpc>
              <a:spcBef>
                <a:spcPts val="800"/>
              </a:spcBef>
              <a:spcAft>
                <a:spcPts val="0"/>
              </a:spcAft>
              <a:buClr>
                <a:schemeClr val="dk1"/>
              </a:buClr>
              <a:buSzPts val="2000"/>
              <a:buFont typeface="Noto Sans Symbols"/>
              <a:buChar char="▪"/>
            </a:pPr>
            <a:r>
              <a:rPr lang="fr" sz="2000">
                <a:solidFill>
                  <a:srgbClr val="0C0C0C"/>
                </a:solidFill>
              </a:rPr>
              <a:t>Le partage des coûts, ou « contrepartie », fait référence aux ressources que le bénéficiaire contribue au coût total d'un projet.</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La contrepartie devient une condition d'attribution d’un financement lorsqu'elle fait partie du budget approuvé et est vérifiable à partir des dossiers de l’attributaire; il doit être verifiable tout au long de la la vie du Projet.</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Seuls les fonds non gouvernementaux ou les articles en nature non donnés par le gouvernement américain sont pris en compte dans le partage des coûts.</a:t>
            </a:r>
            <a:endParaRPr/>
          </a:p>
          <a:p>
            <a:pPr indent="-380990" lvl="0" marL="380990" rtl="0" algn="l">
              <a:lnSpc>
                <a:spcPct val="110000"/>
              </a:lnSpc>
              <a:spcBef>
                <a:spcPts val="1600"/>
              </a:spcBef>
              <a:spcAft>
                <a:spcPts val="800"/>
              </a:spcAft>
              <a:buClr>
                <a:schemeClr val="dk1"/>
              </a:buClr>
              <a:buSzPts val="2000"/>
              <a:buFont typeface="Noto Sans Symbols"/>
              <a:buChar char="▪"/>
            </a:pPr>
            <a:r>
              <a:rPr lang="fr" sz="2000">
                <a:solidFill>
                  <a:srgbClr val="0C0C0C"/>
                </a:solidFill>
              </a:rPr>
              <a:t>Les contributions proviennent directement du bénéficiaire principal et/ou de ses sous-récipiendaires. Le partage des coûts peut/doit être transféré aux sous-partenaires, conscients des risques.</a:t>
            </a:r>
            <a:endParaRPr/>
          </a:p>
        </p:txBody>
      </p:sp>
      <p:pic>
        <p:nvPicPr>
          <p:cNvPr id="1074" name="Google Shape;1074;p139"/>
          <p:cNvPicPr preferRelativeResize="0"/>
          <p:nvPr/>
        </p:nvPicPr>
        <p:blipFill rotWithShape="1">
          <a:blip r:embed="rId3">
            <a:alphaModFix/>
          </a:blip>
          <a:srcRect b="0" l="0" r="0" t="0"/>
          <a:stretch/>
        </p:blipFill>
        <p:spPr>
          <a:xfrm>
            <a:off x="6467856" y="1106558"/>
            <a:ext cx="5724144" cy="5101663"/>
          </a:xfrm>
          <a:prstGeom prst="rect">
            <a:avLst/>
          </a:prstGeom>
          <a:noFill/>
          <a:ln>
            <a:noFill/>
          </a:ln>
        </p:spPr>
      </p:pic>
      <p:sp>
        <p:nvSpPr>
          <p:cNvPr id="1075" name="Google Shape;1075;p139"/>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PARTAGE DES COÛTS </a:t>
            </a:r>
            <a:endParaRPr b="1" sz="4267">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73">
                                            <p:txEl>
                                              <p:pRg end="0" st="0"/>
                                            </p:txEl>
                                          </p:spTgt>
                                        </p:tgtEl>
                                        <p:attrNameLst>
                                          <p:attrName>style.visibility</p:attrName>
                                        </p:attrNameLst>
                                      </p:cBhvr>
                                      <p:to>
                                        <p:strVal val="visible"/>
                                      </p:to>
                                    </p:set>
                                    <p:anim calcmode="lin" valueType="num">
                                      <p:cBhvr additive="base">
                                        <p:cTn dur="500"/>
                                        <p:tgtEl>
                                          <p:spTgt spid="107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73">
                                            <p:txEl>
                                              <p:pRg end="1" st="1"/>
                                            </p:txEl>
                                          </p:spTgt>
                                        </p:tgtEl>
                                        <p:attrNameLst>
                                          <p:attrName>style.visibility</p:attrName>
                                        </p:attrNameLst>
                                      </p:cBhvr>
                                      <p:to>
                                        <p:strVal val="visible"/>
                                      </p:to>
                                    </p:set>
                                    <p:anim calcmode="lin" valueType="num">
                                      <p:cBhvr additive="base">
                                        <p:cTn dur="500"/>
                                        <p:tgtEl>
                                          <p:spTgt spid="107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73">
                                            <p:txEl>
                                              <p:pRg end="2" st="2"/>
                                            </p:txEl>
                                          </p:spTgt>
                                        </p:tgtEl>
                                        <p:attrNameLst>
                                          <p:attrName>style.visibility</p:attrName>
                                        </p:attrNameLst>
                                      </p:cBhvr>
                                      <p:to>
                                        <p:strVal val="visible"/>
                                      </p:to>
                                    </p:set>
                                    <p:anim calcmode="lin" valueType="num">
                                      <p:cBhvr additive="base">
                                        <p:cTn dur="500"/>
                                        <p:tgtEl>
                                          <p:spTgt spid="107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73">
                                            <p:txEl>
                                              <p:pRg end="3" st="3"/>
                                            </p:txEl>
                                          </p:spTgt>
                                        </p:tgtEl>
                                        <p:attrNameLst>
                                          <p:attrName>style.visibility</p:attrName>
                                        </p:attrNameLst>
                                      </p:cBhvr>
                                      <p:to>
                                        <p:strVal val="visible"/>
                                      </p:to>
                                    </p:set>
                                    <p:anim calcmode="lin" valueType="num">
                                      <p:cBhvr additive="base">
                                        <p:cTn dur="500"/>
                                        <p:tgtEl>
                                          <p:spTgt spid="107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40"/>
          <p:cNvSpPr txBox="1"/>
          <p:nvPr>
            <p:ph idx="1" type="body"/>
          </p:nvPr>
        </p:nvSpPr>
        <p:spPr>
          <a:xfrm>
            <a:off x="1012341" y="1110691"/>
            <a:ext cx="10363200" cy="4233200"/>
          </a:xfrm>
          <a:prstGeom prst="rect">
            <a:avLst/>
          </a:prstGeom>
          <a:noFill/>
          <a:ln>
            <a:noFill/>
          </a:ln>
        </p:spPr>
        <p:txBody>
          <a:bodyPr anchorCtr="0" anchor="t" bIns="91175" lIns="91175" spcFirstLastPara="1" rIns="91175" wrap="square" tIns="91175">
            <a:noAutofit/>
          </a:bodyPr>
          <a:lstStyle/>
          <a:p>
            <a:pPr indent="-380990" lvl="0" marL="380990" rtl="0" algn="l">
              <a:lnSpc>
                <a:spcPct val="110000"/>
              </a:lnSpc>
              <a:spcBef>
                <a:spcPts val="800"/>
              </a:spcBef>
              <a:spcAft>
                <a:spcPts val="0"/>
              </a:spcAft>
              <a:buClr>
                <a:schemeClr val="dk1"/>
              </a:buClr>
              <a:buSzPts val="2000"/>
              <a:buFont typeface="Noto Sans Symbols"/>
              <a:buChar char="▪"/>
            </a:pPr>
            <a:r>
              <a:rPr b="1" lang="fr" sz="2000">
                <a:solidFill>
                  <a:schemeClr val="dk1"/>
                </a:solidFill>
              </a:rPr>
              <a:t>Un budgétaire narratif comprend :</a:t>
            </a:r>
            <a:endParaRPr sz="2000">
              <a:solidFill>
                <a:schemeClr val="dk1"/>
              </a:solidFill>
            </a:endParaRPr>
          </a:p>
          <a:p>
            <a:pPr indent="-440255" lvl="1" marL="1219170" rtl="0" algn="l">
              <a:lnSpc>
                <a:spcPct val="110000"/>
              </a:lnSpc>
              <a:spcBef>
                <a:spcPts val="1600"/>
              </a:spcBef>
              <a:spcAft>
                <a:spcPts val="0"/>
              </a:spcAft>
              <a:buClr>
                <a:srgbClr val="8C17E1"/>
              </a:buClr>
              <a:buSzPts val="2000"/>
              <a:buChar char="–"/>
            </a:pPr>
            <a:r>
              <a:rPr lang="fr" sz="2000">
                <a:solidFill>
                  <a:schemeClr val="dk1"/>
                </a:solidFill>
                <a:latin typeface="Arial"/>
                <a:ea typeface="Arial"/>
                <a:cs typeface="Arial"/>
                <a:sym typeface="Arial"/>
              </a:rPr>
              <a:t>Explications des catégories budgétaires</a:t>
            </a:r>
            <a:endParaRPr/>
          </a:p>
          <a:p>
            <a:pPr indent="-440255" lvl="1" marL="1219170" rtl="0" algn="l">
              <a:lnSpc>
                <a:spcPct val="110000"/>
              </a:lnSpc>
              <a:spcBef>
                <a:spcPts val="1600"/>
              </a:spcBef>
              <a:spcAft>
                <a:spcPts val="0"/>
              </a:spcAft>
              <a:buClr>
                <a:srgbClr val="8C17E1"/>
              </a:buClr>
              <a:buSzPts val="2000"/>
              <a:buChar char="–"/>
            </a:pPr>
            <a:r>
              <a:rPr lang="fr" sz="2000">
                <a:solidFill>
                  <a:schemeClr val="dk1"/>
                </a:solidFill>
                <a:latin typeface="Arial"/>
                <a:ea typeface="Arial"/>
                <a:cs typeface="Arial"/>
                <a:sym typeface="Arial"/>
              </a:rPr>
              <a:t>Descriptions et justifications de chaque élément budgetaire </a:t>
            </a:r>
            <a:endParaRPr/>
          </a:p>
          <a:p>
            <a:pPr indent="-440255" lvl="1" marL="1219170" rtl="0" algn="l">
              <a:lnSpc>
                <a:spcPct val="110000"/>
              </a:lnSpc>
              <a:spcBef>
                <a:spcPts val="1600"/>
              </a:spcBef>
              <a:spcAft>
                <a:spcPts val="0"/>
              </a:spcAft>
              <a:buClr>
                <a:srgbClr val="8C17E1"/>
              </a:buClr>
              <a:buSzPts val="2000"/>
              <a:buChar char="–"/>
            </a:pPr>
            <a:r>
              <a:rPr lang="fr" sz="2000">
                <a:solidFill>
                  <a:schemeClr val="dk1"/>
                </a:solidFill>
                <a:latin typeface="Arial"/>
                <a:ea typeface="Arial"/>
                <a:cs typeface="Arial"/>
                <a:sym typeface="Arial"/>
              </a:rPr>
              <a:t>Suffisamment de détails pour que l’USAID puisse évaluer les coûts proposés et voir précisément comment son argent sera dépensé</a:t>
            </a:r>
            <a:endParaRPr sz="2000">
              <a:solidFill>
                <a:schemeClr val="dk1"/>
              </a:solidFill>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chemeClr val="dk1"/>
                </a:solidFill>
              </a:rPr>
              <a:t>Pour faciliter la compréhension des réviseurs, assurez-vous que votre exposé budgétaire suit le </a:t>
            </a:r>
            <a:r>
              <a:rPr lang="fr" sz="2000" u="sng">
                <a:solidFill>
                  <a:schemeClr val="dk1"/>
                </a:solidFill>
              </a:rPr>
              <a:t>format et l’ordre exacts de votre budget Excel détaillé</a:t>
            </a:r>
            <a:r>
              <a:rPr lang="fr" sz="2000">
                <a:solidFill>
                  <a:schemeClr val="dk1"/>
                </a:solidFill>
              </a:rPr>
              <a:t>.</a:t>
            </a:r>
            <a:endParaRPr/>
          </a:p>
          <a:p>
            <a:pPr indent="-380990" lvl="0" marL="380990" rtl="0" algn="l">
              <a:lnSpc>
                <a:spcPct val="110000"/>
              </a:lnSpc>
              <a:spcBef>
                <a:spcPts val="1600"/>
              </a:spcBef>
              <a:spcAft>
                <a:spcPts val="800"/>
              </a:spcAft>
              <a:buClr>
                <a:schemeClr val="dk1"/>
              </a:buClr>
              <a:buSzPts val="2000"/>
              <a:buFont typeface="Noto Sans Symbols"/>
              <a:buChar char="▪"/>
            </a:pPr>
            <a:r>
              <a:rPr lang="fr" sz="2000">
                <a:solidFill>
                  <a:schemeClr val="dk1"/>
                </a:solidFill>
              </a:rPr>
              <a:t>Au lieu de montrer des calculs mathématiques, expliquez la justification des éléments de coût proposés. Justifiez la quantité et les coûts unitaires.</a:t>
            </a:r>
            <a:endParaRPr/>
          </a:p>
        </p:txBody>
      </p:sp>
      <p:sp>
        <p:nvSpPr>
          <p:cNvPr id="1082" name="Google Shape;1082;p140"/>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NARRATIF BUDGÉTAIRE</a:t>
            </a:r>
            <a:endParaRPr b="1" sz="4267">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81">
                                            <p:txEl>
                                              <p:pRg end="0" st="0"/>
                                            </p:txEl>
                                          </p:spTgt>
                                        </p:tgtEl>
                                        <p:attrNameLst>
                                          <p:attrName>style.visibility</p:attrName>
                                        </p:attrNameLst>
                                      </p:cBhvr>
                                      <p:to>
                                        <p:strVal val="visible"/>
                                      </p:to>
                                    </p:set>
                                    <p:anim calcmode="lin" valueType="num">
                                      <p:cBhvr additive="base">
                                        <p:cTn dur="500"/>
                                        <p:tgtEl>
                                          <p:spTgt spid="108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81">
                                            <p:txEl>
                                              <p:pRg end="1" st="1"/>
                                            </p:txEl>
                                          </p:spTgt>
                                        </p:tgtEl>
                                        <p:attrNameLst>
                                          <p:attrName>style.visibility</p:attrName>
                                        </p:attrNameLst>
                                      </p:cBhvr>
                                      <p:to>
                                        <p:strVal val="visible"/>
                                      </p:to>
                                    </p:set>
                                    <p:anim calcmode="lin" valueType="num">
                                      <p:cBhvr additive="base">
                                        <p:cTn dur="500"/>
                                        <p:tgtEl>
                                          <p:spTgt spid="108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81">
                                            <p:txEl>
                                              <p:pRg end="2" st="2"/>
                                            </p:txEl>
                                          </p:spTgt>
                                        </p:tgtEl>
                                        <p:attrNameLst>
                                          <p:attrName>style.visibility</p:attrName>
                                        </p:attrNameLst>
                                      </p:cBhvr>
                                      <p:to>
                                        <p:strVal val="visible"/>
                                      </p:to>
                                    </p:set>
                                    <p:anim calcmode="lin" valueType="num">
                                      <p:cBhvr additive="base">
                                        <p:cTn dur="500"/>
                                        <p:tgtEl>
                                          <p:spTgt spid="1081">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81">
                                            <p:txEl>
                                              <p:pRg end="3" st="3"/>
                                            </p:txEl>
                                          </p:spTgt>
                                        </p:tgtEl>
                                        <p:attrNameLst>
                                          <p:attrName>style.visibility</p:attrName>
                                        </p:attrNameLst>
                                      </p:cBhvr>
                                      <p:to>
                                        <p:strVal val="visible"/>
                                      </p:to>
                                    </p:set>
                                    <p:anim calcmode="lin" valueType="num">
                                      <p:cBhvr additive="base">
                                        <p:cTn dur="500"/>
                                        <p:tgtEl>
                                          <p:spTgt spid="1081">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81">
                                            <p:txEl>
                                              <p:pRg end="4" st="4"/>
                                            </p:txEl>
                                          </p:spTgt>
                                        </p:tgtEl>
                                        <p:attrNameLst>
                                          <p:attrName>style.visibility</p:attrName>
                                        </p:attrNameLst>
                                      </p:cBhvr>
                                      <p:to>
                                        <p:strVal val="visible"/>
                                      </p:to>
                                    </p:set>
                                    <p:anim calcmode="lin" valueType="num">
                                      <p:cBhvr additive="base">
                                        <p:cTn dur="500"/>
                                        <p:tgtEl>
                                          <p:spTgt spid="1081">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81">
                                            <p:txEl>
                                              <p:pRg end="5" st="5"/>
                                            </p:txEl>
                                          </p:spTgt>
                                        </p:tgtEl>
                                        <p:attrNameLst>
                                          <p:attrName>style.visibility</p:attrName>
                                        </p:attrNameLst>
                                      </p:cBhvr>
                                      <p:to>
                                        <p:strVal val="visible"/>
                                      </p:to>
                                    </p:set>
                                    <p:anim calcmode="lin" valueType="num">
                                      <p:cBhvr additive="base">
                                        <p:cTn dur="500"/>
                                        <p:tgtEl>
                                          <p:spTgt spid="1081">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pic>
        <p:nvPicPr>
          <p:cNvPr id="1088" name="Google Shape;1088;p141"/>
          <p:cNvPicPr preferRelativeResize="0"/>
          <p:nvPr/>
        </p:nvPicPr>
        <p:blipFill rotWithShape="1">
          <a:blip r:embed="rId3">
            <a:alphaModFix/>
          </a:blip>
          <a:srcRect b="0" l="0" r="0" t="0"/>
          <a:stretch/>
        </p:blipFill>
        <p:spPr>
          <a:xfrm>
            <a:off x="7967472" y="950977"/>
            <a:ext cx="4224528" cy="4575592"/>
          </a:xfrm>
          <a:prstGeom prst="rect">
            <a:avLst/>
          </a:prstGeom>
          <a:noFill/>
          <a:ln>
            <a:noFill/>
          </a:ln>
        </p:spPr>
      </p:pic>
      <p:sp>
        <p:nvSpPr>
          <p:cNvPr id="1089" name="Google Shape;1089;p141"/>
          <p:cNvSpPr txBox="1"/>
          <p:nvPr/>
        </p:nvSpPr>
        <p:spPr>
          <a:xfrm>
            <a:off x="97536" y="823780"/>
            <a:ext cx="7869936" cy="504753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 sz="1600">
                <a:solidFill>
                  <a:srgbClr val="0C0C0C"/>
                </a:solidFill>
                <a:latin typeface="Arial"/>
                <a:ea typeface="Arial"/>
                <a:cs typeface="Arial"/>
                <a:sym typeface="Arial"/>
              </a:rPr>
              <a:t>3.1.3 Vols d'expatriés/consultants d'assistance technique à court terme (STTA)</a:t>
            </a:r>
            <a:endParaRPr/>
          </a:p>
          <a:p>
            <a:pPr indent="0" lvl="0" marL="0" marR="0" rtl="0" algn="l">
              <a:spcBef>
                <a:spcPts val="0"/>
              </a:spcBef>
              <a:spcAft>
                <a:spcPts val="0"/>
              </a:spcAft>
              <a:buNone/>
            </a:pPr>
            <a:r>
              <a:t/>
            </a:r>
            <a:endParaRPr b="1" sz="1600">
              <a:solidFill>
                <a:srgbClr val="0C0C0C"/>
              </a:solidFill>
              <a:latin typeface="Arial"/>
              <a:ea typeface="Arial"/>
              <a:cs typeface="Arial"/>
              <a:sym typeface="Arial"/>
            </a:endParaRPr>
          </a:p>
          <a:p>
            <a:pPr indent="0" lvl="0" marL="0" marR="0" rtl="0" algn="l">
              <a:spcBef>
                <a:spcPts val="0"/>
              </a:spcBef>
              <a:spcAft>
                <a:spcPts val="0"/>
              </a:spcAft>
              <a:buNone/>
            </a:pPr>
            <a:r>
              <a:rPr lang="fr" sz="1600">
                <a:solidFill>
                  <a:srgbClr val="0C0C0C"/>
                </a:solidFill>
                <a:latin typeface="Arial"/>
                <a:ea typeface="Arial"/>
                <a:cs typeface="Arial"/>
                <a:sym typeface="Arial"/>
              </a:rPr>
              <a:t>Le budget comprend 3 billets d'avion aller-retour à 1 500 dollars en moyenne par billet d'avion de la ville américaine à Almaty pour le déplacement des consultants vers leur poste. Les prix des billets d'avion sont basés sur les devis de billets d'avion en classe économique remboursables et conformes aux normes Fly America de notre agent de voyages interne, depuis une ville américaine vers Almaty au Kazakhstan. Trois voyages par an sont budgétisés pour chaque année de programme.</a:t>
            </a:r>
            <a:endParaRPr/>
          </a:p>
          <a:p>
            <a:pPr indent="0" lvl="0" marL="0" marR="0" rtl="0" algn="l">
              <a:spcBef>
                <a:spcPts val="0"/>
              </a:spcBef>
              <a:spcAft>
                <a:spcPts val="0"/>
              </a:spcAft>
              <a:buNone/>
            </a:pPr>
            <a:r>
              <a:t/>
            </a:r>
            <a:endParaRPr sz="1800">
              <a:solidFill>
                <a:srgbClr val="0C0C0C"/>
              </a:solidFill>
              <a:latin typeface="Arial"/>
              <a:ea typeface="Arial"/>
              <a:cs typeface="Arial"/>
              <a:sym typeface="Arial"/>
            </a:endParaRPr>
          </a:p>
          <a:p>
            <a:pPr indent="0" lvl="0" marL="0" marR="0" rtl="0" algn="l">
              <a:spcBef>
                <a:spcPts val="0"/>
              </a:spcBef>
              <a:spcAft>
                <a:spcPts val="0"/>
              </a:spcAft>
              <a:buNone/>
            </a:pPr>
            <a:r>
              <a:rPr b="1" lang="fr" sz="1600">
                <a:solidFill>
                  <a:srgbClr val="0C0C0C"/>
                </a:solidFill>
                <a:latin typeface="Arial"/>
                <a:ea typeface="Arial"/>
                <a:cs typeface="Arial"/>
                <a:sym typeface="Arial"/>
              </a:rPr>
              <a:t>3.1.4 Per Diem (hébergement et M&amp;IE) et transport terrestre</a:t>
            </a:r>
            <a:endParaRPr/>
          </a:p>
          <a:p>
            <a:pPr indent="0" lvl="0" marL="0" marR="0" rtl="0" algn="l">
              <a:spcBef>
                <a:spcPts val="0"/>
              </a:spcBef>
              <a:spcAft>
                <a:spcPts val="0"/>
              </a:spcAft>
              <a:buNone/>
            </a:pPr>
            <a:r>
              <a:rPr lang="fr" sz="1600">
                <a:solidFill>
                  <a:srgbClr val="0C0C0C"/>
                </a:solidFill>
                <a:latin typeface="Arial"/>
                <a:ea typeface="Arial"/>
                <a:cs typeface="Arial"/>
                <a:sym typeface="Arial"/>
              </a:rPr>
              <a:t>Les indemnités journalières sont budgétisées sur la base des tarifs prévus dans le chapitre 925 des Règlements normalisés du Département d'État (DSSR). Les hypothèses suivantes ont été budgétisées par indemnité journalière : a) </a:t>
            </a:r>
            <a:r>
              <a:rPr i="1" lang="fr" sz="1600">
                <a:solidFill>
                  <a:srgbClr val="0C0C0C"/>
                </a:solidFill>
                <a:latin typeface="Arial"/>
                <a:ea typeface="Arial"/>
                <a:cs typeface="Arial"/>
                <a:sym typeface="Arial"/>
              </a:rPr>
              <a:t>Indemnité journalière pour les voyages internationaux : </a:t>
            </a:r>
            <a:r>
              <a:rPr lang="fr" sz="1600">
                <a:solidFill>
                  <a:srgbClr val="0C0C0C"/>
                </a:solidFill>
                <a:latin typeface="Arial"/>
                <a:ea typeface="Arial"/>
                <a:cs typeface="Arial"/>
                <a:sym typeface="Arial"/>
              </a:rPr>
              <a:t>l'hébergement et les frais et entretien sont budgétisés à 316 $/jour par personne. DSSR pour le siège international, la STTA et les consultants voyageant au Kazakhstan. Chaque voyage est budgétisé pour 14 jours, jours de voyage compris. Nous avons calculé les jours journaliers sur la base de la LOE budgétisée sous le personnel du siège, de la STTA et des consultants internationaux. b) </a:t>
            </a:r>
            <a:r>
              <a:rPr i="1" lang="fr" sz="1600">
                <a:solidFill>
                  <a:srgbClr val="0C0C0C"/>
                </a:solidFill>
                <a:latin typeface="Arial"/>
                <a:ea typeface="Arial"/>
                <a:cs typeface="Arial"/>
                <a:sym typeface="Arial"/>
              </a:rPr>
              <a:t>Transport terrestre : </a:t>
            </a:r>
            <a:r>
              <a:rPr lang="fr" sz="1600">
                <a:solidFill>
                  <a:srgbClr val="0C0C0C"/>
                </a:solidFill>
                <a:latin typeface="Arial"/>
                <a:ea typeface="Arial"/>
                <a:cs typeface="Arial"/>
                <a:sym typeface="Arial"/>
              </a:rPr>
              <a:t>150 $ par voyage sont prévus pour le transport terrestre pour les déplacements du siège, de la STTA et des consultants au Kazakhstan.</a:t>
            </a:r>
            <a:endParaRPr/>
          </a:p>
        </p:txBody>
      </p:sp>
      <p:sp>
        <p:nvSpPr>
          <p:cNvPr id="1090" name="Google Shape;1090;p141"/>
          <p:cNvSpPr/>
          <p:nvPr/>
        </p:nvSpPr>
        <p:spPr>
          <a:xfrm>
            <a:off x="7760418" y="2462784"/>
            <a:ext cx="3937807" cy="463337"/>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venir"/>
              <a:ea typeface="Avenir"/>
              <a:cs typeface="Avenir"/>
              <a:sym typeface="Avenir"/>
            </a:endParaRPr>
          </a:p>
        </p:txBody>
      </p:sp>
      <p:sp>
        <p:nvSpPr>
          <p:cNvPr id="1091" name="Google Shape;1091;p141"/>
          <p:cNvSpPr/>
          <p:nvPr/>
        </p:nvSpPr>
        <p:spPr>
          <a:xfrm>
            <a:off x="7821168" y="2840736"/>
            <a:ext cx="3907536" cy="586624"/>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venir"/>
              <a:ea typeface="Avenir"/>
              <a:cs typeface="Avenir"/>
              <a:sym typeface="Avenir"/>
            </a:endParaRPr>
          </a:p>
        </p:txBody>
      </p:sp>
      <p:sp>
        <p:nvSpPr>
          <p:cNvPr id="1092" name="Google Shape;1092;p141"/>
          <p:cNvSpPr/>
          <p:nvPr/>
        </p:nvSpPr>
        <p:spPr>
          <a:xfrm>
            <a:off x="0" y="1"/>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EXEMPLE NARRATIF BUDGÉTAIRE</a:t>
            </a:r>
            <a:endParaRPr b="1" sz="4267">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42"/>
          <p:cNvSpPr/>
          <p:nvPr/>
        </p:nvSpPr>
        <p:spPr>
          <a:xfrm>
            <a:off x="0" y="1"/>
            <a:ext cx="12192000" cy="1158239"/>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 sz="4267">
                <a:solidFill>
                  <a:srgbClr val="FFFFFF"/>
                </a:solidFill>
                <a:latin typeface="Arial"/>
                <a:ea typeface="Arial"/>
                <a:cs typeface="Arial"/>
                <a:sym typeface="Arial"/>
              </a:rPr>
              <a:t>CONSEILS ET CONSIDÉRATIONS POUR UNE PROPOSITION SOLIDE ET CONFORME</a:t>
            </a:r>
            <a:endParaRPr/>
          </a:p>
        </p:txBody>
      </p:sp>
      <p:sp>
        <p:nvSpPr>
          <p:cNvPr id="1098" name="Google Shape;1098;p142"/>
          <p:cNvSpPr txBox="1"/>
          <p:nvPr>
            <p:ph idx="1" type="body"/>
          </p:nvPr>
        </p:nvSpPr>
        <p:spPr>
          <a:xfrm>
            <a:off x="1077586" y="1166128"/>
            <a:ext cx="9706239" cy="4685851"/>
          </a:xfrm>
          <a:prstGeom prst="rect">
            <a:avLst/>
          </a:prstGeom>
          <a:noFill/>
          <a:ln>
            <a:noFill/>
          </a:ln>
        </p:spPr>
        <p:txBody>
          <a:bodyPr anchorCtr="0" anchor="t" bIns="45700" lIns="0" spcFirstLastPara="1" rIns="0" wrap="square" tIns="45700">
            <a:noAutofit/>
          </a:bodyPr>
          <a:lstStyle/>
          <a:p>
            <a:pPr indent="0" lvl="4" marL="0" rtl="0" algn="just">
              <a:lnSpc>
                <a:spcPct val="110000"/>
              </a:lnSpc>
              <a:spcBef>
                <a:spcPts val="0"/>
              </a:spcBef>
              <a:spcAft>
                <a:spcPts val="0"/>
              </a:spcAft>
              <a:buClr>
                <a:srgbClr val="0C0C0C"/>
              </a:buClr>
              <a:buSzPts val="1600"/>
              <a:buNone/>
            </a:pPr>
            <a:r>
              <a:rPr b="1" lang="fr" sz="2000">
                <a:solidFill>
                  <a:srgbClr val="0C0C0C"/>
                </a:solidFill>
                <a:latin typeface="Arial"/>
                <a:ea typeface="Arial"/>
                <a:cs typeface="Arial"/>
                <a:sym typeface="Arial"/>
              </a:rPr>
              <a:t>Revue interne de la proposition technique </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Une fois que votre équipe dispose d'un projet complet, votre responsable de proposition et/ou un autre membre du personnel senior doivent examiner le projet pour s'assurer qu'il est clair, cohérent et professionnel et que son langage reflète celui de la sollicitation de l'USAID.</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Obtenez autant de commentaires internes que possible de la part des membres de l’équipe possédant une expertise technique et même de collègues sur d’autres initiatives comparables.</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Si votre organisation a un thème gagnant, assurez-vous que vos évaluateurs connaissent ce thème et peuvent évaluer son efficacité.</a:t>
            </a:r>
            <a:endParaRPr/>
          </a:p>
          <a:p>
            <a:pPr indent="-380990" lvl="0" marL="380990" rtl="0" algn="l">
              <a:lnSpc>
                <a:spcPct val="110000"/>
              </a:lnSpc>
              <a:spcBef>
                <a:spcPts val="1600"/>
              </a:spcBef>
              <a:spcAft>
                <a:spcPts val="0"/>
              </a:spcAft>
              <a:buClr>
                <a:schemeClr val="dk1"/>
              </a:buClr>
              <a:buSzPts val="2000"/>
              <a:buFont typeface="Noto Sans Symbols"/>
              <a:buChar char="▪"/>
            </a:pPr>
            <a:r>
              <a:rPr lang="fr" sz="2000">
                <a:solidFill>
                  <a:srgbClr val="0C0C0C"/>
                </a:solidFill>
              </a:rPr>
              <a:t>Assurez-vous qu’ils disposent d’une copie de la sollicitation et mettez également en évidence les critères d’évaluation.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spectVTI">
  <a:themeElements>
    <a:clrScheme name="AnalogousFromRegularSeedRightStep">
      <a:dk1>
        <a:srgbClr val="000000"/>
      </a:dk1>
      <a:lt1>
        <a:srgbClr val="FFFFFF"/>
      </a:lt1>
      <a:dk2>
        <a:srgbClr val="1A282F"/>
      </a:dk2>
      <a:lt2>
        <a:srgbClr val="F3F1F0"/>
      </a:lt2>
      <a:accent1>
        <a:srgbClr val="29A8E7"/>
      </a:accent1>
      <a:accent2>
        <a:srgbClr val="1747D5"/>
      </a:accent2>
      <a:accent3>
        <a:srgbClr val="4A2BE7"/>
      </a:accent3>
      <a:accent4>
        <a:srgbClr val="8517D5"/>
      </a:accent4>
      <a:accent5>
        <a:srgbClr val="E629E7"/>
      </a:accent5>
      <a:accent6>
        <a:srgbClr val="D51786"/>
      </a:accent6>
      <a:hlink>
        <a:srgbClr val="BF693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4.3-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