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Lst>
  <p:sldSz cy="5143500" cx="9144000"/>
  <p:notesSz cx="6858000" cy="9144000"/>
  <p:embeddedFontLst>
    <p:embeddedFont>
      <p:font typeface="Cabin"/>
      <p:regular r:id="rId101"/>
      <p:bold r:id="rId102"/>
      <p:italic r:id="rId103"/>
      <p:boldItalic r:id="rId104"/>
    </p:embeddedFont>
    <p:embeddedFont>
      <p:font typeface="Tahoma"/>
      <p:regular r:id="rId105"/>
      <p:bold r:id="rId106"/>
    </p:embeddedFont>
    <p:embeddedFont>
      <p:font typeface="Quattrocento Sans"/>
      <p:regular r:id="rId107"/>
      <p:bold r:id="rId108"/>
      <p:italic r:id="rId109"/>
      <p:boldItalic r:id="rId110"/>
    </p:embeddedFont>
    <p:embeddedFont>
      <p:font typeface="Helvetica Neue"/>
      <p:regular r:id="rId111"/>
      <p:bold r:id="rId112"/>
      <p:italic r:id="rId113"/>
      <p:boldItalic r:id="rId114"/>
    </p:embeddedFont>
    <p:embeddedFont>
      <p:font typeface="Gill Sans"/>
      <p:regular r:id="rId115"/>
      <p:bold r:id="rId1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57E88F-EE78-4EFB-A6B5-AC71550D5D51}">
  <a:tblStyle styleId="{6757E88F-EE78-4EFB-A6B5-AC71550D5D5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3"/>
          </a:solidFill>
        </a:fill>
      </a:tcStyle>
    </a:band1H>
    <a:band2H>
      <a:tcTxStyle/>
    </a:band2H>
    <a:band1V>
      <a:tcTxStyle/>
      <a:tcStyle>
        <a:fill>
          <a:solidFill>
            <a:srgbClr val="CACCD3"/>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QuattrocentoSans-regular.fntdata"/><Relationship Id="rId106" Type="http://schemas.openxmlformats.org/officeDocument/2006/relationships/font" Target="fonts/Tahoma-bold.fntdata"/><Relationship Id="rId105" Type="http://schemas.openxmlformats.org/officeDocument/2006/relationships/font" Target="fonts/Tahoma-regular.fntdata"/><Relationship Id="rId104" Type="http://schemas.openxmlformats.org/officeDocument/2006/relationships/font" Target="fonts/Cabin-boldItalic.fntdata"/><Relationship Id="rId109" Type="http://schemas.openxmlformats.org/officeDocument/2006/relationships/font" Target="fonts/QuattrocentoSans-italic.fntdata"/><Relationship Id="rId108" Type="http://schemas.openxmlformats.org/officeDocument/2006/relationships/font" Target="fonts/QuattrocentoSans-bold.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Cabin-italic.fntdata"/><Relationship Id="rId102" Type="http://schemas.openxmlformats.org/officeDocument/2006/relationships/font" Target="fonts/Cabin-bold.fntdata"/><Relationship Id="rId101" Type="http://schemas.openxmlformats.org/officeDocument/2006/relationships/font" Target="fonts/Cabin-regular.fntdata"/><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6" Type="http://schemas.openxmlformats.org/officeDocument/2006/relationships/font" Target="fonts/GillSans-bold.fntdata"/><Relationship Id="rId115" Type="http://schemas.openxmlformats.org/officeDocument/2006/relationships/font" Target="fonts/GillSans-regular.fntdata"/><Relationship Id="rId15" Type="http://schemas.openxmlformats.org/officeDocument/2006/relationships/slide" Target="slides/slide9.xml"/><Relationship Id="rId110" Type="http://schemas.openxmlformats.org/officeDocument/2006/relationships/font" Target="fonts/QuattrocentoSans-bold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HelveticaNeue-boldItalic.fntdata"/><Relationship Id="rId18" Type="http://schemas.openxmlformats.org/officeDocument/2006/relationships/slide" Target="slides/slide12.xml"/><Relationship Id="rId113" Type="http://schemas.openxmlformats.org/officeDocument/2006/relationships/font" Target="fonts/HelveticaNeue-italic.fntdata"/><Relationship Id="rId112" Type="http://schemas.openxmlformats.org/officeDocument/2006/relationships/font" Target="fonts/HelveticaNeue-bold.fntdata"/><Relationship Id="rId111" Type="http://schemas.openxmlformats.org/officeDocument/2006/relationships/font" Target="fonts/HelveticaNeue-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8685ca0fe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78685ca0fe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fr-FR"/>
              <a:t>Remarque : cette session sera enregistrée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0:notes"/>
          <p:cNvSpPr txBox="1"/>
          <p:nvPr>
            <p:ph idx="1" type="body"/>
          </p:nvPr>
        </p:nvSpPr>
        <p:spPr>
          <a:xfrm>
            <a:off x="685800" y="4343400"/>
            <a:ext cx="5486400" cy="4114800"/>
          </a:xfrm>
          <a:prstGeom prst="rect">
            <a:avLst/>
          </a:prstGeom>
          <a:noFill/>
          <a:ln>
            <a:noFill/>
          </a:ln>
        </p:spPr>
        <p:txBody>
          <a:bodyPr anchorCtr="0" anchor="t" bIns="91400" lIns="91400" spcFirstLastPara="1" rIns="91400" wrap="square" tIns="91400">
            <a:noAutofit/>
          </a:bodyPr>
          <a:lstStyle/>
          <a:p>
            <a:pPr indent="-298450" lvl="0" marL="457200" rtl="0" algn="l">
              <a:lnSpc>
                <a:spcPct val="100000"/>
              </a:lnSpc>
              <a:spcBef>
                <a:spcPts val="0"/>
              </a:spcBef>
              <a:spcAft>
                <a:spcPts val="0"/>
              </a:spcAft>
              <a:buSzPts val="1100"/>
              <a:buChar char="●"/>
            </a:pPr>
            <a:r>
              <a:rPr lang="fr-FR"/>
              <a:t>Memes notes que le précédent slide</a:t>
            </a:r>
            <a:endParaRPr/>
          </a:p>
        </p:txBody>
      </p:sp>
      <p:sp>
        <p:nvSpPr>
          <p:cNvPr id="455" name="Google Shape;45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1:notes"/>
          <p:cNvSpPr txBox="1"/>
          <p:nvPr>
            <p:ph idx="1" type="body"/>
          </p:nvPr>
        </p:nvSpPr>
        <p:spPr>
          <a:xfrm>
            <a:off x="685800" y="4343400"/>
            <a:ext cx="5486400" cy="4114800"/>
          </a:xfrm>
          <a:prstGeom prst="rect">
            <a:avLst/>
          </a:prstGeom>
          <a:noFill/>
          <a:ln>
            <a:noFill/>
          </a:ln>
        </p:spPr>
        <p:txBody>
          <a:bodyPr anchorCtr="0" anchor="t" bIns="91400" lIns="91400" spcFirstLastPara="1" rIns="91400" wrap="square" tIns="91400">
            <a:noAutofit/>
          </a:bodyPr>
          <a:lstStyle/>
          <a:p>
            <a:pPr indent="-298450" lvl="0" marL="457200" rtl="0" algn="l">
              <a:lnSpc>
                <a:spcPct val="100000"/>
              </a:lnSpc>
              <a:spcBef>
                <a:spcPts val="0"/>
              </a:spcBef>
              <a:spcAft>
                <a:spcPts val="0"/>
              </a:spcAft>
              <a:buSzPts val="1100"/>
              <a:buChar char="●"/>
            </a:pPr>
            <a:r>
              <a:rPr lang="fr-FR"/>
              <a:t>Memes notes que le précédent slide</a:t>
            </a:r>
            <a:endParaRPr/>
          </a:p>
        </p:txBody>
      </p:sp>
      <p:sp>
        <p:nvSpPr>
          <p:cNvPr id="461" name="Google Shape;4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ec82dcc12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ec82dcc12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ec82dcc12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ec82dcc12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ec82dcc12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ec82dcc12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ec82dcc12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ec82dcc12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ec82dcc12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ec82dcc12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ec82dcc12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ec82dcc12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ec82dcc12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ec82dcc12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ec82dcc12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ec82dcc12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ec82dcc12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ec82dcc12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ec82dcc12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ec82dcc12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ec82dcc12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2ec82dcc12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ec82dcc12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ec82dcc12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ec82dcc12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2ec82dcc12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ec82dcc12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ec82dcc12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ec82dcc12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ec82dcc12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ec82dcc12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ec82dcc12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ec82dcc12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ec82dcc12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ec82dcc12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ec82dcc12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ec82dcc12b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ec82dcc12b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ec82dcc12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ec82dcc12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ec82dcc12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ec82dcc12b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ec82dcc12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2ec82dcc12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ec82dcc12b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2ec82dcc12b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ec82dcc12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2ec82dcc12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ec82dcc12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ec82dcc12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ec82dcc12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g2ec82dcc12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ec82dcc12b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2ec82dcc12b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ec82dcc12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2ec82dcc12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ec82dcc12b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g2ec82dcc12b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ec82dcc12b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2ec82dcc12b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ec82dcc12b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g2ec82dcc12b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ec82dcc12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2ec82dcc12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ec82dcc12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2ec82dcc12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ec82dcc12b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g2ec82dcc12b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ec82dcc12b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2ec82dcc12b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ec82dcc12b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g2ec82dcc12b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ec82dcc12b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g2ec82dcc12b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ec82dcc12b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g2ec82dcc12b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ec82dcc12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2ec82dcc12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ec82dcc12b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g2ec82dcc12b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ec82dcc12b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g2ec82dcc12b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ec82dcc12b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g2ec82dcc12b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ec82dcc12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2ec82dcc12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ec82dcc12b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g2ec82dcc12b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ec82dcc12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g2ec82dcc12b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ec82dcc12b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g2ec82dcc12b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ec82dcc12b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g2ec82dcc12b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ec82dcc12b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g2ec82dcc12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ec82dcc12b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g2ec82dcc12b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13.png"/><Relationship Id="rId5"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10" name="Shape 10"/>
        <p:cNvGrpSpPr/>
        <p:nvPr/>
      </p:nvGrpSpPr>
      <p:grpSpPr>
        <a:xfrm>
          <a:off x="0" y="0"/>
          <a:ext cx="0" cy="0"/>
          <a:chOff x="0" y="0"/>
          <a:chExt cx="0" cy="0"/>
        </a:xfrm>
      </p:grpSpPr>
      <p:sp>
        <p:nvSpPr>
          <p:cNvPr id="11" name="Google Shape;11;p2"/>
          <p:cNvSpPr txBox="1"/>
          <p:nvPr>
            <p:ph idx="10" type="dt"/>
          </p:nvPr>
        </p:nvSpPr>
        <p:spPr>
          <a:xfrm>
            <a:off x="152400" y="4879159"/>
            <a:ext cx="2133600" cy="161583"/>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SzPts val="1400"/>
              <a:buNone/>
              <a:defRPr b="0" i="0" sz="45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2"/>
          <p:cNvSpPr txBox="1"/>
          <p:nvPr>
            <p:ph idx="11" type="ftr"/>
          </p:nvPr>
        </p:nvSpPr>
        <p:spPr>
          <a:xfrm>
            <a:off x="3124200" y="4879159"/>
            <a:ext cx="2895600" cy="161583"/>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SzPts val="1400"/>
              <a:buNone/>
              <a:defRPr b="0" i="0" sz="45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2"/>
          <p:cNvSpPr txBox="1"/>
          <p:nvPr>
            <p:ph idx="12" type="sldNum"/>
          </p:nvPr>
        </p:nvSpPr>
        <p:spPr>
          <a:xfrm>
            <a:off x="6858000" y="4879159"/>
            <a:ext cx="2133600" cy="161583"/>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1pPr>
            <a:lvl2pPr indent="0" lvl="1"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2pPr>
            <a:lvl3pPr indent="0" lvl="2"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3pPr>
            <a:lvl4pPr indent="0" lvl="3"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4pPr>
            <a:lvl5pPr indent="0" lvl="4"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5pPr>
            <a:lvl6pPr indent="0" lvl="5"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6pPr>
            <a:lvl7pPr indent="0" lvl="6"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7pPr>
            <a:lvl8pPr indent="0" lvl="7"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8pPr>
            <a:lvl9pPr indent="0" lvl="8" marL="0" algn="r">
              <a:lnSpc>
                <a:spcPct val="100000"/>
              </a:lnSpc>
              <a:spcBef>
                <a:spcPts val="0"/>
              </a:spcBef>
              <a:spcAft>
                <a:spcPts val="0"/>
              </a:spcAft>
              <a:buSzPts val="450"/>
              <a:buNone/>
              <a:defRPr b="0" i="0" sz="45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14" name="Google Shape;14;p2"/>
          <p:cNvSpPr txBox="1"/>
          <p:nvPr>
            <p:ph type="ctrTitle"/>
          </p:nvPr>
        </p:nvSpPr>
        <p:spPr>
          <a:xfrm>
            <a:off x="685800" y="1600200"/>
            <a:ext cx="5486400" cy="1200150"/>
          </a:xfrm>
          <a:prstGeom prst="rect">
            <a:avLst/>
          </a:prstGeom>
          <a:noFill/>
          <a:ln>
            <a:noFill/>
          </a:ln>
        </p:spPr>
        <p:txBody>
          <a:bodyPr anchorCtr="0" anchor="b" bIns="91175" lIns="91175" spcFirstLastPara="1" rIns="91175" wrap="square" tIns="91175">
            <a:normAutofit/>
          </a:bodyPr>
          <a:lstStyle>
            <a:lvl1pPr lvl="0" algn="l">
              <a:lnSpc>
                <a:spcPct val="100000"/>
              </a:lnSpc>
              <a:spcBef>
                <a:spcPts val="0"/>
              </a:spcBef>
              <a:spcAft>
                <a:spcPts val="0"/>
              </a:spcAft>
              <a:buSzPts val="1400"/>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subTitle"/>
          </p:nvPr>
        </p:nvSpPr>
        <p:spPr>
          <a:xfrm>
            <a:off x="685800" y="3086100"/>
            <a:ext cx="3429000" cy="1200150"/>
          </a:xfrm>
          <a:prstGeom prst="rect">
            <a:avLst/>
          </a:prstGeom>
          <a:noFill/>
          <a:ln>
            <a:noFill/>
          </a:ln>
        </p:spPr>
        <p:txBody>
          <a:bodyPr anchorCtr="0" anchor="t" bIns="91175" lIns="91175" spcFirstLastPara="1" rIns="91175" wrap="square" tIns="91175">
            <a:normAutofit/>
          </a:bodyPr>
          <a:lstStyle>
            <a:lvl1pPr lvl="0" algn="l">
              <a:lnSpc>
                <a:spcPct val="100000"/>
              </a:lnSpc>
              <a:spcBef>
                <a:spcPts val="0"/>
              </a:spcBef>
              <a:spcAft>
                <a:spcPts val="0"/>
              </a:spcAft>
              <a:buSzPts val="1600"/>
              <a:buNone/>
              <a:defRPr sz="1350">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800"/>
              </a:spcBef>
              <a:spcAft>
                <a:spcPts val="0"/>
              </a:spcAft>
              <a:buSzPts val="1800"/>
              <a:buNone/>
              <a:defRPr>
                <a:solidFill>
                  <a:srgbClr val="888888"/>
                </a:solidFill>
              </a:defRPr>
            </a:lvl3pPr>
            <a:lvl4pPr lvl="3" algn="ctr">
              <a:lnSpc>
                <a:spcPct val="100000"/>
              </a:lnSpc>
              <a:spcBef>
                <a:spcPts val="300"/>
              </a:spcBef>
              <a:spcAft>
                <a:spcPts val="0"/>
              </a:spcAft>
              <a:buSzPts val="1600"/>
              <a:buNone/>
              <a:defRPr>
                <a:solidFill>
                  <a:srgbClr val="888888"/>
                </a:solidFill>
              </a:defRPr>
            </a:lvl4pPr>
            <a:lvl5pPr lvl="4" algn="ctr">
              <a:lnSpc>
                <a:spcPct val="100000"/>
              </a:lnSpc>
              <a:spcBef>
                <a:spcPts val="300"/>
              </a:spcBef>
              <a:spcAft>
                <a:spcPts val="0"/>
              </a:spcAft>
              <a:buSzPts val="1400"/>
              <a:buNone/>
              <a:defRPr>
                <a:solidFill>
                  <a:srgbClr val="888888"/>
                </a:solidFill>
              </a:defRPr>
            </a:lvl5pPr>
            <a:lvl6pPr lvl="5" algn="ctr">
              <a:lnSpc>
                <a:spcPct val="100000"/>
              </a:lnSpc>
              <a:spcBef>
                <a:spcPts val="400"/>
              </a:spcBef>
              <a:spcAft>
                <a:spcPts val="0"/>
              </a:spcAft>
              <a:buSzPts val="2000"/>
              <a:buNone/>
              <a:defRPr>
                <a:solidFill>
                  <a:srgbClr val="888888"/>
                </a:solidFill>
              </a:defRPr>
            </a:lvl6pPr>
            <a:lvl7pPr lvl="6" algn="ctr">
              <a:lnSpc>
                <a:spcPct val="100000"/>
              </a:lnSpc>
              <a:spcBef>
                <a:spcPts val="400"/>
              </a:spcBef>
              <a:spcAft>
                <a:spcPts val="0"/>
              </a:spcAft>
              <a:buSzPts val="2000"/>
              <a:buNone/>
              <a:defRPr>
                <a:solidFill>
                  <a:srgbClr val="888888"/>
                </a:solidFill>
              </a:defRPr>
            </a:lvl7pPr>
            <a:lvl8pPr lvl="7" algn="ctr">
              <a:lnSpc>
                <a:spcPct val="100000"/>
              </a:lnSpc>
              <a:spcBef>
                <a:spcPts val="400"/>
              </a:spcBef>
              <a:spcAft>
                <a:spcPts val="0"/>
              </a:spcAft>
              <a:buSzPts val="2000"/>
              <a:buNone/>
              <a:defRPr>
                <a:solidFill>
                  <a:srgbClr val="888888"/>
                </a:solidFill>
              </a:defRPr>
            </a:lvl8pPr>
            <a:lvl9pPr lvl="8" algn="ctr">
              <a:lnSpc>
                <a:spcPct val="100000"/>
              </a:lnSpc>
              <a:spcBef>
                <a:spcPts val="400"/>
              </a:spcBef>
              <a:spcAft>
                <a:spcPts val="0"/>
              </a:spcAft>
              <a:buSzPts val="2000"/>
              <a:buNone/>
              <a:defRPr>
                <a:solidFill>
                  <a:srgbClr val="888888"/>
                </a:solidFill>
              </a:defRPr>
            </a:lvl9pPr>
          </a:lstStyle>
          <a:p/>
        </p:txBody>
      </p:sp>
      <p:cxnSp>
        <p:nvCxnSpPr>
          <p:cNvPr id="16" name="Google Shape;16;p2"/>
          <p:cNvCxnSpPr/>
          <p:nvPr/>
        </p:nvCxnSpPr>
        <p:spPr>
          <a:xfrm>
            <a:off x="762000" y="2914650"/>
            <a:ext cx="320040" cy="0"/>
          </a:xfrm>
          <a:prstGeom prst="straightConnector1">
            <a:avLst/>
          </a:prstGeom>
          <a:noFill/>
          <a:ln cap="flat" cmpd="sng" w="19050">
            <a:solidFill>
              <a:schemeClr val="lt1"/>
            </a:solidFill>
            <a:prstDash val="solid"/>
            <a:round/>
            <a:headEnd len="sm" w="sm" type="none"/>
            <a:tailEnd len="sm" w="sm" type="none"/>
          </a:ln>
        </p:spPr>
      </p:cxnSp>
      <p:sp>
        <p:nvSpPr>
          <p:cNvPr id="17" name="Google Shape;17;p2"/>
          <p:cNvSpPr/>
          <p:nvPr/>
        </p:nvSpPr>
        <p:spPr>
          <a:xfrm>
            <a:off x="0" y="0"/>
            <a:ext cx="9144000" cy="12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pic>
        <p:nvPicPr>
          <p:cNvPr descr="Logo&#10;&#10;Description automatically generated" id="18" name="Google Shape;18;p2"/>
          <p:cNvPicPr preferRelativeResize="0"/>
          <p:nvPr/>
        </p:nvPicPr>
        <p:blipFill rotWithShape="1">
          <a:blip r:embed="rId2">
            <a:alphaModFix/>
          </a:blip>
          <a:srcRect b="0" l="0" r="0" t="0"/>
          <a:stretch/>
        </p:blipFill>
        <p:spPr>
          <a:xfrm>
            <a:off x="5825234" y="185259"/>
            <a:ext cx="2599323" cy="1005779"/>
          </a:xfrm>
          <a:prstGeom prst="rect">
            <a:avLst/>
          </a:prstGeom>
          <a:noFill/>
          <a:ln>
            <a:noFill/>
          </a:ln>
        </p:spPr>
      </p:pic>
      <p:pic>
        <p:nvPicPr>
          <p:cNvPr descr="A picture containing logo&#10;&#10;Description automatically generated" id="19" name="Google Shape;19;p2"/>
          <p:cNvPicPr preferRelativeResize="0"/>
          <p:nvPr/>
        </p:nvPicPr>
        <p:blipFill rotWithShape="1">
          <a:blip r:embed="rId3">
            <a:alphaModFix/>
          </a:blip>
          <a:srcRect b="0" l="0" r="0" t="0"/>
          <a:stretch/>
        </p:blipFill>
        <p:spPr>
          <a:xfrm>
            <a:off x="992124" y="171819"/>
            <a:ext cx="1531620" cy="8999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2_Divider - Full Red">
    <p:bg>
      <p:bgPr>
        <a:solidFill>
          <a:srgbClr val="002F6C"/>
        </a:solidFill>
      </p:bgPr>
    </p:bg>
    <p:spTree>
      <p:nvGrpSpPr>
        <p:cNvPr id="65" name="Shape 65"/>
        <p:cNvGrpSpPr/>
        <p:nvPr/>
      </p:nvGrpSpPr>
      <p:grpSpPr>
        <a:xfrm>
          <a:off x="0" y="0"/>
          <a:ext cx="0" cy="0"/>
          <a:chOff x="0" y="0"/>
          <a:chExt cx="0" cy="0"/>
        </a:xfrm>
      </p:grpSpPr>
      <p:sp>
        <p:nvSpPr>
          <p:cNvPr id="66" name="Google Shape;66;p11"/>
          <p:cNvSpPr/>
          <p:nvPr/>
        </p:nvSpPr>
        <p:spPr>
          <a:xfrm>
            <a:off x="0" y="3980795"/>
            <a:ext cx="9144000" cy="12481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67" name="Google Shape;67;p11"/>
          <p:cNvPicPr preferRelativeResize="0"/>
          <p:nvPr/>
        </p:nvPicPr>
        <p:blipFill rotWithShape="1">
          <a:blip r:embed="rId2">
            <a:alphaModFix/>
          </a:blip>
          <a:srcRect b="0" l="0" r="0" t="0"/>
          <a:stretch/>
        </p:blipFill>
        <p:spPr>
          <a:xfrm>
            <a:off x="6607294" y="3999511"/>
            <a:ext cx="2460196" cy="951946"/>
          </a:xfrm>
          <a:prstGeom prst="rect">
            <a:avLst/>
          </a:prstGeom>
          <a:noFill/>
          <a:ln>
            <a:noFill/>
          </a:ln>
        </p:spPr>
      </p:pic>
      <p:sp>
        <p:nvSpPr>
          <p:cNvPr id="68" name="Google Shape;68;p11"/>
          <p:cNvSpPr txBox="1"/>
          <p:nvPr>
            <p:ph type="title"/>
          </p:nvPr>
        </p:nvSpPr>
        <p:spPr>
          <a:xfrm>
            <a:off x="1143000" y="1602784"/>
            <a:ext cx="5486400" cy="4581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2400" u="none" cap="none" strike="noStrik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9" name="Google Shape;69;p1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cxnSp>
        <p:nvCxnSpPr>
          <p:cNvPr id="70" name="Google Shape;70;p11"/>
          <p:cNvCxnSpPr/>
          <p:nvPr/>
        </p:nvCxnSpPr>
        <p:spPr>
          <a:xfrm>
            <a:off x="746760" y="1753971"/>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71" name="Google Shape;71;p11"/>
          <p:cNvPicPr preferRelativeResize="0"/>
          <p:nvPr/>
        </p:nvPicPr>
        <p:blipFill rotWithShape="1">
          <a:blip r:embed="rId3">
            <a:alphaModFix/>
          </a:blip>
          <a:srcRect b="0" l="0" r="0" t="0"/>
          <a:stretch/>
        </p:blipFill>
        <p:spPr>
          <a:xfrm>
            <a:off x="394926" y="4000738"/>
            <a:ext cx="1449641" cy="851779"/>
          </a:xfrm>
          <a:prstGeom prst="rect">
            <a:avLst/>
          </a:prstGeom>
          <a:noFill/>
          <a:ln>
            <a:noFill/>
          </a:ln>
        </p:spPr>
      </p:pic>
      <p:pic>
        <p:nvPicPr>
          <p:cNvPr id="72" name="Google Shape;72;p11"/>
          <p:cNvPicPr preferRelativeResize="0"/>
          <p:nvPr/>
        </p:nvPicPr>
        <p:blipFill rotWithShape="1">
          <a:blip r:embed="rId4">
            <a:alphaModFix/>
          </a:blip>
          <a:srcRect b="0" l="0" r="0" t="50198"/>
          <a:stretch/>
        </p:blipFill>
        <p:spPr>
          <a:xfrm>
            <a:off x="4862090" y="606810"/>
            <a:ext cx="4250378" cy="597770"/>
          </a:xfrm>
          <a:prstGeom prst="rect">
            <a:avLst/>
          </a:prstGeom>
          <a:noFill/>
          <a:ln>
            <a:noFill/>
          </a:ln>
        </p:spPr>
      </p:pic>
      <p:pic>
        <p:nvPicPr>
          <p:cNvPr id="73" name="Google Shape;73;p11"/>
          <p:cNvPicPr preferRelativeResize="0"/>
          <p:nvPr/>
        </p:nvPicPr>
        <p:blipFill rotWithShape="1">
          <a:blip r:embed="rId5">
            <a:alphaModFix/>
          </a:blip>
          <a:srcRect b="0" l="0" r="0" t="0"/>
          <a:stretch/>
        </p:blipFill>
        <p:spPr>
          <a:xfrm>
            <a:off x="7374938" y="291209"/>
            <a:ext cx="1430864" cy="44745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74" name="Shape 74"/>
        <p:cNvGrpSpPr/>
        <p:nvPr/>
      </p:nvGrpSpPr>
      <p:grpSpPr>
        <a:xfrm>
          <a:off x="0" y="0"/>
          <a:ext cx="0" cy="0"/>
          <a:chOff x="0" y="0"/>
          <a:chExt cx="0" cy="0"/>
        </a:xfrm>
      </p:grpSpPr>
      <p:sp>
        <p:nvSpPr>
          <p:cNvPr id="75" name="Google Shape;75;p12"/>
          <p:cNvSpPr/>
          <p:nvPr>
            <p:ph idx="2" type="pic"/>
          </p:nvPr>
        </p:nvSpPr>
        <p:spPr>
          <a:xfrm>
            <a:off x="152400" y="2571749"/>
            <a:ext cx="8839200" cy="2421300"/>
          </a:xfrm>
          <a:prstGeom prst="rect">
            <a:avLst/>
          </a:prstGeom>
          <a:solidFill>
            <a:schemeClr val="lt1"/>
          </a:solidFill>
          <a:ln>
            <a:noFill/>
          </a:ln>
        </p:spPr>
      </p:sp>
      <p:sp>
        <p:nvSpPr>
          <p:cNvPr id="76" name="Google Shape;76;p12"/>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77" name="Google Shape;77;p1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78" name="Google Shape;78;p12"/>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79" name="Google Shape;79;p12"/>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80" name="Shape 80"/>
        <p:cNvGrpSpPr/>
        <p:nvPr/>
      </p:nvGrpSpPr>
      <p:grpSpPr>
        <a:xfrm>
          <a:off x="0" y="0"/>
          <a:ext cx="0" cy="0"/>
          <a:chOff x="0" y="0"/>
          <a:chExt cx="0" cy="0"/>
        </a:xfrm>
      </p:grpSpPr>
      <p:sp>
        <p:nvSpPr>
          <p:cNvPr id="81" name="Google Shape;81;p13"/>
          <p:cNvSpPr/>
          <p:nvPr>
            <p:ph idx="2" type="pic"/>
          </p:nvPr>
        </p:nvSpPr>
        <p:spPr>
          <a:xfrm>
            <a:off x="4572000" y="152762"/>
            <a:ext cx="4419600" cy="4838100"/>
          </a:xfrm>
          <a:prstGeom prst="rect">
            <a:avLst/>
          </a:prstGeom>
          <a:solidFill>
            <a:srgbClr val="FFFFFF"/>
          </a:solidFill>
          <a:ln>
            <a:noFill/>
          </a:ln>
        </p:spPr>
      </p:sp>
      <p:sp>
        <p:nvSpPr>
          <p:cNvPr id="82" name="Google Shape;82;p1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83" name="Google Shape;83;p13"/>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84" name="Google Shape;84;p13"/>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85" name="Google Shape;85;p13"/>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chemeClr val="lt1"/>
        </a:solidFill>
      </p:bgPr>
    </p:bg>
    <p:spTree>
      <p:nvGrpSpPr>
        <p:cNvPr id="86" name="Shape 86"/>
        <p:cNvGrpSpPr/>
        <p:nvPr/>
      </p:nvGrpSpPr>
      <p:grpSpPr>
        <a:xfrm>
          <a:off x="0" y="0"/>
          <a:ext cx="0" cy="0"/>
          <a:chOff x="0" y="0"/>
          <a:chExt cx="0" cy="0"/>
        </a:xfrm>
      </p:grpSpPr>
      <p:sp>
        <p:nvSpPr>
          <p:cNvPr id="87" name="Google Shape;87;p14"/>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88" name="Google Shape;88;p14"/>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89" name="Google Shape;89;p1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90" name="Google Shape;90;p14"/>
          <p:cNvSpPr txBox="1"/>
          <p:nvPr>
            <p:ph idx="3" type="body"/>
          </p:nvPr>
        </p:nvSpPr>
        <p:spPr>
          <a:xfrm>
            <a:off x="3428698" y="1286650"/>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91" name="Google Shape;91;p1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p:cSld name="4_Red/Gray 2 Content">
    <p:bg>
      <p:bgPr>
        <a:solidFill>
          <a:schemeClr val="lt1"/>
        </a:solidFill>
      </p:bgPr>
    </p:bg>
    <p:spTree>
      <p:nvGrpSpPr>
        <p:cNvPr id="92" name="Shape 92"/>
        <p:cNvGrpSpPr/>
        <p:nvPr/>
      </p:nvGrpSpPr>
      <p:grpSpPr>
        <a:xfrm>
          <a:off x="0" y="0"/>
          <a:ext cx="0" cy="0"/>
          <a:chOff x="0" y="0"/>
          <a:chExt cx="0" cy="0"/>
        </a:xfrm>
      </p:grpSpPr>
      <p:sp>
        <p:nvSpPr>
          <p:cNvPr id="93" name="Google Shape;93;p15"/>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94" name="Google Shape;94;p15"/>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95" name="Google Shape;95;p1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96" name="Google Shape;96;p15"/>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97" name="Shape 97"/>
        <p:cNvGrpSpPr/>
        <p:nvPr/>
      </p:nvGrpSpPr>
      <p:grpSpPr>
        <a:xfrm>
          <a:off x="0" y="0"/>
          <a:ext cx="0" cy="0"/>
          <a:chOff x="0" y="0"/>
          <a:chExt cx="0" cy="0"/>
        </a:xfrm>
      </p:grpSpPr>
      <p:sp>
        <p:nvSpPr>
          <p:cNvPr id="98" name="Google Shape;98;p16"/>
          <p:cNvSpPr/>
          <p:nvPr>
            <p:ph idx="2" type="pic"/>
          </p:nvPr>
        </p:nvSpPr>
        <p:spPr>
          <a:xfrm>
            <a:off x="152400" y="152761"/>
            <a:ext cx="4419600" cy="4838100"/>
          </a:xfrm>
          <a:prstGeom prst="rect">
            <a:avLst/>
          </a:prstGeom>
          <a:solidFill>
            <a:schemeClr val="lt1"/>
          </a:solidFill>
          <a:ln>
            <a:noFill/>
          </a:ln>
        </p:spPr>
      </p:sp>
      <p:sp>
        <p:nvSpPr>
          <p:cNvPr id="99" name="Google Shape;99;p1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00" name="Google Shape;100;p16"/>
          <p:cNvSpPr txBox="1"/>
          <p:nvPr>
            <p:ph idx="1" type="body"/>
          </p:nvPr>
        </p:nvSpPr>
        <p:spPr>
          <a:xfrm rot="-5400000">
            <a:off x="3451035"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30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0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01" name="Google Shape;101;p16"/>
          <p:cNvSpPr txBox="1"/>
          <p:nvPr>
            <p:ph type="title"/>
          </p:nvPr>
        </p:nvSpPr>
        <p:spPr>
          <a:xfrm>
            <a:off x="4877104" y="2171144"/>
            <a:ext cx="3885900" cy="831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chemeClr val="lt1"/>
        </a:solidFill>
      </p:bgPr>
    </p:bg>
    <p:spTree>
      <p:nvGrpSpPr>
        <p:cNvPr id="102" name="Shape 102"/>
        <p:cNvGrpSpPr/>
        <p:nvPr/>
      </p:nvGrpSpPr>
      <p:grpSpPr>
        <a:xfrm>
          <a:off x="0" y="0"/>
          <a:ext cx="0" cy="0"/>
          <a:chOff x="0" y="0"/>
          <a:chExt cx="0" cy="0"/>
        </a:xfrm>
      </p:grpSpPr>
      <p:sp>
        <p:nvSpPr>
          <p:cNvPr id="103" name="Google Shape;103;p1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04" name="Google Shape;104;p17"/>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accent2"/>
              </a:buClr>
              <a:buSzPts val="1400"/>
              <a:buNone/>
              <a:defRPr i="0" sz="2400" u="none" cap="none" strike="noStrike">
                <a:solidFill>
                  <a:schemeClr val="accent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5" name="Google Shape;105;p17"/>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106" name="Shape 106"/>
        <p:cNvGrpSpPr/>
        <p:nvPr/>
      </p:nvGrpSpPr>
      <p:grpSpPr>
        <a:xfrm>
          <a:off x="0" y="0"/>
          <a:ext cx="0" cy="0"/>
          <a:chOff x="0" y="0"/>
          <a:chExt cx="0" cy="0"/>
        </a:xfrm>
      </p:grpSpPr>
      <p:sp>
        <p:nvSpPr>
          <p:cNvPr id="107" name="Google Shape;107;p18"/>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08" name="Google Shape;108;p18"/>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09" name="Google Shape;109;p1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10" name="Google Shape;110;p18"/>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rgbClr val="BA0C2F"/>
              </a:buClr>
              <a:buSzPts val="1400"/>
              <a:buNone/>
              <a:defRPr i="0" sz="2400" u="none" cap="none" strike="noStrik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111" name="Shape 111"/>
        <p:cNvGrpSpPr/>
        <p:nvPr/>
      </p:nvGrpSpPr>
      <p:grpSpPr>
        <a:xfrm>
          <a:off x="0" y="0"/>
          <a:ext cx="0" cy="0"/>
          <a:chOff x="0" y="0"/>
          <a:chExt cx="0" cy="0"/>
        </a:xfrm>
      </p:grpSpPr>
      <p:sp>
        <p:nvSpPr>
          <p:cNvPr id="112" name="Google Shape;112;p19"/>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13" name="Google Shape;113;p19"/>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14" name="Google Shape;114;p1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15" name="Google Shape;115;p19"/>
          <p:cNvSpPr txBox="1"/>
          <p:nvPr>
            <p:ph idx="3" type="body"/>
          </p:nvPr>
        </p:nvSpPr>
        <p:spPr>
          <a:xfrm>
            <a:off x="3314548"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16" name="Google Shape;116;p19"/>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117" name="Shape 117"/>
        <p:cNvGrpSpPr/>
        <p:nvPr/>
      </p:nvGrpSpPr>
      <p:grpSpPr>
        <a:xfrm>
          <a:off x="0" y="0"/>
          <a:ext cx="0" cy="0"/>
          <a:chOff x="0" y="0"/>
          <a:chExt cx="0" cy="0"/>
        </a:xfrm>
      </p:grpSpPr>
      <p:sp>
        <p:nvSpPr>
          <p:cNvPr id="118" name="Google Shape;118;p20"/>
          <p:cNvSpPr/>
          <p:nvPr>
            <p:ph idx="2" type="pic"/>
          </p:nvPr>
        </p:nvSpPr>
        <p:spPr>
          <a:xfrm>
            <a:off x="152400" y="2571749"/>
            <a:ext cx="8839200" cy="2421300"/>
          </a:xfrm>
          <a:prstGeom prst="rect">
            <a:avLst/>
          </a:prstGeom>
          <a:solidFill>
            <a:srgbClr val="E7E7E5"/>
          </a:solidFill>
          <a:ln>
            <a:noFill/>
          </a:ln>
        </p:spPr>
      </p:sp>
      <p:sp>
        <p:nvSpPr>
          <p:cNvPr id="119" name="Google Shape;119;p20"/>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20" name="Google Shape;120;p2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21" name="Google Shape;121;p20"/>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2" name="Google Shape;122;p20"/>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chemeClr val="lt1"/>
        </a:solidFill>
      </p:bgPr>
    </p:bg>
    <p:spTree>
      <p:nvGrpSpPr>
        <p:cNvPr id="20" name="Shape 20"/>
        <p:cNvGrpSpPr/>
        <p:nvPr/>
      </p:nvGrpSpPr>
      <p:grpSpPr>
        <a:xfrm>
          <a:off x="0" y="0"/>
          <a:ext cx="0" cy="0"/>
          <a:chOff x="0" y="0"/>
          <a:chExt cx="0" cy="0"/>
        </a:xfrm>
      </p:grpSpPr>
      <p:sp>
        <p:nvSpPr>
          <p:cNvPr id="21" name="Google Shape;21;p3"/>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22" name="Google Shape;22;p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23" name="Google Shape;23;p3"/>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123" name="Shape 123"/>
        <p:cNvGrpSpPr/>
        <p:nvPr/>
      </p:nvGrpSpPr>
      <p:grpSpPr>
        <a:xfrm>
          <a:off x="0" y="0"/>
          <a:ext cx="0" cy="0"/>
          <a:chOff x="0" y="0"/>
          <a:chExt cx="0" cy="0"/>
        </a:xfrm>
      </p:grpSpPr>
      <p:sp>
        <p:nvSpPr>
          <p:cNvPr id="124" name="Google Shape;124;p21"/>
          <p:cNvSpPr/>
          <p:nvPr>
            <p:ph idx="2" type="pic"/>
          </p:nvPr>
        </p:nvSpPr>
        <p:spPr>
          <a:xfrm>
            <a:off x="4572000" y="152762"/>
            <a:ext cx="4419600" cy="4838100"/>
          </a:xfrm>
          <a:prstGeom prst="rect">
            <a:avLst/>
          </a:prstGeom>
          <a:solidFill>
            <a:srgbClr val="E7E7E5"/>
          </a:solidFill>
          <a:ln>
            <a:noFill/>
          </a:ln>
        </p:spPr>
      </p:sp>
      <p:sp>
        <p:nvSpPr>
          <p:cNvPr id="125" name="Google Shape;125;p2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26" name="Google Shape;126;p21"/>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27" name="Google Shape;127;p21"/>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8" name="Google Shape;128;p21"/>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Title Only">
  <p:cSld name="1_Red/Gray Title Only">
    <p:bg>
      <p:bgPr>
        <a:solidFill>
          <a:schemeClr val="lt1"/>
        </a:solidFill>
      </p:bgPr>
    </p:bg>
    <p:spTree>
      <p:nvGrpSpPr>
        <p:cNvPr id="129" name="Shape 129"/>
        <p:cNvGrpSpPr/>
        <p:nvPr/>
      </p:nvGrpSpPr>
      <p:grpSpPr>
        <a:xfrm>
          <a:off x="0" y="0"/>
          <a:ext cx="0" cy="0"/>
          <a:chOff x="0" y="0"/>
          <a:chExt cx="0" cy="0"/>
        </a:xfrm>
      </p:grpSpPr>
      <p:sp>
        <p:nvSpPr>
          <p:cNvPr id="130" name="Google Shape;130;p22"/>
          <p:cNvSpPr/>
          <p:nvPr>
            <p:ph idx="2" type="pic"/>
          </p:nvPr>
        </p:nvSpPr>
        <p:spPr>
          <a:xfrm>
            <a:off x="152400" y="152761"/>
            <a:ext cx="4419600" cy="4838100"/>
          </a:xfrm>
          <a:prstGeom prst="rect">
            <a:avLst/>
          </a:prstGeom>
          <a:solidFill>
            <a:srgbClr val="E7E7E5"/>
          </a:solidFill>
          <a:ln>
            <a:noFill/>
          </a:ln>
        </p:spPr>
      </p:sp>
      <p:sp>
        <p:nvSpPr>
          <p:cNvPr id="131" name="Google Shape;131;p2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32" name="Google Shape;132;p22"/>
          <p:cNvSpPr txBox="1"/>
          <p:nvPr>
            <p:ph idx="1" type="body"/>
          </p:nvPr>
        </p:nvSpPr>
        <p:spPr>
          <a:xfrm rot="-5400000">
            <a:off x="3451035"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30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0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33" name="Google Shape;133;p22"/>
          <p:cNvSpPr txBox="1"/>
          <p:nvPr>
            <p:ph type="title"/>
          </p:nvPr>
        </p:nvSpPr>
        <p:spPr>
          <a:xfrm>
            <a:off x="4877104" y="2171144"/>
            <a:ext cx="3885900" cy="831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chemeClr val="lt1"/>
        </a:solidFill>
      </p:bgPr>
    </p:bg>
    <p:spTree>
      <p:nvGrpSpPr>
        <p:cNvPr id="134" name="Shape 134"/>
        <p:cNvGrpSpPr/>
        <p:nvPr/>
      </p:nvGrpSpPr>
      <p:grpSpPr>
        <a:xfrm>
          <a:off x="0" y="0"/>
          <a:ext cx="0" cy="0"/>
          <a:chOff x="0" y="0"/>
          <a:chExt cx="0" cy="0"/>
        </a:xfrm>
      </p:grpSpPr>
      <p:sp>
        <p:nvSpPr>
          <p:cNvPr id="135" name="Google Shape;135;p2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36" name="Google Shape;136;p23"/>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7" name="Google Shape;137;p23"/>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chemeClr val="lt1"/>
        </a:solidFill>
      </p:bgPr>
    </p:bg>
    <p:spTree>
      <p:nvGrpSpPr>
        <p:cNvPr id="138" name="Shape 138"/>
        <p:cNvGrpSpPr/>
        <p:nvPr/>
      </p:nvGrpSpPr>
      <p:grpSpPr>
        <a:xfrm>
          <a:off x="0" y="0"/>
          <a:ext cx="0" cy="0"/>
          <a:chOff x="0" y="0"/>
          <a:chExt cx="0" cy="0"/>
        </a:xfrm>
      </p:grpSpPr>
      <p:sp>
        <p:nvSpPr>
          <p:cNvPr id="139" name="Google Shape;139;p24"/>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0" name="Google Shape;140;p24"/>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1" name="Google Shape;141;p2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42" name="Google Shape;142;p2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chemeClr val="lt1"/>
        </a:solidFill>
      </p:bgPr>
    </p:bg>
    <p:spTree>
      <p:nvGrpSpPr>
        <p:cNvPr id="143" name="Shape 143"/>
        <p:cNvGrpSpPr/>
        <p:nvPr/>
      </p:nvGrpSpPr>
      <p:grpSpPr>
        <a:xfrm>
          <a:off x="0" y="0"/>
          <a:ext cx="0" cy="0"/>
          <a:chOff x="0" y="0"/>
          <a:chExt cx="0" cy="0"/>
        </a:xfrm>
      </p:grpSpPr>
      <p:sp>
        <p:nvSpPr>
          <p:cNvPr id="144" name="Google Shape;144;p25"/>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5" name="Google Shape;145;p25"/>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6" name="Google Shape;146;p2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47" name="Google Shape;147;p25"/>
          <p:cNvSpPr txBox="1"/>
          <p:nvPr>
            <p:ph idx="3" type="body"/>
          </p:nvPr>
        </p:nvSpPr>
        <p:spPr>
          <a:xfrm>
            <a:off x="3428698"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8" name="Google Shape;148;p25"/>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149" name="Shape 149"/>
        <p:cNvGrpSpPr/>
        <p:nvPr/>
      </p:nvGrpSpPr>
      <p:grpSpPr>
        <a:xfrm>
          <a:off x="0" y="0"/>
          <a:ext cx="0" cy="0"/>
          <a:chOff x="0" y="0"/>
          <a:chExt cx="0" cy="0"/>
        </a:xfrm>
      </p:grpSpPr>
      <p:sp>
        <p:nvSpPr>
          <p:cNvPr id="150" name="Google Shape;150;p26"/>
          <p:cNvSpPr/>
          <p:nvPr>
            <p:ph idx="2" type="pic"/>
          </p:nvPr>
        </p:nvSpPr>
        <p:spPr>
          <a:xfrm>
            <a:off x="152400" y="2571749"/>
            <a:ext cx="8839200" cy="2421300"/>
          </a:xfrm>
          <a:prstGeom prst="rect">
            <a:avLst/>
          </a:prstGeom>
          <a:solidFill>
            <a:schemeClr val="lt1"/>
          </a:solidFill>
          <a:ln>
            <a:noFill/>
          </a:ln>
        </p:spPr>
      </p:sp>
      <p:sp>
        <p:nvSpPr>
          <p:cNvPr id="151" name="Google Shape;151;p26"/>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52" name="Google Shape;152;p26"/>
          <p:cNvSpPr txBox="1"/>
          <p:nvPr>
            <p:ph idx="11" type="ftr"/>
          </p:nvPr>
        </p:nvSpPr>
        <p:spPr>
          <a:xfrm>
            <a:off x="3124200" y="4806072"/>
            <a:ext cx="2895600" cy="184800"/>
          </a:xfrm>
          <a:prstGeom prst="rect">
            <a:avLst/>
          </a:prstGeom>
          <a:noFill/>
          <a:ln>
            <a:noFill/>
          </a:ln>
        </p:spPr>
        <p:txBody>
          <a:bodyPr anchorCtr="0" anchor="ctr" bIns="91175" lIns="91175" spcFirstLastPara="1" rIns="91175" wrap="square" tIns="9117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53" name="Google Shape;153;p2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54" name="Google Shape;154;p26"/>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55" name="Google Shape;155;p26"/>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156" name="Shape 156"/>
        <p:cNvGrpSpPr/>
        <p:nvPr/>
      </p:nvGrpSpPr>
      <p:grpSpPr>
        <a:xfrm>
          <a:off x="0" y="0"/>
          <a:ext cx="0" cy="0"/>
          <a:chOff x="0" y="0"/>
          <a:chExt cx="0" cy="0"/>
        </a:xfrm>
      </p:grpSpPr>
      <p:sp>
        <p:nvSpPr>
          <p:cNvPr id="157" name="Google Shape;157;p27"/>
          <p:cNvSpPr/>
          <p:nvPr>
            <p:ph idx="2" type="pic"/>
          </p:nvPr>
        </p:nvSpPr>
        <p:spPr>
          <a:xfrm>
            <a:off x="4572000" y="152762"/>
            <a:ext cx="4419600" cy="4838100"/>
          </a:xfrm>
          <a:prstGeom prst="rect">
            <a:avLst/>
          </a:prstGeom>
          <a:solidFill>
            <a:srgbClr val="FFFFFF"/>
          </a:solidFill>
          <a:ln>
            <a:noFill/>
          </a:ln>
        </p:spPr>
      </p:sp>
      <p:sp>
        <p:nvSpPr>
          <p:cNvPr id="158" name="Google Shape;158;p2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59" name="Google Shape;159;p27"/>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60" name="Google Shape;160;p27"/>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61" name="Google Shape;161;p27"/>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162" name="Shape 162"/>
        <p:cNvGrpSpPr/>
        <p:nvPr/>
      </p:nvGrpSpPr>
      <p:grpSpPr>
        <a:xfrm>
          <a:off x="0" y="0"/>
          <a:ext cx="0" cy="0"/>
          <a:chOff x="0" y="0"/>
          <a:chExt cx="0" cy="0"/>
        </a:xfrm>
      </p:grpSpPr>
      <p:sp>
        <p:nvSpPr>
          <p:cNvPr id="163" name="Google Shape;163;p28"/>
          <p:cNvSpPr/>
          <p:nvPr>
            <p:ph idx="2" type="pic"/>
          </p:nvPr>
        </p:nvSpPr>
        <p:spPr>
          <a:xfrm>
            <a:off x="152400" y="152761"/>
            <a:ext cx="4419600" cy="4838100"/>
          </a:xfrm>
          <a:prstGeom prst="rect">
            <a:avLst/>
          </a:prstGeom>
          <a:solidFill>
            <a:schemeClr val="lt1"/>
          </a:solidFill>
          <a:ln>
            <a:noFill/>
          </a:ln>
        </p:spPr>
      </p:sp>
      <p:sp>
        <p:nvSpPr>
          <p:cNvPr id="164" name="Google Shape;164;p2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65" name="Google Shape;165;p28"/>
          <p:cNvSpPr txBox="1"/>
          <p:nvPr>
            <p:ph idx="1" type="body"/>
          </p:nvPr>
        </p:nvSpPr>
        <p:spPr>
          <a:xfrm rot="-5400000">
            <a:off x="3451035"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30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0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66" name="Google Shape;166;p28"/>
          <p:cNvSpPr txBox="1"/>
          <p:nvPr>
            <p:ph type="title"/>
          </p:nvPr>
        </p:nvSpPr>
        <p:spPr>
          <a:xfrm>
            <a:off x="4877104" y="2171144"/>
            <a:ext cx="3885900" cy="831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167" name="Shape 167"/>
        <p:cNvGrpSpPr/>
        <p:nvPr/>
      </p:nvGrpSpPr>
      <p:grpSpPr>
        <a:xfrm>
          <a:off x="0" y="0"/>
          <a:ext cx="0" cy="0"/>
          <a:chOff x="0" y="0"/>
          <a:chExt cx="0" cy="0"/>
        </a:xfrm>
      </p:grpSpPr>
      <p:sp>
        <p:nvSpPr>
          <p:cNvPr id="168" name="Google Shape;168;p29"/>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69" name="Google Shape;169;p29"/>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70" name="Google Shape;170;p2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71" name="Google Shape;171;p29"/>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172" name="Shape 172"/>
        <p:cNvGrpSpPr/>
        <p:nvPr/>
      </p:nvGrpSpPr>
      <p:grpSpPr>
        <a:xfrm>
          <a:off x="0" y="0"/>
          <a:ext cx="0" cy="0"/>
          <a:chOff x="0" y="0"/>
          <a:chExt cx="0" cy="0"/>
        </a:xfrm>
      </p:grpSpPr>
      <p:sp>
        <p:nvSpPr>
          <p:cNvPr id="173" name="Google Shape;173;p30"/>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74" name="Google Shape;174;p30"/>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75" name="Google Shape;175;p3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76" name="Google Shape;176;p30"/>
          <p:cNvSpPr txBox="1"/>
          <p:nvPr>
            <p:ph idx="3" type="body"/>
          </p:nvPr>
        </p:nvSpPr>
        <p:spPr>
          <a:xfrm>
            <a:off x="3428698"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77" name="Google Shape;177;p30"/>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4_Red/Gray Title Only">
    <p:bg>
      <p:bgPr>
        <a:solidFill>
          <a:schemeClr val="lt1"/>
        </a:solidFill>
      </p:bgPr>
    </p:bg>
    <p:spTree>
      <p:nvGrpSpPr>
        <p:cNvPr id="24" name="Shape 24"/>
        <p:cNvGrpSpPr/>
        <p:nvPr/>
      </p:nvGrpSpPr>
      <p:grpSpPr>
        <a:xfrm>
          <a:off x="0" y="0"/>
          <a:ext cx="0" cy="0"/>
          <a:chOff x="0" y="0"/>
          <a:chExt cx="0" cy="0"/>
        </a:xfrm>
      </p:grpSpPr>
      <p:sp>
        <p:nvSpPr>
          <p:cNvPr id="25" name="Google Shape;25;p4"/>
          <p:cNvSpPr/>
          <p:nvPr>
            <p:ph idx="2" type="pic"/>
          </p:nvPr>
        </p:nvSpPr>
        <p:spPr>
          <a:xfrm>
            <a:off x="152400" y="841917"/>
            <a:ext cx="4419600" cy="4148944"/>
          </a:xfrm>
          <a:prstGeom prst="rect">
            <a:avLst/>
          </a:prstGeom>
          <a:solidFill>
            <a:srgbClr val="E7E7E5"/>
          </a:solidFill>
          <a:ln>
            <a:noFill/>
          </a:ln>
        </p:spPr>
      </p:sp>
      <p:sp>
        <p:nvSpPr>
          <p:cNvPr id="26" name="Google Shape;26;p4"/>
          <p:cNvSpPr txBox="1"/>
          <p:nvPr>
            <p:ph idx="12" type="sldNum"/>
          </p:nvPr>
        </p:nvSpPr>
        <p:spPr>
          <a:xfrm>
            <a:off x="6858000" y="4806073"/>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6C6463"/>
              </a:buClr>
              <a:buSzPts val="800"/>
              <a:buFont typeface="Cabin"/>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27" name="Google Shape;27;p4"/>
          <p:cNvSpPr txBox="1"/>
          <p:nvPr>
            <p:ph type="title"/>
          </p:nvPr>
        </p:nvSpPr>
        <p:spPr>
          <a:xfrm>
            <a:off x="4877104" y="2171144"/>
            <a:ext cx="3885900" cy="831001"/>
          </a:xfrm>
          <a:prstGeom prst="rect">
            <a:avLst/>
          </a:prstGeom>
          <a:noFill/>
          <a:ln>
            <a:noFill/>
          </a:ln>
        </p:spPr>
        <p:txBody>
          <a:bodyPr anchorCtr="0" anchor="ctr" bIns="91175" lIns="91175" spcFirstLastPara="1" rIns="91175" wrap="square" tIns="91175">
            <a:noAutofit/>
          </a:bodyPr>
          <a:lstStyle>
            <a:lvl1pPr lvl="0" marR="0" algn="l">
              <a:lnSpc>
                <a:spcPct val="90000"/>
              </a:lnSpc>
              <a:spcBef>
                <a:spcPts val="0"/>
              </a:spcBef>
              <a:spcAft>
                <a:spcPts val="0"/>
              </a:spcAft>
              <a:buClr>
                <a:schemeClr val="dk2"/>
              </a:buClr>
              <a:buSzPts val="1400"/>
              <a:buFont typeface="Calibri"/>
              <a:buNone/>
              <a:defRPr i="0" sz="2399" u="none" cap="none" strike="noStrike">
                <a:solidFill>
                  <a:schemeClr val="dk2"/>
                </a:solidFill>
              </a:defRPr>
            </a:lvl1pPr>
            <a:lvl2pPr lvl="1" algn="l">
              <a:lnSpc>
                <a:spcPct val="100000"/>
              </a:lnSpc>
              <a:spcBef>
                <a:spcPts val="0"/>
              </a:spcBef>
              <a:spcAft>
                <a:spcPts val="0"/>
              </a:spcAft>
              <a:buSzPts val="1400"/>
              <a:buNone/>
              <a:defRPr sz="1799"/>
            </a:lvl2pPr>
            <a:lvl3pPr lvl="2" algn="l">
              <a:lnSpc>
                <a:spcPct val="100000"/>
              </a:lnSpc>
              <a:spcBef>
                <a:spcPts val="0"/>
              </a:spcBef>
              <a:spcAft>
                <a:spcPts val="0"/>
              </a:spcAft>
              <a:buSzPts val="1400"/>
              <a:buNone/>
              <a:defRPr sz="1799"/>
            </a:lvl3pPr>
            <a:lvl4pPr lvl="3" algn="l">
              <a:lnSpc>
                <a:spcPct val="100000"/>
              </a:lnSpc>
              <a:spcBef>
                <a:spcPts val="0"/>
              </a:spcBef>
              <a:spcAft>
                <a:spcPts val="0"/>
              </a:spcAft>
              <a:buSzPts val="1400"/>
              <a:buNone/>
              <a:defRPr sz="1799"/>
            </a:lvl4pPr>
            <a:lvl5pPr lvl="4" algn="l">
              <a:lnSpc>
                <a:spcPct val="100000"/>
              </a:lnSpc>
              <a:spcBef>
                <a:spcPts val="0"/>
              </a:spcBef>
              <a:spcAft>
                <a:spcPts val="0"/>
              </a:spcAft>
              <a:buSzPts val="1400"/>
              <a:buNone/>
              <a:defRPr sz="1799"/>
            </a:lvl5pPr>
            <a:lvl6pPr lvl="5" algn="l">
              <a:lnSpc>
                <a:spcPct val="100000"/>
              </a:lnSpc>
              <a:spcBef>
                <a:spcPts val="0"/>
              </a:spcBef>
              <a:spcAft>
                <a:spcPts val="0"/>
              </a:spcAft>
              <a:buSzPts val="1400"/>
              <a:buNone/>
              <a:defRPr sz="1799"/>
            </a:lvl6pPr>
            <a:lvl7pPr lvl="6" algn="l">
              <a:lnSpc>
                <a:spcPct val="100000"/>
              </a:lnSpc>
              <a:spcBef>
                <a:spcPts val="0"/>
              </a:spcBef>
              <a:spcAft>
                <a:spcPts val="0"/>
              </a:spcAft>
              <a:buSzPts val="1400"/>
              <a:buNone/>
              <a:defRPr sz="1799"/>
            </a:lvl7pPr>
            <a:lvl8pPr lvl="7" algn="l">
              <a:lnSpc>
                <a:spcPct val="100000"/>
              </a:lnSpc>
              <a:spcBef>
                <a:spcPts val="0"/>
              </a:spcBef>
              <a:spcAft>
                <a:spcPts val="0"/>
              </a:spcAft>
              <a:buSzPts val="1400"/>
              <a:buNone/>
              <a:defRPr sz="1799"/>
            </a:lvl8pPr>
            <a:lvl9pPr lvl="8" algn="l">
              <a:lnSpc>
                <a:spcPct val="100000"/>
              </a:lnSpc>
              <a:spcBef>
                <a:spcPts val="0"/>
              </a:spcBef>
              <a:spcAft>
                <a:spcPts val="0"/>
              </a:spcAft>
              <a:buSzPts val="1400"/>
              <a:buNone/>
              <a:defRPr sz="1799"/>
            </a:lvl9pPr>
          </a:lstStyle>
          <a:p/>
        </p:txBody>
      </p:sp>
      <p:sp>
        <p:nvSpPr>
          <p:cNvPr id="28" name="Google Shape;28;p4"/>
          <p:cNvSpPr/>
          <p:nvPr/>
        </p:nvSpPr>
        <p:spPr>
          <a:xfrm>
            <a:off x="2384" y="4800600"/>
            <a:ext cx="9141619" cy="342900"/>
          </a:xfrm>
          <a:prstGeom prst="rect">
            <a:avLst/>
          </a:prstGeom>
          <a:solidFill>
            <a:srgbClr val="002F6C"/>
          </a:solidFill>
          <a:ln>
            <a:noFill/>
          </a:ln>
        </p:spPr>
        <p:txBody>
          <a:bodyPr anchorCtr="0" anchor="ctr" bIns="68525" lIns="68525" spcFirstLastPara="1" rIns="68525" wrap="square" tIns="68525">
            <a:noAutofit/>
          </a:bodyPr>
          <a:lstStyle/>
          <a:p>
            <a:pPr indent="0" lvl="0" marL="0" marR="0" rtl="0" algn="l">
              <a:lnSpc>
                <a:spcPct val="100000"/>
              </a:lnSpc>
              <a:spcBef>
                <a:spcPts val="0"/>
              </a:spcBef>
              <a:spcAft>
                <a:spcPts val="0"/>
              </a:spcAft>
              <a:buClr>
                <a:srgbClr val="000000"/>
              </a:buClr>
              <a:buSzPts val="1799"/>
              <a:buFont typeface="Arial"/>
              <a:buNone/>
            </a:pPr>
            <a:r>
              <a:t/>
            </a:r>
            <a:endParaRPr b="0" i="0" sz="1799" u="none" cap="none" strike="noStrike">
              <a:solidFill>
                <a:srgbClr val="000000"/>
              </a:solidFill>
              <a:latin typeface="Arial"/>
              <a:ea typeface="Arial"/>
              <a:cs typeface="Arial"/>
              <a:sym typeface="Arial"/>
            </a:endParaRPr>
          </a:p>
        </p:txBody>
      </p:sp>
      <p:sp>
        <p:nvSpPr>
          <p:cNvPr id="29" name="Google Shape;29;p4"/>
          <p:cNvSpPr/>
          <p:nvPr/>
        </p:nvSpPr>
        <p:spPr>
          <a:xfrm>
            <a:off x="0" y="794"/>
            <a:ext cx="9144000" cy="672995"/>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3199" u="none" cap="none" strike="noStrik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178" name="Shape 178"/>
        <p:cNvGrpSpPr/>
        <p:nvPr/>
      </p:nvGrpSpPr>
      <p:grpSpPr>
        <a:xfrm>
          <a:off x="0" y="0"/>
          <a:ext cx="0" cy="0"/>
          <a:chOff x="0" y="0"/>
          <a:chExt cx="0" cy="0"/>
        </a:xfrm>
      </p:grpSpPr>
      <p:sp>
        <p:nvSpPr>
          <p:cNvPr id="179" name="Google Shape;179;p31"/>
          <p:cNvSpPr/>
          <p:nvPr>
            <p:ph idx="2" type="pic"/>
          </p:nvPr>
        </p:nvSpPr>
        <p:spPr>
          <a:xfrm>
            <a:off x="152400" y="2571749"/>
            <a:ext cx="8839200" cy="2421300"/>
          </a:xfrm>
          <a:prstGeom prst="rect">
            <a:avLst/>
          </a:prstGeom>
          <a:solidFill>
            <a:srgbClr val="E7E7E5"/>
          </a:solidFill>
          <a:ln>
            <a:noFill/>
          </a:ln>
        </p:spPr>
      </p:sp>
      <p:sp>
        <p:nvSpPr>
          <p:cNvPr id="180" name="Google Shape;180;p31"/>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81" name="Google Shape;181;p3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82" name="Google Shape;182;p31"/>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83" name="Google Shape;183;p31"/>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184" name="Shape 184"/>
        <p:cNvGrpSpPr/>
        <p:nvPr/>
      </p:nvGrpSpPr>
      <p:grpSpPr>
        <a:xfrm>
          <a:off x="0" y="0"/>
          <a:ext cx="0" cy="0"/>
          <a:chOff x="0" y="0"/>
          <a:chExt cx="0" cy="0"/>
        </a:xfrm>
      </p:grpSpPr>
      <p:sp>
        <p:nvSpPr>
          <p:cNvPr id="185" name="Google Shape;185;p32"/>
          <p:cNvSpPr/>
          <p:nvPr>
            <p:ph idx="2" type="pic"/>
          </p:nvPr>
        </p:nvSpPr>
        <p:spPr>
          <a:xfrm>
            <a:off x="4572000" y="152762"/>
            <a:ext cx="4419600" cy="4838100"/>
          </a:xfrm>
          <a:prstGeom prst="rect">
            <a:avLst/>
          </a:prstGeom>
          <a:solidFill>
            <a:srgbClr val="E7E7E5"/>
          </a:solidFill>
          <a:ln>
            <a:noFill/>
          </a:ln>
        </p:spPr>
      </p:sp>
      <p:sp>
        <p:nvSpPr>
          <p:cNvPr id="186" name="Google Shape;186;p3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87" name="Google Shape;187;p32"/>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88" name="Google Shape;188;p32"/>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89" name="Google Shape;189;p32"/>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3_Red/Gray Title Only">
    <p:bg>
      <p:bgPr>
        <a:solidFill>
          <a:schemeClr val="lt1"/>
        </a:solidFill>
      </p:bgPr>
    </p:bg>
    <p:spTree>
      <p:nvGrpSpPr>
        <p:cNvPr id="190" name="Shape 190"/>
        <p:cNvGrpSpPr/>
        <p:nvPr/>
      </p:nvGrpSpPr>
      <p:grpSpPr>
        <a:xfrm>
          <a:off x="0" y="0"/>
          <a:ext cx="0" cy="0"/>
          <a:chOff x="0" y="0"/>
          <a:chExt cx="0" cy="0"/>
        </a:xfrm>
      </p:grpSpPr>
      <p:sp>
        <p:nvSpPr>
          <p:cNvPr id="191" name="Google Shape;191;p33"/>
          <p:cNvSpPr/>
          <p:nvPr>
            <p:ph idx="2" type="pic"/>
          </p:nvPr>
        </p:nvSpPr>
        <p:spPr>
          <a:xfrm>
            <a:off x="152400" y="152761"/>
            <a:ext cx="4419600" cy="4838100"/>
          </a:xfrm>
          <a:prstGeom prst="rect">
            <a:avLst/>
          </a:prstGeom>
          <a:solidFill>
            <a:srgbClr val="E7E7E5"/>
          </a:solidFill>
          <a:ln>
            <a:noFill/>
          </a:ln>
        </p:spPr>
      </p:sp>
      <p:sp>
        <p:nvSpPr>
          <p:cNvPr id="192" name="Google Shape;192;p3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93" name="Google Shape;193;p33"/>
          <p:cNvSpPr txBox="1"/>
          <p:nvPr>
            <p:ph idx="1" type="body"/>
          </p:nvPr>
        </p:nvSpPr>
        <p:spPr>
          <a:xfrm rot="-5400000">
            <a:off x="3451035"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30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0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94" name="Google Shape;194;p33"/>
          <p:cNvSpPr txBox="1"/>
          <p:nvPr>
            <p:ph type="title"/>
          </p:nvPr>
        </p:nvSpPr>
        <p:spPr>
          <a:xfrm>
            <a:off x="4877104" y="2171144"/>
            <a:ext cx="3885900" cy="831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1">
  <p:cSld name="1_Cover - Full Red">
    <p:bg>
      <p:bgPr>
        <a:solidFill>
          <a:srgbClr val="002F6C"/>
        </a:solidFill>
      </p:bgPr>
    </p:bg>
    <p:spTree>
      <p:nvGrpSpPr>
        <p:cNvPr id="195" name="Shape 195"/>
        <p:cNvGrpSpPr/>
        <p:nvPr/>
      </p:nvGrpSpPr>
      <p:grpSpPr>
        <a:xfrm>
          <a:off x="0" y="0"/>
          <a:ext cx="0" cy="0"/>
          <a:chOff x="0" y="0"/>
          <a:chExt cx="0" cy="0"/>
        </a:xfrm>
      </p:grpSpPr>
      <p:sp>
        <p:nvSpPr>
          <p:cNvPr id="196" name="Google Shape;196;p34"/>
          <p:cNvSpPr/>
          <p:nvPr/>
        </p:nvSpPr>
        <p:spPr>
          <a:xfrm>
            <a:off x="1" y="-29590"/>
            <a:ext cx="9144000" cy="1200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Logo&#10;&#10;Description automatically generated" id="197" name="Google Shape;197;p34"/>
          <p:cNvPicPr preferRelativeResize="0"/>
          <p:nvPr/>
        </p:nvPicPr>
        <p:blipFill rotWithShape="1">
          <a:blip r:embed="rId2">
            <a:alphaModFix/>
          </a:blip>
          <a:srcRect b="0" l="0" r="0" t="0"/>
          <a:stretch/>
        </p:blipFill>
        <p:spPr>
          <a:xfrm>
            <a:off x="6089660" y="100945"/>
            <a:ext cx="2967635" cy="1148293"/>
          </a:xfrm>
          <a:prstGeom prst="rect">
            <a:avLst/>
          </a:prstGeom>
          <a:noFill/>
          <a:ln>
            <a:noFill/>
          </a:ln>
        </p:spPr>
      </p:pic>
      <p:pic>
        <p:nvPicPr>
          <p:cNvPr descr="A picture containing logo&#10;&#10;Description automatically generated" id="198" name="Google Shape;198;p34"/>
          <p:cNvPicPr preferRelativeResize="0"/>
          <p:nvPr/>
        </p:nvPicPr>
        <p:blipFill rotWithShape="1">
          <a:blip r:embed="rId3">
            <a:alphaModFix/>
          </a:blip>
          <a:srcRect b="0" l="0" r="0" t="0"/>
          <a:stretch/>
        </p:blipFill>
        <p:spPr>
          <a:xfrm>
            <a:off x="397556" y="58014"/>
            <a:ext cx="1748643" cy="1027466"/>
          </a:xfrm>
          <a:prstGeom prst="rect">
            <a:avLst/>
          </a:prstGeom>
          <a:noFill/>
          <a:ln>
            <a:noFill/>
          </a:ln>
        </p:spPr>
      </p:pic>
      <p:sp>
        <p:nvSpPr>
          <p:cNvPr id="199" name="Google Shape;199;p34"/>
          <p:cNvSpPr txBox="1"/>
          <p:nvPr>
            <p:ph type="ctrTitle"/>
          </p:nvPr>
        </p:nvSpPr>
        <p:spPr>
          <a:xfrm>
            <a:off x="685800" y="1589035"/>
            <a:ext cx="3886200" cy="1200300"/>
          </a:xfrm>
          <a:prstGeom prst="rect">
            <a:avLst/>
          </a:prstGeom>
          <a:noFill/>
          <a:ln>
            <a:noFill/>
          </a:ln>
        </p:spPr>
        <p:txBody>
          <a:bodyPr anchorCtr="0" anchor="b" bIns="68375" lIns="68375" spcFirstLastPara="1" rIns="68375" wrap="square" tIns="68375">
            <a:noAutofit/>
          </a:bodyPr>
          <a:lstStyle>
            <a:lvl1pPr lvl="0" marR="0" rtl="0" algn="l">
              <a:spcBef>
                <a:spcPts val="0"/>
              </a:spcBef>
              <a:spcAft>
                <a:spcPts val="0"/>
              </a:spcAft>
              <a:buClr>
                <a:schemeClr val="lt1"/>
              </a:buClr>
              <a:buSzPts val="1100"/>
              <a:buFont typeface="Gill Sans"/>
              <a:buNone/>
              <a:defRPr i="0" sz="2400" u="none" cap="none" strike="noStrike">
                <a:solidFill>
                  <a:schemeClr val="lt1"/>
                </a:solidFill>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00" name="Google Shape;200;p34"/>
          <p:cNvSpPr txBox="1"/>
          <p:nvPr>
            <p:ph idx="1" type="subTitle"/>
          </p:nvPr>
        </p:nvSpPr>
        <p:spPr>
          <a:xfrm>
            <a:off x="685800" y="3110247"/>
            <a:ext cx="3429000" cy="1200300"/>
          </a:xfrm>
          <a:prstGeom prst="rect">
            <a:avLst/>
          </a:prstGeom>
          <a:noFill/>
          <a:ln>
            <a:noFill/>
          </a:ln>
        </p:spPr>
        <p:txBody>
          <a:bodyPr anchorCtr="0" anchor="t" bIns="68375" lIns="68375" spcFirstLastPara="1" rIns="68375" wrap="square" tIns="68375">
            <a:noAutofit/>
          </a:bodyPr>
          <a:lstStyle>
            <a:lvl1pPr lvl="0" marR="0" rtl="0" algn="l">
              <a:spcBef>
                <a:spcPts val="0"/>
              </a:spcBef>
              <a:spcAft>
                <a:spcPts val="0"/>
              </a:spcAft>
              <a:buClr>
                <a:schemeClr val="lt1"/>
              </a:buClr>
              <a:buSzPts val="1200"/>
              <a:buNone/>
              <a:defRPr i="0" sz="1600" u="none" cap="none" strike="noStrike">
                <a:solidFill>
                  <a:schemeClr val="lt1"/>
                </a:solidFill>
              </a:defRPr>
            </a:lvl1pPr>
            <a:lvl2pPr lvl="1" marR="0" rtl="0" algn="ctr">
              <a:spcBef>
                <a:spcPts val="800"/>
              </a:spcBef>
              <a:spcAft>
                <a:spcPts val="0"/>
              </a:spcAft>
              <a:buClr>
                <a:srgbClr val="888888"/>
              </a:buClr>
              <a:buSzPts val="1200"/>
              <a:buNone/>
              <a:defRPr i="0" sz="1600" u="none" cap="none" strike="noStrike">
                <a:solidFill>
                  <a:srgbClr val="888888"/>
                </a:solidFill>
              </a:defRPr>
            </a:lvl2pPr>
            <a:lvl3pPr lvl="2" marR="0" rtl="0" algn="ctr">
              <a:spcBef>
                <a:spcPts val="800"/>
              </a:spcBef>
              <a:spcAft>
                <a:spcPts val="0"/>
              </a:spcAft>
              <a:buClr>
                <a:srgbClr val="888888"/>
              </a:buClr>
              <a:buSzPts val="1400"/>
              <a:buNone/>
              <a:defRPr i="0" sz="1800" u="none" cap="none" strike="noStrike">
                <a:solidFill>
                  <a:srgbClr val="888888"/>
                </a:solidFill>
              </a:defRPr>
            </a:lvl3pPr>
            <a:lvl4pPr lvl="3" marR="0" rtl="0" algn="ctr">
              <a:spcBef>
                <a:spcPts val="300"/>
              </a:spcBef>
              <a:spcAft>
                <a:spcPts val="0"/>
              </a:spcAft>
              <a:buClr>
                <a:srgbClr val="888888"/>
              </a:buClr>
              <a:buSzPts val="1200"/>
              <a:buNone/>
              <a:defRPr i="0" sz="1600" u="none" cap="none" strike="noStrike">
                <a:solidFill>
                  <a:srgbClr val="888888"/>
                </a:solidFill>
              </a:defRPr>
            </a:lvl4pPr>
            <a:lvl5pPr lvl="4" marR="0" rtl="0" algn="ctr">
              <a:spcBef>
                <a:spcPts val="300"/>
              </a:spcBef>
              <a:spcAft>
                <a:spcPts val="0"/>
              </a:spcAft>
              <a:buClr>
                <a:srgbClr val="888888"/>
              </a:buClr>
              <a:buSzPts val="1100"/>
              <a:buNone/>
              <a:defRPr i="0" sz="1400" u="none" cap="none" strike="noStrike">
                <a:solidFill>
                  <a:srgbClr val="888888"/>
                </a:solidFill>
              </a:defRPr>
            </a:lvl5pPr>
            <a:lvl6pPr lvl="5" marR="0" rtl="0" algn="ctr">
              <a:spcBef>
                <a:spcPts val="400"/>
              </a:spcBef>
              <a:spcAft>
                <a:spcPts val="0"/>
              </a:spcAft>
              <a:buClr>
                <a:srgbClr val="888888"/>
              </a:buClr>
              <a:buSzPts val="1500"/>
              <a:buNone/>
              <a:defRPr i="0" sz="2000" u="none" cap="none" strike="noStrike">
                <a:solidFill>
                  <a:srgbClr val="888888"/>
                </a:solidFill>
              </a:defRPr>
            </a:lvl6pPr>
            <a:lvl7pPr lvl="6" marR="0" rtl="0" algn="ctr">
              <a:spcBef>
                <a:spcPts val="400"/>
              </a:spcBef>
              <a:spcAft>
                <a:spcPts val="0"/>
              </a:spcAft>
              <a:buClr>
                <a:srgbClr val="888888"/>
              </a:buClr>
              <a:buSzPts val="1500"/>
              <a:buNone/>
              <a:defRPr i="0" sz="2000" u="none" cap="none" strike="noStrike">
                <a:solidFill>
                  <a:srgbClr val="888888"/>
                </a:solidFill>
              </a:defRPr>
            </a:lvl7pPr>
            <a:lvl8pPr lvl="7" marR="0" rtl="0" algn="ctr">
              <a:spcBef>
                <a:spcPts val="400"/>
              </a:spcBef>
              <a:spcAft>
                <a:spcPts val="0"/>
              </a:spcAft>
              <a:buClr>
                <a:srgbClr val="888888"/>
              </a:buClr>
              <a:buSzPts val="1500"/>
              <a:buNone/>
              <a:defRPr i="0" sz="2000" u="none" cap="none" strike="noStrike">
                <a:solidFill>
                  <a:srgbClr val="888888"/>
                </a:solidFill>
              </a:defRPr>
            </a:lvl8pPr>
            <a:lvl9pPr lvl="8" marR="0" rtl="0" algn="ctr">
              <a:spcBef>
                <a:spcPts val="400"/>
              </a:spcBef>
              <a:spcAft>
                <a:spcPts val="0"/>
              </a:spcAft>
              <a:buClr>
                <a:srgbClr val="888888"/>
              </a:buClr>
              <a:buSzPts val="1500"/>
              <a:buNone/>
              <a:defRPr i="0" sz="2000" u="none" cap="none" strike="noStrike">
                <a:solidFill>
                  <a:srgbClr val="888888"/>
                </a:solidFill>
              </a:defRPr>
            </a:lvl9pPr>
          </a:lstStyle>
          <a:p/>
        </p:txBody>
      </p:sp>
      <p:pic>
        <p:nvPicPr>
          <p:cNvPr id="201" name="Google Shape;201;p34"/>
          <p:cNvPicPr preferRelativeResize="0"/>
          <p:nvPr/>
        </p:nvPicPr>
        <p:blipFill rotWithShape="1">
          <a:blip r:embed="rId4">
            <a:alphaModFix/>
          </a:blip>
          <a:srcRect b="0" l="0" r="0" t="50199"/>
          <a:stretch/>
        </p:blipFill>
        <p:spPr>
          <a:xfrm>
            <a:off x="4909120" y="4427557"/>
            <a:ext cx="4250381" cy="597771"/>
          </a:xfrm>
          <a:prstGeom prst="rect">
            <a:avLst/>
          </a:prstGeom>
          <a:noFill/>
          <a:ln>
            <a:noFill/>
          </a:ln>
        </p:spPr>
      </p:pic>
      <p:pic>
        <p:nvPicPr>
          <p:cNvPr id="202" name="Google Shape;202;p34"/>
          <p:cNvPicPr preferRelativeResize="0"/>
          <p:nvPr/>
        </p:nvPicPr>
        <p:blipFill rotWithShape="1">
          <a:blip r:embed="rId5">
            <a:alphaModFix/>
          </a:blip>
          <a:srcRect b="0" l="0" r="0" t="0"/>
          <a:stretch/>
        </p:blipFill>
        <p:spPr>
          <a:xfrm>
            <a:off x="7406470" y="4111956"/>
            <a:ext cx="1430864" cy="4474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800"/>
              </a:spcBef>
              <a:spcAft>
                <a:spcPts val="0"/>
              </a:spcAft>
              <a:buSzPts val="1600"/>
              <a:buChar char="–"/>
              <a:defRPr/>
            </a:lvl2pPr>
            <a:lvl3pPr indent="-342900" lvl="2" marL="1371600" algn="l">
              <a:lnSpc>
                <a:spcPct val="100000"/>
              </a:lnSpc>
              <a:spcBef>
                <a:spcPts val="800"/>
              </a:spcBef>
              <a:spcAft>
                <a:spcPts val="0"/>
              </a:spcAft>
              <a:buSzPts val="1800"/>
              <a:buChar char="•"/>
              <a:defRPr/>
            </a:lvl3pPr>
            <a:lvl4pPr indent="-330200" lvl="3" marL="1828800" algn="l">
              <a:lnSpc>
                <a:spcPct val="100000"/>
              </a:lnSpc>
              <a:spcBef>
                <a:spcPts val="300"/>
              </a:spcBef>
              <a:spcAft>
                <a:spcPts val="0"/>
              </a:spcAft>
              <a:buSzPts val="1600"/>
              <a:buChar char="–"/>
              <a:defRPr/>
            </a:lvl4pPr>
            <a:lvl5pPr indent="-317500" lvl="4" marL="2286000" algn="l">
              <a:lnSpc>
                <a:spcPct val="100000"/>
              </a:lnSpc>
              <a:spcBef>
                <a:spcPts val="300"/>
              </a:spcBef>
              <a:spcAft>
                <a:spcPts val="0"/>
              </a:spcAft>
              <a:buSzPts val="14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3" name="Google Shape;33;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 name="Google Shape;35;p5"/>
          <p:cNvSpPr txBox="1"/>
          <p:nvPr>
            <p:ph idx="12" type="sldNum"/>
          </p:nvPr>
        </p:nvSpPr>
        <p:spPr>
          <a:xfrm>
            <a:off x="6858000" y="4825484"/>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SzPts val="600"/>
              <a:buNone/>
              <a:defRPr/>
            </a:lvl1pPr>
            <a:lvl2pPr indent="0" lvl="1" marL="0" marR="0" algn="r">
              <a:lnSpc>
                <a:spcPct val="100000"/>
              </a:lnSpc>
              <a:spcBef>
                <a:spcPts val="0"/>
              </a:spcBef>
              <a:spcAft>
                <a:spcPts val="0"/>
              </a:spcAft>
              <a:buSzPts val="600"/>
              <a:buNone/>
              <a:defRPr/>
            </a:lvl2pPr>
            <a:lvl3pPr indent="0" lvl="2" marL="0" marR="0" algn="r">
              <a:lnSpc>
                <a:spcPct val="100000"/>
              </a:lnSpc>
              <a:spcBef>
                <a:spcPts val="0"/>
              </a:spcBef>
              <a:spcAft>
                <a:spcPts val="0"/>
              </a:spcAft>
              <a:buSzPts val="600"/>
              <a:buNone/>
              <a:defRPr/>
            </a:lvl3pPr>
            <a:lvl4pPr indent="0" lvl="3" marL="0" marR="0" algn="r">
              <a:lnSpc>
                <a:spcPct val="100000"/>
              </a:lnSpc>
              <a:spcBef>
                <a:spcPts val="0"/>
              </a:spcBef>
              <a:spcAft>
                <a:spcPts val="0"/>
              </a:spcAft>
              <a:buSzPts val="600"/>
              <a:buNone/>
              <a:defRPr/>
            </a:lvl4pPr>
            <a:lvl5pPr indent="0" lvl="4" marL="0" marR="0" algn="r">
              <a:lnSpc>
                <a:spcPct val="100000"/>
              </a:lnSpc>
              <a:spcBef>
                <a:spcPts val="0"/>
              </a:spcBef>
              <a:spcAft>
                <a:spcPts val="0"/>
              </a:spcAft>
              <a:buSzPts val="600"/>
              <a:buNone/>
              <a:defRPr/>
            </a:lvl5pPr>
            <a:lvl6pPr indent="0" lvl="5" marL="0" marR="0" algn="r">
              <a:lnSpc>
                <a:spcPct val="100000"/>
              </a:lnSpc>
              <a:spcBef>
                <a:spcPts val="0"/>
              </a:spcBef>
              <a:spcAft>
                <a:spcPts val="0"/>
              </a:spcAft>
              <a:buSzPts val="600"/>
              <a:buNone/>
              <a:defRPr/>
            </a:lvl6pPr>
            <a:lvl7pPr indent="0" lvl="6" marL="0" marR="0" algn="r">
              <a:lnSpc>
                <a:spcPct val="100000"/>
              </a:lnSpc>
              <a:spcBef>
                <a:spcPts val="0"/>
              </a:spcBef>
              <a:spcAft>
                <a:spcPts val="0"/>
              </a:spcAft>
              <a:buSzPts val="600"/>
              <a:buNone/>
              <a:defRPr/>
            </a:lvl7pPr>
            <a:lvl8pPr indent="0" lvl="7" marL="0" marR="0" algn="r">
              <a:lnSpc>
                <a:spcPct val="100000"/>
              </a:lnSpc>
              <a:spcBef>
                <a:spcPts val="0"/>
              </a:spcBef>
              <a:spcAft>
                <a:spcPts val="0"/>
              </a:spcAft>
              <a:buSzPts val="600"/>
              <a:buNone/>
              <a:defRPr/>
            </a:lvl8pPr>
            <a:lvl9pPr indent="0" lvl="8" marL="0" marR="0" algn="r">
              <a:lnSpc>
                <a:spcPct val="100000"/>
              </a:lnSpc>
              <a:spcBef>
                <a:spcPts val="0"/>
              </a:spcBef>
              <a:spcAft>
                <a:spcPts val="0"/>
              </a:spcAft>
              <a:buSzPts val="600"/>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9" name="Google Shape;39;p6"/>
          <p:cNvSpPr txBox="1"/>
          <p:nvPr>
            <p:ph idx="12" type="sldNum"/>
          </p:nvPr>
        </p:nvSpPr>
        <p:spPr>
          <a:xfrm>
            <a:off x="6858000" y="4825484"/>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SzPts val="600"/>
              <a:buNone/>
              <a:defRPr/>
            </a:lvl1pPr>
            <a:lvl2pPr indent="0" lvl="1" marL="0" marR="0" algn="r">
              <a:lnSpc>
                <a:spcPct val="100000"/>
              </a:lnSpc>
              <a:spcBef>
                <a:spcPts val="0"/>
              </a:spcBef>
              <a:spcAft>
                <a:spcPts val="0"/>
              </a:spcAft>
              <a:buSzPts val="600"/>
              <a:buNone/>
              <a:defRPr/>
            </a:lvl2pPr>
            <a:lvl3pPr indent="0" lvl="2" marL="0" marR="0" algn="r">
              <a:lnSpc>
                <a:spcPct val="100000"/>
              </a:lnSpc>
              <a:spcBef>
                <a:spcPts val="0"/>
              </a:spcBef>
              <a:spcAft>
                <a:spcPts val="0"/>
              </a:spcAft>
              <a:buSzPts val="600"/>
              <a:buNone/>
              <a:defRPr/>
            </a:lvl3pPr>
            <a:lvl4pPr indent="0" lvl="3" marL="0" marR="0" algn="r">
              <a:lnSpc>
                <a:spcPct val="100000"/>
              </a:lnSpc>
              <a:spcBef>
                <a:spcPts val="0"/>
              </a:spcBef>
              <a:spcAft>
                <a:spcPts val="0"/>
              </a:spcAft>
              <a:buSzPts val="600"/>
              <a:buNone/>
              <a:defRPr/>
            </a:lvl4pPr>
            <a:lvl5pPr indent="0" lvl="4" marL="0" marR="0" algn="r">
              <a:lnSpc>
                <a:spcPct val="100000"/>
              </a:lnSpc>
              <a:spcBef>
                <a:spcPts val="0"/>
              </a:spcBef>
              <a:spcAft>
                <a:spcPts val="0"/>
              </a:spcAft>
              <a:buSzPts val="600"/>
              <a:buNone/>
              <a:defRPr/>
            </a:lvl5pPr>
            <a:lvl6pPr indent="0" lvl="5" marL="0" marR="0" algn="r">
              <a:lnSpc>
                <a:spcPct val="100000"/>
              </a:lnSpc>
              <a:spcBef>
                <a:spcPts val="0"/>
              </a:spcBef>
              <a:spcAft>
                <a:spcPts val="0"/>
              </a:spcAft>
              <a:buSzPts val="600"/>
              <a:buNone/>
              <a:defRPr/>
            </a:lvl6pPr>
            <a:lvl7pPr indent="0" lvl="6" marL="0" marR="0" algn="r">
              <a:lnSpc>
                <a:spcPct val="100000"/>
              </a:lnSpc>
              <a:spcBef>
                <a:spcPts val="0"/>
              </a:spcBef>
              <a:spcAft>
                <a:spcPts val="0"/>
              </a:spcAft>
              <a:buSzPts val="600"/>
              <a:buNone/>
              <a:defRPr/>
            </a:lvl7pPr>
            <a:lvl8pPr indent="0" lvl="7" marL="0" marR="0" algn="r">
              <a:lnSpc>
                <a:spcPct val="100000"/>
              </a:lnSpc>
              <a:spcBef>
                <a:spcPts val="0"/>
              </a:spcBef>
              <a:spcAft>
                <a:spcPts val="0"/>
              </a:spcAft>
              <a:buSzPts val="600"/>
              <a:buNone/>
              <a:defRPr/>
            </a:lvl8pPr>
            <a:lvl9pPr indent="0" lvl="8" marL="0" marR="0" algn="r">
              <a:lnSpc>
                <a:spcPct val="100000"/>
              </a:lnSpc>
              <a:spcBef>
                <a:spcPts val="0"/>
              </a:spcBef>
              <a:spcAft>
                <a:spcPts val="0"/>
              </a:spcAft>
              <a:buSzPts val="600"/>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0" name="Shape 40"/>
        <p:cNvGrpSpPr/>
        <p:nvPr/>
      </p:nvGrpSpPr>
      <p:grpSpPr>
        <a:xfrm>
          <a:off x="0" y="0"/>
          <a:ext cx="0" cy="0"/>
          <a:chOff x="0" y="0"/>
          <a:chExt cx="0" cy="0"/>
        </a:xfrm>
      </p:grpSpPr>
      <p:sp>
        <p:nvSpPr>
          <p:cNvPr id="41" name="Google Shape;41;p7"/>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7"/>
          <p:cNvSpPr txBox="1"/>
          <p:nvPr>
            <p:ph idx="12" type="sldNum"/>
          </p:nvPr>
        </p:nvSpPr>
        <p:spPr>
          <a:xfrm>
            <a:off x="6858000" y="4825484"/>
            <a:ext cx="2133600" cy="184800"/>
          </a:xfrm>
          <a:prstGeom prst="rect">
            <a:avLst/>
          </a:prstGeom>
          <a:noFill/>
          <a:ln>
            <a:noFill/>
          </a:ln>
        </p:spPr>
        <p:txBody>
          <a:bodyPr anchorCtr="0" anchor="ctr" bIns="45575" lIns="91175" spcFirstLastPara="1" rIns="91175" wrap="square" tIns="45575">
            <a:noAutofit/>
          </a:bodyPr>
          <a:lstStyle>
            <a:lvl1pPr indent="0" lvl="0" marL="0" algn="r">
              <a:lnSpc>
                <a:spcPct val="100000"/>
              </a:lnSpc>
              <a:spcBef>
                <a:spcPts val="0"/>
              </a:spcBef>
              <a:spcAft>
                <a:spcPts val="0"/>
              </a:spcAft>
              <a:buSzPts val="600"/>
              <a:buNone/>
              <a:defRPr/>
            </a:lvl1pPr>
            <a:lvl2pPr indent="0" lvl="1" marL="0" algn="r">
              <a:lnSpc>
                <a:spcPct val="100000"/>
              </a:lnSpc>
              <a:spcBef>
                <a:spcPts val="0"/>
              </a:spcBef>
              <a:spcAft>
                <a:spcPts val="0"/>
              </a:spcAft>
              <a:buSzPts val="600"/>
              <a:buNone/>
              <a:defRPr/>
            </a:lvl2pPr>
            <a:lvl3pPr indent="0" lvl="2" marL="0" algn="r">
              <a:lnSpc>
                <a:spcPct val="100000"/>
              </a:lnSpc>
              <a:spcBef>
                <a:spcPts val="0"/>
              </a:spcBef>
              <a:spcAft>
                <a:spcPts val="0"/>
              </a:spcAft>
              <a:buSzPts val="600"/>
              <a:buNone/>
              <a:defRPr/>
            </a:lvl3pPr>
            <a:lvl4pPr indent="0" lvl="3" marL="0" algn="r">
              <a:lnSpc>
                <a:spcPct val="100000"/>
              </a:lnSpc>
              <a:spcBef>
                <a:spcPts val="0"/>
              </a:spcBef>
              <a:spcAft>
                <a:spcPts val="0"/>
              </a:spcAft>
              <a:buSzPts val="600"/>
              <a:buNone/>
              <a:defRPr/>
            </a:lvl4pPr>
            <a:lvl5pPr indent="0" lvl="4" marL="0" algn="r">
              <a:lnSpc>
                <a:spcPct val="100000"/>
              </a:lnSpc>
              <a:spcBef>
                <a:spcPts val="0"/>
              </a:spcBef>
              <a:spcAft>
                <a:spcPts val="0"/>
              </a:spcAft>
              <a:buSzPts val="600"/>
              <a:buNone/>
              <a:defRPr/>
            </a:lvl5pPr>
            <a:lvl6pPr indent="0" lvl="5" marL="0" algn="r">
              <a:lnSpc>
                <a:spcPct val="100000"/>
              </a:lnSpc>
              <a:spcBef>
                <a:spcPts val="0"/>
              </a:spcBef>
              <a:spcAft>
                <a:spcPts val="0"/>
              </a:spcAft>
              <a:buSzPts val="600"/>
              <a:buNone/>
              <a:defRPr/>
            </a:lvl6pPr>
            <a:lvl7pPr indent="0" lvl="6" marL="0" algn="r">
              <a:lnSpc>
                <a:spcPct val="100000"/>
              </a:lnSpc>
              <a:spcBef>
                <a:spcPts val="0"/>
              </a:spcBef>
              <a:spcAft>
                <a:spcPts val="0"/>
              </a:spcAft>
              <a:buSzPts val="600"/>
              <a:buNone/>
              <a:defRPr/>
            </a:lvl7pPr>
            <a:lvl8pPr indent="0" lvl="7" marL="0" algn="r">
              <a:lnSpc>
                <a:spcPct val="100000"/>
              </a:lnSpc>
              <a:spcBef>
                <a:spcPts val="0"/>
              </a:spcBef>
              <a:spcAft>
                <a:spcPts val="0"/>
              </a:spcAft>
              <a:buSzPts val="600"/>
              <a:buNone/>
              <a:defRPr/>
            </a:lvl8pPr>
            <a:lvl9pPr indent="0" lvl="8" marL="0" algn="r">
              <a:lnSpc>
                <a:spcPct val="100000"/>
              </a:lnSpc>
              <a:spcBef>
                <a:spcPts val="0"/>
              </a:spcBef>
              <a:spcAft>
                <a:spcPts val="0"/>
              </a:spcAft>
              <a:buSzPts val="600"/>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5" name="Shape 45"/>
        <p:cNvGrpSpPr/>
        <p:nvPr/>
      </p:nvGrpSpPr>
      <p:grpSpPr>
        <a:xfrm>
          <a:off x="0" y="0"/>
          <a:ext cx="0" cy="0"/>
          <a:chOff x="0" y="0"/>
          <a:chExt cx="0" cy="0"/>
        </a:xfrm>
      </p:grpSpPr>
      <p:sp>
        <p:nvSpPr>
          <p:cNvPr id="46" name="Google Shape;46;p8"/>
          <p:cNvSpPr txBox="1"/>
          <p:nvPr>
            <p:ph type="title"/>
          </p:nvPr>
        </p:nvSpPr>
        <p:spPr>
          <a:xfrm>
            <a:off x="659678" y="1483680"/>
            <a:ext cx="7543800" cy="1896326"/>
          </a:xfrm>
          <a:prstGeom prst="rect">
            <a:avLst/>
          </a:prstGeom>
          <a:noFill/>
          <a:ln>
            <a:noFill/>
          </a:ln>
        </p:spPr>
        <p:txBody>
          <a:bodyPr anchorCtr="0" anchor="b" bIns="91175" lIns="91175" spcFirstLastPara="1" rIns="91175" wrap="square" tIns="911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 name="Google Shape;47;p8"/>
          <p:cNvCxnSpPr/>
          <p:nvPr/>
        </p:nvCxnSpPr>
        <p:spPr>
          <a:xfrm>
            <a:off x="728258" y="3510809"/>
            <a:ext cx="7406640" cy="0"/>
          </a:xfrm>
          <a:prstGeom prst="straightConnector1">
            <a:avLst/>
          </a:prstGeom>
          <a:noFill/>
          <a:ln cap="flat" cmpd="sng" w="12700">
            <a:solidFill>
              <a:srgbClr val="404040"/>
            </a:solidFill>
            <a:prstDash val="solid"/>
            <a:miter lim="8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2_Cover - Full Red">
    <p:bg>
      <p:bgPr>
        <a:solidFill>
          <a:srgbClr val="002F6C"/>
        </a:solidFill>
      </p:bgPr>
    </p:bg>
    <p:spTree>
      <p:nvGrpSpPr>
        <p:cNvPr id="48" name="Shape 48"/>
        <p:cNvGrpSpPr/>
        <p:nvPr/>
      </p:nvGrpSpPr>
      <p:grpSpPr>
        <a:xfrm>
          <a:off x="0" y="0"/>
          <a:ext cx="0" cy="0"/>
          <a:chOff x="0" y="0"/>
          <a:chExt cx="0" cy="0"/>
        </a:xfrm>
      </p:grpSpPr>
      <p:sp>
        <p:nvSpPr>
          <p:cNvPr id="49" name="Google Shape;49;p9"/>
          <p:cNvSpPr/>
          <p:nvPr/>
        </p:nvSpPr>
        <p:spPr>
          <a:xfrm>
            <a:off x="1" y="-29590"/>
            <a:ext cx="9144000" cy="120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50" name="Google Shape;50;p9"/>
          <p:cNvPicPr preferRelativeResize="0"/>
          <p:nvPr/>
        </p:nvPicPr>
        <p:blipFill rotWithShape="1">
          <a:blip r:embed="rId2">
            <a:alphaModFix/>
          </a:blip>
          <a:srcRect b="0" l="0" r="0" t="0"/>
          <a:stretch/>
        </p:blipFill>
        <p:spPr>
          <a:xfrm>
            <a:off x="6089659" y="100944"/>
            <a:ext cx="2967634" cy="1148293"/>
          </a:xfrm>
          <a:prstGeom prst="rect">
            <a:avLst/>
          </a:prstGeom>
          <a:noFill/>
          <a:ln>
            <a:noFill/>
          </a:ln>
        </p:spPr>
      </p:pic>
      <p:pic>
        <p:nvPicPr>
          <p:cNvPr descr="A picture containing logo&#10;&#10;Description automatically generated" id="51" name="Google Shape;51;p9"/>
          <p:cNvPicPr preferRelativeResize="0"/>
          <p:nvPr/>
        </p:nvPicPr>
        <p:blipFill rotWithShape="1">
          <a:blip r:embed="rId3">
            <a:alphaModFix/>
          </a:blip>
          <a:srcRect b="0" l="0" r="0" t="0"/>
          <a:stretch/>
        </p:blipFill>
        <p:spPr>
          <a:xfrm>
            <a:off x="397555" y="58014"/>
            <a:ext cx="1748643" cy="1027466"/>
          </a:xfrm>
          <a:prstGeom prst="rect">
            <a:avLst/>
          </a:prstGeom>
          <a:noFill/>
          <a:ln>
            <a:noFill/>
          </a:ln>
        </p:spPr>
      </p:pic>
      <p:sp>
        <p:nvSpPr>
          <p:cNvPr id="52" name="Google Shape;52;p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53" name="Google Shape;53;p9"/>
          <p:cNvSpPr txBox="1"/>
          <p:nvPr>
            <p:ph type="ctrTitle"/>
          </p:nvPr>
        </p:nvSpPr>
        <p:spPr>
          <a:xfrm>
            <a:off x="685800" y="1589035"/>
            <a:ext cx="3886200" cy="12003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lt1"/>
              </a:buClr>
              <a:buSzPts val="1400"/>
              <a:buNone/>
              <a:defRPr i="0" sz="2400" u="none" cap="none" strike="noStrik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4" name="Google Shape;54;p9"/>
          <p:cNvSpPr txBox="1"/>
          <p:nvPr>
            <p:ph idx="1" type="subTitle"/>
          </p:nvPr>
        </p:nvSpPr>
        <p:spPr>
          <a:xfrm>
            <a:off x="685800" y="3110247"/>
            <a:ext cx="3429000" cy="12003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chemeClr val="lt1"/>
              </a:buClr>
              <a:buSzPts val="1600"/>
              <a:buNone/>
              <a:defRPr i="0" sz="1600" u="none" cap="none" strike="noStrike">
                <a:solidFill>
                  <a:schemeClr val="lt1"/>
                </a:solidFill>
              </a:defRPr>
            </a:lvl1pPr>
            <a:lvl2pPr lvl="1" marR="0" algn="ctr">
              <a:lnSpc>
                <a:spcPct val="100000"/>
              </a:lnSpc>
              <a:spcBef>
                <a:spcPts val="800"/>
              </a:spcBef>
              <a:spcAft>
                <a:spcPts val="0"/>
              </a:spcAft>
              <a:buClr>
                <a:srgbClr val="888888"/>
              </a:buClr>
              <a:buSzPts val="1600"/>
              <a:buNone/>
              <a:defRPr i="0" sz="1600" u="none" cap="none" strike="noStrike">
                <a:solidFill>
                  <a:srgbClr val="888888"/>
                </a:solidFill>
              </a:defRPr>
            </a:lvl2pPr>
            <a:lvl3pPr lvl="2" marR="0" algn="ctr">
              <a:lnSpc>
                <a:spcPct val="100000"/>
              </a:lnSpc>
              <a:spcBef>
                <a:spcPts val="800"/>
              </a:spcBef>
              <a:spcAft>
                <a:spcPts val="0"/>
              </a:spcAft>
              <a:buClr>
                <a:srgbClr val="888888"/>
              </a:buClr>
              <a:buSzPts val="1800"/>
              <a:buNone/>
              <a:defRPr i="0" sz="1800" u="none" cap="none" strike="noStrike">
                <a:solidFill>
                  <a:srgbClr val="888888"/>
                </a:solidFill>
              </a:defRPr>
            </a:lvl3pPr>
            <a:lvl4pPr lvl="3" marR="0" algn="ctr">
              <a:lnSpc>
                <a:spcPct val="100000"/>
              </a:lnSpc>
              <a:spcBef>
                <a:spcPts val="300"/>
              </a:spcBef>
              <a:spcAft>
                <a:spcPts val="0"/>
              </a:spcAft>
              <a:buClr>
                <a:srgbClr val="888888"/>
              </a:buClr>
              <a:buSzPts val="1600"/>
              <a:buNone/>
              <a:defRPr i="0" sz="1600" u="none" cap="none" strike="noStrike">
                <a:solidFill>
                  <a:srgbClr val="888888"/>
                </a:solidFill>
              </a:defRPr>
            </a:lvl4pPr>
            <a:lvl5pPr lvl="4" marR="0" algn="ctr">
              <a:lnSpc>
                <a:spcPct val="100000"/>
              </a:lnSpc>
              <a:spcBef>
                <a:spcPts val="300"/>
              </a:spcBef>
              <a:spcAft>
                <a:spcPts val="0"/>
              </a:spcAft>
              <a:buClr>
                <a:srgbClr val="888888"/>
              </a:buClr>
              <a:buSzPts val="1400"/>
              <a:buNone/>
              <a:defRPr i="0" sz="1400" u="none" cap="none" strike="noStrike">
                <a:solidFill>
                  <a:srgbClr val="888888"/>
                </a:solidFill>
              </a:defRPr>
            </a:lvl5pPr>
            <a:lvl6pPr lvl="5" marR="0" algn="ctr">
              <a:lnSpc>
                <a:spcPct val="100000"/>
              </a:lnSpc>
              <a:spcBef>
                <a:spcPts val="400"/>
              </a:spcBef>
              <a:spcAft>
                <a:spcPts val="0"/>
              </a:spcAft>
              <a:buClr>
                <a:srgbClr val="888888"/>
              </a:buClr>
              <a:buSzPts val="2000"/>
              <a:buNone/>
              <a:defRPr i="0" sz="2000" u="none" cap="none" strike="noStrike">
                <a:solidFill>
                  <a:srgbClr val="888888"/>
                </a:solidFill>
              </a:defRPr>
            </a:lvl6pPr>
            <a:lvl7pPr lvl="6" marR="0" algn="ctr">
              <a:lnSpc>
                <a:spcPct val="100000"/>
              </a:lnSpc>
              <a:spcBef>
                <a:spcPts val="400"/>
              </a:spcBef>
              <a:spcAft>
                <a:spcPts val="0"/>
              </a:spcAft>
              <a:buClr>
                <a:srgbClr val="888888"/>
              </a:buClr>
              <a:buSzPts val="2000"/>
              <a:buNone/>
              <a:defRPr i="0" sz="2000" u="none" cap="none" strike="noStrike">
                <a:solidFill>
                  <a:srgbClr val="888888"/>
                </a:solidFill>
              </a:defRPr>
            </a:lvl7pPr>
            <a:lvl8pPr lvl="7" marR="0" algn="ctr">
              <a:lnSpc>
                <a:spcPct val="100000"/>
              </a:lnSpc>
              <a:spcBef>
                <a:spcPts val="400"/>
              </a:spcBef>
              <a:spcAft>
                <a:spcPts val="0"/>
              </a:spcAft>
              <a:buClr>
                <a:srgbClr val="888888"/>
              </a:buClr>
              <a:buSzPts val="2000"/>
              <a:buNone/>
              <a:defRPr i="0" sz="2000" u="none" cap="none" strike="noStrike">
                <a:solidFill>
                  <a:srgbClr val="888888"/>
                </a:solidFill>
              </a:defRPr>
            </a:lvl8pPr>
            <a:lvl9pPr lvl="8" marR="0" algn="ctr">
              <a:lnSpc>
                <a:spcPct val="100000"/>
              </a:lnSpc>
              <a:spcBef>
                <a:spcPts val="400"/>
              </a:spcBef>
              <a:spcAft>
                <a:spcPts val="0"/>
              </a:spcAft>
              <a:buClr>
                <a:srgbClr val="888888"/>
              </a:buClr>
              <a:buSzPts val="2000"/>
              <a:buNone/>
              <a:defRPr i="0" sz="2000" u="none" cap="none" strike="noStrike">
                <a:solidFill>
                  <a:srgbClr val="888888"/>
                </a:solidFill>
              </a:defRPr>
            </a:lvl9pPr>
          </a:lstStyle>
          <a:p/>
        </p:txBody>
      </p:sp>
      <p:cxnSp>
        <p:nvCxnSpPr>
          <p:cNvPr id="55" name="Google Shape;55;p9"/>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56" name="Shape 56"/>
        <p:cNvGrpSpPr/>
        <p:nvPr/>
      </p:nvGrpSpPr>
      <p:grpSpPr>
        <a:xfrm>
          <a:off x="0" y="0"/>
          <a:ext cx="0" cy="0"/>
          <a:chOff x="0" y="0"/>
          <a:chExt cx="0" cy="0"/>
        </a:xfrm>
      </p:grpSpPr>
      <p:sp>
        <p:nvSpPr>
          <p:cNvPr id="57" name="Google Shape;57;p10"/>
          <p:cNvSpPr/>
          <p:nvPr/>
        </p:nvSpPr>
        <p:spPr>
          <a:xfrm>
            <a:off x="0" y="3980795"/>
            <a:ext cx="9144000" cy="12481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58" name="Google Shape;58;p10"/>
          <p:cNvPicPr preferRelativeResize="0"/>
          <p:nvPr/>
        </p:nvPicPr>
        <p:blipFill rotWithShape="1">
          <a:blip r:embed="rId2">
            <a:alphaModFix/>
          </a:blip>
          <a:srcRect b="0" l="0" r="0" t="0"/>
          <a:stretch/>
        </p:blipFill>
        <p:spPr>
          <a:xfrm>
            <a:off x="6607294" y="3999511"/>
            <a:ext cx="2460196" cy="951946"/>
          </a:xfrm>
          <a:prstGeom prst="rect">
            <a:avLst/>
          </a:prstGeom>
          <a:noFill/>
          <a:ln>
            <a:noFill/>
          </a:ln>
        </p:spPr>
      </p:pic>
      <p:sp>
        <p:nvSpPr>
          <p:cNvPr id="59" name="Google Shape;59;p10"/>
          <p:cNvSpPr txBox="1"/>
          <p:nvPr>
            <p:ph type="title"/>
          </p:nvPr>
        </p:nvSpPr>
        <p:spPr>
          <a:xfrm>
            <a:off x="1143000" y="530728"/>
            <a:ext cx="5486400" cy="4581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2400" u="none" cap="none" strike="noStrik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0" name="Google Shape;60;p1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cxnSp>
        <p:nvCxnSpPr>
          <p:cNvPr id="61" name="Google Shape;61;p10"/>
          <p:cNvCxnSpPr/>
          <p:nvPr/>
        </p:nvCxnSpPr>
        <p:spPr>
          <a:xfrm>
            <a:off x="746760" y="681915"/>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62" name="Google Shape;62;p10"/>
          <p:cNvPicPr preferRelativeResize="0"/>
          <p:nvPr/>
        </p:nvPicPr>
        <p:blipFill rotWithShape="1">
          <a:blip r:embed="rId3">
            <a:alphaModFix/>
          </a:blip>
          <a:srcRect b="0" l="0" r="0" t="0"/>
          <a:stretch/>
        </p:blipFill>
        <p:spPr>
          <a:xfrm>
            <a:off x="394926" y="4000738"/>
            <a:ext cx="1449641" cy="851779"/>
          </a:xfrm>
          <a:prstGeom prst="rect">
            <a:avLst/>
          </a:prstGeom>
          <a:noFill/>
          <a:ln>
            <a:noFill/>
          </a:ln>
        </p:spPr>
      </p:pic>
      <p:pic>
        <p:nvPicPr>
          <p:cNvPr id="63" name="Google Shape;63;p10"/>
          <p:cNvPicPr preferRelativeResize="0"/>
          <p:nvPr/>
        </p:nvPicPr>
        <p:blipFill rotWithShape="1">
          <a:blip r:embed="rId4">
            <a:alphaModFix/>
          </a:blip>
          <a:srcRect b="0" l="0" r="0" t="50198"/>
          <a:stretch/>
        </p:blipFill>
        <p:spPr>
          <a:xfrm>
            <a:off x="4893622" y="3633810"/>
            <a:ext cx="4250378" cy="597770"/>
          </a:xfrm>
          <a:prstGeom prst="rect">
            <a:avLst/>
          </a:prstGeom>
          <a:noFill/>
          <a:ln>
            <a:noFill/>
          </a:ln>
        </p:spPr>
      </p:pic>
      <p:pic>
        <p:nvPicPr>
          <p:cNvPr id="64" name="Google Shape;64;p10"/>
          <p:cNvPicPr preferRelativeResize="0"/>
          <p:nvPr/>
        </p:nvPicPr>
        <p:blipFill rotWithShape="1">
          <a:blip r:embed="rId5">
            <a:alphaModFix/>
          </a:blip>
          <a:srcRect b="0" l="0" r="0" t="0"/>
          <a:stretch/>
        </p:blipFill>
        <p:spPr>
          <a:xfrm>
            <a:off x="7406470" y="3318209"/>
            <a:ext cx="1430864" cy="4474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marR="0" rtl="0" algn="l">
              <a:lnSpc>
                <a:spcPct val="100000"/>
              </a:lnSpc>
              <a:spcBef>
                <a:spcPts val="0"/>
              </a:spcBef>
              <a:spcAft>
                <a:spcPts val="0"/>
              </a:spcAft>
              <a:buClr>
                <a:schemeClr val="accent2"/>
              </a:buClr>
              <a:buSzPts val="1400"/>
              <a:buFont typeface="Arial"/>
              <a:buNone/>
              <a:defRPr b="1" i="0" sz="2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Arial"/>
                <a:ea typeface="Arial"/>
                <a:cs typeface="Arial"/>
                <a:sym typeface="Arial"/>
              </a:defRPr>
            </a:lvl3pPr>
            <a:lvl4pPr indent="-330200" lvl="3" marL="1828800" marR="0" rtl="0" algn="l">
              <a:lnSpc>
                <a:spcPct val="100000"/>
              </a:lnSpc>
              <a:spcBef>
                <a:spcPts val="3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4pPr>
            <a:lvl5pPr indent="-317500" lvl="4" marL="2286000" marR="0" rtl="0" algn="l">
              <a:lnSpc>
                <a:spcPct val="100000"/>
              </a:lnSpc>
              <a:spcBef>
                <a:spcPts val="300"/>
              </a:spcBef>
              <a:spcAft>
                <a:spcPts val="0"/>
              </a:spcAft>
              <a:buClr>
                <a:srgbClr val="6C6463"/>
              </a:buClr>
              <a:buSzPts val="1400"/>
              <a:buFont typeface="Arial"/>
              <a:buChar char="»"/>
              <a:defRPr b="0" i="0" sz="1400" u="none" cap="none" strike="noStrike">
                <a:solidFill>
                  <a:srgbClr val="6C646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6858000" y="4825484"/>
            <a:ext cx="2133600" cy="184800"/>
          </a:xfrm>
          <a:prstGeom prst="rect">
            <a:avLst/>
          </a:prstGeom>
          <a:noFill/>
          <a:ln>
            <a:noFill/>
          </a:ln>
        </p:spPr>
        <p:txBody>
          <a:bodyPr anchorCtr="0" anchor="ctr" bIns="45575" lIns="91175" spcFirstLastPara="1" rIns="91175" wrap="square" tIns="45575">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
        <p:nvSpPr>
          <p:cNvPr id="9" name="Google Shape;9;p1"/>
          <p:cNvSpPr/>
          <p:nvPr/>
        </p:nvSpPr>
        <p:spPr>
          <a:xfrm>
            <a:off x="0" y="0"/>
            <a:ext cx="9144000" cy="5148000"/>
          </a:xfrm>
          <a:prstGeom prst="frame">
            <a:avLst>
              <a:gd fmla="val 2963" name="adj1"/>
            </a:avLst>
          </a:prstGeom>
          <a:solidFill>
            <a:srgbClr val="FFFFFF"/>
          </a:solidFill>
          <a:ln>
            <a:noFill/>
          </a:ln>
        </p:spPr>
        <p:txBody>
          <a:bodyPr anchorCtr="0" anchor="ctr" bIns="45575" lIns="91175" spcFirstLastPara="1" rIns="91175" wrap="square" tIns="455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www.sam.gov/" TargetMode="External"/><Relationship Id="rId4" Type="http://schemas.openxmlformats.org/officeDocument/2006/relationships/hyperlink" Target="https://www.treasury.gov/resource-center/sanctions/SDNList/Pages/default.aspx/" TargetMode="External"/><Relationship Id="rId5" Type="http://schemas.openxmlformats.org/officeDocument/2006/relationships/hyperlink" Target="https://www.un.org/securitycouncil/content/un-sc-consolidated-li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jp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nvSpPr>
        <p:spPr>
          <a:xfrm>
            <a:off x="600762" y="3884665"/>
            <a:ext cx="3799500" cy="1090800"/>
          </a:xfrm>
          <a:prstGeom prst="rect">
            <a:avLst/>
          </a:prstGeom>
          <a:noFill/>
          <a:ln>
            <a:noFill/>
          </a:ln>
        </p:spPr>
        <p:txBody>
          <a:bodyPr anchorCtr="0" anchor="t" bIns="91175" lIns="91175" spcFirstLastPara="1" rIns="91175" wrap="square" tIns="91175">
            <a:noAutofit/>
          </a:bodyPr>
          <a:lstStyle/>
          <a:p>
            <a:pPr indent="0" lvl="0" marL="0" marR="0" rtl="0" algn="l">
              <a:spcBef>
                <a:spcPts val="0"/>
              </a:spcBef>
              <a:spcAft>
                <a:spcPts val="0"/>
              </a:spcAft>
              <a:buNone/>
            </a:pPr>
            <a:r>
              <a:rPr b="0" i="0" lang="fr-FR" sz="1500" u="none" cap="none" strike="noStrike">
                <a:solidFill>
                  <a:srgbClr val="FFFFFF"/>
                </a:solidFill>
                <a:latin typeface="Arial"/>
                <a:ea typeface="Arial"/>
                <a:cs typeface="Arial"/>
                <a:sym typeface="Arial"/>
              </a:rPr>
              <a:t>Présentateur :</a:t>
            </a:r>
            <a:endParaRPr sz="1100"/>
          </a:p>
          <a:p>
            <a:pPr indent="0" lvl="0" marL="0" marR="0" rtl="0" algn="l">
              <a:spcBef>
                <a:spcPts val="0"/>
              </a:spcBef>
              <a:spcAft>
                <a:spcPts val="0"/>
              </a:spcAft>
              <a:buNone/>
            </a:pPr>
            <a:r>
              <a:rPr lang="fr-FR" sz="1500">
                <a:solidFill>
                  <a:srgbClr val="FFFFFF"/>
                </a:solidFill>
              </a:rPr>
              <a:t>Dominic Mbah</a:t>
            </a:r>
            <a:r>
              <a:rPr b="0" i="0" lang="fr-FR" sz="1500" u="none" cap="none" strike="noStrike">
                <a:solidFill>
                  <a:srgbClr val="FFFFFF"/>
                </a:solidFill>
                <a:latin typeface="Arial"/>
                <a:ea typeface="Arial"/>
                <a:cs typeface="Arial"/>
                <a:sym typeface="Arial"/>
              </a:rPr>
              <a:t>, </a:t>
            </a:r>
            <a:r>
              <a:rPr lang="fr-FR" sz="1500">
                <a:solidFill>
                  <a:srgbClr val="FFFFFF"/>
                </a:solidFill>
              </a:rPr>
              <a:t>ASAP Capacity Advisor</a:t>
            </a:r>
            <a:endParaRPr sz="1100"/>
          </a:p>
          <a:p>
            <a:pPr indent="0" lvl="0" marL="0" marR="0" rtl="0" algn="l">
              <a:spcBef>
                <a:spcPts val="0"/>
              </a:spcBef>
              <a:spcAft>
                <a:spcPts val="0"/>
              </a:spcAft>
              <a:buNone/>
            </a:pPr>
            <a:r>
              <a:rPr b="0" i="0" lang="fr-FR" sz="1500" u="none" cap="none" strike="noStrike">
                <a:solidFill>
                  <a:srgbClr val="FFFFFF"/>
                </a:solidFill>
                <a:latin typeface="Arial"/>
                <a:ea typeface="Arial"/>
                <a:cs typeface="Arial"/>
                <a:sym typeface="Arial"/>
              </a:rPr>
              <a:t>Date : 26-28 juin 2024</a:t>
            </a:r>
            <a:endParaRPr b="0" i="0" sz="1500" u="none" cap="none" strike="noStrike">
              <a:solidFill>
                <a:srgbClr val="FFFFFF"/>
              </a:solidFill>
              <a:latin typeface="Arial"/>
              <a:ea typeface="Arial"/>
              <a:cs typeface="Arial"/>
              <a:sym typeface="Arial"/>
            </a:endParaRPr>
          </a:p>
        </p:txBody>
      </p:sp>
      <p:sp>
        <p:nvSpPr>
          <p:cNvPr id="208" name="Google Shape;208;p35"/>
          <p:cNvSpPr txBox="1"/>
          <p:nvPr>
            <p:ph idx="1" type="subTitle"/>
          </p:nvPr>
        </p:nvSpPr>
        <p:spPr>
          <a:xfrm>
            <a:off x="600769" y="1435706"/>
            <a:ext cx="6983100" cy="2623500"/>
          </a:xfrm>
          <a:prstGeom prst="rect">
            <a:avLst/>
          </a:prstGeom>
          <a:noFill/>
          <a:ln>
            <a:noFill/>
          </a:ln>
        </p:spPr>
        <p:txBody>
          <a:bodyPr anchorCtr="0" anchor="t" bIns="68375" lIns="68375" spcFirstLastPara="1" rIns="68375" wrap="square" tIns="68375">
            <a:noAutofit/>
          </a:bodyPr>
          <a:lstStyle/>
          <a:p>
            <a:pPr indent="0" lvl="0" marL="0" rtl="0" algn="l">
              <a:lnSpc>
                <a:spcPct val="100000"/>
              </a:lnSpc>
              <a:spcBef>
                <a:spcPts val="500"/>
              </a:spcBef>
              <a:spcAft>
                <a:spcPts val="0"/>
              </a:spcAft>
              <a:buClr>
                <a:srgbClr val="000000"/>
              </a:buClr>
              <a:buSzPts val="1200"/>
              <a:buFont typeface="Arial"/>
              <a:buNone/>
            </a:pPr>
            <a:r>
              <a:rPr b="1" lang="fr-FR" sz="3400"/>
              <a:t>GESTION </a:t>
            </a:r>
            <a:r>
              <a:rPr b="1" lang="fr-FR" sz="3400"/>
              <a:t>FINANCIÈRE</a:t>
            </a:r>
            <a:r>
              <a:rPr b="1" lang="fr-FR" sz="3400"/>
              <a:t> ET </a:t>
            </a:r>
            <a:r>
              <a:rPr b="1" lang="fr-FR" sz="3400"/>
              <a:t>CONFORMITÉ</a:t>
            </a:r>
            <a:endParaRPr b="1" sz="3400">
              <a:latin typeface="Arial"/>
              <a:ea typeface="Arial"/>
              <a:cs typeface="Arial"/>
              <a:sym typeface="Arial"/>
            </a:endParaRPr>
          </a:p>
          <a:p>
            <a:pPr indent="0" lvl="0" marL="0" rtl="0" algn="l">
              <a:lnSpc>
                <a:spcPct val="100000"/>
              </a:lnSpc>
              <a:spcBef>
                <a:spcPts val="500"/>
              </a:spcBef>
              <a:spcAft>
                <a:spcPts val="0"/>
              </a:spcAft>
              <a:buSzPts val="1200"/>
              <a:buNone/>
            </a:pPr>
            <a:r>
              <a:t/>
            </a:r>
            <a:endParaRPr b="1" sz="1500">
              <a:latin typeface="Arial"/>
              <a:ea typeface="Arial"/>
              <a:cs typeface="Arial"/>
              <a:sym typeface="Arial"/>
            </a:endParaRPr>
          </a:p>
          <a:p>
            <a:pPr indent="0" lvl="0" marL="0" rtl="0" algn="l">
              <a:lnSpc>
                <a:spcPct val="100000"/>
              </a:lnSpc>
              <a:spcBef>
                <a:spcPts val="0"/>
              </a:spcBef>
              <a:spcAft>
                <a:spcPts val="0"/>
              </a:spcAft>
              <a:buSzPts val="1200"/>
              <a:buNone/>
            </a:pPr>
            <a:r>
              <a:rPr lang="fr-FR" sz="2600">
                <a:latin typeface="Arial"/>
                <a:ea typeface="Arial"/>
                <a:cs typeface="Arial"/>
                <a:sym typeface="Arial"/>
              </a:rPr>
              <a:t>USAID/Burundi </a:t>
            </a:r>
            <a:endParaRPr sz="2600">
              <a:latin typeface="Arial"/>
              <a:ea typeface="Arial"/>
              <a:cs typeface="Arial"/>
              <a:sym typeface="Arial"/>
            </a:endParaRPr>
          </a:p>
          <a:p>
            <a:pPr indent="0" lvl="0" marL="0" rtl="0" algn="l">
              <a:lnSpc>
                <a:spcPct val="100000"/>
              </a:lnSpc>
              <a:spcBef>
                <a:spcPts val="0"/>
              </a:spcBef>
              <a:spcAft>
                <a:spcPts val="0"/>
              </a:spcAft>
              <a:buSzPts val="1200"/>
              <a:buNone/>
            </a:pPr>
            <a:r>
              <a:rPr lang="fr-FR" sz="2600">
                <a:latin typeface="Arial"/>
                <a:ea typeface="Arial"/>
                <a:cs typeface="Arial"/>
                <a:sym typeface="Arial"/>
              </a:rPr>
              <a:t>Formation sur la Localisation​</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idx="1" type="body"/>
          </p:nvPr>
        </p:nvSpPr>
        <p:spPr>
          <a:xfrm>
            <a:off x="686104" y="1286661"/>
            <a:ext cx="7772400" cy="3285339"/>
          </a:xfrm>
          <a:prstGeom prst="rect">
            <a:avLst/>
          </a:prstGeom>
          <a:noFill/>
          <a:ln>
            <a:noFill/>
          </a:ln>
        </p:spPr>
        <p:txBody>
          <a:bodyPr anchorCtr="0" anchor="t" bIns="91175" lIns="91175" spcFirstLastPara="1" rIns="91175" wrap="square" tIns="91175">
            <a:noAutofit/>
          </a:bodyPr>
          <a:lstStyle/>
          <a:p>
            <a:pPr indent="-330200" lvl="0" marL="457200"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Cette section expose les principes à appliquer pour déterminer l'admissibilité aux certains types de coûts. </a:t>
            </a:r>
            <a:endParaRPr/>
          </a:p>
          <a:p>
            <a:pPr indent="-330200" lvl="0" marL="457200"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Ces principes s'appliquent lorsqu'un élément de coût particulier est correctement traité en tant que coût direct ou indirect. </a:t>
            </a:r>
            <a:endParaRPr/>
          </a:p>
          <a:p>
            <a:pPr indent="-330200" lvl="0" marL="457200"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L'absence d’un type de coût particulier ne signifie pas qu'il est admissible ou non ; au contraire, la détermination de l'admissibilité dans chaque cas doit être fondée sur le traitement prévu pour des éléments de coût similaires ou connexes et sur les principes généraux susmentionnés.</a:t>
            </a:r>
            <a:endParaRPr/>
          </a:p>
        </p:txBody>
      </p:sp>
      <p:sp>
        <p:nvSpPr>
          <p:cNvPr id="270" name="Google Shape;270;p4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271" name="Google Shape;271;p4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127000" rtl="0" algn="ctr">
              <a:lnSpc>
                <a:spcPct val="150000"/>
              </a:lnSpc>
              <a:spcBef>
                <a:spcPts val="0"/>
              </a:spcBef>
              <a:spcAft>
                <a:spcPts val="0"/>
              </a:spcAft>
              <a:buClr>
                <a:srgbClr val="6C6463"/>
              </a:buClr>
              <a:buSzPts val="1600"/>
              <a:buNone/>
            </a:pPr>
            <a:r>
              <a:rPr lang="fr-FR">
                <a:solidFill>
                  <a:srgbClr val="FF0000"/>
                </a:solidFill>
              </a:rPr>
              <a:t>CONSIDÉRATIONS RELATIVES AUX CERTAINS TYPES DE COÛTS</a:t>
            </a:r>
            <a:endParaRPr>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idx="1" type="body"/>
          </p:nvPr>
        </p:nvSpPr>
        <p:spPr>
          <a:xfrm>
            <a:off x="686104" y="1286662"/>
            <a:ext cx="7772400" cy="3704210"/>
          </a:xfrm>
          <a:prstGeom prst="rect">
            <a:avLst/>
          </a:prstGeom>
          <a:noFill/>
          <a:ln>
            <a:noFill/>
          </a:ln>
        </p:spPr>
        <p:txBody>
          <a:bodyPr anchorCtr="0" anchor="t" bIns="91175" lIns="91175" spcFirstLastPara="1" rIns="91175" wrap="square" tIns="91175">
            <a:noAutofit/>
          </a:bodyPr>
          <a:lstStyle/>
          <a:p>
            <a:pPr indent="0" lvl="0" marL="127000" rtl="0" algn="l">
              <a:lnSpc>
                <a:spcPct val="150000"/>
              </a:lnSpc>
              <a:spcBef>
                <a:spcPts val="0"/>
              </a:spcBef>
              <a:spcAft>
                <a:spcPts val="0"/>
              </a:spcAft>
              <a:buSzPts val="1600"/>
              <a:buNone/>
            </a:pPr>
            <a:r>
              <a:t/>
            </a:r>
            <a:endParaRPr sz="1400">
              <a:latin typeface="Quattrocento Sans"/>
              <a:ea typeface="Quattrocento Sans"/>
              <a:cs typeface="Quattrocento Sans"/>
              <a:sym typeface="Quattrocento Sans"/>
            </a:endParaRPr>
          </a:p>
          <a:p>
            <a:pPr indent="-228600" lvl="0" marL="457200" rtl="0" algn="l">
              <a:lnSpc>
                <a:spcPct val="150000"/>
              </a:lnSpc>
              <a:spcBef>
                <a:spcPts val="0"/>
              </a:spcBef>
              <a:spcAft>
                <a:spcPts val="0"/>
              </a:spcAft>
              <a:buSzPts val="1600"/>
              <a:buNone/>
            </a:pPr>
            <a:r>
              <a:t/>
            </a:r>
            <a:endParaRPr sz="1400">
              <a:latin typeface="Quattrocento Sans"/>
              <a:ea typeface="Quattrocento Sans"/>
              <a:cs typeface="Quattrocento Sans"/>
              <a:sym typeface="Quattrocento Sans"/>
            </a:endParaRPr>
          </a:p>
        </p:txBody>
      </p:sp>
      <p:sp>
        <p:nvSpPr>
          <p:cNvPr id="277" name="Google Shape;277;p4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278" name="Google Shape;278;p45"/>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latin typeface="Arial"/>
                <a:ea typeface="Arial"/>
                <a:cs typeface="Arial"/>
                <a:sym typeface="Arial"/>
              </a:rPr>
              <a:t>PUBLICITÉ </a:t>
            </a:r>
            <a:r>
              <a:rPr b="1" lang="fr-FR" sz="2400">
                <a:solidFill>
                  <a:srgbClr val="FF0000"/>
                </a:solidFill>
                <a:latin typeface="Arial"/>
                <a:ea typeface="Arial"/>
                <a:cs typeface="Arial"/>
                <a:sym typeface="Arial"/>
              </a:rPr>
              <a:t>AUTORISÉE </a:t>
            </a:r>
            <a:endParaRPr>
              <a:solidFill>
                <a:srgbClr val="FF0000"/>
              </a:solidFill>
              <a:latin typeface="Arial"/>
              <a:ea typeface="Arial"/>
              <a:cs typeface="Arial"/>
              <a:sym typeface="Arial"/>
            </a:endParaRPr>
          </a:p>
        </p:txBody>
      </p:sp>
      <p:sp>
        <p:nvSpPr>
          <p:cNvPr id="279" name="Google Shape;279;p45"/>
          <p:cNvSpPr txBox="1"/>
          <p:nvPr/>
        </p:nvSpPr>
        <p:spPr>
          <a:xfrm>
            <a:off x="564776" y="1772651"/>
            <a:ext cx="7893120" cy="1985480"/>
          </a:xfrm>
          <a:prstGeom prst="rect">
            <a:avLst/>
          </a:prstGeom>
          <a:noFill/>
          <a:ln>
            <a:noFill/>
          </a:ln>
        </p:spPr>
        <p:txBody>
          <a:bodyPr anchorCtr="0" anchor="t" bIns="45700" lIns="91425" spcFirstLastPara="1" rIns="91425" wrap="square" tIns="45700">
            <a:spAutoFit/>
          </a:bodyPr>
          <a:lstStyle/>
          <a:p>
            <a:pPr indent="-285750" lvl="1" marL="285750" marR="0" rtl="0" algn="l">
              <a:lnSpc>
                <a:spcPct val="2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Recrutement du personnel nécessaire à l'exécution de la subvention fédéral</a:t>
            </a:r>
            <a:endParaRPr/>
          </a:p>
          <a:p>
            <a:pPr indent="-285750" lvl="1" marL="285750" marR="0" rtl="0" algn="l">
              <a:lnSpc>
                <a:spcPct val="2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Acquisition de biens et de services pour l'exécution de la subvention</a:t>
            </a:r>
            <a:endParaRPr/>
          </a:p>
          <a:p>
            <a:pPr indent="-285750" lvl="1" marL="285750" marR="0" rtl="0" algn="l">
              <a:lnSpc>
                <a:spcPct val="2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L'élimination des déchets ou des excédents acquis dans le cadre de l'exécution du marché.</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idx="1" type="body"/>
          </p:nvPr>
        </p:nvSpPr>
        <p:spPr>
          <a:xfrm>
            <a:off x="686104" y="1286662"/>
            <a:ext cx="7772400" cy="3704210"/>
          </a:xfrm>
          <a:prstGeom prst="rect">
            <a:avLst/>
          </a:prstGeom>
          <a:noFill/>
          <a:ln>
            <a:noFill/>
          </a:ln>
        </p:spPr>
        <p:txBody>
          <a:bodyPr anchorCtr="0" anchor="t" bIns="91175" lIns="91175" spcFirstLastPara="1" rIns="91175" wrap="square" tIns="91175">
            <a:noAutofit/>
          </a:bodyPr>
          <a:lstStyle/>
          <a:p>
            <a:pPr indent="0" lvl="0" marL="127000" rtl="0" algn="l">
              <a:lnSpc>
                <a:spcPct val="150000"/>
              </a:lnSpc>
              <a:spcBef>
                <a:spcPts val="0"/>
              </a:spcBef>
              <a:spcAft>
                <a:spcPts val="0"/>
              </a:spcAft>
              <a:buSzPts val="1600"/>
              <a:buNone/>
            </a:pPr>
            <a:r>
              <a:t/>
            </a:r>
            <a:endParaRPr sz="1400">
              <a:latin typeface="Quattrocento Sans"/>
              <a:ea typeface="Quattrocento Sans"/>
              <a:cs typeface="Quattrocento Sans"/>
              <a:sym typeface="Quattrocento Sans"/>
            </a:endParaRPr>
          </a:p>
          <a:p>
            <a:pPr indent="-228600" lvl="0" marL="457200" rtl="0" algn="l">
              <a:lnSpc>
                <a:spcPct val="150000"/>
              </a:lnSpc>
              <a:spcBef>
                <a:spcPts val="0"/>
              </a:spcBef>
              <a:spcAft>
                <a:spcPts val="0"/>
              </a:spcAft>
              <a:buSzPts val="1600"/>
              <a:buNone/>
            </a:pPr>
            <a:r>
              <a:t/>
            </a:r>
            <a:endParaRPr sz="1400">
              <a:latin typeface="Quattrocento Sans"/>
              <a:ea typeface="Quattrocento Sans"/>
              <a:cs typeface="Quattrocento Sans"/>
              <a:sym typeface="Quattrocento Sans"/>
            </a:endParaRPr>
          </a:p>
        </p:txBody>
      </p:sp>
      <p:sp>
        <p:nvSpPr>
          <p:cNvPr id="285" name="Google Shape;285;p4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286" name="Google Shape;286;p46"/>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RELATIONS PUBLIQUES</a:t>
            </a:r>
            <a:endParaRPr>
              <a:solidFill>
                <a:srgbClr val="FF0000"/>
              </a:solidFill>
            </a:endParaRPr>
          </a:p>
        </p:txBody>
      </p:sp>
      <p:sp>
        <p:nvSpPr>
          <p:cNvPr id="287" name="Google Shape;287;p46"/>
          <p:cNvSpPr txBox="1"/>
          <p:nvPr/>
        </p:nvSpPr>
        <p:spPr>
          <a:xfrm>
            <a:off x="490435" y="1135510"/>
            <a:ext cx="7893120" cy="4201471"/>
          </a:xfrm>
          <a:prstGeom prst="rect">
            <a:avLst/>
          </a:prstGeom>
          <a:noFill/>
          <a:ln>
            <a:noFill/>
          </a:ln>
        </p:spPr>
        <p:txBody>
          <a:bodyPr anchorCtr="0" anchor="t" bIns="45700" lIns="91425" spcFirstLastPara="1" rIns="91425" wrap="square" tIns="45700">
            <a:spAutoFit/>
          </a:bodyPr>
          <a:lstStyle/>
          <a:p>
            <a:pPr indent="0" lvl="1" marL="0" marR="0" rtl="0" algn="l">
              <a:lnSpc>
                <a:spcPct val="150000"/>
              </a:lnSpc>
              <a:spcBef>
                <a:spcPts val="0"/>
              </a:spcBef>
              <a:spcAft>
                <a:spcPts val="0"/>
              </a:spcAft>
              <a:buNone/>
            </a:pPr>
            <a:r>
              <a:rPr b="0" i="0" lang="fr-FR" sz="1600" u="none" cap="none" strike="noStrike">
                <a:solidFill>
                  <a:srgbClr val="000000"/>
                </a:solidFill>
                <a:latin typeface="Arial"/>
                <a:ea typeface="Arial"/>
                <a:cs typeface="Arial"/>
                <a:sym typeface="Arial"/>
              </a:rPr>
              <a:t>Relations publiques autorisées inclus:</a:t>
            </a:r>
            <a:endParaRPr/>
          </a:p>
          <a:p>
            <a:pPr indent="-285750" lvl="1" marL="285750" marR="0" rtl="0" algn="l">
              <a:lnSpc>
                <a:spcPct val="15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Les coûts sont spécifiquement requis par la subvention</a:t>
            </a:r>
            <a:endParaRPr/>
          </a:p>
          <a:p>
            <a:pPr indent="-285750" lvl="1" marL="285750" marR="0" rtl="0" algn="l">
              <a:lnSpc>
                <a:spcPct val="15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Les coûts de communication avec la presse concernant les réalisations résultant de l'exécution d’une subvention.</a:t>
            </a:r>
            <a:endParaRPr/>
          </a:p>
          <a:p>
            <a:pPr indent="-285750" lvl="1" marL="285750" marR="0" rtl="0" algn="l">
              <a:lnSpc>
                <a:spcPct val="15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Frais d'information du public sur les questions d'intérêt public, telles que les avis d'attribution de contrats ou de subventions, etc.</a:t>
            </a:r>
            <a:endParaRPr/>
          </a:p>
          <a:p>
            <a:pPr indent="0" lvl="1" marL="0" marR="0" rtl="0" algn="l">
              <a:lnSpc>
                <a:spcPct val="150000"/>
              </a:lnSpc>
              <a:spcBef>
                <a:spcPts val="0"/>
              </a:spcBef>
              <a:spcAft>
                <a:spcPts val="0"/>
              </a:spcAft>
              <a:buNone/>
            </a:pPr>
            <a:r>
              <a:rPr b="0" i="0" lang="fr-FR" sz="1600" u="none" cap="none" strike="noStrike">
                <a:solidFill>
                  <a:srgbClr val="000000"/>
                </a:solidFill>
                <a:latin typeface="Arial"/>
                <a:ea typeface="Arial"/>
                <a:cs typeface="Arial"/>
                <a:sym typeface="Arial"/>
              </a:rPr>
              <a:t>Spécifiquement non-admissible :</a:t>
            </a:r>
            <a:endParaRPr/>
          </a:p>
          <a:p>
            <a:pPr indent="-285750" lvl="1" marL="285750" marR="0" rtl="0" algn="l">
              <a:lnSpc>
                <a:spcPct val="15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Les coûts des articles promotionnels, des souvenirs, des cadeaux et des souvenirs.</a:t>
            </a:r>
            <a:endParaRPr/>
          </a:p>
          <a:p>
            <a:pPr indent="-285750" lvl="1" marL="285750" marR="0" rtl="0" algn="l">
              <a:lnSpc>
                <a:spcPct val="15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les frais de publicité et de relations publiques destinés uniquement à promouvoir l'organisation.</a:t>
            </a:r>
            <a:endParaRPr/>
          </a:p>
          <a:p>
            <a:pPr indent="-184150" lvl="1" marL="285750" marR="0" rtl="0" algn="l">
              <a:lnSpc>
                <a:spcPct val="2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7"/>
          <p:cNvSpPr txBox="1"/>
          <p:nvPr>
            <p:ph type="title"/>
          </p:nvPr>
        </p:nvSpPr>
        <p:spPr>
          <a:xfrm>
            <a:off x="1143000" y="771525"/>
            <a:ext cx="5829300" cy="642938"/>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DIVERTISSEMENT</a:t>
            </a:r>
            <a:endParaRPr sz="2850">
              <a:solidFill>
                <a:srgbClr val="FF0000"/>
              </a:solidFill>
              <a:latin typeface="Comic Sans MS"/>
              <a:ea typeface="Comic Sans MS"/>
              <a:cs typeface="Comic Sans MS"/>
              <a:sym typeface="Comic Sans MS"/>
            </a:endParaRPr>
          </a:p>
        </p:txBody>
      </p:sp>
      <p:sp>
        <p:nvSpPr>
          <p:cNvPr id="293" name="Google Shape;293;p47"/>
          <p:cNvSpPr txBox="1"/>
          <p:nvPr>
            <p:ph idx="1" type="body"/>
          </p:nvPr>
        </p:nvSpPr>
        <p:spPr>
          <a:xfrm>
            <a:off x="152400" y="1585913"/>
            <a:ext cx="7566212" cy="2314575"/>
          </a:xfrm>
          <a:prstGeom prst="rect">
            <a:avLst/>
          </a:prstGeom>
          <a:noFill/>
          <a:ln>
            <a:noFill/>
          </a:ln>
        </p:spPr>
        <p:txBody>
          <a:bodyPr anchorCtr="0" anchor="t" bIns="91175" lIns="91175" spcFirstLastPara="1" rIns="91175" wrap="square" tIns="91175">
            <a:normAutofit/>
          </a:bodyPr>
          <a:lstStyle/>
          <a:p>
            <a:pPr indent="0" lvl="1" marL="0" rtl="0" algn="l">
              <a:lnSpc>
                <a:spcPct val="210000"/>
              </a:lnSpc>
              <a:spcBef>
                <a:spcPts val="0"/>
              </a:spcBef>
              <a:spcAft>
                <a:spcPts val="0"/>
              </a:spcAft>
              <a:buClr>
                <a:srgbClr val="000000"/>
              </a:buClr>
              <a:buSzPts val="1600"/>
              <a:buNone/>
            </a:pPr>
            <a:r>
              <a:rPr lang="fr-FR">
                <a:solidFill>
                  <a:srgbClr val="000000"/>
                </a:solidFill>
                <a:latin typeface="Arial"/>
                <a:ea typeface="Arial"/>
                <a:cs typeface="Arial"/>
                <a:sym typeface="Arial"/>
              </a:rPr>
              <a:t>Les coûts de divertissement, y compris les activités d'amusement, de distraction et sociales et les coûts liés à ces activités tels que les billets, les repas, l'hébergement, les locations, le transport et les pourboires ne sont pas admissibles.</a:t>
            </a:r>
            <a:endParaRPr/>
          </a:p>
          <a:p>
            <a:pPr indent="-228600" lvl="0" marL="457200" rtl="0" algn="l">
              <a:lnSpc>
                <a:spcPct val="100000"/>
              </a:lnSpc>
              <a:spcBef>
                <a:spcPts val="0"/>
              </a:spcBef>
              <a:spcAft>
                <a:spcPts val="0"/>
              </a:spcAft>
              <a:buSzPts val="1600"/>
              <a:buNone/>
            </a:pPr>
            <a:r>
              <a:t/>
            </a:r>
            <a:endParaRPr b="1" sz="1350">
              <a:solidFill>
                <a:srgbClr val="3F3F3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8"/>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rmAutofit fontScale="90000"/>
          </a:bodyPr>
          <a:lstStyle/>
          <a:p>
            <a:pPr indent="0" lvl="0" marL="0" rtl="0" algn="ctr">
              <a:lnSpc>
                <a:spcPct val="100000"/>
              </a:lnSpc>
              <a:spcBef>
                <a:spcPts val="0"/>
              </a:spcBef>
              <a:spcAft>
                <a:spcPts val="0"/>
              </a:spcAft>
              <a:buSzPct val="74074"/>
              <a:buNone/>
            </a:pPr>
            <a:r>
              <a:rPr lang="fr-FR" sz="2100">
                <a:solidFill>
                  <a:srgbClr val="FF0000"/>
                </a:solidFill>
                <a:latin typeface="Arial"/>
                <a:ea typeface="Arial"/>
                <a:cs typeface="Arial"/>
                <a:sym typeface="Arial"/>
              </a:rPr>
              <a:t>AMENDES ET PÉNALITÉS</a:t>
            </a:r>
            <a:endParaRPr/>
          </a:p>
        </p:txBody>
      </p:sp>
      <p:sp>
        <p:nvSpPr>
          <p:cNvPr id="299" name="Google Shape;299;p48"/>
          <p:cNvSpPr txBox="1"/>
          <p:nvPr>
            <p:ph idx="1" type="body"/>
          </p:nvPr>
        </p:nvSpPr>
        <p:spPr>
          <a:xfrm>
            <a:off x="686104" y="1543050"/>
            <a:ext cx="7516602" cy="2314575"/>
          </a:xfrm>
          <a:prstGeom prst="rect">
            <a:avLst/>
          </a:prstGeom>
          <a:noFill/>
          <a:ln>
            <a:noFill/>
          </a:ln>
        </p:spPr>
        <p:txBody>
          <a:bodyPr anchorCtr="0" anchor="t" bIns="91175" lIns="91175" spcFirstLastPara="1" rIns="91175" wrap="square" tIns="91175">
            <a:normAutofit/>
          </a:bodyPr>
          <a:lstStyle/>
          <a:p>
            <a:pPr indent="-330200" lvl="0" marL="457200" rtl="0" algn="l">
              <a:lnSpc>
                <a:spcPct val="100000"/>
              </a:lnSpc>
              <a:spcBef>
                <a:spcPts val="0"/>
              </a:spcBef>
              <a:spcAft>
                <a:spcPts val="0"/>
              </a:spcAft>
              <a:buSzPts val="1600"/>
              <a:buChar char="•"/>
            </a:pPr>
            <a:r>
              <a:rPr lang="fr-FR" sz="1400">
                <a:solidFill>
                  <a:srgbClr val="3F3F3F"/>
                </a:solidFill>
                <a:latin typeface="Arial"/>
                <a:ea typeface="Arial"/>
                <a:cs typeface="Arial"/>
                <a:sym typeface="Arial"/>
              </a:rPr>
              <a:t>Les coûts liés au non-respect de la législation fédérale, étatique ou locale ne sont pas admissibles.</a:t>
            </a:r>
            <a:endParaRPr/>
          </a:p>
          <a:p>
            <a:pPr indent="0" lvl="0" marL="127000" rtl="0" algn="l">
              <a:lnSpc>
                <a:spcPct val="100000"/>
              </a:lnSpc>
              <a:spcBef>
                <a:spcPts val="0"/>
              </a:spcBef>
              <a:spcAft>
                <a:spcPts val="0"/>
              </a:spcAft>
              <a:buSzPts val="1600"/>
              <a:buNone/>
            </a:pPr>
            <a:r>
              <a:t/>
            </a:r>
            <a:endParaRPr sz="1400">
              <a:solidFill>
                <a:srgbClr val="3F3F3F"/>
              </a:solidFill>
              <a:latin typeface="Arial"/>
              <a:ea typeface="Arial"/>
              <a:cs typeface="Arial"/>
              <a:sym typeface="Arial"/>
            </a:endParaRPr>
          </a:p>
          <a:p>
            <a:pPr indent="-330200" lvl="0" marL="457200" rtl="0" algn="l">
              <a:lnSpc>
                <a:spcPct val="100000"/>
              </a:lnSpc>
              <a:spcBef>
                <a:spcPts val="0"/>
              </a:spcBef>
              <a:spcAft>
                <a:spcPts val="0"/>
              </a:spcAft>
              <a:buSzPts val="1600"/>
              <a:buChar char="•"/>
            </a:pPr>
            <a:r>
              <a:rPr i="1" lang="fr-FR" sz="1400">
                <a:solidFill>
                  <a:srgbClr val="3F3F3F"/>
                </a:solidFill>
                <a:latin typeface="Arial"/>
                <a:ea typeface="Arial"/>
                <a:cs typeface="Arial"/>
                <a:sym typeface="Arial"/>
              </a:rPr>
              <a:t>Ils sont admissibles s'ils sont engagés en raison de la conformité aux dispositions spécifiques d'une subvention ou d'instructions écrites de l'organisme subventionnaire.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rmAutofit fontScale="90000"/>
          </a:bodyPr>
          <a:lstStyle/>
          <a:p>
            <a:pPr indent="0" lvl="0" marL="0" rtl="0" algn="ctr">
              <a:lnSpc>
                <a:spcPct val="100000"/>
              </a:lnSpc>
              <a:spcBef>
                <a:spcPts val="0"/>
              </a:spcBef>
              <a:spcAft>
                <a:spcPts val="0"/>
              </a:spcAft>
              <a:buSzPct val="74074"/>
              <a:buNone/>
            </a:pPr>
            <a:r>
              <a:rPr lang="fr-FR" sz="2100">
                <a:solidFill>
                  <a:srgbClr val="FF0000"/>
                </a:solidFill>
                <a:latin typeface="Arial"/>
                <a:ea typeface="Arial"/>
                <a:cs typeface="Arial"/>
                <a:sym typeface="Arial"/>
              </a:rPr>
              <a:t>INSTALLATIONS ET CAPACITÉ NON EXPLOITÉES</a:t>
            </a:r>
            <a:endParaRPr sz="2100">
              <a:solidFill>
                <a:srgbClr val="FF0000"/>
              </a:solidFill>
              <a:latin typeface="Arial"/>
              <a:ea typeface="Arial"/>
              <a:cs typeface="Arial"/>
              <a:sym typeface="Arial"/>
            </a:endParaRPr>
          </a:p>
        </p:txBody>
      </p:sp>
      <p:sp>
        <p:nvSpPr>
          <p:cNvPr id="305" name="Google Shape;305;p49"/>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rmAutofit/>
          </a:bodyPr>
          <a:lstStyle/>
          <a:p>
            <a:pPr indent="-330200" lvl="0" marL="457200" rtl="0" algn="l">
              <a:lnSpc>
                <a:spcPct val="90000"/>
              </a:lnSpc>
              <a:spcBef>
                <a:spcPts val="0"/>
              </a:spcBef>
              <a:spcAft>
                <a:spcPts val="0"/>
              </a:spcAft>
              <a:buSzPts val="1600"/>
              <a:buChar char="•"/>
            </a:pPr>
            <a:r>
              <a:rPr lang="fr-FR" sz="1350" u="sng">
                <a:latin typeface="Arial"/>
                <a:ea typeface="Arial"/>
                <a:cs typeface="Arial"/>
                <a:sym typeface="Arial"/>
              </a:rPr>
              <a:t>Non admissible, sauf dans la mesure où :</a:t>
            </a:r>
            <a:endParaRPr/>
          </a:p>
          <a:p>
            <a:pPr indent="-330200" lvl="1" marL="914400" rtl="0" algn="l">
              <a:lnSpc>
                <a:spcPct val="90000"/>
              </a:lnSpc>
              <a:spcBef>
                <a:spcPts val="800"/>
              </a:spcBef>
              <a:spcAft>
                <a:spcPts val="0"/>
              </a:spcAft>
              <a:buSzPts val="1600"/>
              <a:buChar char="–"/>
            </a:pPr>
            <a:r>
              <a:rPr lang="fr-FR" sz="1350">
                <a:latin typeface="Arial"/>
                <a:ea typeface="Arial"/>
                <a:cs typeface="Arial"/>
                <a:sym typeface="Arial"/>
              </a:rPr>
              <a:t>Ils sont nécessaires pour faire face aux fluctuations de la charge de travail ou</a:t>
            </a:r>
            <a:endParaRPr/>
          </a:p>
          <a:p>
            <a:pPr indent="-330200" lvl="1" marL="914400" rtl="0" algn="l">
              <a:lnSpc>
                <a:spcPct val="90000"/>
              </a:lnSpc>
              <a:spcBef>
                <a:spcPts val="800"/>
              </a:spcBef>
              <a:spcAft>
                <a:spcPts val="0"/>
              </a:spcAft>
              <a:buSzPts val="1600"/>
              <a:buChar char="–"/>
            </a:pPr>
            <a:r>
              <a:rPr lang="fr-FR" sz="1350">
                <a:latin typeface="Arial"/>
                <a:ea typeface="Arial"/>
                <a:cs typeface="Arial"/>
                <a:sym typeface="Arial"/>
              </a:rPr>
              <a:t>étaient nécessaires à un moment donné et ne le sont plus en raison de changements imprévus (en vertu de cette exception, les coûts des installations inutilisées sont admissibles pendant une période raisonnable, qui ne dépasse généralement pas un 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ph type="title"/>
          </p:nvPr>
        </p:nvSpPr>
        <p:spPr>
          <a:xfrm>
            <a:off x="573742" y="645459"/>
            <a:ext cx="6227114" cy="640416"/>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2700">
                <a:solidFill>
                  <a:srgbClr val="FF0000"/>
                </a:solidFill>
                <a:latin typeface="Arial"/>
                <a:ea typeface="Arial"/>
                <a:cs typeface="Arial"/>
                <a:sym typeface="Arial"/>
              </a:rPr>
              <a:t>MAINTENANCE </a:t>
            </a:r>
            <a:r>
              <a:rPr lang="fr-FR" sz="2700">
                <a:solidFill>
                  <a:schemeClr val="lt1"/>
                </a:solidFill>
                <a:latin typeface="Arial"/>
                <a:ea typeface="Arial"/>
                <a:cs typeface="Arial"/>
                <a:sym typeface="Arial"/>
              </a:rPr>
              <a:t>and Repairs</a:t>
            </a:r>
            <a:endParaRPr/>
          </a:p>
        </p:txBody>
      </p:sp>
      <p:sp>
        <p:nvSpPr>
          <p:cNvPr id="311" name="Google Shape;311;p50"/>
          <p:cNvSpPr txBox="1"/>
          <p:nvPr>
            <p:ph idx="1" type="body"/>
          </p:nvPr>
        </p:nvSpPr>
        <p:spPr>
          <a:xfrm>
            <a:off x="573741" y="1500187"/>
            <a:ext cx="6983505" cy="2528888"/>
          </a:xfrm>
          <a:prstGeom prst="rect">
            <a:avLst/>
          </a:prstGeom>
          <a:noFill/>
          <a:ln>
            <a:noFill/>
          </a:ln>
        </p:spPr>
        <p:txBody>
          <a:bodyPr anchorCtr="0" anchor="t" bIns="91175" lIns="91175" spcFirstLastPara="1" rIns="91175" wrap="square" tIns="91175">
            <a:normAutofit/>
          </a:bodyPr>
          <a:lstStyle/>
          <a:p>
            <a:pPr indent="-330200" lvl="0" marL="457200" rtl="0" algn="l">
              <a:lnSpc>
                <a:spcPct val="100000"/>
              </a:lnSpc>
              <a:spcBef>
                <a:spcPts val="0"/>
              </a:spcBef>
              <a:spcAft>
                <a:spcPts val="0"/>
              </a:spcAft>
              <a:buSzPts val="1600"/>
              <a:buFont typeface="Noto Sans Symbols"/>
              <a:buChar char="▪"/>
            </a:pPr>
            <a:r>
              <a:rPr lang="fr-FR" sz="1800">
                <a:solidFill>
                  <a:srgbClr val="3F3F3F"/>
                </a:solidFill>
                <a:latin typeface="Arial"/>
                <a:ea typeface="Arial"/>
                <a:cs typeface="Arial"/>
                <a:sym typeface="Arial"/>
              </a:rPr>
              <a:t>Les coûts nécessaires pour maintenir les bâtiments et les équipements dans un état de fonctionnement efficace sont admissibles.</a:t>
            </a:r>
            <a:endParaRPr/>
          </a:p>
          <a:p>
            <a:pPr indent="-228600" lvl="0" marL="457200" rtl="0" algn="l">
              <a:lnSpc>
                <a:spcPct val="100000"/>
              </a:lnSpc>
              <a:spcBef>
                <a:spcPts val="0"/>
              </a:spcBef>
              <a:spcAft>
                <a:spcPts val="0"/>
              </a:spcAft>
              <a:buSzPts val="1600"/>
              <a:buFont typeface="Noto Sans Symbols"/>
              <a:buNone/>
            </a:pPr>
            <a:r>
              <a:t/>
            </a:r>
            <a:endParaRPr sz="1800">
              <a:solidFill>
                <a:srgbClr val="3F3F3F"/>
              </a:solidFill>
              <a:latin typeface="Arial"/>
              <a:ea typeface="Arial"/>
              <a:cs typeface="Arial"/>
              <a:sym typeface="Arial"/>
            </a:endParaRPr>
          </a:p>
          <a:p>
            <a:pPr indent="-330200" lvl="0" marL="457200" rtl="0" algn="l">
              <a:lnSpc>
                <a:spcPct val="100000"/>
              </a:lnSpc>
              <a:spcBef>
                <a:spcPts val="0"/>
              </a:spcBef>
              <a:spcAft>
                <a:spcPts val="0"/>
              </a:spcAft>
              <a:buSzPts val="1600"/>
              <a:buFont typeface="Noto Sans Symbols"/>
              <a:buChar char="▪"/>
            </a:pPr>
            <a:r>
              <a:rPr lang="fr-FR" sz="1800">
                <a:solidFill>
                  <a:srgbClr val="3F3F3F"/>
                </a:solidFill>
                <a:latin typeface="Arial"/>
                <a:ea typeface="Arial"/>
                <a:cs typeface="Arial"/>
                <a:sym typeface="Arial"/>
              </a:rPr>
              <a:t>Les coûts qui ajoutent à la valeur permanente ou qui prolongent sensiblement la durée de vie de l'actif sont traités comme des dépenses en capital.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1"/>
          <p:cNvSpPr txBox="1"/>
          <p:nvPr>
            <p:ph type="title"/>
          </p:nvPr>
        </p:nvSpPr>
        <p:spPr>
          <a:xfrm>
            <a:off x="1289452" y="771525"/>
            <a:ext cx="5740003" cy="618004"/>
          </a:xfrm>
          <a:prstGeom prst="rect">
            <a:avLst/>
          </a:prstGeom>
          <a:noFill/>
          <a:ln>
            <a:noFill/>
          </a:ln>
        </p:spPr>
        <p:txBody>
          <a:bodyPr anchorCtr="0" anchor="b" bIns="91175" lIns="91175" spcFirstLastPara="1" rIns="91175" wrap="square" tIns="91175">
            <a:normAutofit fontScale="90000"/>
          </a:bodyPr>
          <a:lstStyle/>
          <a:p>
            <a:pPr indent="0" lvl="0" marL="0" rtl="0" algn="ctr">
              <a:lnSpc>
                <a:spcPct val="100000"/>
              </a:lnSpc>
              <a:spcBef>
                <a:spcPts val="0"/>
              </a:spcBef>
              <a:spcAft>
                <a:spcPts val="0"/>
              </a:spcAft>
              <a:buSzPct val="51851"/>
              <a:buNone/>
            </a:pPr>
            <a:r>
              <a:rPr lang="fr-FR" sz="3000">
                <a:solidFill>
                  <a:srgbClr val="FF0000"/>
                </a:solidFill>
                <a:latin typeface="Arial"/>
                <a:ea typeface="Arial"/>
                <a:cs typeface="Arial"/>
                <a:sym typeface="Arial"/>
              </a:rPr>
              <a:t>MATÉRIAUX ET FOURNITURES</a:t>
            </a:r>
            <a:endParaRPr sz="3000">
              <a:solidFill>
                <a:schemeClr val="lt1"/>
              </a:solidFill>
              <a:latin typeface="Arial"/>
              <a:ea typeface="Arial"/>
              <a:cs typeface="Arial"/>
              <a:sym typeface="Arial"/>
            </a:endParaRPr>
          </a:p>
        </p:txBody>
      </p:sp>
      <p:sp>
        <p:nvSpPr>
          <p:cNvPr id="317" name="Google Shape;317;p51"/>
          <p:cNvSpPr txBox="1"/>
          <p:nvPr>
            <p:ph idx="1" type="body"/>
          </p:nvPr>
        </p:nvSpPr>
        <p:spPr>
          <a:xfrm>
            <a:off x="484094" y="1671637"/>
            <a:ext cx="8283388" cy="2700338"/>
          </a:xfrm>
          <a:prstGeom prst="rect">
            <a:avLst/>
          </a:prstGeom>
          <a:noFill/>
          <a:ln>
            <a:noFill/>
          </a:ln>
        </p:spPr>
        <p:txBody>
          <a:bodyPr anchorCtr="0" anchor="t" bIns="91175" lIns="91175" spcFirstLastPara="1" rIns="91175" wrap="square" tIns="91175">
            <a:noAutofit/>
          </a:bodyPr>
          <a:lstStyle/>
          <a:p>
            <a:pPr indent="0" lvl="0" marL="127000" rtl="0" algn="l">
              <a:lnSpc>
                <a:spcPct val="150000"/>
              </a:lnSpc>
              <a:spcBef>
                <a:spcPts val="0"/>
              </a:spcBef>
              <a:spcAft>
                <a:spcPts val="0"/>
              </a:spcAft>
              <a:buSzPts val="1600"/>
              <a:buNone/>
            </a:pPr>
            <a:r>
              <a:rPr lang="fr-FR" sz="1400">
                <a:latin typeface="Arial"/>
                <a:ea typeface="Arial"/>
                <a:cs typeface="Arial"/>
                <a:sym typeface="Arial"/>
              </a:rPr>
              <a:t>Seuls les matériaux et les fournitures effectivement utilisés pour l'exécution d’une subvention fédéral peuvent être facturés comme coûts directs</a:t>
            </a:r>
            <a:endParaRPr/>
          </a:p>
          <a:p>
            <a:pPr indent="-330200" lvl="0" marL="457200" rtl="0" algn="l">
              <a:lnSpc>
                <a:spcPct val="150000"/>
              </a:lnSpc>
              <a:spcBef>
                <a:spcPts val="0"/>
              </a:spcBef>
              <a:spcAft>
                <a:spcPts val="0"/>
              </a:spcAft>
              <a:buSzPts val="1600"/>
              <a:buChar char="•"/>
            </a:pPr>
            <a:r>
              <a:rPr lang="fr-FR" sz="1400">
                <a:latin typeface="Arial"/>
                <a:ea typeface="Arial"/>
                <a:cs typeface="Arial"/>
                <a:sym typeface="Arial"/>
              </a:rPr>
              <a:t>Les coûts des matériaux et des fournitures nécessaires à l'exécution d'une subvention fédérale sont admissibles.</a:t>
            </a:r>
            <a:endParaRPr/>
          </a:p>
          <a:p>
            <a:pPr indent="-330200" lvl="0" marL="457200" rtl="0" algn="l">
              <a:lnSpc>
                <a:spcPct val="150000"/>
              </a:lnSpc>
              <a:spcBef>
                <a:spcPts val="0"/>
              </a:spcBef>
              <a:spcAft>
                <a:spcPts val="0"/>
              </a:spcAft>
              <a:buSzPts val="1600"/>
              <a:buChar char="•"/>
            </a:pPr>
            <a:r>
              <a:rPr lang="fr-FR" sz="1400">
                <a:latin typeface="Arial"/>
                <a:ea typeface="Arial"/>
                <a:cs typeface="Arial"/>
                <a:sym typeface="Arial"/>
              </a:rPr>
              <a:t>Les coûts des matériaux et des fournitures doivent être facturés à leur prix réel, déduction faite des crédits applicables.</a:t>
            </a:r>
            <a:endParaRPr/>
          </a:p>
          <a:p>
            <a:pPr indent="-330200" lvl="0" marL="457200" rtl="0" algn="l">
              <a:lnSpc>
                <a:spcPct val="150000"/>
              </a:lnSpc>
              <a:spcBef>
                <a:spcPts val="0"/>
              </a:spcBef>
              <a:spcAft>
                <a:spcPts val="0"/>
              </a:spcAft>
              <a:buSzPts val="1600"/>
              <a:buChar char="•"/>
            </a:pPr>
            <a:r>
              <a:rPr lang="fr-FR" sz="1400">
                <a:latin typeface="Arial"/>
                <a:ea typeface="Arial"/>
                <a:cs typeface="Arial"/>
                <a:sym typeface="Arial"/>
              </a:rPr>
              <a:t>Les coûts des matériaux et des fournitures peuvent être admissibles en tant que coûts directs ou indirects.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2"/>
          <p:cNvSpPr txBox="1"/>
          <p:nvPr>
            <p:ph type="title"/>
          </p:nvPr>
        </p:nvSpPr>
        <p:spPr>
          <a:xfrm>
            <a:off x="1485900" y="728663"/>
            <a:ext cx="5543550" cy="600075"/>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2700">
                <a:solidFill>
                  <a:srgbClr val="FF0000"/>
                </a:solidFill>
                <a:latin typeface="Arial"/>
                <a:ea typeface="Arial"/>
                <a:cs typeface="Arial"/>
                <a:sym typeface="Arial"/>
              </a:rPr>
              <a:t>RÉUNIONS ET CONFÉRENCES</a:t>
            </a:r>
            <a:endParaRPr/>
          </a:p>
        </p:txBody>
      </p:sp>
      <p:sp>
        <p:nvSpPr>
          <p:cNvPr id="323" name="Google Shape;323;p52"/>
          <p:cNvSpPr txBox="1"/>
          <p:nvPr>
            <p:ph idx="1" type="body"/>
          </p:nvPr>
        </p:nvSpPr>
        <p:spPr>
          <a:xfrm>
            <a:off x="188259" y="1485900"/>
            <a:ext cx="8202706" cy="2413747"/>
          </a:xfrm>
          <a:prstGeom prst="rect">
            <a:avLst/>
          </a:prstGeom>
          <a:noFill/>
          <a:ln>
            <a:noFill/>
          </a:ln>
        </p:spPr>
        <p:txBody>
          <a:bodyPr anchorCtr="0" anchor="t" bIns="91175" lIns="91175" spcFirstLastPara="1" rIns="91175" wrap="square" tIns="91175">
            <a:normAutofit/>
          </a:bodyPr>
          <a:lstStyle/>
          <a:p>
            <a:pPr indent="-330200" lvl="0" marL="457200" rtl="0" algn="l">
              <a:lnSpc>
                <a:spcPct val="150000"/>
              </a:lnSpc>
              <a:spcBef>
                <a:spcPts val="0"/>
              </a:spcBef>
              <a:spcAft>
                <a:spcPts val="0"/>
              </a:spcAft>
              <a:buSzPts val="1600"/>
              <a:buChar char="•"/>
            </a:pPr>
            <a:r>
              <a:rPr lang="fr-FR">
                <a:latin typeface="Arial"/>
                <a:ea typeface="Arial"/>
                <a:cs typeface="Arial"/>
                <a:sym typeface="Arial"/>
              </a:rPr>
              <a:t>Les coûts des réunions et des conférences, dont le but principal est la diffusion d'informations techniques, sont admissibles.</a:t>
            </a:r>
            <a:endParaRPr/>
          </a:p>
          <a:p>
            <a:pPr indent="0" lvl="0" marL="127000" rtl="0" algn="l">
              <a:lnSpc>
                <a:spcPct val="150000"/>
              </a:lnSpc>
              <a:spcBef>
                <a:spcPts val="0"/>
              </a:spcBef>
              <a:spcAft>
                <a:spcPts val="0"/>
              </a:spcAft>
              <a:buSzPts val="1600"/>
              <a:buNone/>
            </a:pPr>
            <a:r>
              <a:t/>
            </a:r>
            <a:endParaRPr>
              <a:latin typeface="Arial"/>
              <a:ea typeface="Arial"/>
              <a:cs typeface="Arial"/>
              <a:sym typeface="Arial"/>
            </a:endParaRPr>
          </a:p>
          <a:p>
            <a:pPr indent="-330200" lvl="0" marL="457200" rtl="0" algn="l">
              <a:lnSpc>
                <a:spcPct val="150000"/>
              </a:lnSpc>
              <a:spcBef>
                <a:spcPts val="0"/>
              </a:spcBef>
              <a:spcAft>
                <a:spcPts val="0"/>
              </a:spcAft>
              <a:buSzPts val="1600"/>
              <a:buChar char="•"/>
            </a:pPr>
            <a:r>
              <a:rPr lang="fr-FR">
                <a:latin typeface="Arial"/>
                <a:ea typeface="Arial"/>
                <a:cs typeface="Arial"/>
                <a:sym typeface="Arial"/>
              </a:rPr>
              <a:t>Les coûts comprennent les repas, le transport, la location d'installations, les honoraires des conférenciers et d'autres éléments liés à la réunion ou à la conférence.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txBox="1"/>
          <p:nvPr>
            <p:ph type="title"/>
          </p:nvPr>
        </p:nvSpPr>
        <p:spPr>
          <a:xfrm>
            <a:off x="286871" y="677485"/>
            <a:ext cx="8171633" cy="458100"/>
          </a:xfrm>
          <a:prstGeom prst="rect">
            <a:avLst/>
          </a:prstGeom>
          <a:noFill/>
          <a:ln>
            <a:noFill/>
          </a:ln>
        </p:spPr>
        <p:txBody>
          <a:bodyPr anchorCtr="0" anchor="b" bIns="91175" lIns="91175" spcFirstLastPara="1" rIns="91175" wrap="square" tIns="91175">
            <a:normAutofit/>
          </a:bodyPr>
          <a:lstStyle/>
          <a:p>
            <a:pPr indent="0" lvl="0" marL="0" rtl="0" algn="ctr">
              <a:lnSpc>
                <a:spcPct val="100000"/>
              </a:lnSpc>
              <a:spcBef>
                <a:spcPts val="0"/>
              </a:spcBef>
              <a:spcAft>
                <a:spcPts val="0"/>
              </a:spcAft>
              <a:buSzPts val="1400"/>
              <a:buNone/>
            </a:pPr>
            <a:r>
              <a:rPr lang="fr-FR" sz="1400">
                <a:solidFill>
                  <a:srgbClr val="FF0000"/>
                </a:solidFill>
                <a:latin typeface="Arial"/>
                <a:ea typeface="Arial"/>
                <a:cs typeface="Arial"/>
                <a:sym typeface="Arial"/>
              </a:rPr>
              <a:t>COÛTS D’ADHÉSIONS, D’ABONNEMENTS ET DES ACTIVITÉS PROFESSIONNELLES</a:t>
            </a:r>
            <a:endParaRPr sz="1400">
              <a:solidFill>
                <a:srgbClr val="FF0000"/>
              </a:solidFill>
              <a:latin typeface="Arial"/>
              <a:ea typeface="Arial"/>
              <a:cs typeface="Arial"/>
              <a:sym typeface="Arial"/>
            </a:endParaRPr>
          </a:p>
        </p:txBody>
      </p:sp>
      <p:sp>
        <p:nvSpPr>
          <p:cNvPr id="329" name="Google Shape;329;p53"/>
          <p:cNvSpPr txBox="1"/>
          <p:nvPr>
            <p:ph idx="1" type="body"/>
          </p:nvPr>
        </p:nvSpPr>
        <p:spPr>
          <a:xfrm>
            <a:off x="197223" y="1500188"/>
            <a:ext cx="8171633" cy="3125600"/>
          </a:xfrm>
          <a:prstGeom prst="rect">
            <a:avLst/>
          </a:prstGeom>
          <a:noFill/>
          <a:ln>
            <a:noFill/>
          </a:ln>
        </p:spPr>
        <p:txBody>
          <a:bodyPr anchorCtr="0" anchor="t" bIns="91175" lIns="91175" spcFirstLastPara="1" rIns="91175" wrap="square" tIns="91175">
            <a:normAutofit fontScale="85000" lnSpcReduction="10000"/>
          </a:bodyPr>
          <a:lstStyle/>
          <a:p>
            <a:pPr indent="-330200" lvl="0" marL="457200" rtl="0" algn="l">
              <a:lnSpc>
                <a:spcPct val="200000"/>
              </a:lnSpc>
              <a:spcBef>
                <a:spcPts val="0"/>
              </a:spcBef>
              <a:spcAft>
                <a:spcPts val="0"/>
              </a:spcAft>
              <a:buSzPct val="104575"/>
              <a:buChar char="•"/>
            </a:pPr>
            <a:r>
              <a:rPr lang="fr-FR" sz="1800">
                <a:solidFill>
                  <a:srgbClr val="3F3F3F"/>
                </a:solidFill>
                <a:latin typeface="Arial"/>
                <a:ea typeface="Arial"/>
                <a:cs typeface="Arial"/>
                <a:sym typeface="Arial"/>
              </a:rPr>
              <a:t>L'adhésion à des organisations commerciales, techniques et professionnelles est autorisée.</a:t>
            </a:r>
            <a:endParaRPr/>
          </a:p>
          <a:p>
            <a:pPr indent="-330200" lvl="0" marL="457200" rtl="0" algn="l">
              <a:lnSpc>
                <a:spcPct val="200000"/>
              </a:lnSpc>
              <a:spcBef>
                <a:spcPts val="0"/>
              </a:spcBef>
              <a:spcAft>
                <a:spcPts val="0"/>
              </a:spcAft>
              <a:buSzPct val="104575"/>
              <a:buChar char="•"/>
            </a:pPr>
            <a:r>
              <a:rPr lang="fr-FR" sz="1800">
                <a:solidFill>
                  <a:srgbClr val="3F3F3F"/>
                </a:solidFill>
                <a:latin typeface="Arial"/>
                <a:ea typeface="Arial"/>
                <a:cs typeface="Arial"/>
                <a:sym typeface="Arial"/>
              </a:rPr>
              <a:t>Les frais d’abonnement de l’entité non fédérale à des publications commerciales, professionnelles et techniques sont admissibles.</a:t>
            </a:r>
            <a:endParaRPr/>
          </a:p>
          <a:p>
            <a:pPr indent="-330200" lvl="0" marL="457200" rtl="0" algn="l">
              <a:lnSpc>
                <a:spcPct val="200000"/>
              </a:lnSpc>
              <a:spcBef>
                <a:spcPts val="0"/>
              </a:spcBef>
              <a:spcAft>
                <a:spcPts val="0"/>
              </a:spcAft>
              <a:buSzPct val="104575"/>
              <a:buChar char="•"/>
            </a:pPr>
            <a:r>
              <a:rPr lang="fr-FR" sz="1800">
                <a:solidFill>
                  <a:srgbClr val="3F3F3F"/>
                </a:solidFill>
                <a:latin typeface="Arial"/>
                <a:ea typeface="Arial"/>
                <a:cs typeface="Arial"/>
                <a:sym typeface="Arial"/>
              </a:rPr>
              <a:t>Les frais d'adhésion à des organisations civiques ou communautaires sont admissibles avec l'approbation préalable de l'agence fédérale compétente.</a:t>
            </a:r>
            <a:endParaRPr/>
          </a:p>
          <a:p>
            <a:pPr indent="-330200" lvl="0" marL="457200" rtl="0" algn="l">
              <a:lnSpc>
                <a:spcPct val="200000"/>
              </a:lnSpc>
              <a:spcBef>
                <a:spcPts val="0"/>
              </a:spcBef>
              <a:spcAft>
                <a:spcPts val="0"/>
              </a:spcAft>
              <a:buSzPct val="104575"/>
              <a:buChar char="•"/>
            </a:pPr>
            <a:r>
              <a:rPr lang="fr-FR" sz="1800">
                <a:solidFill>
                  <a:srgbClr val="3F3F3F"/>
                </a:solidFill>
                <a:latin typeface="Arial"/>
                <a:ea typeface="Arial"/>
                <a:cs typeface="Arial"/>
                <a:sym typeface="Arial"/>
              </a:rPr>
              <a:t>Les adhésions à des clubs ruraux, sociaux ou de restauration ne sont pas admissibles.</a:t>
            </a:r>
            <a:endParaRPr/>
          </a:p>
          <a:p>
            <a:pPr indent="-228600" lvl="0" marL="457200" rtl="0" algn="l">
              <a:lnSpc>
                <a:spcPct val="200000"/>
              </a:lnSpc>
              <a:spcBef>
                <a:spcPts val="0"/>
              </a:spcBef>
              <a:spcAft>
                <a:spcPts val="0"/>
              </a:spcAft>
              <a:buSzPct val="117647"/>
              <a:buNone/>
            </a:pPr>
            <a:r>
              <a:t/>
            </a:r>
            <a:endParaRPr>
              <a:solidFill>
                <a:srgbClr val="3F3F3F"/>
              </a:solidFill>
              <a:latin typeface="Gill Sans"/>
              <a:ea typeface="Gill Sans"/>
              <a:cs typeface="Gill Sans"/>
              <a:sym typeface="Gill Sans"/>
            </a:endParaRPr>
          </a:p>
          <a:p>
            <a:pPr indent="-228600" lvl="0" marL="457200" rtl="0" algn="l">
              <a:lnSpc>
                <a:spcPct val="90000"/>
              </a:lnSpc>
              <a:spcBef>
                <a:spcPts val="0"/>
              </a:spcBef>
              <a:spcAft>
                <a:spcPts val="0"/>
              </a:spcAft>
              <a:buSzPct val="89635"/>
              <a:buNone/>
            </a:pPr>
            <a:r>
              <a:t/>
            </a:r>
            <a:endParaRPr sz="21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idx="1" type="body"/>
          </p:nvPr>
        </p:nvSpPr>
        <p:spPr>
          <a:xfrm>
            <a:off x="686104" y="1286662"/>
            <a:ext cx="7772400" cy="3519410"/>
          </a:xfrm>
          <a:prstGeom prst="rect">
            <a:avLst/>
          </a:prstGeom>
          <a:noFill/>
          <a:ln>
            <a:noFill/>
          </a:ln>
        </p:spPr>
        <p:txBody>
          <a:bodyPr anchorCtr="0" anchor="t" bIns="91175" lIns="91175" spcFirstLastPara="1" rIns="91175" wrap="square" tIns="91175">
            <a:noAutofit/>
          </a:bodyPr>
          <a:lstStyle/>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INTRODUCTION</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PRINCIPES DE COÛTS</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NORMES D'APPROVISIONNEMENT</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NORME DE PROPRIÉTÉ </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10 (15) % DE MINIMIS (COÛTS INDIRECTS)</a:t>
            </a:r>
            <a:endParaRPr/>
          </a:p>
          <a:p>
            <a:pPr indent="0" lvl="0" marL="127000" rtl="0" algn="l">
              <a:lnSpc>
                <a:spcPct val="200000"/>
              </a:lnSpc>
              <a:spcBef>
                <a:spcPts val="0"/>
              </a:spcBef>
              <a:spcAft>
                <a:spcPts val="0"/>
              </a:spcAft>
              <a:buSzPts val="1600"/>
              <a:buNone/>
            </a:pPr>
            <a:r>
              <a:t/>
            </a:r>
            <a:endParaRPr b="1" sz="1400">
              <a:solidFill>
                <a:srgbClr val="FF0000"/>
              </a:solidFill>
              <a:latin typeface="Arial"/>
              <a:ea typeface="Arial"/>
              <a:cs typeface="Arial"/>
              <a:sym typeface="Arial"/>
            </a:endParaRPr>
          </a:p>
          <a:p>
            <a:pPr indent="-228600" lvl="0" marL="457200" marR="0" rtl="0" algn="l">
              <a:lnSpc>
                <a:spcPct val="100000"/>
              </a:lnSpc>
              <a:spcBef>
                <a:spcPts val="0"/>
              </a:spcBef>
              <a:spcAft>
                <a:spcPts val="0"/>
              </a:spcAft>
              <a:buClr>
                <a:srgbClr val="6C6463"/>
              </a:buClr>
              <a:buSzPts val="1600"/>
              <a:buNone/>
            </a:pPr>
            <a:r>
              <a:t/>
            </a:r>
            <a:endParaRPr>
              <a:latin typeface="Arial"/>
              <a:ea typeface="Arial"/>
              <a:cs typeface="Arial"/>
              <a:sym typeface="Arial"/>
            </a:endParaRPr>
          </a:p>
        </p:txBody>
      </p:sp>
      <p:sp>
        <p:nvSpPr>
          <p:cNvPr id="214" name="Google Shape;214;p3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215" name="Google Shape;215;p36"/>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PLAN DE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4"/>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rmAutofit fontScale="90000"/>
          </a:bodyPr>
          <a:lstStyle/>
          <a:p>
            <a:pPr indent="0" lvl="0" marL="0" rtl="0" algn="ctr">
              <a:lnSpc>
                <a:spcPct val="100000"/>
              </a:lnSpc>
              <a:spcBef>
                <a:spcPts val="0"/>
              </a:spcBef>
              <a:spcAft>
                <a:spcPts val="0"/>
              </a:spcAft>
              <a:buSzPct val="74074"/>
              <a:buNone/>
            </a:pPr>
            <a:r>
              <a:rPr lang="fr-FR" sz="2100">
                <a:solidFill>
                  <a:srgbClr val="FF0000"/>
                </a:solidFill>
                <a:latin typeface="Arial"/>
                <a:ea typeface="Arial"/>
                <a:cs typeface="Arial"/>
                <a:sym typeface="Arial"/>
              </a:rPr>
              <a:t>COÛTS AVANT ACCORD</a:t>
            </a:r>
            <a:endParaRPr/>
          </a:p>
        </p:txBody>
      </p:sp>
      <p:sp>
        <p:nvSpPr>
          <p:cNvPr id="335" name="Google Shape;335;p54"/>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rmAutofit/>
          </a:bodyPr>
          <a:lstStyle/>
          <a:p>
            <a:pPr indent="-330200" lvl="0" marL="457200" rtl="0" algn="l">
              <a:lnSpc>
                <a:spcPct val="200000"/>
              </a:lnSpc>
              <a:spcBef>
                <a:spcPts val="0"/>
              </a:spcBef>
              <a:spcAft>
                <a:spcPts val="0"/>
              </a:spcAft>
              <a:buSzPts val="1600"/>
              <a:buChar char="•"/>
            </a:pPr>
            <a:r>
              <a:rPr lang="fr-FR" sz="1400">
                <a:latin typeface="Arial"/>
                <a:ea typeface="Arial"/>
                <a:cs typeface="Arial"/>
                <a:sym typeface="Arial"/>
              </a:rPr>
              <a:t>Les coûts préalables à la subvention sont des coûts encourus avant la date d'entrée en vigueur de l'attribution et directement liés à la négociation de la subvention.</a:t>
            </a:r>
            <a:endParaRPr/>
          </a:p>
          <a:p>
            <a:pPr indent="-330200" lvl="0" marL="457200" rtl="0" algn="l">
              <a:lnSpc>
                <a:spcPct val="200000"/>
              </a:lnSpc>
              <a:spcBef>
                <a:spcPts val="0"/>
              </a:spcBef>
              <a:spcAft>
                <a:spcPts val="0"/>
              </a:spcAft>
              <a:buSzPts val="1600"/>
              <a:buChar char="•"/>
            </a:pPr>
            <a:r>
              <a:rPr i="1" lang="fr-FR" sz="1400">
                <a:latin typeface="Arial"/>
                <a:ea typeface="Arial"/>
                <a:cs typeface="Arial"/>
                <a:sym typeface="Arial"/>
              </a:rPr>
              <a:t>Ces coûts ne sont admissibles que dans la mesure où ils auraient été admissibles s'ils avaient été engagés après la date d'entrée en vigueur de la subvention et uniquement avec l'approbation écrite de l'organisme d'attribution</a:t>
            </a:r>
            <a:r>
              <a:rPr lang="fr-FR" sz="1400">
                <a:latin typeface="Arial"/>
                <a:ea typeface="Arial"/>
                <a:cs typeface="Arial"/>
                <a:sym typeface="Arial"/>
              </a:rPr>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5"/>
          <p:cNvSpPr txBox="1"/>
          <p:nvPr>
            <p:ph type="title"/>
          </p:nvPr>
        </p:nvSpPr>
        <p:spPr>
          <a:xfrm>
            <a:off x="295835" y="771525"/>
            <a:ext cx="6790765" cy="600075"/>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latin typeface="Arial"/>
                <a:ea typeface="Arial"/>
                <a:cs typeface="Arial"/>
                <a:sym typeface="Arial"/>
              </a:rPr>
              <a:t>COÛTS DES SERVICES PROFESSIONNELS</a:t>
            </a:r>
            <a:endParaRPr/>
          </a:p>
        </p:txBody>
      </p:sp>
      <p:sp>
        <p:nvSpPr>
          <p:cNvPr id="341" name="Google Shape;341;p55"/>
          <p:cNvSpPr txBox="1"/>
          <p:nvPr>
            <p:ph idx="1" type="body"/>
          </p:nvPr>
        </p:nvSpPr>
        <p:spPr>
          <a:xfrm>
            <a:off x="295835" y="1613647"/>
            <a:ext cx="7190815" cy="3173506"/>
          </a:xfrm>
          <a:prstGeom prst="rect">
            <a:avLst/>
          </a:prstGeom>
          <a:noFill/>
          <a:ln>
            <a:noFill/>
          </a:ln>
        </p:spPr>
        <p:txBody>
          <a:bodyPr anchorCtr="0" anchor="t" bIns="91175" lIns="91175" spcFirstLastPara="1" rIns="91175" wrap="square" tIns="91175">
            <a:normAutofit/>
          </a:bodyPr>
          <a:lstStyle/>
          <a:p>
            <a:pPr indent="-330200" lvl="0" marL="457200" rtl="0" algn="l">
              <a:lnSpc>
                <a:spcPct val="200000"/>
              </a:lnSpc>
              <a:spcBef>
                <a:spcPts val="0"/>
              </a:spcBef>
              <a:spcAft>
                <a:spcPts val="0"/>
              </a:spcAft>
              <a:buSzPts val="1600"/>
              <a:buChar char="•"/>
            </a:pPr>
            <a:r>
              <a:rPr lang="fr-FR">
                <a:latin typeface="Arial"/>
                <a:ea typeface="Arial"/>
                <a:cs typeface="Arial"/>
                <a:sym typeface="Arial"/>
              </a:rPr>
              <a:t>Les coûts des services de professionnels et de consultants rendus par des personnes qui sont membres d'une profession particulière ou qui possèdent une compétence spéciale, et </a:t>
            </a:r>
            <a:r>
              <a:rPr b="1" i="1" lang="fr-FR">
                <a:latin typeface="Arial"/>
                <a:ea typeface="Arial"/>
                <a:cs typeface="Arial"/>
                <a:sym typeface="Arial"/>
              </a:rPr>
              <a:t>qui ne sont pas des dirigeants </a:t>
            </a:r>
            <a:r>
              <a:rPr lang="fr-FR">
                <a:latin typeface="Arial"/>
                <a:ea typeface="Arial"/>
                <a:cs typeface="Arial"/>
                <a:sym typeface="Arial"/>
              </a:rPr>
              <a:t>ou </a:t>
            </a:r>
            <a:r>
              <a:rPr i="1" lang="fr-FR">
                <a:latin typeface="Arial"/>
                <a:ea typeface="Arial"/>
                <a:cs typeface="Arial"/>
                <a:sym typeface="Arial"/>
              </a:rPr>
              <a:t>des employés de l'organisme sans but lucratif</a:t>
            </a:r>
            <a:r>
              <a:rPr lang="fr-FR">
                <a:latin typeface="Arial"/>
                <a:ea typeface="Arial"/>
                <a:cs typeface="Arial"/>
                <a:sym typeface="Arial"/>
              </a:rPr>
              <a:t>, sont généralement admissibles s'ils sont raisonnables et ne dépendent pas du recouvrement des coûts auprès du gouvernement fédéral.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6"/>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rmAutofit fontScale="90000"/>
          </a:bodyPr>
          <a:lstStyle/>
          <a:p>
            <a:pPr indent="0" lvl="0" marL="0" rtl="0" algn="ctr">
              <a:lnSpc>
                <a:spcPct val="100000"/>
              </a:lnSpc>
              <a:spcBef>
                <a:spcPts val="0"/>
              </a:spcBef>
              <a:spcAft>
                <a:spcPts val="0"/>
              </a:spcAft>
              <a:buSzPct val="74074"/>
              <a:buNone/>
            </a:pPr>
            <a:r>
              <a:rPr lang="fr-FR" sz="2100">
                <a:solidFill>
                  <a:srgbClr val="FF0000"/>
                </a:solidFill>
                <a:latin typeface="Arial"/>
                <a:ea typeface="Arial"/>
                <a:cs typeface="Arial"/>
                <a:sym typeface="Arial"/>
              </a:rPr>
              <a:t>RECRUTEMENT</a:t>
            </a:r>
            <a:endParaRPr/>
          </a:p>
        </p:txBody>
      </p:sp>
      <p:sp>
        <p:nvSpPr>
          <p:cNvPr id="347" name="Google Shape;347;p56"/>
          <p:cNvSpPr txBox="1"/>
          <p:nvPr>
            <p:ph idx="1" type="body"/>
          </p:nvPr>
        </p:nvSpPr>
        <p:spPr>
          <a:xfrm>
            <a:off x="753035" y="1457325"/>
            <a:ext cx="7969624" cy="2486025"/>
          </a:xfrm>
          <a:prstGeom prst="rect">
            <a:avLst/>
          </a:prstGeom>
          <a:noFill/>
          <a:ln>
            <a:noFill/>
          </a:ln>
        </p:spPr>
        <p:txBody>
          <a:bodyPr anchorCtr="0" anchor="t" bIns="91175" lIns="91175" spcFirstLastPara="1" rIns="91175" wrap="square" tIns="91175">
            <a:noAutofit/>
          </a:bodyPr>
          <a:lstStyle/>
          <a:p>
            <a:pPr indent="-330200" lvl="0" marL="457200" rtl="0" algn="l">
              <a:lnSpc>
                <a:spcPct val="150000"/>
              </a:lnSpc>
              <a:spcBef>
                <a:spcPts val="0"/>
              </a:spcBef>
              <a:spcAft>
                <a:spcPts val="0"/>
              </a:spcAft>
              <a:buSzPts val="1600"/>
              <a:buChar char="•"/>
            </a:pPr>
            <a:r>
              <a:rPr lang="fr-FR" sz="1800">
                <a:latin typeface="Arial"/>
                <a:ea typeface="Arial"/>
                <a:cs typeface="Arial"/>
                <a:sym typeface="Arial"/>
              </a:rPr>
              <a:t>En règle générale, les frais de publicité et les frais connexes encourus pour le recrutement de personnel sont admissibles mais</a:t>
            </a:r>
            <a:endParaRPr/>
          </a:p>
          <a:p>
            <a:pPr indent="-330200" lvl="1" marL="914400" rtl="0" algn="l">
              <a:lnSpc>
                <a:spcPct val="150000"/>
              </a:lnSpc>
              <a:spcBef>
                <a:spcPts val="800"/>
              </a:spcBef>
              <a:spcAft>
                <a:spcPts val="0"/>
              </a:spcAft>
              <a:buSzPts val="1600"/>
              <a:buChar char="–"/>
            </a:pPr>
            <a:r>
              <a:rPr lang="fr-FR" sz="1800">
                <a:latin typeface="Arial"/>
                <a:ea typeface="Arial"/>
                <a:cs typeface="Arial"/>
                <a:sym typeface="Arial"/>
              </a:rPr>
              <a:t>Ils doivent répondre au critère du caractère raisonnable et</a:t>
            </a:r>
            <a:endParaRPr/>
          </a:p>
          <a:p>
            <a:pPr indent="-330200" lvl="1" marL="914400" rtl="0" algn="l">
              <a:lnSpc>
                <a:spcPct val="150000"/>
              </a:lnSpc>
              <a:spcBef>
                <a:spcPts val="800"/>
              </a:spcBef>
              <a:spcAft>
                <a:spcPts val="0"/>
              </a:spcAft>
              <a:buSzPts val="1600"/>
              <a:buChar char="–"/>
            </a:pPr>
            <a:r>
              <a:rPr lang="fr-FR" sz="1800">
                <a:latin typeface="Arial"/>
                <a:ea typeface="Arial"/>
                <a:cs typeface="Arial"/>
                <a:sym typeface="Arial"/>
              </a:rPr>
              <a:t>Ils doivent être conformes aux pratiques établies de l'organisation.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7"/>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2850">
                <a:solidFill>
                  <a:srgbClr val="FF0000"/>
                </a:solidFill>
                <a:latin typeface="Arial"/>
                <a:ea typeface="Arial"/>
                <a:cs typeface="Arial"/>
                <a:sym typeface="Arial"/>
              </a:rPr>
              <a:t>COÛTS DE FORMATION</a:t>
            </a:r>
            <a:endParaRPr/>
          </a:p>
        </p:txBody>
      </p:sp>
      <p:sp>
        <p:nvSpPr>
          <p:cNvPr id="353" name="Google Shape;353;p57"/>
          <p:cNvSpPr txBox="1"/>
          <p:nvPr>
            <p:ph idx="1" type="body"/>
          </p:nvPr>
        </p:nvSpPr>
        <p:spPr>
          <a:xfrm>
            <a:off x="331694" y="1928811"/>
            <a:ext cx="8615081" cy="1710859"/>
          </a:xfrm>
          <a:prstGeom prst="rect">
            <a:avLst/>
          </a:prstGeom>
          <a:noFill/>
          <a:ln>
            <a:noFill/>
          </a:ln>
        </p:spPr>
        <p:txBody>
          <a:bodyPr anchorCtr="0" anchor="t" bIns="91175" lIns="91175" spcFirstLastPara="1" rIns="91175" wrap="square" tIns="91175">
            <a:noAutofit/>
          </a:bodyPr>
          <a:lstStyle/>
          <a:p>
            <a:pPr indent="-330200" lvl="0" marL="457200" rtl="0" algn="l">
              <a:lnSpc>
                <a:spcPct val="100000"/>
              </a:lnSpc>
              <a:spcBef>
                <a:spcPts val="0"/>
              </a:spcBef>
              <a:spcAft>
                <a:spcPts val="0"/>
              </a:spcAft>
              <a:buSzPts val="1600"/>
              <a:buChar char="•"/>
            </a:pPr>
            <a:r>
              <a:rPr lang="fr-FR" sz="2000">
                <a:latin typeface="Arial"/>
                <a:ea typeface="Arial"/>
                <a:cs typeface="Arial"/>
                <a:sym typeface="Arial"/>
              </a:rPr>
              <a:t>En général, les coûts de formation et d'éducation liés au développement des employés, tels que les ateliers, les manuels, les cours, etc. sont admissibles.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8"/>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2850">
                <a:solidFill>
                  <a:srgbClr val="FF0000"/>
                </a:solidFill>
                <a:latin typeface="Arial"/>
                <a:ea typeface="Arial"/>
                <a:cs typeface="Arial"/>
                <a:sym typeface="Arial"/>
              </a:rPr>
              <a:t>COÛT DE TRANSPORT</a:t>
            </a:r>
            <a:endParaRPr/>
          </a:p>
        </p:txBody>
      </p:sp>
      <p:sp>
        <p:nvSpPr>
          <p:cNvPr id="359" name="Google Shape;359;p58"/>
          <p:cNvSpPr txBox="1"/>
          <p:nvPr>
            <p:ph idx="1" type="body"/>
          </p:nvPr>
        </p:nvSpPr>
        <p:spPr>
          <a:xfrm>
            <a:off x="331694" y="1500188"/>
            <a:ext cx="8126810" cy="2516000"/>
          </a:xfrm>
          <a:prstGeom prst="rect">
            <a:avLst/>
          </a:prstGeom>
          <a:noFill/>
          <a:ln>
            <a:noFill/>
          </a:ln>
        </p:spPr>
        <p:txBody>
          <a:bodyPr anchorCtr="0" anchor="t" bIns="91175" lIns="91175" spcFirstLastPara="1" rIns="91175" wrap="square" tIns="91175">
            <a:noAutofit/>
          </a:bodyPr>
          <a:lstStyle/>
          <a:p>
            <a:pPr indent="-330200" lvl="0" marL="457200" rtl="0" algn="l">
              <a:lnSpc>
                <a:spcPct val="150000"/>
              </a:lnSpc>
              <a:spcBef>
                <a:spcPts val="0"/>
              </a:spcBef>
              <a:spcAft>
                <a:spcPts val="0"/>
              </a:spcAft>
              <a:buSzPts val="1600"/>
              <a:buChar char="•"/>
            </a:pPr>
            <a:r>
              <a:rPr lang="fr-FR" sz="1800">
                <a:latin typeface="Arial"/>
                <a:ea typeface="Arial"/>
                <a:cs typeface="Arial"/>
                <a:sym typeface="Arial"/>
              </a:rPr>
              <a:t>Les coûts de distribution sont admissibles en tant que coûts directs s'ils sont prévus dans la subvention.</a:t>
            </a:r>
            <a:endParaRPr/>
          </a:p>
          <a:p>
            <a:pPr indent="-330200" lvl="0" marL="457200" rtl="0" algn="l">
              <a:lnSpc>
                <a:spcPct val="150000"/>
              </a:lnSpc>
              <a:spcBef>
                <a:spcPts val="0"/>
              </a:spcBef>
              <a:spcAft>
                <a:spcPts val="0"/>
              </a:spcAft>
              <a:buSzPts val="1600"/>
              <a:buChar char="•"/>
            </a:pPr>
            <a:r>
              <a:rPr lang="fr-FR" sz="1800">
                <a:latin typeface="Arial"/>
                <a:ea typeface="Arial"/>
                <a:cs typeface="Arial"/>
                <a:sym typeface="Arial"/>
              </a:rPr>
              <a:t>Déductibles en tant qu'indirects pour une distribution équitable à toutes les activités bénéficiaires.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9"/>
          <p:cNvSpPr txBox="1"/>
          <p:nvPr>
            <p:ph type="title"/>
          </p:nvPr>
        </p:nvSpPr>
        <p:spPr>
          <a:xfrm>
            <a:off x="1943100" y="771525"/>
            <a:ext cx="4114800" cy="51435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2850">
                <a:solidFill>
                  <a:srgbClr val="FF0000"/>
                </a:solidFill>
                <a:latin typeface="Arial"/>
                <a:ea typeface="Arial"/>
                <a:cs typeface="Arial"/>
                <a:sym typeface="Arial"/>
              </a:rPr>
              <a:t>FRAIS DE VOYAGE</a:t>
            </a:r>
            <a:endParaRPr/>
          </a:p>
        </p:txBody>
      </p:sp>
      <p:sp>
        <p:nvSpPr>
          <p:cNvPr id="365" name="Google Shape;365;p59"/>
          <p:cNvSpPr txBox="1"/>
          <p:nvPr>
            <p:ph idx="1" type="body"/>
          </p:nvPr>
        </p:nvSpPr>
        <p:spPr>
          <a:xfrm>
            <a:off x="484094" y="1971675"/>
            <a:ext cx="8157882" cy="2833407"/>
          </a:xfrm>
          <a:prstGeom prst="rect">
            <a:avLst/>
          </a:prstGeom>
          <a:noFill/>
          <a:ln>
            <a:noFill/>
          </a:ln>
        </p:spPr>
        <p:txBody>
          <a:bodyPr anchorCtr="0" anchor="t" bIns="91175" lIns="91175" spcFirstLastPara="1" rIns="91175" wrap="square" tIns="91175">
            <a:normAutofit/>
          </a:bodyPr>
          <a:lstStyle/>
          <a:p>
            <a:pPr indent="-330200" lvl="0" marL="457200" rtl="0" algn="l">
              <a:lnSpc>
                <a:spcPct val="200000"/>
              </a:lnSpc>
              <a:spcBef>
                <a:spcPts val="0"/>
              </a:spcBef>
              <a:spcAft>
                <a:spcPts val="0"/>
              </a:spcAft>
              <a:buSzPts val="1600"/>
              <a:buChar char="•"/>
            </a:pPr>
            <a:r>
              <a:rPr lang="fr-FR">
                <a:latin typeface="Arial"/>
                <a:ea typeface="Arial"/>
                <a:cs typeface="Arial"/>
                <a:sym typeface="Arial"/>
              </a:rPr>
              <a:t>Les frais de transport, d'hébergement, de subsistance et autres frais connexes encourus par les employés en mission officielle sont autorisés.</a:t>
            </a:r>
            <a:endParaRPr/>
          </a:p>
          <a:p>
            <a:pPr indent="-330200" lvl="0" marL="457200" rtl="0" algn="l">
              <a:lnSpc>
                <a:spcPct val="200000"/>
              </a:lnSpc>
              <a:spcBef>
                <a:spcPts val="0"/>
              </a:spcBef>
              <a:spcAft>
                <a:spcPts val="0"/>
              </a:spcAft>
              <a:buSzPts val="1600"/>
              <a:buChar char="•"/>
            </a:pPr>
            <a:r>
              <a:rPr lang="fr-FR">
                <a:latin typeface="Arial"/>
                <a:ea typeface="Arial"/>
                <a:cs typeface="Arial"/>
                <a:sym typeface="Arial"/>
              </a:rPr>
              <a:t>Ces frais peuvent être facturés sur une base réelle, sur la base d'une indemnité journalière ou d'un kilométrage, ou sur une combinaison des deux, mais ils doivent être conformes à ceux normalement autorisés par l'organisation.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0"/>
          <p:cNvSpPr/>
          <p:nvPr/>
        </p:nvSpPr>
        <p:spPr>
          <a:xfrm>
            <a:off x="516377" y="865179"/>
            <a:ext cx="2399560" cy="3345872"/>
          </a:xfrm>
          <a:prstGeom prst="rect">
            <a:avLst/>
          </a:prstGeom>
          <a:noFill/>
          <a:ln>
            <a:noFill/>
          </a:ln>
        </p:spPr>
        <p:txBody>
          <a:bodyPr anchorCtr="0" anchor="ctr" bIns="45700" lIns="91400" spcFirstLastPara="1" rIns="91400" wrap="square" tIns="45700">
            <a:noAutofit/>
          </a:bodyPr>
          <a:lstStyle/>
          <a:p>
            <a:pPr indent="0" lvl="0" marL="0" marR="0" rtl="0" algn="l">
              <a:lnSpc>
                <a:spcPct val="90000"/>
              </a:lnSpc>
              <a:spcBef>
                <a:spcPts val="0"/>
              </a:spcBef>
              <a:spcAft>
                <a:spcPts val="0"/>
              </a:spcAft>
              <a:buNone/>
            </a:pPr>
            <a:r>
              <a:rPr b="1" i="0" lang="fr-FR" sz="4399" u="none" cap="none" strike="noStrike">
                <a:solidFill>
                  <a:srgbClr val="FFFFFF"/>
                </a:solidFill>
                <a:latin typeface="Calibri"/>
                <a:ea typeface="Calibri"/>
                <a:cs typeface="Calibri"/>
                <a:sym typeface="Calibri"/>
              </a:rPr>
              <a:t>POINTS CLÉS</a:t>
            </a:r>
            <a:endParaRPr/>
          </a:p>
        </p:txBody>
      </p:sp>
      <p:sp>
        <p:nvSpPr>
          <p:cNvPr id="371" name="Google Shape;371;p60"/>
          <p:cNvSpPr/>
          <p:nvPr/>
        </p:nvSpPr>
        <p:spPr>
          <a:xfrm>
            <a:off x="1411" y="795"/>
            <a:ext cx="9141179" cy="774821"/>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2999" u="none" cap="none" strike="noStrike">
              <a:solidFill>
                <a:srgbClr val="FFFFFF"/>
              </a:solidFill>
              <a:latin typeface="Arial"/>
              <a:ea typeface="Arial"/>
              <a:cs typeface="Arial"/>
              <a:sym typeface="Arial"/>
            </a:endParaRPr>
          </a:p>
        </p:txBody>
      </p:sp>
      <p:sp>
        <p:nvSpPr>
          <p:cNvPr id="372" name="Google Shape;372;p60"/>
          <p:cNvSpPr txBox="1"/>
          <p:nvPr>
            <p:ph type="title"/>
          </p:nvPr>
        </p:nvSpPr>
        <p:spPr>
          <a:xfrm>
            <a:off x="640084" y="1483680"/>
            <a:ext cx="7543800" cy="1896326"/>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lang="fr-FR" sz="3000">
                <a:solidFill>
                  <a:srgbClr val="C00000"/>
                </a:solidFill>
                <a:latin typeface="Arial"/>
                <a:ea typeface="Arial"/>
                <a:cs typeface="Arial"/>
                <a:sym typeface="Arial"/>
              </a:rPr>
              <a:t>NORMES D'APPROVISIONNEMENT</a:t>
            </a:r>
            <a:endParaRPr sz="3000">
              <a:solidFill>
                <a:srgbClr val="C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1"/>
          <p:cNvSpPr/>
          <p:nvPr/>
        </p:nvSpPr>
        <p:spPr>
          <a:xfrm>
            <a:off x="1196226" y="93276"/>
            <a:ext cx="6132979" cy="42862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2000" u="none" cap="none" strike="noStrike">
                <a:solidFill>
                  <a:srgbClr val="FF0000"/>
                </a:solidFill>
                <a:latin typeface="Arial"/>
                <a:ea typeface="Arial"/>
                <a:cs typeface="Arial"/>
                <a:sym typeface="Arial"/>
              </a:rPr>
              <a:t>POLITIQUES D'APPROVISIONNEMENT</a:t>
            </a:r>
            <a:endParaRPr/>
          </a:p>
        </p:txBody>
      </p:sp>
      <p:sp>
        <p:nvSpPr>
          <p:cNvPr id="378" name="Google Shape;378;p61"/>
          <p:cNvSpPr/>
          <p:nvPr/>
        </p:nvSpPr>
        <p:spPr>
          <a:xfrm>
            <a:off x="358585" y="521901"/>
            <a:ext cx="8131210" cy="452832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hlink"/>
              </a:buClr>
              <a:buSzPts val="1120"/>
              <a:buFont typeface="Noto Sans Symbols"/>
              <a:buChar char="⮚"/>
            </a:pPr>
            <a:r>
              <a:rPr b="0" i="1" lang="fr-FR" sz="1400" u="none" cap="none" strike="noStrike">
                <a:solidFill>
                  <a:srgbClr val="FF0000"/>
                </a:solidFill>
                <a:latin typeface="Arial"/>
                <a:ea typeface="Arial"/>
                <a:cs typeface="Arial"/>
                <a:sym typeface="Arial"/>
              </a:rPr>
              <a:t>Le bénéficiaire DOIT utiliser ses propres politiques et procédures d'approvisionnement à condition qu'elles soient conformes aux exigences (importantes) de gouvernement des Etats Unis</a:t>
            </a:r>
            <a:endParaRPr/>
          </a:p>
          <a:p>
            <a:pPr indent="-285750" lvl="0" marL="285750" marR="0" rtl="0" algn="l">
              <a:lnSpc>
                <a:spcPct val="150000"/>
              </a:lnSpc>
              <a:spcBef>
                <a:spcPts val="280"/>
              </a:spcBef>
              <a:spcAft>
                <a:spcPts val="0"/>
              </a:spcAft>
              <a:buClr>
                <a:schemeClr val="hlink"/>
              </a:buClr>
              <a:buSzPts val="1120"/>
              <a:buFont typeface="Noto Sans Symbols"/>
              <a:buChar char="⮚"/>
            </a:pPr>
            <a:r>
              <a:rPr b="0" i="0" lang="fr-FR" sz="1400" u="none" cap="none" strike="noStrike">
                <a:solidFill>
                  <a:srgbClr val="000000"/>
                </a:solidFill>
                <a:latin typeface="Arial"/>
                <a:ea typeface="Arial"/>
                <a:cs typeface="Arial"/>
                <a:sym typeface="Arial"/>
              </a:rPr>
              <a:t>Doit maintenir et effectuer les achats conformément aux politiques et procédures écrites (mais vous pouvez désigner un seuil de micro-achat raisonnable ($2500) avec des procédures d'acquisition simples. Les procédures écrites doivent fournir, au minimum:</a:t>
            </a:r>
            <a:endParaRPr/>
          </a:p>
          <a:p>
            <a:pPr indent="-285750" lvl="0" marL="285750" marR="0" rtl="0" algn="l">
              <a:lnSpc>
                <a:spcPct val="150000"/>
              </a:lnSpc>
              <a:spcBef>
                <a:spcPts val="280"/>
              </a:spcBef>
              <a:spcAft>
                <a:spcPts val="0"/>
              </a:spcAft>
              <a:buClr>
                <a:schemeClr val="hlink"/>
              </a:buClr>
              <a:buSzPts val="1120"/>
              <a:buFont typeface="Noto Sans Symbols"/>
              <a:buChar char="⮚"/>
            </a:pPr>
            <a:r>
              <a:rPr b="0" i="0" lang="fr-FR" sz="1400" u="none" cap="none" strike="noStrike">
                <a:solidFill>
                  <a:srgbClr val="000000"/>
                </a:solidFill>
                <a:latin typeface="Arial"/>
                <a:ea typeface="Arial"/>
                <a:cs typeface="Arial"/>
                <a:sym typeface="Arial"/>
              </a:rPr>
              <a:t>En cas de dépassement du seuil de micro-achat, des actions de passation de marchés doivent être menées pour assurer une concurrence juste et impartiale, notamment:</a:t>
            </a:r>
            <a:endParaRPr/>
          </a:p>
          <a:p>
            <a:pPr indent="-400050" lvl="0" marL="400050" marR="0" rtl="0" algn="l">
              <a:lnSpc>
                <a:spcPct val="150000"/>
              </a:lnSpc>
              <a:spcBef>
                <a:spcPts val="280"/>
              </a:spcBef>
              <a:spcAft>
                <a:spcPts val="0"/>
              </a:spcAft>
              <a:buClr>
                <a:schemeClr val="hlink"/>
              </a:buClr>
              <a:buSzPts val="1120"/>
              <a:buFont typeface="Arial"/>
              <a:buAutoNum type="romanLcPeriod"/>
            </a:pPr>
            <a:r>
              <a:rPr b="0" i="0" lang="fr-FR" sz="1400" u="none" cap="none" strike="noStrike">
                <a:solidFill>
                  <a:srgbClr val="000000"/>
                </a:solidFill>
                <a:latin typeface="Arial"/>
                <a:ea typeface="Arial"/>
                <a:cs typeface="Arial"/>
                <a:sym typeface="Arial"/>
              </a:rPr>
              <a:t>Toutes prestataires potentiels sont autorisées à concourir sur un pied d'égalité.</a:t>
            </a:r>
            <a:endParaRPr/>
          </a:p>
          <a:p>
            <a:pPr indent="-400050" lvl="0" marL="400050" marR="0" rtl="0" algn="l">
              <a:lnSpc>
                <a:spcPct val="150000"/>
              </a:lnSpc>
              <a:spcBef>
                <a:spcPts val="280"/>
              </a:spcBef>
              <a:spcAft>
                <a:spcPts val="0"/>
              </a:spcAft>
              <a:buClr>
                <a:schemeClr val="hlink"/>
              </a:buClr>
              <a:buSzPts val="1120"/>
              <a:buFont typeface="Arial"/>
              <a:buAutoNum type="romanLcPeriod"/>
            </a:pPr>
            <a:r>
              <a:rPr b="0" i="0" lang="fr-FR" sz="1400" u="none" cap="none" strike="noStrike">
                <a:solidFill>
                  <a:srgbClr val="000000"/>
                </a:solidFill>
                <a:latin typeface="Arial"/>
                <a:ea typeface="Arial"/>
                <a:cs typeface="Arial"/>
                <a:sym typeface="Arial"/>
              </a:rPr>
              <a:t>Les demandes d'achat doivent être claires sur toutes les exigences à remplir pour l'évaluation</a:t>
            </a:r>
            <a:endParaRPr/>
          </a:p>
          <a:p>
            <a:pPr indent="-400050" lvl="0" marL="400050" marR="0" rtl="0" algn="l">
              <a:lnSpc>
                <a:spcPct val="150000"/>
              </a:lnSpc>
              <a:spcBef>
                <a:spcPts val="280"/>
              </a:spcBef>
              <a:spcAft>
                <a:spcPts val="0"/>
              </a:spcAft>
              <a:buClr>
                <a:schemeClr val="hlink"/>
              </a:buClr>
              <a:buSzPts val="1120"/>
              <a:buFont typeface="Arial"/>
              <a:buAutoNum type="romanLcPeriod"/>
            </a:pPr>
            <a:r>
              <a:rPr b="0" i="0" lang="fr-FR" sz="1400" u="none" cap="none" strike="noStrike">
                <a:solidFill>
                  <a:srgbClr val="000000"/>
                </a:solidFill>
                <a:latin typeface="Arial"/>
                <a:ea typeface="Arial"/>
                <a:cs typeface="Arial"/>
                <a:sym typeface="Arial"/>
              </a:rPr>
              <a:t>Les contrats doivent être attribués aux soumissionnaires dont l'offre répond à la demande d'achat et présente le prix, la qualité et d'autres facteurs les plus avantageux, et</a:t>
            </a:r>
            <a:endParaRPr/>
          </a:p>
          <a:p>
            <a:pPr indent="-400050" lvl="0" marL="400050" marR="0" rtl="0" algn="l">
              <a:lnSpc>
                <a:spcPct val="150000"/>
              </a:lnSpc>
              <a:spcBef>
                <a:spcPts val="280"/>
              </a:spcBef>
              <a:spcAft>
                <a:spcPts val="0"/>
              </a:spcAft>
              <a:buClr>
                <a:schemeClr val="hlink"/>
              </a:buClr>
              <a:buSzPts val="1120"/>
              <a:buFont typeface="Arial"/>
              <a:buAutoNum type="romanLcPeriod"/>
            </a:pPr>
            <a:r>
              <a:rPr b="0" i="0" lang="fr-FR" sz="1400" u="none" cap="none" strike="noStrike">
                <a:solidFill>
                  <a:srgbClr val="000000"/>
                </a:solidFill>
                <a:latin typeface="Arial"/>
                <a:ea typeface="Arial"/>
                <a:cs typeface="Arial"/>
                <a:sym typeface="Arial"/>
              </a:rPr>
              <a:t>Le bénéficiaire est encouragé à faire appel aux petites entreprises américaines, dans la mesure du possible.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2"/>
          <p:cNvSpPr/>
          <p:nvPr/>
        </p:nvSpPr>
        <p:spPr>
          <a:xfrm>
            <a:off x="869795" y="66094"/>
            <a:ext cx="6572250" cy="47148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1800" u="none" cap="none" strike="noStrike">
                <a:solidFill>
                  <a:srgbClr val="FF0000"/>
                </a:solidFill>
                <a:latin typeface="Arial"/>
                <a:ea typeface="Arial"/>
                <a:cs typeface="Arial"/>
                <a:sym typeface="Arial"/>
              </a:rPr>
              <a:t>POLITIQUES D'APPROVISIONNEMENT</a:t>
            </a:r>
            <a:endParaRPr b="0" i="0" sz="2850" u="none" cap="none" strike="noStrike">
              <a:solidFill>
                <a:srgbClr val="000000"/>
              </a:solidFill>
              <a:latin typeface="Arial"/>
              <a:ea typeface="Arial"/>
              <a:cs typeface="Arial"/>
              <a:sym typeface="Arial"/>
            </a:endParaRPr>
          </a:p>
        </p:txBody>
      </p:sp>
      <p:sp>
        <p:nvSpPr>
          <p:cNvPr id="384" name="Google Shape;384;p62"/>
          <p:cNvSpPr txBox="1"/>
          <p:nvPr/>
        </p:nvSpPr>
        <p:spPr>
          <a:xfrm>
            <a:off x="173390" y="448372"/>
            <a:ext cx="8337176" cy="4695128"/>
          </a:xfrm>
          <a:prstGeom prst="rect">
            <a:avLst/>
          </a:prstGeom>
          <a:noFill/>
          <a:ln>
            <a:noFill/>
          </a:ln>
        </p:spPr>
        <p:txBody>
          <a:bodyPr anchorCtr="0" anchor="t" bIns="45700" lIns="91425" spcFirstLastPara="1" rIns="91425" wrap="square" tIns="45700">
            <a:noAutofit/>
          </a:bodyPr>
          <a:lstStyle/>
          <a:p>
            <a:pPr indent="-171450" lvl="0" marL="171450" marR="0" rtl="0" algn="l">
              <a:lnSpc>
                <a:spcPct val="150000"/>
              </a:lnSpc>
              <a:spcBef>
                <a:spcPts val="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Le cas échéant, le bénéficiaire doit déterminer les moyens les plus économiques et les plus pratiques pour atteindre les objectifs du programme, y compris la nécessité de produits ou de services, les options de location ou d'achat et le caractère raisonnable des coûts.</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Maintenir un système d’administration des contrats pour assurer d’obtenir un bon rapport qualité-prix.</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Éviter les conflits d'intérêts (y compris les préjugés et les avantages concurrentiels déloyaux). Les normes doivent prévoir des mesures disciplinaires pour les contrevenants. Les employés bénéficiaires ne doivent pas solliciter ni accepter quoi que ce soit de valeur monétaire des entrepreneurs ou des parties aux sous-subventions.</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Le développeur d'un mandat ou d'un appel d'offres est exclu de la concurrence.</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Tous les contractants potentiels doivent avoir un accès égal aux informations sur les marchés publics.</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Vous devez conserver tous les registres d'achat pendant au moins 3 ans à compter de la soumission du rapport final de dépenses et pour les attributions supérieures à votre niveau de micro-achat, conserver également</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Contrôle de l’éligibilité des fournisseurs</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Justification du manque de concurrence lorsque les offres concurrentielles ne sont pas obtenues, et</a:t>
            </a:r>
            <a:endParaRPr/>
          </a:p>
          <a:p>
            <a:pPr indent="-171450" lvl="0" marL="1714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Base d'attribution (par exemple coût ou prix)</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3"/>
          <p:cNvSpPr/>
          <p:nvPr/>
        </p:nvSpPr>
        <p:spPr>
          <a:xfrm>
            <a:off x="600636" y="170329"/>
            <a:ext cx="6966697" cy="47148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1800" u="none" cap="none" strike="noStrike">
                <a:solidFill>
                  <a:srgbClr val="FF0000"/>
                </a:solidFill>
                <a:latin typeface="Arial"/>
                <a:ea typeface="Arial"/>
                <a:cs typeface="Arial"/>
                <a:sym typeface="Arial"/>
              </a:rPr>
              <a:t>VERIFICATION DES FOURNISSEURS</a:t>
            </a:r>
            <a:endParaRPr/>
          </a:p>
        </p:txBody>
      </p:sp>
      <p:sp>
        <p:nvSpPr>
          <p:cNvPr id="390" name="Google Shape;390;p63"/>
          <p:cNvSpPr txBox="1"/>
          <p:nvPr/>
        </p:nvSpPr>
        <p:spPr>
          <a:xfrm>
            <a:off x="318247" y="686920"/>
            <a:ext cx="8507506" cy="428625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fr-FR" sz="1400" u="none" cap="none" strike="noStrike">
                <a:solidFill>
                  <a:srgbClr val="000000"/>
                </a:solidFill>
                <a:latin typeface="Arial"/>
                <a:ea typeface="Arial"/>
                <a:cs typeface="Arial"/>
                <a:sym typeface="Arial"/>
              </a:rPr>
              <a:t>Le récipiendaire ne doit pas traiter ni faire des affaires avec une personne ou une entité qui a une exclusion active ou faisant l'objet de sanctions.</a:t>
            </a:r>
            <a:endParaRPr/>
          </a:p>
          <a:p>
            <a:pPr indent="0" lvl="0" marL="0" marR="0" rtl="0" algn="l">
              <a:lnSpc>
                <a:spcPct val="150000"/>
              </a:lnSpc>
              <a:spcBef>
                <a:spcPts val="0"/>
              </a:spcBef>
              <a:spcAft>
                <a:spcPts val="0"/>
              </a:spcAft>
              <a:buNone/>
            </a:pPr>
            <a:r>
              <a:rPr b="0" i="0" lang="fr-FR" sz="1400" u="none" cap="none" strike="noStrike">
                <a:solidFill>
                  <a:srgbClr val="000000"/>
                </a:solidFill>
                <a:latin typeface="Arial"/>
                <a:ea typeface="Arial"/>
                <a:cs typeface="Arial"/>
                <a:sym typeface="Arial"/>
              </a:rPr>
              <a:t> Vérifier sur les sites suivants et conserver les preuves:</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Personnes et entités que le gouvernement américain a suspendues ou exclues  </a:t>
            </a:r>
            <a:r>
              <a:rPr b="0" i="0" lang="fr-FR" sz="1400" u="sng" cap="none" strike="noStrike">
                <a:solidFill>
                  <a:srgbClr val="000000"/>
                </a:solidFill>
                <a:latin typeface="Arial"/>
                <a:ea typeface="Arial"/>
                <a:cs typeface="Arial"/>
                <a:sym typeface="Arial"/>
                <a:hlinkClick r:id="rId3">
                  <a:extLst>
                    <a:ext uri="{A12FA001-AC4F-418D-AE19-62706E023703}">
                      <ahyp:hlinkClr val="tx"/>
                    </a:ext>
                  </a:extLst>
                </a:hlinkClick>
              </a:rPr>
              <a:t>www.sam.gov</a:t>
            </a:r>
            <a:endParaRPr b="0" i="0" sz="1400" u="sng"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Ressortissants spécialement désignés et des personnes bloquées par Office of Foreign Assets Control (OFAC) (</a:t>
            </a:r>
            <a:r>
              <a:rPr b="0" i="0" lang="fr-FR"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https://www.treasury.gov/resource-center/sanctions/SDNList/Pages/default.aspx/</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Personnes sous sanctions du Conseil de Sécurité, </a:t>
            </a:r>
            <a:r>
              <a:rPr b="0" i="0" lang="fr-FR" sz="1400" u="sng" cap="none" strike="noStrike">
                <a:solidFill>
                  <a:srgbClr val="000000"/>
                </a:solidFill>
                <a:latin typeface="Arial"/>
                <a:ea typeface="Arial"/>
                <a:cs typeface="Arial"/>
                <a:sym typeface="Arial"/>
                <a:hlinkClick r:id="rId5">
                  <a:extLst>
                    <a:ext uri="{A12FA001-AC4F-418D-AE19-62706E023703}">
                      <ahyp:hlinkClr val="tx"/>
                    </a:ext>
                  </a:extLst>
                </a:hlinkClick>
              </a:rPr>
              <a:t>https://www.un.org/securitycouncil/content/un-sc-consolidated-list</a:t>
            </a:r>
            <a:r>
              <a:rPr b="0" i="0" lang="fr-FR" sz="1400" u="none" cap="none" strike="noStrike">
                <a:solidFill>
                  <a:srgbClr val="000000"/>
                </a:solidFill>
                <a:latin typeface="Arial"/>
                <a:ea typeface="Arial"/>
                <a:cs typeface="Arial"/>
                <a:sym typeface="Arial"/>
              </a:rPr>
              <a:t>.</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0000"/>
                </a:solidFill>
                <a:latin typeface="Arial"/>
                <a:ea typeface="Arial"/>
                <a:cs typeface="Arial"/>
                <a:sym typeface="Arial"/>
              </a:rPr>
              <a:t>Conserver les preuves des vérifications!</a:t>
            </a:r>
            <a:endParaRPr/>
          </a:p>
          <a:p>
            <a:pPr indent="0" lvl="0" marL="0" marR="0" rtl="0" algn="l">
              <a:lnSpc>
                <a:spcPct val="2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idx="1" type="body"/>
          </p:nvPr>
        </p:nvSpPr>
        <p:spPr>
          <a:xfrm>
            <a:off x="686104" y="1135510"/>
            <a:ext cx="7772400" cy="3855362"/>
          </a:xfrm>
          <a:prstGeom prst="rect">
            <a:avLst/>
          </a:prstGeom>
          <a:noFill/>
          <a:ln>
            <a:noFill/>
          </a:ln>
        </p:spPr>
        <p:txBody>
          <a:bodyPr anchorCtr="0" anchor="t" bIns="91175" lIns="91175" spcFirstLastPara="1" rIns="91175" wrap="square" tIns="91175">
            <a:noAutofit/>
          </a:bodyPr>
          <a:lstStyle/>
          <a:p>
            <a:pPr indent="0" lvl="0" marL="127000" rtl="0" algn="l">
              <a:lnSpc>
                <a:spcPct val="150000"/>
              </a:lnSpc>
              <a:spcBef>
                <a:spcPts val="0"/>
              </a:spcBef>
              <a:spcAft>
                <a:spcPts val="0"/>
              </a:spcAft>
              <a:buSzPts val="1600"/>
              <a:buNone/>
            </a:pPr>
            <a:r>
              <a:rPr b="1" i="1" lang="fr-FR">
                <a:solidFill>
                  <a:srgbClr val="FF0000"/>
                </a:solidFill>
                <a:latin typeface="Arial"/>
                <a:ea typeface="Arial"/>
                <a:cs typeface="Arial"/>
                <a:sym typeface="Arial"/>
              </a:rPr>
              <a:t>Objectifs de la formation </a:t>
            </a:r>
            <a:endParaRPr/>
          </a:p>
          <a:p>
            <a:pPr indent="-330200" lvl="0" marL="457200" rtl="0" algn="l">
              <a:lnSpc>
                <a:spcPct val="150000"/>
              </a:lnSpc>
              <a:spcBef>
                <a:spcPts val="0"/>
              </a:spcBef>
              <a:spcAft>
                <a:spcPts val="0"/>
              </a:spcAft>
              <a:buSzPts val="1600"/>
              <a:buFont typeface="Noto Sans Symbols"/>
              <a:buChar char="▪"/>
            </a:pPr>
            <a:r>
              <a:rPr lang="fr-FR">
                <a:latin typeface="Arial"/>
                <a:ea typeface="Arial"/>
                <a:cs typeface="Arial"/>
                <a:sym typeface="Arial"/>
              </a:rPr>
              <a:t>Améliorer la compréhension des partenaires locaux en ce qui concerne leurs rôles et responsabilités en tant que bénéficiaires de fonds de l'USAID.</a:t>
            </a:r>
            <a:endParaRPr/>
          </a:p>
          <a:p>
            <a:pPr indent="-330200" lvl="0" marL="457200" rtl="0" algn="l">
              <a:lnSpc>
                <a:spcPct val="150000"/>
              </a:lnSpc>
              <a:spcBef>
                <a:spcPts val="0"/>
              </a:spcBef>
              <a:spcAft>
                <a:spcPts val="0"/>
              </a:spcAft>
              <a:buSzPts val="1600"/>
              <a:buFont typeface="Noto Sans Symbols"/>
              <a:buChar char="▪"/>
            </a:pPr>
            <a:r>
              <a:rPr lang="fr-FR">
                <a:latin typeface="Arial"/>
                <a:ea typeface="Arial"/>
                <a:cs typeface="Arial"/>
                <a:sym typeface="Arial"/>
              </a:rPr>
              <a:t>Renforcer la confiance des partenaires de l'USAID dans la gestion efficace de leurs subventions.</a:t>
            </a:r>
            <a:endParaRPr/>
          </a:p>
          <a:p>
            <a:pPr indent="-330200" lvl="0" marL="457200" rtl="0" algn="l">
              <a:lnSpc>
                <a:spcPct val="150000"/>
              </a:lnSpc>
              <a:spcBef>
                <a:spcPts val="0"/>
              </a:spcBef>
              <a:spcAft>
                <a:spcPts val="0"/>
              </a:spcAft>
              <a:buSzPts val="1600"/>
              <a:buFont typeface="Noto Sans Symbols"/>
              <a:buChar char="▪"/>
            </a:pPr>
            <a:r>
              <a:rPr lang="fr-FR">
                <a:latin typeface="Arial"/>
                <a:ea typeface="Arial"/>
                <a:cs typeface="Arial"/>
                <a:sym typeface="Arial"/>
              </a:rPr>
              <a:t>Assurer la transparence, la responsabilité et l'efficacité dans l'acquisition et la gestion des biens et des services par les moyens les plus pratiques et les plus conventionnels.</a:t>
            </a:r>
            <a:endParaRPr/>
          </a:p>
          <a:p>
            <a:pPr indent="-330200" lvl="0" marL="457200" rtl="0" algn="l">
              <a:lnSpc>
                <a:spcPct val="150000"/>
              </a:lnSpc>
              <a:spcBef>
                <a:spcPts val="0"/>
              </a:spcBef>
              <a:spcAft>
                <a:spcPts val="0"/>
              </a:spcAft>
              <a:buSzPts val="1600"/>
              <a:buFont typeface="Noto Sans Symbols"/>
              <a:buChar char="▪"/>
            </a:pPr>
            <a:r>
              <a:rPr lang="fr-FR">
                <a:latin typeface="Arial"/>
                <a:ea typeface="Arial"/>
                <a:cs typeface="Arial"/>
                <a:sym typeface="Arial"/>
              </a:rPr>
              <a:t>Améliorer leur compréhension de la manière de calculer et de gérer le taux de 10% des coûts indirects de minimis.</a:t>
            </a:r>
            <a:endParaRPr/>
          </a:p>
        </p:txBody>
      </p:sp>
      <p:sp>
        <p:nvSpPr>
          <p:cNvPr id="221" name="Google Shape;221;p3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222" name="Google Shape;222;p37"/>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4"/>
          <p:cNvSpPr/>
          <p:nvPr/>
        </p:nvSpPr>
        <p:spPr>
          <a:xfrm>
            <a:off x="600636" y="170329"/>
            <a:ext cx="6966697" cy="47148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1800" u="none" cap="none" strike="noStrike">
                <a:solidFill>
                  <a:srgbClr val="FF0000"/>
                </a:solidFill>
                <a:latin typeface="Arial"/>
                <a:ea typeface="Arial"/>
                <a:cs typeface="Arial"/>
                <a:sym typeface="Arial"/>
              </a:rPr>
              <a:t>CONCURENCE OUVERTE</a:t>
            </a:r>
            <a:endParaRPr/>
          </a:p>
        </p:txBody>
      </p:sp>
      <p:sp>
        <p:nvSpPr>
          <p:cNvPr id="396" name="Google Shape;396;p64"/>
          <p:cNvSpPr txBox="1"/>
          <p:nvPr/>
        </p:nvSpPr>
        <p:spPr>
          <a:xfrm>
            <a:off x="318247" y="686920"/>
            <a:ext cx="8507506" cy="4286251"/>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b="0" i="0" lang="fr-FR" sz="1400" u="none" cap="none" strike="noStrike">
                <a:solidFill>
                  <a:srgbClr val="000000"/>
                </a:solidFill>
                <a:latin typeface="Arial"/>
                <a:ea typeface="Arial"/>
                <a:cs typeface="Arial"/>
                <a:sym typeface="Arial"/>
              </a:rPr>
              <a:t>EVITEZ:</a:t>
            </a:r>
            <a:endParaRPr/>
          </a:p>
          <a:p>
            <a:pPr indent="-285750" lvl="0" marL="285750" marR="0" rtl="0" algn="l">
              <a:lnSpc>
                <a:spcPct val="2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les exigences déraisonnables </a:t>
            </a:r>
            <a:endParaRPr/>
          </a:p>
          <a:p>
            <a:pPr indent="-285750" lvl="0" marL="285750" marR="0" rtl="0" algn="l">
              <a:lnSpc>
                <a:spcPct val="2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les conditions d’expérience inutiles ou excessives </a:t>
            </a:r>
            <a:endParaRPr/>
          </a:p>
          <a:p>
            <a:pPr indent="-285750" lvl="0" marL="285750" marR="0" rtl="0" algn="l">
              <a:lnSpc>
                <a:spcPct val="2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les pratiques de détermination de prix contraires à la concurrence </a:t>
            </a:r>
            <a:endParaRPr/>
          </a:p>
          <a:p>
            <a:pPr indent="-285750" lvl="0" marL="285750" marR="0" rtl="0" algn="l">
              <a:lnSpc>
                <a:spcPct val="2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les contrats non concurrentiels avec des consultants </a:t>
            </a:r>
            <a:endParaRPr/>
          </a:p>
          <a:p>
            <a:pPr indent="-285750" lvl="0" marL="285750" marR="0" rtl="0" algn="l">
              <a:lnSpc>
                <a:spcPct val="2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les conflits d’intérêts organisationnels </a:t>
            </a:r>
            <a:endParaRPr/>
          </a:p>
          <a:p>
            <a:pPr indent="-285750" lvl="0" marL="285750" marR="0" rtl="0" algn="l">
              <a:lnSpc>
                <a:spcPct val="2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de se limiter aux noms de marque</a:t>
            </a:r>
            <a:endParaRPr/>
          </a:p>
          <a:p>
            <a:pPr indent="-285750" lvl="0" marL="285750" marR="0" rtl="0" algn="l">
              <a:lnSpc>
                <a:spcPct val="2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les interférences arbitraires dans le processus d’achat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5"/>
          <p:cNvSpPr/>
          <p:nvPr/>
        </p:nvSpPr>
        <p:spPr>
          <a:xfrm>
            <a:off x="600636" y="170329"/>
            <a:ext cx="6966697" cy="47148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1800" u="none" cap="none" strike="noStrike">
                <a:solidFill>
                  <a:srgbClr val="FF0000"/>
                </a:solidFill>
                <a:latin typeface="Arial"/>
                <a:ea typeface="Arial"/>
                <a:cs typeface="Arial"/>
                <a:sym typeface="Arial"/>
              </a:rPr>
              <a:t>ABSENCE DE MISE EN CONCURRENCE</a:t>
            </a:r>
            <a:endParaRPr/>
          </a:p>
        </p:txBody>
      </p:sp>
      <p:sp>
        <p:nvSpPr>
          <p:cNvPr id="402" name="Google Shape;402;p65"/>
          <p:cNvSpPr txBox="1"/>
          <p:nvPr/>
        </p:nvSpPr>
        <p:spPr>
          <a:xfrm>
            <a:off x="318247" y="686920"/>
            <a:ext cx="8507506" cy="4286251"/>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b="0" i="0" lang="fr-FR" sz="1400" u="none" cap="none" strike="noStrike">
                <a:solidFill>
                  <a:srgbClr val="000000"/>
                </a:solidFill>
                <a:latin typeface="Arial"/>
                <a:ea typeface="Arial"/>
                <a:cs typeface="Arial"/>
                <a:sym typeface="Arial"/>
              </a:rPr>
              <a:t>Il est conseillé de limiter leur utilisation. Cependant, ils sont autorisés sous certaines conditions:</a:t>
            </a:r>
            <a:endParaRPr/>
          </a:p>
          <a:p>
            <a:pPr indent="-285750" lvl="0" marL="285750" marR="0" rtl="0" algn="l">
              <a:lnSpc>
                <a:spcPct val="2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Existence d’une source unique</a:t>
            </a:r>
            <a:endParaRPr/>
          </a:p>
          <a:p>
            <a:pPr indent="-285750" lvl="0" marL="285750" marR="0" rtl="0" algn="l">
              <a:lnSpc>
                <a:spcPct val="2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En cas d’urgence, demande une dérogation à USAID</a:t>
            </a:r>
            <a:endParaRPr/>
          </a:p>
          <a:p>
            <a:pPr indent="-285750" lvl="0" marL="285750" marR="0" rtl="0" algn="l">
              <a:lnSpc>
                <a:spcPct val="2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Il est établi clairement que la concurrence n’est pas adaptée</a:t>
            </a:r>
            <a:endParaRPr/>
          </a:p>
          <a:p>
            <a:pPr indent="0" lvl="0" marL="0" marR="0" rtl="0" algn="l">
              <a:lnSpc>
                <a:spcPct val="2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6"/>
          <p:cNvSpPr/>
          <p:nvPr/>
        </p:nvSpPr>
        <p:spPr>
          <a:xfrm>
            <a:off x="600636" y="170329"/>
            <a:ext cx="6966697" cy="47148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1800" u="none" cap="none" strike="noStrike">
                <a:solidFill>
                  <a:srgbClr val="FF0000"/>
                </a:solidFill>
                <a:latin typeface="Arial"/>
                <a:ea typeface="Arial"/>
                <a:cs typeface="Arial"/>
                <a:sym typeface="Arial"/>
              </a:rPr>
              <a:t>SOURCE ET NATIONALITÉ</a:t>
            </a:r>
            <a:endParaRPr/>
          </a:p>
        </p:txBody>
      </p:sp>
      <p:sp>
        <p:nvSpPr>
          <p:cNvPr id="408" name="Google Shape;408;p66"/>
          <p:cNvSpPr txBox="1"/>
          <p:nvPr/>
        </p:nvSpPr>
        <p:spPr>
          <a:xfrm>
            <a:off x="318247" y="686920"/>
            <a:ext cx="8507506" cy="4286251"/>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b="1" i="0" lang="fr-FR" sz="1400" u="none" cap="none" strike="noStrike">
                <a:solidFill>
                  <a:srgbClr val="000000"/>
                </a:solidFill>
                <a:latin typeface="Arial"/>
                <a:ea typeface="Arial"/>
                <a:cs typeface="Arial"/>
                <a:sym typeface="Arial"/>
              </a:rPr>
              <a:t>Dispositions impératives:</a:t>
            </a:r>
            <a:endParaRPr/>
          </a:p>
          <a:p>
            <a:pPr indent="-285750" lvl="0" marL="285750" marR="0" rtl="0" algn="l">
              <a:lnSpc>
                <a:spcPct val="2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Relatives à la Zone Géographique de ce que vous pouvez acheter . Les codes géographiques sont choisis par USAID</a:t>
            </a:r>
            <a:endParaRPr/>
          </a:p>
          <a:p>
            <a:pPr indent="-285750" lvl="0" marL="285750" marR="0" rtl="0" algn="l">
              <a:lnSpc>
                <a:spcPct val="2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Possibilité de négocier avant signature de l’accord et durant l’appels à propositions (Request for Applications, RFA) – processus de questions/réponses.  </a:t>
            </a:r>
            <a:endParaRPr/>
          </a:p>
          <a:p>
            <a:pPr indent="-285750" lvl="0" marL="285750" marR="0" rtl="0" algn="l">
              <a:lnSpc>
                <a:spcPct val="2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Le code 937 est le plus courant – il autorise les achats : – aux États-Unis – pays coopérants – pays en développement • Le code 937 exclut les pays en développement avancés et les pays développés.</a:t>
            </a:r>
            <a:endParaRPr/>
          </a:p>
          <a:p>
            <a:pPr indent="-285750" lvl="0" marL="285750" marR="0" rtl="0" algn="l">
              <a:lnSpc>
                <a:spcPct val="200000"/>
              </a:lnSpc>
              <a:spcBef>
                <a:spcPts val="0"/>
              </a:spcBef>
              <a:spcAft>
                <a:spcPts val="0"/>
              </a:spcAft>
              <a:buClr>
                <a:srgbClr val="000000"/>
              </a:buClr>
              <a:buSzPts val="1400"/>
              <a:buFont typeface="Arial"/>
              <a:buChar char="•"/>
            </a:pPr>
            <a:r>
              <a:rPr b="1" i="0" lang="fr-FR" sz="1400" u="none" cap="none" strike="noStrike">
                <a:solidFill>
                  <a:srgbClr val="FF0000"/>
                </a:solidFill>
                <a:latin typeface="Arial"/>
                <a:ea typeface="Arial"/>
                <a:cs typeface="Arial"/>
                <a:sym typeface="Arial"/>
              </a:rPr>
              <a:t>En cas de non-respect du code géographique, une dépense ne sera sans doute pas admissible, et les autorités fédérales américaines devront être remboursées</a:t>
            </a:r>
            <a:endParaRPr/>
          </a:p>
          <a:p>
            <a:pPr indent="-196850" lvl="0" marL="285750" marR="0" rtl="0" algn="l">
              <a:lnSpc>
                <a:spcPct val="2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7"/>
          <p:cNvSpPr/>
          <p:nvPr/>
        </p:nvSpPr>
        <p:spPr>
          <a:xfrm>
            <a:off x="600636" y="0"/>
            <a:ext cx="6966697" cy="641817"/>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1800" u="none" cap="none" strike="noStrike">
                <a:solidFill>
                  <a:srgbClr val="FF0000"/>
                </a:solidFill>
                <a:latin typeface="Arial"/>
                <a:ea typeface="Arial"/>
                <a:cs typeface="Arial"/>
                <a:sym typeface="Arial"/>
              </a:rPr>
              <a:t>RÈGLES D'ÉLIGIBILITÉ DE L'USAID POUR L'ACQUISITION DE PRODUITS ET SERVICES </a:t>
            </a:r>
            <a:endParaRPr/>
          </a:p>
        </p:txBody>
      </p:sp>
      <p:sp>
        <p:nvSpPr>
          <p:cNvPr id="414" name="Google Shape;414;p67"/>
          <p:cNvSpPr txBox="1"/>
          <p:nvPr/>
        </p:nvSpPr>
        <p:spPr>
          <a:xfrm>
            <a:off x="318247" y="686920"/>
            <a:ext cx="8507506" cy="445658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fr-FR" sz="1400" u="none" cap="none" strike="noStrike">
                <a:solidFill>
                  <a:srgbClr val="FF0000"/>
                </a:solidFill>
                <a:latin typeface="Arial"/>
                <a:ea typeface="Arial"/>
                <a:cs typeface="Arial"/>
                <a:sym typeface="Arial"/>
              </a:rPr>
              <a:t>FOURNISSEURS INÉLIGIBLES</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Toute entreprise ou personne qui ne respecte pas les exigences de la norme Std. Les dispositions «Exclusion et suspension» et «Prévention du financement du terrorisme» ne doivent pas être utilisées pour fournir des produits ou services financés dans le cadre de cette subvention.</a:t>
            </a:r>
            <a:endParaRPr/>
          </a:p>
          <a:p>
            <a:pPr indent="0" lvl="0" marL="0" marR="0" rtl="0" algn="l">
              <a:lnSpc>
                <a:spcPct val="150000"/>
              </a:lnSpc>
              <a:spcBef>
                <a:spcPts val="0"/>
              </a:spcBef>
              <a:spcAft>
                <a:spcPts val="0"/>
              </a:spcAft>
              <a:buNone/>
            </a:pPr>
            <a:r>
              <a:rPr b="1" i="0" lang="fr-FR" sz="1400" u="none" cap="none" strike="noStrike">
                <a:solidFill>
                  <a:srgbClr val="FF0000"/>
                </a:solidFill>
                <a:latin typeface="Arial"/>
                <a:ea typeface="Arial"/>
                <a:cs typeface="Arial"/>
                <a:sym typeface="Arial"/>
              </a:rPr>
              <a:t>PRODUITS RESTREINTS</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Les destinataires doivent obtenir au préalable l'approbation écrite du responsable de l'accord (ou se conformer aux exigences de renonciation lors de l'achat):</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Produits agricoles,</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Véhicules à moteur,</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Médicaments,</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Pesticides,</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Matériel usagé,</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Propriété excédentaire appartenant au gouvernement américain,</a:t>
            </a:r>
            <a:endParaRPr/>
          </a:p>
          <a:p>
            <a:pPr indent="-171450" lvl="0" marL="171450" marR="0" rtl="0" algn="l">
              <a:lnSpc>
                <a:spcPct val="15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Engrais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8"/>
          <p:cNvSpPr/>
          <p:nvPr/>
        </p:nvSpPr>
        <p:spPr>
          <a:xfrm>
            <a:off x="516377" y="865179"/>
            <a:ext cx="2399560" cy="3345872"/>
          </a:xfrm>
          <a:prstGeom prst="rect">
            <a:avLst/>
          </a:prstGeom>
          <a:noFill/>
          <a:ln>
            <a:noFill/>
          </a:ln>
        </p:spPr>
        <p:txBody>
          <a:bodyPr anchorCtr="0" anchor="ctr" bIns="45700" lIns="91400" spcFirstLastPara="1" rIns="91400" wrap="square" tIns="45700">
            <a:noAutofit/>
          </a:bodyPr>
          <a:lstStyle/>
          <a:p>
            <a:pPr indent="0" lvl="0" marL="0" marR="0" rtl="0" algn="l">
              <a:lnSpc>
                <a:spcPct val="90000"/>
              </a:lnSpc>
              <a:spcBef>
                <a:spcPts val="0"/>
              </a:spcBef>
              <a:spcAft>
                <a:spcPts val="0"/>
              </a:spcAft>
              <a:buNone/>
            </a:pPr>
            <a:r>
              <a:rPr b="1" i="0" lang="fr-FR" sz="4399" u="none" cap="none" strike="noStrike">
                <a:solidFill>
                  <a:srgbClr val="FFFFFF"/>
                </a:solidFill>
                <a:latin typeface="Calibri"/>
                <a:ea typeface="Calibri"/>
                <a:cs typeface="Calibri"/>
                <a:sym typeface="Calibri"/>
              </a:rPr>
              <a:t>POINTS CLÉS</a:t>
            </a:r>
            <a:endParaRPr/>
          </a:p>
        </p:txBody>
      </p:sp>
      <p:sp>
        <p:nvSpPr>
          <p:cNvPr id="420" name="Google Shape;420;p68"/>
          <p:cNvSpPr/>
          <p:nvPr/>
        </p:nvSpPr>
        <p:spPr>
          <a:xfrm>
            <a:off x="1411" y="795"/>
            <a:ext cx="9141179" cy="774821"/>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2999" u="none" cap="none" strike="noStrike">
              <a:solidFill>
                <a:srgbClr val="FFFFFF"/>
              </a:solidFill>
              <a:latin typeface="Arial"/>
              <a:ea typeface="Arial"/>
              <a:cs typeface="Arial"/>
              <a:sym typeface="Arial"/>
            </a:endParaRPr>
          </a:p>
        </p:txBody>
      </p:sp>
      <p:sp>
        <p:nvSpPr>
          <p:cNvPr id="421" name="Google Shape;421;p68"/>
          <p:cNvSpPr txBox="1"/>
          <p:nvPr>
            <p:ph type="title"/>
          </p:nvPr>
        </p:nvSpPr>
        <p:spPr>
          <a:xfrm>
            <a:off x="640084" y="1483680"/>
            <a:ext cx="7543800" cy="1896326"/>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lang="fr-FR" sz="4050">
                <a:solidFill>
                  <a:srgbClr val="C00000"/>
                </a:solidFill>
                <a:latin typeface="Arial"/>
                <a:ea typeface="Arial"/>
                <a:cs typeface="Arial"/>
                <a:sym typeface="Arial"/>
              </a:rPr>
              <a:t>NORME DE PROPRIÉTÉ </a:t>
            </a:r>
            <a:endParaRPr sz="4050">
              <a:solidFill>
                <a:srgbClr val="C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9"/>
          <p:cNvSpPr txBox="1"/>
          <p:nvPr/>
        </p:nvSpPr>
        <p:spPr>
          <a:xfrm>
            <a:off x="267629" y="1038288"/>
            <a:ext cx="7876079" cy="3752309"/>
          </a:xfrm>
          <a:prstGeom prst="rect">
            <a:avLst/>
          </a:prstGeom>
          <a:noFill/>
          <a:ln>
            <a:noFill/>
          </a:ln>
        </p:spPr>
        <p:txBody>
          <a:bodyPr anchorCtr="0" anchor="t" bIns="34275" lIns="68575" spcFirstLastPara="1" rIns="68575" wrap="square" tIns="34275">
            <a:spAutoFit/>
          </a:bodyPr>
          <a:lstStyle/>
          <a:p>
            <a:pPr indent="-257175" lvl="2" marL="770096" marR="0" rtl="0" algn="l">
              <a:lnSpc>
                <a:spcPct val="150000"/>
              </a:lnSpc>
              <a:spcBef>
                <a:spcPts val="0"/>
              </a:spcBef>
              <a:spcAft>
                <a:spcPts val="0"/>
              </a:spcAft>
              <a:buClr>
                <a:srgbClr val="000000"/>
              </a:buClr>
              <a:buSzPts val="1800"/>
              <a:buFont typeface="Noto Sans Symbols"/>
              <a:buChar char="▪"/>
            </a:pPr>
            <a:r>
              <a:rPr b="0" i="0" lang="fr-FR" sz="1800" u="none" cap="none" strike="noStrike">
                <a:solidFill>
                  <a:srgbClr val="000000"/>
                </a:solidFill>
                <a:latin typeface="Arial"/>
                <a:ea typeface="Arial"/>
                <a:cs typeface="Arial"/>
                <a:sym typeface="Arial"/>
              </a:rPr>
              <a:t>Le titre de propriété de tous les biens appartient au destinataire, sauf indication contraire du contrat.</a:t>
            </a:r>
            <a:endParaRPr/>
          </a:p>
          <a:p>
            <a:pPr indent="-257175" lvl="2" marL="770096" marR="0" rtl="0" algn="l">
              <a:lnSpc>
                <a:spcPct val="150000"/>
              </a:lnSpc>
              <a:spcBef>
                <a:spcPts val="0"/>
              </a:spcBef>
              <a:spcAft>
                <a:spcPts val="0"/>
              </a:spcAft>
              <a:buClr>
                <a:srgbClr val="000000"/>
              </a:buClr>
              <a:buSzPts val="1800"/>
              <a:buFont typeface="Noto Sans Symbols"/>
              <a:buChar char="▪"/>
            </a:pPr>
            <a:r>
              <a:rPr b="0" i="0" lang="fr-FR" sz="1800" u="none" cap="none" strike="noStrike">
                <a:solidFill>
                  <a:srgbClr val="000000"/>
                </a:solidFill>
                <a:latin typeface="Arial"/>
                <a:ea typeface="Arial"/>
                <a:cs typeface="Arial"/>
                <a:sym typeface="Arial"/>
              </a:rPr>
              <a:t>Un bien est défini comme l'équipement, les fournitures, les biens immobiliers et les biens incorporels, financés sous attribution ou fournis par l'USAID comme suit:</a:t>
            </a:r>
            <a:endParaRPr/>
          </a:p>
          <a:p>
            <a:pPr indent="-257175" lvl="2" marL="770096" marR="0" rtl="0" algn="l">
              <a:lnSpc>
                <a:spcPct val="150000"/>
              </a:lnSpc>
              <a:spcBef>
                <a:spcPts val="0"/>
              </a:spcBef>
              <a:spcAft>
                <a:spcPts val="0"/>
              </a:spcAft>
              <a:buClr>
                <a:srgbClr val="000000"/>
              </a:buClr>
              <a:buSzPts val="1800"/>
              <a:buFont typeface="Noto Sans Symbols"/>
              <a:buChar char="▪"/>
            </a:pPr>
            <a:r>
              <a:rPr b="0" i="0" lang="fr-FR" sz="1800" u="none" cap="none" strike="noStrike">
                <a:solidFill>
                  <a:srgbClr val="000000"/>
                </a:solidFill>
                <a:latin typeface="Arial"/>
                <a:ea typeface="Arial"/>
                <a:cs typeface="Arial"/>
                <a:sym typeface="Arial"/>
              </a:rPr>
              <a:t>Le matériel est un bien meuble corporel non consommable ayant une durée de vie utile&gt; un (1) an et un coût d’acquisition par unité&gt; = 5 000 dollars. Le destinataire peut définir une limite inférieure (qu'il doit ensuite suivre à toutes les fins de rapport).</a:t>
            </a:r>
            <a:endParaRPr/>
          </a:p>
        </p:txBody>
      </p:sp>
      <p:sp>
        <p:nvSpPr>
          <p:cNvPr id="427" name="Google Shape;427;p69"/>
          <p:cNvSpPr txBox="1"/>
          <p:nvPr/>
        </p:nvSpPr>
        <p:spPr>
          <a:xfrm>
            <a:off x="899298" y="134959"/>
            <a:ext cx="7545583" cy="903329"/>
          </a:xfrm>
          <a:prstGeom prst="rect">
            <a:avLst/>
          </a:prstGeom>
          <a:noFill/>
          <a:ln>
            <a:noFill/>
          </a:ln>
        </p:spPr>
        <p:txBody>
          <a:bodyPr anchorCtr="0" anchor="b" bIns="34275" lIns="68575" spcFirstLastPara="1" rIns="68575" wrap="square" tIns="34275">
            <a:normAutofit fontScale="92500"/>
          </a:bodyPr>
          <a:lstStyle/>
          <a:p>
            <a:pPr indent="0" lvl="0" marL="0" marR="0" rtl="0" algn="ctr">
              <a:lnSpc>
                <a:spcPct val="90000"/>
              </a:lnSpc>
              <a:spcBef>
                <a:spcPts val="0"/>
              </a:spcBef>
              <a:spcAft>
                <a:spcPts val="0"/>
              </a:spcAft>
              <a:buNone/>
            </a:pPr>
            <a:r>
              <a:rPr b="1" i="0" lang="fr-FR" sz="3525" u="none" cap="none" strike="noStrike">
                <a:solidFill>
                  <a:srgbClr val="FF0000"/>
                </a:solidFill>
                <a:latin typeface="Arial"/>
                <a:ea typeface="Arial"/>
                <a:cs typeface="Arial"/>
                <a:sym typeface="Arial"/>
              </a:rPr>
              <a:t>TITRE ET UTILISATION DE LA PROPRIÉTÉ</a:t>
            </a:r>
            <a:endParaRPr b="1" i="0" sz="3525" u="none" cap="none" strike="noStrike">
              <a:solidFill>
                <a:srgbClr val="FF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0"/>
          <p:cNvSpPr txBox="1"/>
          <p:nvPr/>
        </p:nvSpPr>
        <p:spPr>
          <a:xfrm>
            <a:off x="81776" y="691376"/>
            <a:ext cx="8697951" cy="4534062"/>
          </a:xfrm>
          <a:prstGeom prst="rect">
            <a:avLst/>
          </a:prstGeom>
          <a:noFill/>
          <a:ln>
            <a:noFill/>
          </a:ln>
        </p:spPr>
        <p:txBody>
          <a:bodyPr anchorCtr="0" anchor="t" bIns="34275" lIns="68575" spcFirstLastPara="1" rIns="68575" wrap="square" tIns="34275">
            <a:spAutoFit/>
          </a:bodyPr>
          <a:lstStyle/>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Les fournitures désignent les biens meubles corporels à l'exclusion de l'équipement. Un ordinateur &lt;5 000 $ est désormais considéré comme des fournitures.</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Les biens immobiliers désignent les terrains, les améliorations foncières, les structures, etc., y compris les installations fixes.</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La propriété immatérielle comprend la propriété intellectuelle, les marques, les droits d'auteur, etc.</a:t>
            </a:r>
            <a:endParaRPr/>
          </a:p>
          <a:p>
            <a:pPr indent="0" lvl="2" marL="512921" marR="0" rtl="0" algn="l">
              <a:lnSpc>
                <a:spcPct val="150000"/>
              </a:lnSpc>
              <a:spcBef>
                <a:spcPts val="0"/>
              </a:spcBef>
              <a:spcAft>
                <a:spcPts val="0"/>
              </a:spcAft>
              <a:buNone/>
            </a:pPr>
            <a:r>
              <a:rPr b="0" i="0" lang="fr-FR" sz="1500" u="none" cap="none" strike="noStrike">
                <a:solidFill>
                  <a:srgbClr val="000000"/>
                </a:solidFill>
                <a:latin typeface="Arial"/>
                <a:ea typeface="Arial"/>
                <a:cs typeface="Arial"/>
                <a:sym typeface="Arial"/>
              </a:rPr>
              <a:t>La propriété doit être utilisée et entretenue comme suit:</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Utilisé pour la subvention en vertu duquel il a été acquis</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Maintenir la propriété en bon état et avoir des procédures de gestion pour la protéger. Un inventaire précis doit être tenu. Un système de contrôle doit être en place pour assurer des garanties adéquates pour éviter la perte, les dommages ou le vol.</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Une assurance appropriée équivalente à la couverture des biens propres du bénéficiaire doit être maintenue.</a:t>
            </a:r>
            <a:endParaRPr/>
          </a:p>
        </p:txBody>
      </p:sp>
      <p:sp>
        <p:nvSpPr>
          <p:cNvPr id="433" name="Google Shape;433;p70"/>
          <p:cNvSpPr txBox="1"/>
          <p:nvPr/>
        </p:nvSpPr>
        <p:spPr>
          <a:xfrm>
            <a:off x="899298" y="134960"/>
            <a:ext cx="7545583" cy="623324"/>
          </a:xfrm>
          <a:prstGeom prst="rect">
            <a:avLst/>
          </a:prstGeom>
          <a:noFill/>
          <a:ln>
            <a:noFill/>
          </a:ln>
        </p:spPr>
        <p:txBody>
          <a:bodyPr anchorCtr="0" anchor="b" bIns="34275" lIns="68575" spcFirstLastPara="1" rIns="68575" wrap="square" tIns="34275">
            <a:normAutofit fontScale="92500"/>
          </a:bodyPr>
          <a:lstStyle/>
          <a:p>
            <a:pPr indent="0" lvl="0" marL="0" marR="0" rtl="0" algn="ctr">
              <a:lnSpc>
                <a:spcPct val="90000"/>
              </a:lnSpc>
              <a:spcBef>
                <a:spcPts val="0"/>
              </a:spcBef>
              <a:spcAft>
                <a:spcPts val="0"/>
              </a:spcAft>
              <a:buNone/>
            </a:pPr>
            <a:r>
              <a:rPr b="1" i="0" lang="fr-FR" sz="3525" u="none" cap="none" strike="noStrike">
                <a:solidFill>
                  <a:srgbClr val="FF0000"/>
                </a:solidFill>
                <a:latin typeface="Arial"/>
                <a:ea typeface="Arial"/>
                <a:cs typeface="Arial"/>
                <a:sym typeface="Arial"/>
              </a:rPr>
              <a:t>TITRE ET UTILISATION DE LA PROPRIÉTÉ</a:t>
            </a:r>
            <a:endParaRPr b="1" i="0" sz="3525" u="none" cap="none" strike="noStrike">
              <a:solidFill>
                <a:srgbClr val="FF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1"/>
          <p:cNvSpPr txBox="1"/>
          <p:nvPr/>
        </p:nvSpPr>
        <p:spPr>
          <a:xfrm>
            <a:off x="193288" y="676508"/>
            <a:ext cx="8251593" cy="4534062"/>
          </a:xfrm>
          <a:prstGeom prst="rect">
            <a:avLst/>
          </a:prstGeom>
          <a:noFill/>
          <a:ln>
            <a:noFill/>
          </a:ln>
        </p:spPr>
        <p:txBody>
          <a:bodyPr anchorCtr="0" anchor="t" bIns="34275" lIns="68575" spcFirstLastPara="1" rIns="68575" wrap="square" tIns="34275">
            <a:spAutoFit/>
          </a:bodyPr>
          <a:lstStyle/>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Toute perte, dommage ou vol doit faire l'objet d'une enquête, être entièrement documenté et rapidement signalé à l'AO. </a:t>
            </a:r>
            <a:endParaRPr/>
          </a:p>
          <a:p>
            <a:pPr indent="0" lvl="2" marL="512921" marR="0" rtl="0" algn="l">
              <a:lnSpc>
                <a:spcPct val="150000"/>
              </a:lnSpc>
              <a:spcBef>
                <a:spcPts val="0"/>
              </a:spcBef>
              <a:spcAft>
                <a:spcPts val="0"/>
              </a:spcAft>
              <a:buNone/>
            </a:pPr>
            <a:r>
              <a:rPr b="0" i="1" lang="fr-FR" sz="1500" u="none" cap="none" strike="noStrike">
                <a:solidFill>
                  <a:srgbClr val="FF0000"/>
                </a:solidFill>
                <a:latin typeface="Arial"/>
                <a:ea typeface="Arial"/>
                <a:cs typeface="Arial"/>
                <a:sym typeface="Arial"/>
              </a:rPr>
              <a:t>(NB Le bénéficiaire peut être tenu responsable lorsque l'assurance n'est pas adéquate pour couvrir la perte ou le dommage)</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Un registre de propriété doit comprendre les éléments suivants:</a:t>
            </a:r>
            <a:endParaRPr/>
          </a:p>
          <a:p>
            <a:pPr indent="-400050" lvl="8" marL="912971" marR="0" rtl="0" algn="l">
              <a:lnSpc>
                <a:spcPct val="150000"/>
              </a:lnSpc>
              <a:spcBef>
                <a:spcPts val="0"/>
              </a:spcBef>
              <a:spcAft>
                <a:spcPts val="0"/>
              </a:spcAft>
              <a:buClr>
                <a:srgbClr val="000000"/>
              </a:buClr>
              <a:buSzPts val="1500"/>
              <a:buFont typeface="Arial"/>
              <a:buAutoNum type="romanLcPeriod"/>
            </a:pPr>
            <a:r>
              <a:rPr b="0" i="0" lang="fr-FR" sz="1500" u="none" cap="none" strike="noStrike">
                <a:solidFill>
                  <a:srgbClr val="000000"/>
                </a:solidFill>
                <a:latin typeface="Arial"/>
                <a:ea typeface="Arial"/>
                <a:cs typeface="Arial"/>
                <a:sym typeface="Arial"/>
              </a:rPr>
              <a:t>Description de la propriété</a:t>
            </a:r>
            <a:endParaRPr/>
          </a:p>
          <a:p>
            <a:pPr indent="-400050" lvl="8" marL="912971" marR="0" rtl="0" algn="l">
              <a:lnSpc>
                <a:spcPct val="150000"/>
              </a:lnSpc>
              <a:spcBef>
                <a:spcPts val="0"/>
              </a:spcBef>
              <a:spcAft>
                <a:spcPts val="0"/>
              </a:spcAft>
              <a:buClr>
                <a:srgbClr val="000000"/>
              </a:buClr>
              <a:buSzPts val="1500"/>
              <a:buFont typeface="Arial"/>
              <a:buAutoNum type="romanLcPeriod"/>
            </a:pPr>
            <a:r>
              <a:rPr b="0" i="0" lang="fr-FR" sz="1500" u="none" cap="none" strike="noStrike">
                <a:solidFill>
                  <a:srgbClr val="000000"/>
                </a:solidFill>
                <a:latin typeface="Arial"/>
                <a:ea typeface="Arial"/>
                <a:cs typeface="Arial"/>
                <a:sym typeface="Arial"/>
              </a:rPr>
              <a:t>Numéro de série / numéro d'identification ou numéro de modèle</a:t>
            </a:r>
            <a:endParaRPr/>
          </a:p>
          <a:p>
            <a:pPr indent="-400050" lvl="8" marL="912971" marR="0" rtl="0" algn="l">
              <a:lnSpc>
                <a:spcPct val="150000"/>
              </a:lnSpc>
              <a:spcBef>
                <a:spcPts val="0"/>
              </a:spcBef>
              <a:spcAft>
                <a:spcPts val="0"/>
              </a:spcAft>
              <a:buClr>
                <a:srgbClr val="000000"/>
              </a:buClr>
              <a:buSzPts val="1500"/>
              <a:buFont typeface="Arial"/>
              <a:buAutoNum type="romanLcPeriod"/>
            </a:pPr>
            <a:r>
              <a:rPr b="0" i="0" lang="fr-FR" sz="1500" u="none" cap="none" strike="noStrike">
                <a:solidFill>
                  <a:srgbClr val="000000"/>
                </a:solidFill>
                <a:latin typeface="Arial"/>
                <a:ea typeface="Arial"/>
                <a:cs typeface="Arial"/>
                <a:sym typeface="Arial"/>
              </a:rPr>
              <a:t>Date d'acquisition et coût</a:t>
            </a:r>
            <a:endParaRPr/>
          </a:p>
          <a:p>
            <a:pPr indent="-400050" lvl="8" marL="912971" marR="0" rtl="0" algn="l">
              <a:lnSpc>
                <a:spcPct val="150000"/>
              </a:lnSpc>
              <a:spcBef>
                <a:spcPts val="0"/>
              </a:spcBef>
              <a:spcAft>
                <a:spcPts val="0"/>
              </a:spcAft>
              <a:buClr>
                <a:srgbClr val="000000"/>
              </a:buClr>
              <a:buSzPts val="1500"/>
              <a:buFont typeface="Arial"/>
              <a:buAutoNum type="romanLcPeriod"/>
            </a:pPr>
            <a:r>
              <a:rPr b="0" i="0" lang="fr-FR" sz="1500" u="none" cap="none" strike="noStrike">
                <a:solidFill>
                  <a:srgbClr val="000000"/>
                </a:solidFill>
                <a:latin typeface="Arial"/>
                <a:ea typeface="Arial"/>
                <a:cs typeface="Arial"/>
                <a:sym typeface="Arial"/>
              </a:rPr>
              <a:t>Emplacement et état.</a:t>
            </a:r>
            <a:endParaRPr/>
          </a:p>
          <a:p>
            <a:pPr indent="-400050" lvl="8" marL="912971" marR="0" rtl="0" algn="l">
              <a:lnSpc>
                <a:spcPct val="150000"/>
              </a:lnSpc>
              <a:spcBef>
                <a:spcPts val="0"/>
              </a:spcBef>
              <a:spcAft>
                <a:spcPts val="0"/>
              </a:spcAft>
              <a:buClr>
                <a:srgbClr val="000000"/>
              </a:buClr>
              <a:buSzPts val="1500"/>
              <a:buFont typeface="Arial"/>
              <a:buAutoNum type="romanLcPeriod"/>
            </a:pPr>
            <a:r>
              <a:rPr b="0" i="0" lang="fr-FR" sz="1500" u="none" cap="none" strike="noStrike">
                <a:solidFill>
                  <a:srgbClr val="000000"/>
                </a:solidFill>
                <a:latin typeface="Arial"/>
                <a:ea typeface="Arial"/>
                <a:cs typeface="Arial"/>
                <a:sym typeface="Arial"/>
              </a:rPr>
              <a:t>Données de disposition (date, prix de vente, méthode pour déterminer la juste valeur marchande actuelle), le cas échéant.</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Un inventaire physique doit être effectué tous les 2 ans et rapproché des registres de l'équipement.</a:t>
            </a:r>
            <a:endParaRPr/>
          </a:p>
        </p:txBody>
      </p:sp>
      <p:sp>
        <p:nvSpPr>
          <p:cNvPr id="439" name="Google Shape;439;p71"/>
          <p:cNvSpPr txBox="1"/>
          <p:nvPr/>
        </p:nvSpPr>
        <p:spPr>
          <a:xfrm>
            <a:off x="899298" y="134960"/>
            <a:ext cx="7545583" cy="623324"/>
          </a:xfrm>
          <a:prstGeom prst="rect">
            <a:avLst/>
          </a:prstGeom>
          <a:noFill/>
          <a:ln>
            <a:noFill/>
          </a:ln>
        </p:spPr>
        <p:txBody>
          <a:bodyPr anchorCtr="0" anchor="b" bIns="34275" lIns="68575" spcFirstLastPara="1" rIns="68575" wrap="square" tIns="34275">
            <a:normAutofit fontScale="92500"/>
          </a:bodyPr>
          <a:lstStyle/>
          <a:p>
            <a:pPr indent="0" lvl="0" marL="0" marR="0" rtl="0" algn="ctr">
              <a:lnSpc>
                <a:spcPct val="90000"/>
              </a:lnSpc>
              <a:spcBef>
                <a:spcPts val="0"/>
              </a:spcBef>
              <a:spcAft>
                <a:spcPts val="0"/>
              </a:spcAft>
              <a:buNone/>
            </a:pPr>
            <a:r>
              <a:rPr b="1" i="0" lang="fr-FR" sz="3525" u="none" cap="none" strike="noStrike">
                <a:solidFill>
                  <a:srgbClr val="FF0000"/>
                </a:solidFill>
                <a:latin typeface="Arial"/>
                <a:ea typeface="Arial"/>
                <a:cs typeface="Arial"/>
                <a:sym typeface="Arial"/>
              </a:rPr>
              <a:t>TITRE ET UTILISATION DE LA PROPRIÉTÉ</a:t>
            </a:r>
            <a:endParaRPr b="1" i="0" sz="3525" u="none" cap="none" strike="noStrike">
              <a:solidFill>
                <a:srgbClr val="FF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2"/>
          <p:cNvSpPr txBox="1"/>
          <p:nvPr/>
        </p:nvSpPr>
        <p:spPr>
          <a:xfrm>
            <a:off x="439842" y="875767"/>
            <a:ext cx="7629525" cy="3841564"/>
          </a:xfrm>
          <a:prstGeom prst="rect">
            <a:avLst/>
          </a:prstGeom>
          <a:noFill/>
          <a:ln>
            <a:noFill/>
          </a:ln>
        </p:spPr>
        <p:txBody>
          <a:bodyPr anchorCtr="0" anchor="t" bIns="34275" lIns="68575" spcFirstLastPara="1" rIns="68575" wrap="square" tIns="34275">
            <a:spAutoFit/>
          </a:bodyPr>
          <a:lstStyle/>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À la fin de cette attribution, le bénéficiaire doit soumettre à l'AO un rapport d'aliénation de propriété des types de biens suivants, ainsi qu'une proposition de disposition de ces biens.</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Tout équipement dont la juste valeur marchande actuelle par unité à la fin de cette subvention est de 5 000 $ ou plus.</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Fournitures neuves / inutilisées dont la juste valeur marchande actuelle globale à la fin de la présente subvention est de 5 000 $ ou plus.</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Biens réels ou immatériels, de toute valeur.</a:t>
            </a:r>
            <a:endParaRPr/>
          </a:p>
          <a:p>
            <a:pPr indent="-257175" lvl="2" marL="770096" marR="0" rtl="0" algn="l">
              <a:lnSpc>
                <a:spcPct val="150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Arial"/>
                <a:ea typeface="Arial"/>
                <a:cs typeface="Arial"/>
                <a:sym typeface="Arial"/>
              </a:rPr>
              <a:t>Le bénéficiaire doit disposer des biens à la fin de cette attribution conformément au rapport de disposition des biens du bénéficiaire, à moins que l'AO n'en ordonne par écrit au bénéficiaire dans les 60 jours suivant la réception par l’AO.</a:t>
            </a:r>
            <a:endParaRPr/>
          </a:p>
        </p:txBody>
      </p:sp>
      <p:sp>
        <p:nvSpPr>
          <p:cNvPr id="445" name="Google Shape;445;p72"/>
          <p:cNvSpPr txBox="1"/>
          <p:nvPr/>
        </p:nvSpPr>
        <p:spPr>
          <a:xfrm>
            <a:off x="899298" y="134960"/>
            <a:ext cx="7545583" cy="623324"/>
          </a:xfrm>
          <a:prstGeom prst="rect">
            <a:avLst/>
          </a:prstGeom>
          <a:noFill/>
          <a:ln>
            <a:noFill/>
          </a:ln>
        </p:spPr>
        <p:txBody>
          <a:bodyPr anchorCtr="0" anchor="b" bIns="34275" lIns="68575" spcFirstLastPara="1" rIns="68575" wrap="square" tIns="34275">
            <a:normAutofit fontScale="92500"/>
          </a:bodyPr>
          <a:lstStyle/>
          <a:p>
            <a:pPr indent="0" lvl="0" marL="0" marR="0" rtl="0" algn="ctr">
              <a:lnSpc>
                <a:spcPct val="90000"/>
              </a:lnSpc>
              <a:spcBef>
                <a:spcPts val="0"/>
              </a:spcBef>
              <a:spcAft>
                <a:spcPts val="0"/>
              </a:spcAft>
              <a:buNone/>
            </a:pPr>
            <a:r>
              <a:rPr b="1" i="0" lang="fr-FR" sz="3525" u="none" cap="none" strike="noStrike">
                <a:solidFill>
                  <a:srgbClr val="FF0000"/>
                </a:solidFill>
                <a:latin typeface="Arial"/>
                <a:ea typeface="Arial"/>
                <a:cs typeface="Arial"/>
                <a:sym typeface="Arial"/>
              </a:rPr>
              <a:t>TITRE ET UTILISATION DE LA PROPRIÉTÉ</a:t>
            </a:r>
            <a:endParaRPr b="1" i="0" sz="3525" u="none" cap="none" strike="noStrike">
              <a:solidFill>
                <a:srgbClr val="FF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3"/>
          <p:cNvSpPr/>
          <p:nvPr/>
        </p:nvSpPr>
        <p:spPr>
          <a:xfrm>
            <a:off x="516377" y="865179"/>
            <a:ext cx="2399560" cy="3345872"/>
          </a:xfrm>
          <a:prstGeom prst="rect">
            <a:avLst/>
          </a:prstGeom>
          <a:noFill/>
          <a:ln>
            <a:noFill/>
          </a:ln>
        </p:spPr>
        <p:txBody>
          <a:bodyPr anchorCtr="0" anchor="ctr" bIns="45700" lIns="91400" spcFirstLastPara="1" rIns="91400" wrap="square" tIns="45700">
            <a:noAutofit/>
          </a:bodyPr>
          <a:lstStyle/>
          <a:p>
            <a:pPr indent="0" lvl="0" marL="0" marR="0" rtl="0" algn="l">
              <a:lnSpc>
                <a:spcPct val="90000"/>
              </a:lnSpc>
              <a:spcBef>
                <a:spcPts val="0"/>
              </a:spcBef>
              <a:spcAft>
                <a:spcPts val="0"/>
              </a:spcAft>
              <a:buNone/>
            </a:pPr>
            <a:r>
              <a:rPr b="1" i="0" lang="fr-FR" sz="4399" u="none" cap="none" strike="noStrike">
                <a:solidFill>
                  <a:srgbClr val="FFFFFF"/>
                </a:solidFill>
                <a:latin typeface="Calibri"/>
                <a:ea typeface="Calibri"/>
                <a:cs typeface="Calibri"/>
                <a:sym typeface="Calibri"/>
              </a:rPr>
              <a:t>POINTS CLÉS</a:t>
            </a:r>
            <a:endParaRPr/>
          </a:p>
        </p:txBody>
      </p:sp>
      <p:sp>
        <p:nvSpPr>
          <p:cNvPr id="451" name="Google Shape;451;p73"/>
          <p:cNvSpPr/>
          <p:nvPr/>
        </p:nvSpPr>
        <p:spPr>
          <a:xfrm>
            <a:off x="1411" y="795"/>
            <a:ext cx="9141179" cy="774821"/>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2999" u="none" cap="none" strike="noStrike">
              <a:solidFill>
                <a:srgbClr val="FFFFFF"/>
              </a:solidFill>
              <a:latin typeface="Arial"/>
              <a:ea typeface="Arial"/>
              <a:cs typeface="Arial"/>
              <a:sym typeface="Arial"/>
            </a:endParaRPr>
          </a:p>
        </p:txBody>
      </p:sp>
      <p:sp>
        <p:nvSpPr>
          <p:cNvPr id="452" name="Google Shape;452;p73"/>
          <p:cNvSpPr txBox="1"/>
          <p:nvPr>
            <p:ph type="title"/>
          </p:nvPr>
        </p:nvSpPr>
        <p:spPr>
          <a:xfrm>
            <a:off x="640084" y="1483680"/>
            <a:ext cx="7543800" cy="1896326"/>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lang="fr-FR" sz="4050">
                <a:solidFill>
                  <a:srgbClr val="FF0000"/>
                </a:solidFill>
                <a:latin typeface="Arial"/>
                <a:ea typeface="Arial"/>
                <a:cs typeface="Arial"/>
                <a:sym typeface="Arial"/>
              </a:rPr>
              <a:t>10% DE MINIMIS COUT INDIRECT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p:nvPr/>
        </p:nvSpPr>
        <p:spPr>
          <a:xfrm>
            <a:off x="516377" y="865179"/>
            <a:ext cx="2399560" cy="3345872"/>
          </a:xfrm>
          <a:prstGeom prst="rect">
            <a:avLst/>
          </a:prstGeom>
          <a:noFill/>
          <a:ln>
            <a:noFill/>
          </a:ln>
        </p:spPr>
        <p:txBody>
          <a:bodyPr anchorCtr="0" anchor="ctr" bIns="45700" lIns="91400" spcFirstLastPara="1" rIns="91400" wrap="square" tIns="45700">
            <a:noAutofit/>
          </a:bodyPr>
          <a:lstStyle/>
          <a:p>
            <a:pPr indent="0" lvl="0" marL="0" marR="0" rtl="0" algn="l">
              <a:lnSpc>
                <a:spcPct val="90000"/>
              </a:lnSpc>
              <a:spcBef>
                <a:spcPts val="0"/>
              </a:spcBef>
              <a:spcAft>
                <a:spcPts val="0"/>
              </a:spcAft>
              <a:buNone/>
            </a:pPr>
            <a:r>
              <a:rPr b="1" i="0" lang="fr-FR" sz="4399" u="none" cap="none" strike="noStrike">
                <a:solidFill>
                  <a:srgbClr val="FFFFFF"/>
                </a:solidFill>
                <a:latin typeface="Calibri"/>
                <a:ea typeface="Calibri"/>
                <a:cs typeface="Calibri"/>
                <a:sym typeface="Calibri"/>
              </a:rPr>
              <a:t>POINTS CLÉS</a:t>
            </a:r>
            <a:endParaRPr/>
          </a:p>
        </p:txBody>
      </p:sp>
      <p:sp>
        <p:nvSpPr>
          <p:cNvPr id="228" name="Google Shape;228;p38"/>
          <p:cNvSpPr/>
          <p:nvPr/>
        </p:nvSpPr>
        <p:spPr>
          <a:xfrm>
            <a:off x="1411" y="795"/>
            <a:ext cx="9141179" cy="774821"/>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2999" u="none" cap="none" strike="noStrike">
              <a:solidFill>
                <a:srgbClr val="FFFFFF"/>
              </a:solidFill>
              <a:latin typeface="Arial"/>
              <a:ea typeface="Arial"/>
              <a:cs typeface="Arial"/>
              <a:sym typeface="Arial"/>
            </a:endParaRPr>
          </a:p>
        </p:txBody>
      </p:sp>
      <p:sp>
        <p:nvSpPr>
          <p:cNvPr id="229" name="Google Shape;229;p38"/>
          <p:cNvSpPr txBox="1"/>
          <p:nvPr>
            <p:ph type="title"/>
          </p:nvPr>
        </p:nvSpPr>
        <p:spPr>
          <a:xfrm>
            <a:off x="640084" y="1483680"/>
            <a:ext cx="7543800" cy="1896326"/>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lang="fr-FR" sz="4050">
                <a:solidFill>
                  <a:srgbClr val="C00000"/>
                </a:solidFill>
                <a:latin typeface="Arial"/>
                <a:ea typeface="Arial"/>
                <a:cs typeface="Arial"/>
                <a:sym typeface="Arial"/>
              </a:rPr>
              <a:t>PRINCIPES DES COUTS</a:t>
            </a:r>
            <a:endParaRPr sz="4050">
              <a:solidFill>
                <a:srgbClr val="C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4"/>
          <p:cNvSpPr txBox="1"/>
          <p:nvPr/>
        </p:nvSpPr>
        <p:spPr>
          <a:xfrm>
            <a:off x="587297" y="1353014"/>
            <a:ext cx="7478751" cy="3764977"/>
          </a:xfrm>
          <a:prstGeom prst="rect">
            <a:avLst/>
          </a:prstGeom>
          <a:noFill/>
          <a:ln>
            <a:noFill/>
          </a:ln>
        </p:spPr>
        <p:txBody>
          <a:bodyPr anchorCtr="0" anchor="t" bIns="34275" lIns="68550" spcFirstLastPara="1" rIns="68550" wrap="square" tIns="34275">
            <a:spAutoFit/>
          </a:bodyPr>
          <a:lstStyle/>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Le taux de minimis de 10 % peut être choisi par une organisation qui n’a jamais reçu de taux de coût indirect négocié.</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2 CFR 200, sous-partie E, article 200.414 (f) précise que toute entité non fédérale qui n’a jamais reçu un taux de coûts indirects négocié peut choisir de facturer un taux de minimis de 10 % des coûts directs totaux modifiés (CTDM) qui peut être utilisé indéfiniment. </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Aucune documentation n'est requise pour justifier le taux de 10 % de minimis pour les coûts indirects.</a:t>
            </a:r>
            <a:endParaRPr/>
          </a:p>
          <a:p>
            <a:pPr indent="-100013" lvl="0" marL="214313"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8" name="Google Shape;458;p74"/>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3300">
                <a:solidFill>
                  <a:srgbClr val="FF0000"/>
                </a:solidFill>
                <a:latin typeface="Arial"/>
                <a:ea typeface="Arial"/>
                <a:cs typeface="Arial"/>
                <a:sym typeface="Arial"/>
              </a:rPr>
              <a:t>INTRODUCTION</a:t>
            </a:r>
            <a:endParaRPr>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5"/>
          <p:cNvSpPr txBox="1"/>
          <p:nvPr/>
        </p:nvSpPr>
        <p:spPr>
          <a:xfrm>
            <a:off x="399993" y="1162596"/>
            <a:ext cx="8868104" cy="3349478"/>
          </a:xfrm>
          <a:prstGeom prst="rect">
            <a:avLst/>
          </a:prstGeom>
          <a:noFill/>
          <a:ln>
            <a:noFill/>
          </a:ln>
        </p:spPr>
        <p:txBody>
          <a:bodyPr anchorCtr="0" anchor="t" bIns="34275" lIns="68550" spcFirstLastPara="1" rIns="68550" wrap="square" tIns="34275">
            <a:spAutoFit/>
          </a:bodyPr>
          <a:lstStyle/>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Si elle est choisie, cette méthodologie doit être utilisée de manière cohérente pour toutes les subventions fédérales jusqu'à ce qu'une entité non fédérale choisisse de négocier un taux, ce que l'entité non fédérale peut demander à tout moment.</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Ne nécessite pas la soumission d'une proposition détaillée de coûts indirects.</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Immédiatement éligible</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Pas de pré-négociation</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Calcul facile à l'aide du Coûts Total  Directs Modifié (CTDM).</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Ne nécessite pas une connaissance approfondie de la comptabilité analytique. </a:t>
            </a:r>
            <a:endParaRPr/>
          </a:p>
        </p:txBody>
      </p:sp>
      <p:sp>
        <p:nvSpPr>
          <p:cNvPr id="464" name="Google Shape;464;p75"/>
          <p:cNvSpPr txBox="1"/>
          <p:nvPr>
            <p:ph type="title"/>
          </p:nvPr>
        </p:nvSpPr>
        <p:spPr>
          <a:xfrm>
            <a:off x="686104" y="141248"/>
            <a:ext cx="7772400" cy="1021347"/>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3300">
                <a:solidFill>
                  <a:srgbClr val="FF0000"/>
                </a:solidFill>
                <a:latin typeface="Arial"/>
                <a:ea typeface="Arial"/>
                <a:cs typeface="Arial"/>
                <a:sym typeface="Arial"/>
              </a:rPr>
              <a:t>INTRODUCTION (Suite)</a:t>
            </a:r>
            <a:endParaRPr>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6"/>
          <p:cNvSpPr txBox="1"/>
          <p:nvPr/>
        </p:nvSpPr>
        <p:spPr>
          <a:xfrm>
            <a:off x="628650" y="218318"/>
            <a:ext cx="7886699" cy="699516"/>
          </a:xfrm>
          <a:prstGeom prst="rect">
            <a:avLst/>
          </a:prstGeom>
          <a:noFill/>
          <a:ln>
            <a:noFill/>
          </a:ln>
        </p:spPr>
        <p:txBody>
          <a:bodyPr anchorCtr="0" anchor="b" bIns="34275" lIns="68575" spcFirstLastPara="1" rIns="68575" wrap="square" tIns="34275">
            <a:normAutofit fontScale="92500"/>
          </a:bodyPr>
          <a:lstStyle/>
          <a:p>
            <a:pPr indent="0" lvl="0" marL="0" marR="0" rtl="0" algn="ctr">
              <a:lnSpc>
                <a:spcPct val="90000"/>
              </a:lnSpc>
              <a:spcBef>
                <a:spcPts val="0"/>
              </a:spcBef>
              <a:spcAft>
                <a:spcPts val="0"/>
              </a:spcAft>
              <a:buNone/>
            </a:pPr>
            <a:r>
              <a:rPr b="1" i="0" lang="fr-FR" sz="3525" u="none" cap="none" strike="noStrike">
                <a:solidFill>
                  <a:srgbClr val="FF0000"/>
                </a:solidFill>
                <a:latin typeface="Arial"/>
                <a:ea typeface="Arial"/>
                <a:cs typeface="Arial"/>
                <a:sym typeface="Arial"/>
              </a:rPr>
              <a:t>COÛTS TOTAL  DIRECTS MODIFIÉ (CTDM)</a:t>
            </a:r>
            <a:endParaRPr/>
          </a:p>
        </p:txBody>
      </p:sp>
      <p:graphicFrame>
        <p:nvGraphicFramePr>
          <p:cNvPr id="470" name="Google Shape;470;p76"/>
          <p:cNvGraphicFramePr/>
          <p:nvPr/>
        </p:nvGraphicFramePr>
        <p:xfrm>
          <a:off x="572591" y="917834"/>
          <a:ext cx="3000000" cy="3000000"/>
        </p:xfrm>
        <a:graphic>
          <a:graphicData uri="http://schemas.openxmlformats.org/drawingml/2006/table">
            <a:tbl>
              <a:tblPr bandRow="1" firstCol="1" firstRow="1">
                <a:noFill/>
                <a:tableStyleId>{6757E88F-EE78-4EFB-A6B5-AC71550D5D51}</a:tableStyleId>
              </a:tblPr>
              <a:tblGrid>
                <a:gridCol w="3983950"/>
                <a:gridCol w="4245500"/>
              </a:tblGrid>
              <a:tr h="586275">
                <a:tc>
                  <a:txBody>
                    <a:bodyPr/>
                    <a:lstStyle/>
                    <a:p>
                      <a:pPr indent="0" lvl="0" marL="0" marR="0" rtl="0" algn="l">
                        <a:lnSpc>
                          <a:spcPct val="150000"/>
                        </a:lnSpc>
                        <a:spcBef>
                          <a:spcPts val="0"/>
                        </a:spcBef>
                        <a:spcAft>
                          <a:spcPts val="0"/>
                        </a:spcAft>
                        <a:buNone/>
                      </a:pPr>
                      <a:r>
                        <a:rPr b="1" lang="fr-FR" sz="1800" u="none" cap="none" strike="noStrike">
                          <a:solidFill>
                            <a:srgbClr val="C00000"/>
                          </a:solidFill>
                          <a:latin typeface="Arial"/>
                          <a:ea typeface="Arial"/>
                          <a:cs typeface="Arial"/>
                          <a:sym typeface="Arial"/>
                        </a:rPr>
                        <a:t>Inclus</a:t>
                      </a:r>
                      <a:endParaRPr b="1" sz="1800" u="none" cap="none" strike="noStrike">
                        <a:solidFill>
                          <a:srgbClr val="C00000"/>
                        </a:solidFill>
                        <a:latin typeface="Arial"/>
                        <a:ea typeface="Arial"/>
                        <a:cs typeface="Arial"/>
                        <a:sym typeface="Arial"/>
                      </a:endParaRPr>
                    </a:p>
                  </a:txBody>
                  <a:tcPr marT="109050" marB="109050" marR="109050" marL="18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lang="fr-FR" sz="1800" u="none" cap="none" strike="noStrike">
                          <a:solidFill>
                            <a:srgbClr val="C00000"/>
                          </a:solidFill>
                          <a:latin typeface="Arial"/>
                          <a:ea typeface="Arial"/>
                          <a:cs typeface="Arial"/>
                          <a:sym typeface="Arial"/>
                        </a:rPr>
                        <a:t>Non inclus</a:t>
                      </a:r>
                      <a:endParaRPr sz="1800" u="none" cap="none" strike="noStrike">
                        <a:solidFill>
                          <a:srgbClr val="C00000"/>
                        </a:solidFill>
                        <a:latin typeface="Arial"/>
                        <a:ea typeface="Arial"/>
                        <a:cs typeface="Arial"/>
                        <a:sym typeface="Arial"/>
                      </a:endParaRPr>
                    </a:p>
                  </a:txBody>
                  <a:tcPr marT="109050" marB="109050" marR="109050" marL="18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58800">
                <a:tc>
                  <a:txBody>
                    <a:bodyPr/>
                    <a:lstStyle/>
                    <a:p>
                      <a:pPr indent="0" lvl="0" marL="0" marR="0" rtl="0" algn="l">
                        <a:lnSpc>
                          <a:spcPct val="150000"/>
                        </a:lnSpc>
                        <a:spcBef>
                          <a:spcPts val="0"/>
                        </a:spcBef>
                        <a:spcAft>
                          <a:spcPts val="0"/>
                        </a:spcAft>
                        <a:buNone/>
                      </a:pPr>
                      <a:r>
                        <a:rPr b="1" lang="fr-FR" sz="1400" u="none" cap="none" strike="noStrike">
                          <a:latin typeface="Arial"/>
                          <a:ea typeface="Arial"/>
                          <a:cs typeface="Arial"/>
                          <a:sym typeface="Arial"/>
                        </a:rPr>
                        <a:t>La rémunération directe</a:t>
                      </a:r>
                      <a:endParaRPr/>
                    </a:p>
                    <a:p>
                      <a:pPr indent="0" lvl="0" marL="0" marR="0" rtl="0" algn="l">
                        <a:lnSpc>
                          <a:spcPct val="150000"/>
                        </a:lnSpc>
                        <a:spcBef>
                          <a:spcPts val="800"/>
                        </a:spcBef>
                        <a:spcAft>
                          <a:spcPts val="0"/>
                        </a:spcAft>
                        <a:buNone/>
                      </a:pPr>
                      <a:r>
                        <a:rPr b="1" lang="fr-FR" sz="1400" u="none" cap="none" strike="noStrike">
                          <a:latin typeface="Arial"/>
                          <a:ea typeface="Arial"/>
                          <a:cs typeface="Arial"/>
                          <a:sym typeface="Arial"/>
                        </a:rPr>
                        <a:t>avantages sociaux applicables</a:t>
                      </a:r>
                      <a:endParaRPr/>
                    </a:p>
                    <a:p>
                      <a:pPr indent="0" lvl="0" marL="0" marR="0" rtl="0" algn="l">
                        <a:lnSpc>
                          <a:spcPct val="150000"/>
                        </a:lnSpc>
                        <a:spcBef>
                          <a:spcPts val="800"/>
                        </a:spcBef>
                        <a:spcAft>
                          <a:spcPts val="0"/>
                        </a:spcAft>
                        <a:buNone/>
                      </a:pPr>
                      <a:r>
                        <a:rPr b="1" lang="fr-FR" sz="1400" u="none" cap="none" strike="noStrike">
                          <a:latin typeface="Arial"/>
                          <a:ea typeface="Arial"/>
                          <a:cs typeface="Arial"/>
                          <a:sym typeface="Arial"/>
                        </a:rPr>
                        <a:t>Matériaux et fournitures</a:t>
                      </a:r>
                      <a:endParaRPr b="1" sz="1400" u="none" cap="none" strike="noStrike">
                        <a:latin typeface="Arial"/>
                        <a:ea typeface="Arial"/>
                        <a:cs typeface="Arial"/>
                        <a:sym typeface="Arial"/>
                      </a:endParaRPr>
                    </a:p>
                    <a:p>
                      <a:pPr indent="0" lvl="0" marL="0" marR="0" rtl="0" algn="l">
                        <a:lnSpc>
                          <a:spcPct val="150000"/>
                        </a:lnSpc>
                        <a:spcBef>
                          <a:spcPts val="800"/>
                        </a:spcBef>
                        <a:spcAft>
                          <a:spcPts val="0"/>
                        </a:spcAft>
                        <a:buNone/>
                      </a:pPr>
                      <a:r>
                        <a:rPr b="1" lang="fr-FR" sz="1400" u="none" cap="none" strike="noStrike">
                          <a:latin typeface="Arial"/>
                          <a:ea typeface="Arial"/>
                          <a:cs typeface="Arial"/>
                          <a:sym typeface="Arial"/>
                        </a:rPr>
                        <a:t>Services</a:t>
                      </a:r>
                      <a:endParaRPr b="1" sz="1400" u="none" cap="none" strike="noStrike">
                        <a:latin typeface="Arial"/>
                        <a:ea typeface="Arial"/>
                        <a:cs typeface="Arial"/>
                        <a:sym typeface="Arial"/>
                      </a:endParaRPr>
                    </a:p>
                    <a:p>
                      <a:pPr indent="0" lvl="0" marL="0" marR="0" rtl="0" algn="l">
                        <a:lnSpc>
                          <a:spcPct val="150000"/>
                        </a:lnSpc>
                        <a:spcBef>
                          <a:spcPts val="800"/>
                        </a:spcBef>
                        <a:spcAft>
                          <a:spcPts val="0"/>
                        </a:spcAft>
                        <a:buNone/>
                      </a:pPr>
                      <a:r>
                        <a:rPr b="1" lang="fr-FR" sz="1400" u="none" cap="none" strike="noStrike">
                          <a:latin typeface="Arial"/>
                          <a:ea typeface="Arial"/>
                          <a:cs typeface="Arial"/>
                          <a:sym typeface="Arial"/>
                        </a:rPr>
                        <a:t>Voyages</a:t>
                      </a:r>
                      <a:endParaRPr b="1" sz="1400" u="none" cap="none" strike="noStrike">
                        <a:latin typeface="Arial"/>
                        <a:ea typeface="Arial"/>
                        <a:cs typeface="Arial"/>
                        <a:sym typeface="Arial"/>
                      </a:endParaRPr>
                    </a:p>
                    <a:p>
                      <a:pPr indent="0" lvl="0" marL="0" marR="0" rtl="0" algn="l">
                        <a:lnSpc>
                          <a:spcPct val="150000"/>
                        </a:lnSpc>
                        <a:spcBef>
                          <a:spcPts val="800"/>
                        </a:spcBef>
                        <a:spcAft>
                          <a:spcPts val="0"/>
                        </a:spcAft>
                        <a:buNone/>
                      </a:pPr>
                      <a:r>
                        <a:rPr b="1" lang="fr-FR" sz="1400" u="none" cap="none" strike="noStrike">
                          <a:latin typeface="Arial"/>
                          <a:ea typeface="Arial"/>
                          <a:cs typeface="Arial"/>
                          <a:sym typeface="Arial"/>
                        </a:rPr>
                        <a:t>chaque sous-subvention (1er $25 000)</a:t>
                      </a:r>
                      <a:endParaRPr/>
                    </a:p>
                    <a:p>
                      <a:pPr indent="0" lvl="0" marL="0" marR="0" rtl="0" algn="l">
                        <a:lnSpc>
                          <a:spcPct val="150000"/>
                        </a:lnSpc>
                        <a:spcBef>
                          <a:spcPts val="800"/>
                        </a:spcBef>
                        <a:spcAft>
                          <a:spcPts val="0"/>
                        </a:spcAft>
                        <a:buNone/>
                      </a:pPr>
                      <a:r>
                        <a:rPr b="0" lang="fr-FR" sz="1400" u="none" cap="none" strike="noStrike">
                          <a:latin typeface="Arial"/>
                          <a:ea typeface="Arial"/>
                          <a:cs typeface="Arial"/>
                          <a:sym typeface="Arial"/>
                        </a:rPr>
                        <a:t>(</a:t>
                      </a:r>
                      <a:r>
                        <a:rPr b="0" i="1" lang="fr-FR" sz="1400" u="none" cap="none" strike="noStrike">
                          <a:latin typeface="Arial"/>
                          <a:ea typeface="Arial"/>
                          <a:cs typeface="Arial"/>
                          <a:sym typeface="Arial"/>
                        </a:rPr>
                        <a:t>quelle que soit la période d'exécution des sous-subventions dans le cadre de la subvention</a:t>
                      </a:r>
                      <a:r>
                        <a:rPr b="0" lang="fr-FR" sz="1400" u="none" cap="none" strike="noStrike">
                          <a:latin typeface="Arial"/>
                          <a:ea typeface="Arial"/>
                          <a:cs typeface="Arial"/>
                          <a:sym typeface="Arial"/>
                        </a:rPr>
                        <a:t>)</a:t>
                      </a:r>
                      <a:endParaRPr b="0" sz="1400" u="none" cap="none" strike="noStrike">
                        <a:latin typeface="Arial"/>
                        <a:ea typeface="Arial"/>
                        <a:cs typeface="Arial"/>
                        <a:sym typeface="Arial"/>
                      </a:endParaRPr>
                    </a:p>
                  </a:txBody>
                  <a:tcPr marT="94500" marB="94500" marR="94500" marL="181725">
                    <a:lnL cap="flat" cmpd="sng" w="9525">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b="1" lang="fr-FR" sz="1400" u="none" cap="none" strike="noStrike">
                          <a:solidFill>
                            <a:srgbClr val="3F3F3F"/>
                          </a:solidFill>
                          <a:latin typeface="Arial"/>
                          <a:ea typeface="Arial"/>
                          <a:cs typeface="Arial"/>
                          <a:sym typeface="Arial"/>
                        </a:rPr>
                        <a:t>Équipement</a:t>
                      </a:r>
                      <a:endParaRPr/>
                    </a:p>
                    <a:p>
                      <a:pPr indent="0" lvl="0" marL="0" marR="0" rtl="0" algn="l">
                        <a:lnSpc>
                          <a:spcPct val="150000"/>
                        </a:lnSpc>
                        <a:spcBef>
                          <a:spcPts val="800"/>
                        </a:spcBef>
                        <a:spcAft>
                          <a:spcPts val="0"/>
                        </a:spcAft>
                        <a:buNone/>
                      </a:pPr>
                      <a:r>
                        <a:rPr b="1" lang="fr-FR" sz="1400" u="none" cap="none" strike="noStrike">
                          <a:solidFill>
                            <a:srgbClr val="3F3F3F"/>
                          </a:solidFill>
                          <a:latin typeface="Arial"/>
                          <a:ea typeface="Arial"/>
                          <a:cs typeface="Arial"/>
                          <a:sym typeface="Arial"/>
                        </a:rPr>
                        <a:t>Dépenses d'investissement</a:t>
                      </a:r>
                      <a:endParaRPr/>
                    </a:p>
                    <a:p>
                      <a:pPr indent="0" lvl="0" marL="0" marR="0" rtl="0" algn="l">
                        <a:lnSpc>
                          <a:spcPct val="150000"/>
                        </a:lnSpc>
                        <a:spcBef>
                          <a:spcPts val="800"/>
                        </a:spcBef>
                        <a:spcAft>
                          <a:spcPts val="0"/>
                        </a:spcAft>
                        <a:buNone/>
                      </a:pPr>
                      <a:r>
                        <a:rPr b="1" lang="fr-FR" sz="1400" u="none" cap="none" strike="noStrike">
                          <a:solidFill>
                            <a:srgbClr val="3F3F3F"/>
                          </a:solidFill>
                          <a:latin typeface="Arial"/>
                          <a:ea typeface="Arial"/>
                          <a:cs typeface="Arial"/>
                          <a:sym typeface="Arial"/>
                        </a:rPr>
                        <a:t>Soins aux patients</a:t>
                      </a:r>
                      <a:endParaRPr/>
                    </a:p>
                    <a:p>
                      <a:pPr indent="0" lvl="0" marL="0" marR="0" rtl="0" algn="l">
                        <a:lnSpc>
                          <a:spcPct val="150000"/>
                        </a:lnSpc>
                        <a:spcBef>
                          <a:spcPts val="800"/>
                        </a:spcBef>
                        <a:spcAft>
                          <a:spcPts val="0"/>
                        </a:spcAft>
                        <a:buNone/>
                      </a:pPr>
                      <a:r>
                        <a:rPr b="1" lang="fr-FR" sz="1400" u="none" cap="none" strike="noStrike">
                          <a:solidFill>
                            <a:srgbClr val="3F3F3F"/>
                          </a:solidFill>
                          <a:latin typeface="Arial"/>
                          <a:ea typeface="Arial"/>
                          <a:cs typeface="Arial"/>
                          <a:sym typeface="Arial"/>
                        </a:rPr>
                        <a:t>Remise de frais de scolarité</a:t>
                      </a:r>
                      <a:endParaRPr/>
                    </a:p>
                    <a:p>
                      <a:pPr indent="0" lvl="0" marL="0" marR="0" rtl="0" algn="l">
                        <a:lnSpc>
                          <a:spcPct val="150000"/>
                        </a:lnSpc>
                        <a:spcBef>
                          <a:spcPts val="800"/>
                        </a:spcBef>
                        <a:spcAft>
                          <a:spcPts val="0"/>
                        </a:spcAft>
                        <a:buNone/>
                      </a:pPr>
                      <a:r>
                        <a:rPr b="1" lang="fr-FR" sz="1400" u="none" cap="none" strike="noStrike">
                          <a:solidFill>
                            <a:srgbClr val="3F3F3F"/>
                          </a:solidFill>
                          <a:latin typeface="Arial"/>
                          <a:ea typeface="Arial"/>
                          <a:cs typeface="Arial"/>
                          <a:sym typeface="Arial"/>
                        </a:rPr>
                        <a:t>Coûts de location</a:t>
                      </a:r>
                      <a:endParaRPr/>
                    </a:p>
                    <a:p>
                      <a:pPr indent="0" lvl="0" marL="0" marR="0" rtl="0" algn="l">
                        <a:lnSpc>
                          <a:spcPct val="150000"/>
                        </a:lnSpc>
                        <a:spcBef>
                          <a:spcPts val="800"/>
                        </a:spcBef>
                        <a:spcAft>
                          <a:spcPts val="0"/>
                        </a:spcAft>
                        <a:buNone/>
                      </a:pPr>
                      <a:r>
                        <a:rPr b="1" lang="fr-FR" sz="1400" u="none" cap="none" strike="noStrike">
                          <a:solidFill>
                            <a:srgbClr val="3F3F3F"/>
                          </a:solidFill>
                          <a:latin typeface="Arial"/>
                          <a:ea typeface="Arial"/>
                          <a:cs typeface="Arial"/>
                          <a:sym typeface="Arial"/>
                        </a:rPr>
                        <a:t>Coûts des participants</a:t>
                      </a:r>
                      <a:endParaRPr/>
                    </a:p>
                    <a:p>
                      <a:pPr indent="0" lvl="0" marL="0" marR="0" rtl="0" algn="l">
                        <a:lnSpc>
                          <a:spcPct val="150000"/>
                        </a:lnSpc>
                        <a:spcBef>
                          <a:spcPts val="800"/>
                        </a:spcBef>
                        <a:spcAft>
                          <a:spcPts val="0"/>
                        </a:spcAft>
                        <a:buNone/>
                      </a:pPr>
                      <a:r>
                        <a:rPr b="1" lang="fr-FR" sz="1400" u="none" cap="none" strike="noStrike">
                          <a:solidFill>
                            <a:srgbClr val="3F3F3F"/>
                          </a:solidFill>
                          <a:latin typeface="Arial"/>
                          <a:ea typeface="Arial"/>
                          <a:cs typeface="Arial"/>
                          <a:sym typeface="Arial"/>
                        </a:rPr>
                        <a:t>Bourses d'études et de perfectionnement</a:t>
                      </a:r>
                      <a:endParaRPr/>
                    </a:p>
                    <a:p>
                      <a:pPr indent="0" lvl="0" marL="0" marR="0" rtl="0" algn="l">
                        <a:lnSpc>
                          <a:spcPct val="150000"/>
                        </a:lnSpc>
                        <a:spcBef>
                          <a:spcPts val="800"/>
                        </a:spcBef>
                        <a:spcAft>
                          <a:spcPts val="0"/>
                        </a:spcAft>
                        <a:buNone/>
                      </a:pPr>
                      <a:r>
                        <a:rPr b="1" lang="fr-FR" sz="1400" u="none" cap="none" strike="noStrike">
                          <a:solidFill>
                            <a:srgbClr val="3F3F3F"/>
                          </a:solidFill>
                          <a:latin typeface="Arial"/>
                          <a:ea typeface="Arial"/>
                          <a:cs typeface="Arial"/>
                          <a:sym typeface="Arial"/>
                        </a:rPr>
                        <a:t>chaque sous-subvention supérieures à $25 000</a:t>
                      </a:r>
                      <a:endParaRPr/>
                    </a:p>
                  </a:txBody>
                  <a:tcPr marT="94500" marB="94500" marR="94500" marL="181725">
                    <a:lnL cap="flat" cmpd="sng" w="1905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7"/>
          <p:cNvSpPr txBox="1"/>
          <p:nvPr/>
        </p:nvSpPr>
        <p:spPr>
          <a:xfrm>
            <a:off x="899298" y="1241605"/>
            <a:ext cx="7629525" cy="251851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1" lang="fr-FR" sz="1800" u="none" cap="none" strike="noStrike">
                <a:solidFill>
                  <a:srgbClr val="000000"/>
                </a:solidFill>
                <a:latin typeface="Arial"/>
                <a:ea typeface="Arial"/>
                <a:cs typeface="Arial"/>
                <a:sym typeface="Arial"/>
              </a:rPr>
              <a:t>Les exigences en matière de gestion des dépenses directes s'appliquent également aux dépenses indirectes</a:t>
            </a:r>
            <a:r>
              <a:rPr b="0" i="0" lang="fr-FR" sz="1800" u="none" cap="none" strike="noStrike">
                <a:solidFill>
                  <a:srgbClr val="000000"/>
                </a:solidFill>
                <a:latin typeface="Arial"/>
                <a:ea typeface="Arial"/>
                <a:cs typeface="Arial"/>
                <a:sym typeface="Arial"/>
              </a:rPr>
              <a:t>, notamment :</a:t>
            </a:r>
            <a:endParaRPr/>
          </a:p>
          <a:p>
            <a:pPr indent="-257175" lvl="0" marL="257175"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Les normes de gestion financière</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Le contrôle interne</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La passation de marchés</a:t>
            </a:r>
            <a:endParaRPr/>
          </a:p>
          <a:p>
            <a:pPr indent="-214313" lvl="0" marL="214313" marR="0" rtl="0" algn="l">
              <a:lnSpc>
                <a:spcPct val="15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Les principes de coût (facteurs déterminant pour l'admissibilité des coûts)</a:t>
            </a:r>
            <a:endParaRPr/>
          </a:p>
        </p:txBody>
      </p:sp>
      <p:sp>
        <p:nvSpPr>
          <p:cNvPr id="476" name="Google Shape;476;p77"/>
          <p:cNvSpPr txBox="1"/>
          <p:nvPr/>
        </p:nvSpPr>
        <p:spPr>
          <a:xfrm>
            <a:off x="398418" y="148022"/>
            <a:ext cx="8046464" cy="903329"/>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None/>
            </a:pPr>
            <a:r>
              <a:rPr b="1" i="0" lang="fr-FR" sz="2600" u="none" cap="none" strike="noStrike">
                <a:solidFill>
                  <a:srgbClr val="FF0000"/>
                </a:solidFill>
                <a:latin typeface="Arial"/>
                <a:ea typeface="Arial"/>
                <a:cs typeface="Arial"/>
                <a:sym typeface="Arial"/>
              </a:rPr>
              <a:t>EXIGENCES EN MATIÈRE DE GESTION DES DÉPENSES</a:t>
            </a:r>
            <a:endParaRPr b="1" i="0" sz="2600" u="none" cap="none" strike="noStrike">
              <a:solidFill>
                <a:srgbClr val="FF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8"/>
          <p:cNvSpPr txBox="1"/>
          <p:nvPr/>
        </p:nvSpPr>
        <p:spPr>
          <a:xfrm>
            <a:off x="815356" y="1126778"/>
            <a:ext cx="7629525" cy="3307316"/>
          </a:xfrm>
          <a:prstGeom prst="rect">
            <a:avLst/>
          </a:prstGeom>
          <a:noFill/>
          <a:ln>
            <a:noFill/>
          </a:ln>
        </p:spPr>
        <p:txBody>
          <a:bodyPr anchorCtr="0" anchor="t" bIns="34275" lIns="68575" spcFirstLastPara="1" rIns="68575" wrap="square" tIns="34275">
            <a:spAutoFit/>
          </a:bodyPr>
          <a:lstStyle/>
          <a:p>
            <a:pPr indent="-257175" lvl="0" marL="257175" marR="0" rtl="0" algn="l">
              <a:lnSpc>
                <a:spcPct val="20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Les coûts indirects font l'objet d'un suivi annuel.</a:t>
            </a:r>
            <a:endParaRPr/>
          </a:p>
          <a:p>
            <a:pPr indent="-257175" lvl="0" marL="257175" marR="0" rtl="0" algn="l">
              <a:lnSpc>
                <a:spcPct val="20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Les coûts indirects doivent être gérés plus étroitement que le budget du projet.</a:t>
            </a:r>
            <a:endParaRPr/>
          </a:p>
          <a:p>
            <a:pPr indent="-257175" lvl="0" marL="257175" marR="0" rtl="0" algn="l">
              <a:lnSpc>
                <a:spcPct val="20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Vous ne générez des revenus indirects que sur les fonds dépensés.</a:t>
            </a:r>
            <a:endParaRPr/>
          </a:p>
          <a:p>
            <a:pPr indent="-257175" lvl="0" marL="257175" marR="0" rtl="0" algn="l">
              <a:lnSpc>
                <a:spcPct val="200000"/>
              </a:lnSpc>
              <a:spcBef>
                <a:spcPts val="0"/>
              </a:spcBef>
              <a:spcAft>
                <a:spcPts val="0"/>
              </a:spcAft>
              <a:buClr>
                <a:srgbClr val="000000"/>
              </a:buClr>
              <a:buSzPts val="1800"/>
              <a:buFont typeface="Arial"/>
              <a:buChar char="•"/>
            </a:pPr>
            <a:r>
              <a:rPr b="0" i="0" lang="fr-FR" sz="1800" u="none" cap="none" strike="noStrike">
                <a:solidFill>
                  <a:srgbClr val="000000"/>
                </a:solidFill>
                <a:latin typeface="Arial"/>
                <a:ea typeface="Arial"/>
                <a:cs typeface="Arial"/>
                <a:sym typeface="Arial"/>
              </a:rPr>
              <a:t>Un suivi mensuel des recettes et des dépenses indirectes permettra de gérer les coûts indirects.</a:t>
            </a:r>
            <a:endParaRPr/>
          </a:p>
        </p:txBody>
      </p:sp>
      <p:sp>
        <p:nvSpPr>
          <p:cNvPr id="482" name="Google Shape;482;p78"/>
          <p:cNvSpPr txBox="1"/>
          <p:nvPr/>
        </p:nvSpPr>
        <p:spPr>
          <a:xfrm>
            <a:off x="899298" y="134959"/>
            <a:ext cx="7545583" cy="903329"/>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None/>
            </a:pPr>
            <a:r>
              <a:rPr b="1" i="0" lang="fr-FR" sz="2400" u="none" cap="none" strike="noStrike">
                <a:solidFill>
                  <a:srgbClr val="FF0000"/>
                </a:solidFill>
                <a:latin typeface="Arial"/>
                <a:ea typeface="Arial"/>
                <a:cs typeface="Arial"/>
                <a:sym typeface="Arial"/>
              </a:rPr>
              <a:t>GESTION DES COÛTS INDIRECTS</a:t>
            </a:r>
            <a:endParaRPr b="1" i="0" sz="2400" u="none" cap="none" strike="noStrike">
              <a:solidFill>
                <a:srgbClr val="FF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9"/>
          <p:cNvSpPr txBox="1"/>
          <p:nvPr>
            <p:ph type="title"/>
          </p:nvPr>
        </p:nvSpPr>
        <p:spPr>
          <a:xfrm>
            <a:off x="707574" y="2352293"/>
            <a:ext cx="7495904" cy="890559"/>
          </a:xfrm>
          <a:prstGeom prst="rect">
            <a:avLst/>
          </a:prstGeom>
          <a:noFill/>
          <a:ln>
            <a:noFill/>
          </a:ln>
        </p:spPr>
        <p:txBody>
          <a:bodyPr anchorCtr="0" anchor="t" bIns="91175" lIns="91175" spcFirstLastPara="1" rIns="91175" wrap="square" tIns="91175">
            <a:noAutofit/>
          </a:bodyPr>
          <a:lstStyle/>
          <a:p>
            <a:pPr indent="0" lvl="0" marL="0" rtl="0" algn="l">
              <a:lnSpc>
                <a:spcPct val="100000"/>
              </a:lnSpc>
              <a:spcBef>
                <a:spcPts val="0"/>
              </a:spcBef>
              <a:spcAft>
                <a:spcPts val="0"/>
              </a:spcAft>
              <a:buSzPts val="1400"/>
              <a:buNone/>
            </a:pPr>
            <a:r>
              <a:rPr lang="fr-FR" sz="6750"/>
              <a:t>QUESTIONS?</a:t>
            </a:r>
            <a:endParaRPr/>
          </a:p>
        </p:txBody>
      </p:sp>
      <p:pic>
        <p:nvPicPr>
          <p:cNvPr descr="A picture containing logo&#10;&#10;Description automatically generated" id="488" name="Google Shape;488;p79"/>
          <p:cNvPicPr preferRelativeResize="0"/>
          <p:nvPr/>
        </p:nvPicPr>
        <p:blipFill rotWithShape="1">
          <a:blip r:embed="rId3">
            <a:alphaModFix/>
          </a:blip>
          <a:srcRect b="0" l="0" r="0" t="0"/>
          <a:stretch/>
        </p:blipFill>
        <p:spPr>
          <a:xfrm>
            <a:off x="5382056" y="3526068"/>
            <a:ext cx="1142193" cy="672358"/>
          </a:xfrm>
          <a:prstGeom prst="rect">
            <a:avLst/>
          </a:prstGeom>
          <a:noFill/>
          <a:ln>
            <a:noFill/>
          </a:ln>
        </p:spPr>
      </p:pic>
      <p:pic>
        <p:nvPicPr>
          <p:cNvPr descr="Logo&#10;&#10;Description automatically generated" id="489" name="Google Shape;489;p79"/>
          <p:cNvPicPr preferRelativeResize="0"/>
          <p:nvPr/>
        </p:nvPicPr>
        <p:blipFill rotWithShape="1">
          <a:blip r:embed="rId4">
            <a:alphaModFix/>
          </a:blip>
          <a:srcRect b="0" l="0" r="0" t="0"/>
          <a:stretch/>
        </p:blipFill>
        <p:spPr>
          <a:xfrm>
            <a:off x="6528226" y="3573800"/>
            <a:ext cx="1790116" cy="6922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0"/>
          <p:cNvSpPr txBox="1"/>
          <p:nvPr>
            <p:ph idx="10" type="dt"/>
          </p:nvPr>
        </p:nvSpPr>
        <p:spPr>
          <a:xfrm>
            <a:off x="152400" y="4879159"/>
            <a:ext cx="2133600" cy="1617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None/>
            </a:pPr>
            <a:r>
              <a:rPr lang="fr-FR"/>
              <a:t>6/24/2024</a:t>
            </a:r>
            <a:endParaRPr/>
          </a:p>
        </p:txBody>
      </p:sp>
      <p:sp>
        <p:nvSpPr>
          <p:cNvPr id="495" name="Google Shape;495;p80"/>
          <p:cNvSpPr txBox="1"/>
          <p:nvPr>
            <p:ph idx="11" type="ftr"/>
          </p:nvPr>
        </p:nvSpPr>
        <p:spPr>
          <a:xfrm>
            <a:off x="3124200" y="4879159"/>
            <a:ext cx="2895600" cy="161700"/>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None/>
            </a:pPr>
            <a:r>
              <a:rPr lang="fr-FR"/>
              <a:t>PREPARED BY ASAP</a:t>
            </a:r>
            <a:endParaRPr/>
          </a:p>
        </p:txBody>
      </p:sp>
      <p:sp>
        <p:nvSpPr>
          <p:cNvPr id="496" name="Google Shape;496;p80"/>
          <p:cNvSpPr txBox="1"/>
          <p:nvPr>
            <p:ph idx="12" type="sldNum"/>
          </p:nvPr>
        </p:nvSpPr>
        <p:spPr>
          <a:xfrm>
            <a:off x="6858000" y="4879159"/>
            <a:ext cx="2133600" cy="16170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Clr>
                <a:srgbClr val="000000"/>
              </a:buClr>
              <a:buSzPts val="450"/>
              <a:buFont typeface="Arial"/>
              <a:buNone/>
            </a:pPr>
            <a:fld id="{00000000-1234-1234-1234-123412341234}" type="slidenum">
              <a:rPr lang="fr-FR"/>
              <a:t>‹#›</a:t>
            </a:fld>
            <a:endParaRPr/>
          </a:p>
        </p:txBody>
      </p:sp>
      <p:sp>
        <p:nvSpPr>
          <p:cNvPr id="497" name="Google Shape;497;p80"/>
          <p:cNvSpPr txBox="1"/>
          <p:nvPr>
            <p:ph type="ctrTitle"/>
          </p:nvPr>
        </p:nvSpPr>
        <p:spPr>
          <a:xfrm>
            <a:off x="886397" y="1672119"/>
            <a:ext cx="7371300" cy="1818900"/>
          </a:xfrm>
          <a:prstGeom prst="rect">
            <a:avLst/>
          </a:prstGeom>
          <a:noFill/>
          <a:ln>
            <a:noFill/>
          </a:ln>
        </p:spPr>
        <p:txBody>
          <a:bodyPr anchorCtr="0" anchor="b" bIns="91175" lIns="91175" spcFirstLastPara="1" rIns="91175" wrap="square" tIns="91175">
            <a:normAutofit fontScale="90000"/>
          </a:bodyPr>
          <a:lstStyle/>
          <a:p>
            <a:pPr indent="0" lvl="0" marL="0" rtl="0" algn="ctr">
              <a:lnSpc>
                <a:spcPct val="100000"/>
              </a:lnSpc>
              <a:spcBef>
                <a:spcPts val="0"/>
              </a:spcBef>
              <a:spcAft>
                <a:spcPts val="0"/>
              </a:spcAft>
              <a:buSzPct val="64815"/>
              <a:buNone/>
            </a:pPr>
            <a:r>
              <a:rPr lang="fr-FR">
                <a:solidFill>
                  <a:schemeClr val="lt1"/>
                </a:solidFill>
              </a:rPr>
              <a:t>USAID/Accelerating Support to </a:t>
            </a:r>
            <a:br>
              <a:rPr lang="fr-FR">
                <a:solidFill>
                  <a:schemeClr val="lt1"/>
                </a:solidFill>
              </a:rPr>
            </a:br>
            <a:r>
              <a:rPr lang="fr-FR">
                <a:solidFill>
                  <a:schemeClr val="lt1"/>
                </a:solidFill>
              </a:rPr>
              <a:t>Advanced Local Partners (ASAP)</a:t>
            </a:r>
            <a:r>
              <a:rPr lang="fr-FR"/>
              <a:t> II</a:t>
            </a:r>
            <a:br>
              <a:rPr lang="fr-FR"/>
            </a:br>
            <a:br>
              <a:rPr lang="fr-FR" sz="1200"/>
            </a:br>
            <a:r>
              <a:rPr lang="fr-FR" sz="4050"/>
              <a:t>Gestion Financière et Conformité 2</a:t>
            </a:r>
            <a:endParaRPr b="1">
              <a:solidFill>
                <a:schemeClr val="lt1"/>
              </a:solidFill>
            </a:endParaRPr>
          </a:p>
        </p:txBody>
      </p:sp>
      <p:sp>
        <p:nvSpPr>
          <p:cNvPr id="498" name="Google Shape;498;p80"/>
          <p:cNvSpPr/>
          <p:nvPr/>
        </p:nvSpPr>
        <p:spPr>
          <a:xfrm>
            <a:off x="555089" y="2607855"/>
            <a:ext cx="523500" cy="6858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1"/>
          <p:cNvSpPr txBox="1"/>
          <p:nvPr>
            <p:ph idx="1" type="body"/>
          </p:nvPr>
        </p:nvSpPr>
        <p:spPr>
          <a:xfrm>
            <a:off x="686104" y="1286662"/>
            <a:ext cx="7772400" cy="3519300"/>
          </a:xfrm>
          <a:prstGeom prst="rect">
            <a:avLst/>
          </a:prstGeom>
          <a:noFill/>
          <a:ln>
            <a:noFill/>
          </a:ln>
        </p:spPr>
        <p:txBody>
          <a:bodyPr anchorCtr="0" anchor="t" bIns="91175" lIns="91175" spcFirstLastPara="1" rIns="91175" wrap="square" tIns="91175">
            <a:noAutofit/>
          </a:bodyPr>
          <a:lstStyle/>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INTRODUCTION</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ÉLABORATION ET GESTION DU BUDGET D'UN PROJET</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CONTRÔLE INTERNE </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FRAUDE </a:t>
            </a:r>
            <a:endParaRPr/>
          </a:p>
          <a:p>
            <a:pPr indent="0" lvl="0" marL="127000" rtl="0" algn="l">
              <a:lnSpc>
                <a:spcPct val="200000"/>
              </a:lnSpc>
              <a:spcBef>
                <a:spcPts val="0"/>
              </a:spcBef>
              <a:spcAft>
                <a:spcPts val="0"/>
              </a:spcAft>
              <a:buSzPts val="1600"/>
              <a:buNone/>
            </a:pPr>
            <a:r>
              <a:rPr b="1" lang="fr-FR" sz="1400">
                <a:solidFill>
                  <a:srgbClr val="FF0000"/>
                </a:solidFill>
                <a:latin typeface="Arial"/>
                <a:ea typeface="Arial"/>
                <a:cs typeface="Arial"/>
                <a:sym typeface="Arial"/>
              </a:rPr>
              <a:t>QUESTION</a:t>
            </a:r>
            <a:endParaRPr/>
          </a:p>
          <a:p>
            <a:pPr indent="-228600" lvl="0" marL="457200" marR="0" rtl="0" algn="l">
              <a:lnSpc>
                <a:spcPct val="100000"/>
              </a:lnSpc>
              <a:spcBef>
                <a:spcPts val="0"/>
              </a:spcBef>
              <a:spcAft>
                <a:spcPts val="0"/>
              </a:spcAft>
              <a:buClr>
                <a:srgbClr val="6C6463"/>
              </a:buClr>
              <a:buSzPts val="1600"/>
              <a:buNone/>
            </a:pPr>
            <a:r>
              <a:t/>
            </a:r>
            <a:endParaRPr>
              <a:latin typeface="Arial"/>
              <a:ea typeface="Arial"/>
              <a:cs typeface="Arial"/>
              <a:sym typeface="Arial"/>
            </a:endParaRPr>
          </a:p>
        </p:txBody>
      </p:sp>
      <p:sp>
        <p:nvSpPr>
          <p:cNvPr id="504" name="Google Shape;504;p8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05" name="Google Shape;505;p81"/>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PLAN DE PRESENTATION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2"/>
          <p:cNvSpPr txBox="1"/>
          <p:nvPr>
            <p:ph idx="1" type="body"/>
          </p:nvPr>
        </p:nvSpPr>
        <p:spPr>
          <a:xfrm>
            <a:off x="686104" y="1135510"/>
            <a:ext cx="7772400" cy="3855300"/>
          </a:xfrm>
          <a:prstGeom prst="rect">
            <a:avLst/>
          </a:prstGeom>
          <a:noFill/>
          <a:ln>
            <a:noFill/>
          </a:ln>
        </p:spPr>
        <p:txBody>
          <a:bodyPr anchorCtr="0" anchor="t" bIns="91175" lIns="91175" spcFirstLastPara="1" rIns="91175" wrap="square" tIns="91175">
            <a:noAutofit/>
          </a:bodyPr>
          <a:lstStyle/>
          <a:p>
            <a:pPr indent="0" lvl="0" marL="127000" rtl="0" algn="l">
              <a:lnSpc>
                <a:spcPct val="150000"/>
              </a:lnSpc>
              <a:spcBef>
                <a:spcPts val="0"/>
              </a:spcBef>
              <a:spcAft>
                <a:spcPts val="0"/>
              </a:spcAft>
              <a:buSzPts val="1600"/>
              <a:buNone/>
            </a:pPr>
            <a:r>
              <a:rPr b="1" i="1" lang="fr-FR">
                <a:solidFill>
                  <a:srgbClr val="FF0000"/>
                </a:solidFill>
                <a:latin typeface="Arial"/>
                <a:ea typeface="Arial"/>
                <a:cs typeface="Arial"/>
                <a:sym typeface="Arial"/>
              </a:rPr>
              <a:t>Objectifs de la formation </a:t>
            </a:r>
            <a:endParaRPr/>
          </a:p>
          <a:p>
            <a:pPr indent="-330200" lvl="0" marL="457200" rtl="0" algn="l">
              <a:lnSpc>
                <a:spcPct val="150000"/>
              </a:lnSpc>
              <a:spcBef>
                <a:spcPts val="0"/>
              </a:spcBef>
              <a:spcAft>
                <a:spcPts val="0"/>
              </a:spcAft>
              <a:buSzPts val="1600"/>
              <a:buChar char="•"/>
            </a:pPr>
            <a:r>
              <a:rPr lang="fr-FR">
                <a:latin typeface="Arial"/>
                <a:ea typeface="Arial"/>
                <a:cs typeface="Arial"/>
                <a:sym typeface="Arial"/>
              </a:rPr>
              <a:t>Comprendre les informations et les exigences importantes en matière de budgétisation et de la gestion financière</a:t>
            </a:r>
            <a:endParaRPr/>
          </a:p>
          <a:p>
            <a:pPr indent="-330200" lvl="0" marL="457200" rtl="0" algn="l">
              <a:lnSpc>
                <a:spcPct val="150000"/>
              </a:lnSpc>
              <a:spcBef>
                <a:spcPts val="0"/>
              </a:spcBef>
              <a:spcAft>
                <a:spcPts val="0"/>
              </a:spcAft>
              <a:buSzPts val="1600"/>
              <a:buChar char="•"/>
            </a:pPr>
            <a:r>
              <a:rPr lang="fr-FR">
                <a:latin typeface="Arial"/>
                <a:ea typeface="Arial"/>
                <a:cs typeface="Arial"/>
                <a:sym typeface="Arial"/>
              </a:rPr>
              <a:t>Améliorer la transparence financière, la précision et la conformité avec les diverses exigences de l'USAID en matière de reporting. </a:t>
            </a:r>
            <a:endParaRPr/>
          </a:p>
          <a:p>
            <a:pPr indent="-330200" lvl="0" marL="457200" rtl="0" algn="l">
              <a:lnSpc>
                <a:spcPct val="150000"/>
              </a:lnSpc>
              <a:spcBef>
                <a:spcPts val="0"/>
              </a:spcBef>
              <a:spcAft>
                <a:spcPts val="0"/>
              </a:spcAft>
              <a:buSzPts val="1600"/>
              <a:buChar char="•"/>
            </a:pPr>
            <a:r>
              <a:rPr lang="fr-FR">
                <a:latin typeface="Arial"/>
                <a:ea typeface="Arial"/>
                <a:cs typeface="Arial"/>
                <a:sym typeface="Arial"/>
              </a:rPr>
              <a:t>Renforcer la compréhension des exigences, des règles et des réglementations applicables en matière de gestion financière pour les subventions de l'USAID.</a:t>
            </a:r>
            <a:endParaRPr/>
          </a:p>
          <a:p>
            <a:pPr indent="-330200" lvl="0" marL="457200" rtl="0" algn="l">
              <a:lnSpc>
                <a:spcPct val="150000"/>
              </a:lnSpc>
              <a:spcBef>
                <a:spcPts val="0"/>
              </a:spcBef>
              <a:spcAft>
                <a:spcPts val="0"/>
              </a:spcAft>
              <a:buSzPts val="1600"/>
              <a:buChar char="•"/>
            </a:pPr>
            <a:r>
              <a:rPr lang="fr-FR">
                <a:latin typeface="Arial"/>
                <a:ea typeface="Arial"/>
                <a:cs typeface="Arial"/>
                <a:sym typeface="Arial"/>
              </a:rPr>
              <a:t>Permettre aux partenaires de l'USAID de mieux lutter contre la fraude, le gaspillage et les abus dans le cadre de leurs programmes et projets.</a:t>
            </a:r>
            <a:endParaRPr/>
          </a:p>
        </p:txBody>
      </p:sp>
      <p:sp>
        <p:nvSpPr>
          <p:cNvPr id="511" name="Google Shape;511;p8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12" name="Google Shape;512;p82"/>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INTRODUCTION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3"/>
          <p:cNvSpPr/>
          <p:nvPr/>
        </p:nvSpPr>
        <p:spPr>
          <a:xfrm>
            <a:off x="516377" y="865179"/>
            <a:ext cx="2399700" cy="3345900"/>
          </a:xfrm>
          <a:prstGeom prst="rect">
            <a:avLst/>
          </a:prstGeom>
          <a:noFill/>
          <a:ln>
            <a:noFill/>
          </a:ln>
        </p:spPr>
        <p:txBody>
          <a:bodyPr anchorCtr="0" anchor="ctr" bIns="45700" lIns="91400" spcFirstLastPara="1" rIns="91400" wrap="square" tIns="45700">
            <a:noAutofit/>
          </a:bodyPr>
          <a:lstStyle/>
          <a:p>
            <a:pPr indent="0" lvl="0" marL="0" marR="0" rtl="0" algn="l">
              <a:lnSpc>
                <a:spcPct val="90000"/>
              </a:lnSpc>
              <a:spcBef>
                <a:spcPts val="0"/>
              </a:spcBef>
              <a:spcAft>
                <a:spcPts val="0"/>
              </a:spcAft>
              <a:buNone/>
            </a:pPr>
            <a:r>
              <a:rPr b="1" i="0" lang="fr-FR" sz="4399" u="none" cap="none" strike="noStrike">
                <a:solidFill>
                  <a:srgbClr val="FFFFFF"/>
                </a:solidFill>
                <a:latin typeface="Calibri"/>
                <a:ea typeface="Calibri"/>
                <a:cs typeface="Calibri"/>
                <a:sym typeface="Calibri"/>
              </a:rPr>
              <a:t>POINTS CLÉS</a:t>
            </a:r>
            <a:endParaRPr/>
          </a:p>
        </p:txBody>
      </p:sp>
      <p:sp>
        <p:nvSpPr>
          <p:cNvPr id="518" name="Google Shape;518;p83"/>
          <p:cNvSpPr/>
          <p:nvPr/>
        </p:nvSpPr>
        <p:spPr>
          <a:xfrm>
            <a:off x="1411" y="795"/>
            <a:ext cx="9141300" cy="774900"/>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2999" u="none" cap="none" strike="noStrike">
              <a:solidFill>
                <a:srgbClr val="FFFFFF"/>
              </a:solidFill>
              <a:latin typeface="Arial"/>
              <a:ea typeface="Arial"/>
              <a:cs typeface="Arial"/>
              <a:sym typeface="Arial"/>
            </a:endParaRPr>
          </a:p>
        </p:txBody>
      </p:sp>
      <p:sp>
        <p:nvSpPr>
          <p:cNvPr id="519" name="Google Shape;519;p83"/>
          <p:cNvSpPr txBox="1"/>
          <p:nvPr>
            <p:ph type="title"/>
          </p:nvPr>
        </p:nvSpPr>
        <p:spPr>
          <a:xfrm>
            <a:off x="640084" y="1483680"/>
            <a:ext cx="7543800" cy="18963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lang="fr-FR" sz="3000">
                <a:solidFill>
                  <a:srgbClr val="C00000"/>
                </a:solidFill>
                <a:latin typeface="Arial"/>
                <a:ea typeface="Arial"/>
                <a:cs typeface="Arial"/>
                <a:sym typeface="Arial"/>
              </a:rPr>
              <a:t>ÉLABORATION ET GESTION DU BUDGET D'UN PROJET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idx="1" type="body"/>
          </p:nvPr>
        </p:nvSpPr>
        <p:spPr>
          <a:xfrm>
            <a:off x="686104" y="1390740"/>
            <a:ext cx="7772400" cy="1731602"/>
          </a:xfrm>
          <a:prstGeom prst="rect">
            <a:avLst/>
          </a:prstGeom>
          <a:noFill/>
          <a:ln>
            <a:noFill/>
          </a:ln>
        </p:spPr>
        <p:txBody>
          <a:bodyPr anchorCtr="0" anchor="t" bIns="91175" lIns="91175" spcFirstLastPara="1" rIns="91175" wrap="square" tIns="91175">
            <a:noAutofit/>
          </a:bodyPr>
          <a:lstStyle/>
          <a:p>
            <a:pPr indent="-330200" lvl="0" marL="457200" rtl="0" algn="l">
              <a:lnSpc>
                <a:spcPct val="150000"/>
              </a:lnSpc>
              <a:spcBef>
                <a:spcPts val="0"/>
              </a:spcBef>
              <a:spcAft>
                <a:spcPts val="0"/>
              </a:spcAft>
              <a:buSzPts val="1600"/>
              <a:buChar char="•"/>
            </a:pPr>
            <a:r>
              <a:rPr lang="fr-FR" sz="1800">
                <a:latin typeface="Arial"/>
                <a:ea typeface="Arial"/>
                <a:cs typeface="Arial"/>
                <a:sym typeface="Arial"/>
              </a:rPr>
              <a:t>Les partenaires de mise en œuvre de l'USAID doivent se conformer à la directive uniforme (2 CFR 200) en veillant à ce que tous les coûts du projet ou du programme pour l'USAID soient </a:t>
            </a:r>
            <a:r>
              <a:rPr b="1" lang="fr-FR" sz="1800">
                <a:solidFill>
                  <a:srgbClr val="FF0000"/>
                </a:solidFill>
                <a:latin typeface="Arial"/>
                <a:ea typeface="Arial"/>
                <a:cs typeface="Arial"/>
                <a:sym typeface="Arial"/>
              </a:rPr>
              <a:t>raisonnables, attribuables et admissibles. </a:t>
            </a:r>
            <a:endParaRPr b="1" sz="1800">
              <a:solidFill>
                <a:srgbClr val="FF0000"/>
              </a:solidFill>
              <a:latin typeface="Arial"/>
              <a:ea typeface="Arial"/>
              <a:cs typeface="Arial"/>
              <a:sym typeface="Arial"/>
            </a:endParaRPr>
          </a:p>
        </p:txBody>
      </p:sp>
      <p:sp>
        <p:nvSpPr>
          <p:cNvPr id="235" name="Google Shape;235;p3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236" name="Google Shape;236;p39"/>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INTRODUCTION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4"/>
          <p:cNvSpPr txBox="1"/>
          <p:nvPr>
            <p:ph idx="1" type="body"/>
          </p:nvPr>
        </p:nvSpPr>
        <p:spPr>
          <a:xfrm>
            <a:off x="686104" y="1390739"/>
            <a:ext cx="7772400" cy="3415200"/>
          </a:xfrm>
          <a:prstGeom prst="rect">
            <a:avLst/>
          </a:prstGeom>
          <a:noFill/>
          <a:ln>
            <a:noFill/>
          </a:ln>
        </p:spPr>
        <p:txBody>
          <a:bodyPr anchorCtr="0" anchor="t" bIns="91175" lIns="91175" spcFirstLastPara="1" rIns="91175" wrap="square" tIns="91175">
            <a:noAutofit/>
          </a:bodyPr>
          <a:lstStyle/>
          <a:p>
            <a:pPr indent="-330200" lvl="0" marL="457200" rtl="0" algn="l">
              <a:lnSpc>
                <a:spcPct val="150000"/>
              </a:lnSpc>
              <a:spcBef>
                <a:spcPts val="0"/>
              </a:spcBef>
              <a:spcAft>
                <a:spcPts val="0"/>
              </a:spcAft>
              <a:buSzPts val="1600"/>
              <a:buChar char="•"/>
            </a:pPr>
            <a:r>
              <a:rPr lang="fr-FR" sz="1700">
                <a:latin typeface="Arial"/>
                <a:ea typeface="Arial"/>
                <a:cs typeface="Arial"/>
                <a:sym typeface="Arial"/>
              </a:rPr>
              <a:t>Les budgets des projets financés par l'USAID sont préparés dans un modèle de budget de projet de l'USAID qui peut être personnalisé pour chaque projet.</a:t>
            </a:r>
            <a:endParaRPr/>
          </a:p>
          <a:p>
            <a:pPr indent="-330200" lvl="0" marL="457200" rtl="0" algn="l">
              <a:lnSpc>
                <a:spcPct val="150000"/>
              </a:lnSpc>
              <a:spcBef>
                <a:spcPts val="0"/>
              </a:spcBef>
              <a:spcAft>
                <a:spcPts val="0"/>
              </a:spcAft>
              <a:buSzPts val="1600"/>
              <a:buChar char="•"/>
            </a:pPr>
            <a:r>
              <a:rPr lang="fr-FR" sz="1700">
                <a:latin typeface="Arial"/>
                <a:ea typeface="Arial"/>
                <a:cs typeface="Arial"/>
                <a:sym typeface="Arial"/>
              </a:rPr>
              <a:t>Le budget de projet de l'USAID comporte des catégories budgétaires standard.</a:t>
            </a:r>
            <a:endParaRPr/>
          </a:p>
          <a:p>
            <a:pPr indent="-330200" lvl="0" marL="457200" rtl="0" algn="l">
              <a:lnSpc>
                <a:spcPct val="150000"/>
              </a:lnSpc>
              <a:spcBef>
                <a:spcPts val="0"/>
              </a:spcBef>
              <a:spcAft>
                <a:spcPts val="0"/>
              </a:spcAft>
              <a:buSzPts val="1600"/>
              <a:buChar char="•"/>
            </a:pPr>
            <a:r>
              <a:rPr lang="fr-FR" sz="1700">
                <a:latin typeface="Arial"/>
                <a:ea typeface="Arial"/>
                <a:cs typeface="Arial"/>
                <a:sym typeface="Arial"/>
              </a:rPr>
              <a:t>Toutes les catégories budgétaires ne sont pas pertinentes pour chaque projet. </a:t>
            </a:r>
            <a:endParaRPr/>
          </a:p>
          <a:p>
            <a:pPr indent="-330200" lvl="0" marL="457200" rtl="0" algn="l">
              <a:lnSpc>
                <a:spcPct val="150000"/>
              </a:lnSpc>
              <a:spcBef>
                <a:spcPts val="0"/>
              </a:spcBef>
              <a:spcAft>
                <a:spcPts val="0"/>
              </a:spcAft>
              <a:buSzPts val="1600"/>
              <a:buChar char="•"/>
            </a:pPr>
            <a:r>
              <a:rPr lang="fr-FR" sz="1700">
                <a:latin typeface="Arial"/>
                <a:ea typeface="Arial"/>
                <a:cs typeface="Arial"/>
                <a:sym typeface="Arial"/>
              </a:rPr>
              <a:t>Le projet approuvé doit être enregistré et configuré selon le système de gestion financière de votre organisation afin de faciliter le suivi des dépenses par rapport au budget.</a:t>
            </a:r>
            <a:endParaRPr b="1" sz="1700">
              <a:solidFill>
                <a:srgbClr val="FF0000"/>
              </a:solidFill>
              <a:latin typeface="Arial"/>
              <a:ea typeface="Arial"/>
              <a:cs typeface="Arial"/>
              <a:sym typeface="Arial"/>
            </a:endParaRPr>
          </a:p>
        </p:txBody>
      </p:sp>
      <p:sp>
        <p:nvSpPr>
          <p:cNvPr id="525" name="Google Shape;525;p8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26" name="Google Shape;526;p8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rPr>
              <a:t>INTRODUCTION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5"/>
          <p:cNvSpPr txBox="1"/>
          <p:nvPr>
            <p:ph idx="1" type="body"/>
          </p:nvPr>
        </p:nvSpPr>
        <p:spPr>
          <a:xfrm>
            <a:off x="685800" y="614328"/>
            <a:ext cx="7772400" cy="4529100"/>
          </a:xfrm>
          <a:prstGeom prst="rect">
            <a:avLst/>
          </a:prstGeom>
          <a:noFill/>
          <a:ln>
            <a:noFill/>
          </a:ln>
        </p:spPr>
        <p:txBody>
          <a:bodyPr anchorCtr="0" anchor="t" bIns="91175" lIns="91175" spcFirstLastPara="1" rIns="91175" wrap="square" tIns="91175">
            <a:noAutofit/>
          </a:bodyPr>
          <a:lstStyle/>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Les projets financés par l'USAID peuvent être pluriannuels, mais la plupart des subventions ne dépassent pas cinq ans. </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Pour les projets pluriannuels, le bénéficiaire de la subvention doit fournir un budget détaillé pour toutes les années du projet, accompagné d’une narrative complète du budget justifiant la raison pour laquelle les fonds sont demandés. </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Pour un budget pluriannuel, vous pouvez inclure une augmentation des coûts salariaux pour tenir compte des augmentations annuelles conformément à la politique des ressources humaines de votre organisation. </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Vous pouvez également inclure une augmentation des autres coûts du projet pour tenir compte de l'inflation.</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Les années budgétaires peuvent correspondre à l'année fiscale du bénéficiaire, à l'année fiscale de l'USAID ou à la période d'exécution du projet. </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L'année fiscale de l'USAID couvre une période de 12 mois qui commence le 1er octobre et se termine le 30 septembre suivant. </a:t>
            </a:r>
            <a:endParaRPr/>
          </a:p>
        </p:txBody>
      </p:sp>
      <p:sp>
        <p:nvSpPr>
          <p:cNvPr id="532" name="Google Shape;532;p8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33" name="Google Shape;533;p85"/>
          <p:cNvSpPr txBox="1"/>
          <p:nvPr>
            <p:ph type="title"/>
          </p:nvPr>
        </p:nvSpPr>
        <p:spPr>
          <a:xfrm>
            <a:off x="770110" y="85721"/>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BUDGÉTISATION PLURIANNUELLE</a:t>
            </a:r>
            <a:endParaRPr>
              <a:solidFill>
                <a:srgbClr val="FF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6"/>
          <p:cNvSpPr txBox="1"/>
          <p:nvPr>
            <p:ph idx="1" type="body"/>
          </p:nvPr>
        </p:nvSpPr>
        <p:spPr>
          <a:xfrm>
            <a:off x="685800" y="614328"/>
            <a:ext cx="7772400" cy="45291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sz="1500">
                <a:solidFill>
                  <a:schemeClr val="dk1"/>
                </a:solidFill>
                <a:latin typeface="Arial"/>
                <a:ea typeface="Arial"/>
                <a:cs typeface="Arial"/>
                <a:sym typeface="Arial"/>
              </a:rPr>
              <a:t>Les catégories budgétaires suivantes sont des catégories standard qui sont généralement comprises dans les budgets des projets de l'USAID. </a:t>
            </a:r>
            <a:endParaRPr/>
          </a:p>
          <a:p>
            <a:pPr indent="0" lvl="0" marL="0" rtl="0" algn="l">
              <a:lnSpc>
                <a:spcPct val="150000"/>
              </a:lnSpc>
              <a:spcBef>
                <a:spcPts val="0"/>
              </a:spcBef>
              <a:spcAft>
                <a:spcPts val="0"/>
              </a:spcAft>
              <a:buSzPts val="1600"/>
              <a:buNone/>
            </a:pPr>
            <a:r>
              <a:rPr lang="fr-FR" sz="1500">
                <a:solidFill>
                  <a:schemeClr val="dk1"/>
                </a:solidFill>
                <a:latin typeface="Arial"/>
                <a:ea typeface="Arial"/>
                <a:cs typeface="Arial"/>
                <a:sym typeface="Arial"/>
              </a:rPr>
              <a:t>Il se peut que vous n'ayez pas besoin d'inclure toutes les catégories budgétaires suivantes, car le type d'activités du projet déterminera lesquelles de ces catégories sont nécessaires.</a:t>
            </a:r>
            <a:endParaRPr/>
          </a:p>
          <a:p>
            <a:pPr indent="-285750" lvl="0" marL="285750" rtl="0" algn="l">
              <a:lnSpc>
                <a:spcPct val="150000"/>
              </a:lnSpc>
              <a:spcBef>
                <a:spcPts val="0"/>
              </a:spcBef>
              <a:spcAft>
                <a:spcPts val="0"/>
              </a:spcAft>
              <a:buSzPts val="1600"/>
              <a:buChar char="•"/>
            </a:pPr>
            <a:r>
              <a:rPr b="1" i="1" lang="fr-FR" sz="1500">
                <a:solidFill>
                  <a:schemeClr val="dk1"/>
                </a:solidFill>
                <a:latin typeface="Arial"/>
                <a:ea typeface="Arial"/>
                <a:cs typeface="Arial"/>
                <a:sym typeface="Arial"/>
              </a:rPr>
              <a:t>Personnel - Salaires et traitements </a:t>
            </a:r>
            <a:r>
              <a:rPr lang="fr-FR" sz="1500">
                <a:solidFill>
                  <a:schemeClr val="dk1"/>
                </a:solidFill>
                <a:latin typeface="Arial"/>
                <a:ea typeface="Arial"/>
                <a:cs typeface="Arial"/>
                <a:sym typeface="Arial"/>
              </a:rPr>
              <a:t>: Ce poste couvre les coûts estimés pour la rémunération de base des membres du personnel de votre organisation qui seront directement impliqués dans la mise en œuvre du projet.</a:t>
            </a:r>
            <a:endParaRPr/>
          </a:p>
          <a:p>
            <a:pPr indent="-285750" lvl="0" marL="285750" rtl="0" algn="l">
              <a:lnSpc>
                <a:spcPct val="150000"/>
              </a:lnSpc>
              <a:spcBef>
                <a:spcPts val="0"/>
              </a:spcBef>
              <a:spcAft>
                <a:spcPts val="0"/>
              </a:spcAft>
              <a:buSzPts val="1600"/>
              <a:buChar char="•"/>
            </a:pPr>
            <a:r>
              <a:rPr b="1" i="1" lang="fr-FR" sz="1500">
                <a:solidFill>
                  <a:schemeClr val="dk1"/>
                </a:solidFill>
                <a:latin typeface="Arial"/>
                <a:ea typeface="Arial"/>
                <a:cs typeface="Arial"/>
                <a:sym typeface="Arial"/>
              </a:rPr>
              <a:t>Avantages en nature et indemnités </a:t>
            </a:r>
            <a:r>
              <a:rPr lang="fr-FR" sz="1500">
                <a:solidFill>
                  <a:schemeClr val="dk1"/>
                </a:solidFill>
                <a:latin typeface="Arial"/>
                <a:ea typeface="Arial"/>
                <a:cs typeface="Arial"/>
                <a:sym typeface="Arial"/>
              </a:rPr>
              <a:t>: Les avantages sociaux sont normalement exprimés en pourcentage des traitements et salaires sur la base des taux d'avantages sociaux établis par votre organisation. Les coûts estimés pour d'autres indemnités telles que les primes, les remboursements de frais médicaux, etc. peuvent être fournis. </a:t>
            </a:r>
            <a:endParaRPr/>
          </a:p>
        </p:txBody>
      </p:sp>
      <p:sp>
        <p:nvSpPr>
          <p:cNvPr id="539" name="Google Shape;539;p8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40" name="Google Shape;540;p86"/>
          <p:cNvSpPr txBox="1"/>
          <p:nvPr>
            <p:ph type="title"/>
          </p:nvPr>
        </p:nvSpPr>
        <p:spPr>
          <a:xfrm>
            <a:off x="770110" y="85721"/>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CATÉGORIES BUDGÉTAIRES</a:t>
            </a:r>
            <a:endParaRPr>
              <a:solidFill>
                <a:srgbClr val="FF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7"/>
          <p:cNvSpPr txBox="1"/>
          <p:nvPr>
            <p:ph idx="1" type="body"/>
          </p:nvPr>
        </p:nvSpPr>
        <p:spPr>
          <a:xfrm>
            <a:off x="685800" y="412161"/>
            <a:ext cx="7772400" cy="45291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b="1" i="1" lang="fr-FR" sz="1400">
                <a:solidFill>
                  <a:schemeClr val="dk1"/>
                </a:solidFill>
                <a:latin typeface="Arial"/>
                <a:ea typeface="Arial"/>
                <a:cs typeface="Arial"/>
                <a:sym typeface="Arial"/>
              </a:rPr>
              <a:t>Voyages et transports </a:t>
            </a:r>
            <a:r>
              <a:rPr lang="fr-FR" sz="1400">
                <a:solidFill>
                  <a:schemeClr val="dk1"/>
                </a:solidFill>
                <a:latin typeface="Arial"/>
                <a:ea typeface="Arial"/>
                <a:cs typeface="Arial"/>
                <a:sym typeface="Arial"/>
              </a:rPr>
              <a:t>: Ce poste couvre les coûts estimés pour les billets d'avion, les indemnités journalières, les frais de visa, etc. qui peuvent être encourus pour les déplacements prévus par le personnel de votre projet dans le cadre de la mise en œuvre et du suivi de l'avancement du projet.   </a:t>
            </a:r>
            <a:endParaRPr/>
          </a:p>
          <a:p>
            <a:pPr indent="0" lvl="0" marL="0" rtl="0" algn="l">
              <a:lnSpc>
                <a:spcPct val="150000"/>
              </a:lnSpc>
              <a:spcBef>
                <a:spcPts val="0"/>
              </a:spcBef>
              <a:spcAft>
                <a:spcPts val="0"/>
              </a:spcAft>
              <a:buSzPts val="1600"/>
              <a:buNone/>
            </a:pPr>
            <a:r>
              <a:t/>
            </a:r>
            <a:endParaRPr sz="1400">
              <a:solidFill>
                <a:schemeClr val="dk1"/>
              </a:solidFill>
              <a:latin typeface="Arial"/>
              <a:ea typeface="Arial"/>
              <a:cs typeface="Arial"/>
              <a:sym typeface="Arial"/>
            </a:endParaRPr>
          </a:p>
          <a:p>
            <a:pPr indent="0" lvl="0" marL="0" rtl="0" algn="l">
              <a:lnSpc>
                <a:spcPct val="150000"/>
              </a:lnSpc>
              <a:spcBef>
                <a:spcPts val="0"/>
              </a:spcBef>
              <a:spcAft>
                <a:spcPts val="0"/>
              </a:spcAft>
              <a:buSzPts val="1600"/>
              <a:buNone/>
            </a:pPr>
            <a:r>
              <a:rPr b="1" i="1" lang="fr-FR" sz="1400">
                <a:solidFill>
                  <a:schemeClr val="dk1"/>
                </a:solidFill>
                <a:latin typeface="Arial"/>
                <a:ea typeface="Arial"/>
                <a:cs typeface="Arial"/>
                <a:sym typeface="Arial"/>
              </a:rPr>
              <a:t>Matériel</a:t>
            </a:r>
            <a:r>
              <a:rPr lang="fr-FR" sz="1400">
                <a:solidFill>
                  <a:schemeClr val="dk1"/>
                </a:solidFill>
                <a:latin typeface="Arial"/>
                <a:ea typeface="Arial"/>
                <a:cs typeface="Arial"/>
                <a:sym typeface="Arial"/>
              </a:rPr>
              <a:t> : Ce poste couvre les coûts estimés pour l'achat du matériel (par exemple, ordinateurs portables, imprimantes, photocopieuses) nécessaire à la mise en œuvre et au suivi du projet.</a:t>
            </a:r>
            <a:endParaRPr/>
          </a:p>
          <a:p>
            <a:pPr indent="0" lvl="0" marL="0" rtl="0" algn="l">
              <a:lnSpc>
                <a:spcPct val="150000"/>
              </a:lnSpc>
              <a:spcBef>
                <a:spcPts val="0"/>
              </a:spcBef>
              <a:spcAft>
                <a:spcPts val="0"/>
              </a:spcAft>
              <a:buSzPts val="1600"/>
              <a:buNone/>
            </a:pPr>
            <a:r>
              <a:t/>
            </a:r>
            <a:endParaRPr sz="1400">
              <a:solidFill>
                <a:schemeClr val="dk1"/>
              </a:solidFill>
              <a:latin typeface="Arial"/>
              <a:ea typeface="Arial"/>
              <a:cs typeface="Arial"/>
              <a:sym typeface="Arial"/>
            </a:endParaRPr>
          </a:p>
          <a:p>
            <a:pPr indent="0" lvl="0" marL="0" rtl="0" algn="l">
              <a:lnSpc>
                <a:spcPct val="150000"/>
              </a:lnSpc>
              <a:spcBef>
                <a:spcPts val="0"/>
              </a:spcBef>
              <a:spcAft>
                <a:spcPts val="0"/>
              </a:spcAft>
              <a:buSzPts val="1600"/>
              <a:buNone/>
            </a:pPr>
            <a:r>
              <a:rPr b="1" lang="fr-FR" sz="1400">
                <a:solidFill>
                  <a:schemeClr val="dk1"/>
                </a:solidFill>
                <a:latin typeface="Arial"/>
                <a:ea typeface="Arial"/>
                <a:cs typeface="Arial"/>
                <a:sym typeface="Arial"/>
              </a:rPr>
              <a:t>Fournitures</a:t>
            </a:r>
            <a:r>
              <a:rPr lang="fr-FR" sz="1400">
                <a:solidFill>
                  <a:schemeClr val="dk1"/>
                </a:solidFill>
                <a:latin typeface="Arial"/>
                <a:ea typeface="Arial"/>
                <a:cs typeface="Arial"/>
                <a:sym typeface="Arial"/>
              </a:rPr>
              <a:t> : Ce poste budgétaire couvre les coûts estimés pour l'achat de fournitures et de matériel nécessaires à des fins de formation, à la publication de manuels et à d'autres activités. </a:t>
            </a:r>
            <a:endParaRPr/>
          </a:p>
          <a:p>
            <a:pPr indent="0" lvl="0" marL="0" rtl="0" algn="l">
              <a:lnSpc>
                <a:spcPct val="150000"/>
              </a:lnSpc>
              <a:spcBef>
                <a:spcPts val="0"/>
              </a:spcBef>
              <a:spcAft>
                <a:spcPts val="0"/>
              </a:spcAft>
              <a:buSzPts val="1600"/>
              <a:buNone/>
            </a:pPr>
            <a:r>
              <a:t/>
            </a:r>
            <a:endParaRPr sz="1400">
              <a:solidFill>
                <a:schemeClr val="dk1"/>
              </a:solidFill>
              <a:latin typeface="Arial"/>
              <a:ea typeface="Arial"/>
              <a:cs typeface="Arial"/>
              <a:sym typeface="Arial"/>
            </a:endParaRPr>
          </a:p>
          <a:p>
            <a:pPr indent="0" lvl="0" marL="0" rtl="0" algn="l">
              <a:lnSpc>
                <a:spcPct val="150000"/>
              </a:lnSpc>
              <a:spcBef>
                <a:spcPts val="0"/>
              </a:spcBef>
              <a:spcAft>
                <a:spcPts val="0"/>
              </a:spcAft>
              <a:buSzPts val="1600"/>
              <a:buNone/>
            </a:pPr>
            <a:r>
              <a:rPr b="1" i="1" lang="fr-FR" sz="1400">
                <a:solidFill>
                  <a:schemeClr val="dk1"/>
                </a:solidFill>
                <a:latin typeface="Arial"/>
                <a:ea typeface="Arial"/>
                <a:cs typeface="Arial"/>
                <a:sym typeface="Arial"/>
              </a:rPr>
              <a:t>Consultants</a:t>
            </a:r>
            <a:r>
              <a:rPr lang="fr-FR" sz="1400">
                <a:solidFill>
                  <a:schemeClr val="dk1"/>
                </a:solidFill>
                <a:latin typeface="Arial"/>
                <a:ea typeface="Arial"/>
                <a:cs typeface="Arial"/>
                <a:sym typeface="Arial"/>
              </a:rPr>
              <a:t> : Ce poste budgétaire couvre les coûts estimés pour l'embauche de consultants dont les services seraient nécessaires pour certaines activités à entreprendre dans le cadre du projet (. ex. évaluation des propositions de subventions secondaires, évaluations à mi-parcours/finales et autres).</a:t>
            </a:r>
            <a:endParaRPr/>
          </a:p>
        </p:txBody>
      </p:sp>
      <p:sp>
        <p:nvSpPr>
          <p:cNvPr id="546" name="Google Shape;546;p8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47" name="Google Shape;547;p87"/>
          <p:cNvSpPr txBox="1"/>
          <p:nvPr>
            <p:ph type="title"/>
          </p:nvPr>
        </p:nvSpPr>
        <p:spPr>
          <a:xfrm>
            <a:off x="770110" y="85721"/>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CATÉGORIES BUDGÉTAIRES</a:t>
            </a:r>
            <a:endParaRPr>
              <a:solidFill>
                <a:srgbClr val="FF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8"/>
          <p:cNvSpPr txBox="1"/>
          <p:nvPr>
            <p:ph idx="1" type="body"/>
          </p:nvPr>
        </p:nvSpPr>
        <p:spPr>
          <a:xfrm>
            <a:off x="685800" y="468351"/>
            <a:ext cx="7772400" cy="44730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b="1" i="1" lang="fr-FR">
                <a:solidFill>
                  <a:schemeClr val="dk1"/>
                </a:solidFill>
                <a:latin typeface="Arial"/>
                <a:ea typeface="Arial"/>
                <a:cs typeface="Arial"/>
                <a:sym typeface="Arial"/>
              </a:rPr>
              <a:t>Sous-traitances </a:t>
            </a:r>
            <a:r>
              <a:rPr lang="fr-FR">
                <a:solidFill>
                  <a:schemeClr val="dk1"/>
                </a:solidFill>
                <a:latin typeface="Arial"/>
                <a:ea typeface="Arial"/>
                <a:cs typeface="Arial"/>
                <a:sym typeface="Arial"/>
              </a:rPr>
              <a:t>: Ce poste se réfère aux coûts estimés des sous-traitants qui peuvent être émises par le bénéficiaire principal à d'autres organisations dans le but de réaliser certaines activités planifiées pour mettre en œuvre le projet. </a:t>
            </a:r>
            <a:endParaRPr/>
          </a:p>
          <a:p>
            <a:pPr indent="0" lvl="0" marL="0" rtl="0" algn="l">
              <a:lnSpc>
                <a:spcPct val="150000"/>
              </a:lnSpc>
              <a:spcBef>
                <a:spcPts val="0"/>
              </a:spcBef>
              <a:spcAft>
                <a:spcPts val="0"/>
              </a:spcAft>
              <a:buSzPts val="1600"/>
              <a:buNone/>
            </a:pPr>
            <a:r>
              <a:rPr b="1" i="1" lang="fr-FR">
                <a:solidFill>
                  <a:schemeClr val="dk1"/>
                </a:solidFill>
                <a:latin typeface="Arial"/>
                <a:ea typeface="Arial"/>
                <a:cs typeface="Arial"/>
                <a:sym typeface="Arial"/>
              </a:rPr>
              <a:t>Autres coûts directs </a:t>
            </a:r>
            <a:r>
              <a:rPr lang="fr-FR">
                <a:solidFill>
                  <a:schemeClr val="dk1"/>
                </a:solidFill>
                <a:latin typeface="Arial"/>
                <a:ea typeface="Arial"/>
                <a:cs typeface="Arial"/>
                <a:sym typeface="Arial"/>
              </a:rPr>
              <a:t>: Ce poste correspond normalement au total des coûts estimés pour les postes de dépenses mineurs qui peuvent être encourus lors de la mise en œuvre du projet (par exemple, communication, courrier, connexion Wifi et autres coûts similaires).  </a:t>
            </a:r>
            <a:endParaRPr/>
          </a:p>
          <a:p>
            <a:pPr indent="0" lvl="0" marL="0" rtl="0" algn="l">
              <a:lnSpc>
                <a:spcPct val="150000"/>
              </a:lnSpc>
              <a:spcBef>
                <a:spcPts val="0"/>
              </a:spcBef>
              <a:spcAft>
                <a:spcPts val="0"/>
              </a:spcAft>
              <a:buSzPts val="1600"/>
              <a:buNone/>
            </a:pPr>
            <a:r>
              <a:rPr b="1" i="1" lang="fr-FR">
                <a:solidFill>
                  <a:schemeClr val="dk1"/>
                </a:solidFill>
                <a:latin typeface="Arial"/>
                <a:ea typeface="Arial"/>
                <a:cs typeface="Arial"/>
                <a:sym typeface="Arial"/>
              </a:rPr>
              <a:t>Coûts indirects </a:t>
            </a:r>
            <a:r>
              <a:rPr lang="fr-FR">
                <a:solidFill>
                  <a:schemeClr val="dk1"/>
                </a:solidFill>
                <a:latin typeface="Arial"/>
                <a:ea typeface="Arial"/>
                <a:cs typeface="Arial"/>
                <a:sym typeface="Arial"/>
              </a:rPr>
              <a:t>: Les coûts indirects font référence aux coûts qui ne sont pas directement attribuables à votre projet financé par l'USAID. Sous ce poste, votre organisation serait en mesure d'allouer les frais de fonctionnement ou les frais généraux et administratifs qui ne sont pas identifiables à des projets ou des activités spécifiques.</a:t>
            </a:r>
            <a:endParaRPr/>
          </a:p>
        </p:txBody>
      </p:sp>
      <p:sp>
        <p:nvSpPr>
          <p:cNvPr id="553" name="Google Shape;553;p8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54" name="Google Shape;554;p88"/>
          <p:cNvSpPr txBox="1"/>
          <p:nvPr>
            <p:ph type="title"/>
          </p:nvPr>
        </p:nvSpPr>
        <p:spPr>
          <a:xfrm>
            <a:off x="770110" y="85721"/>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CATÉGORIES BUDGÉTAIRES</a:t>
            </a:r>
            <a:endParaRPr>
              <a:solidFill>
                <a:srgbClr val="FF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9"/>
          <p:cNvSpPr txBox="1"/>
          <p:nvPr>
            <p:ph idx="1" type="body"/>
          </p:nvPr>
        </p:nvSpPr>
        <p:spPr>
          <a:xfrm>
            <a:off x="685800" y="468351"/>
            <a:ext cx="7772400" cy="4473000"/>
          </a:xfrm>
          <a:prstGeom prst="rect">
            <a:avLst/>
          </a:prstGeom>
          <a:noFill/>
          <a:ln>
            <a:noFill/>
          </a:ln>
        </p:spPr>
        <p:txBody>
          <a:bodyPr anchorCtr="0" anchor="t" bIns="91175" lIns="91175" spcFirstLastPara="1" rIns="91175" wrap="square" tIns="91175">
            <a:noAutofit/>
          </a:bodyPr>
          <a:lstStyle/>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Un narratif budgétaire doit accompagner les feuilles de calcul détaillées du budget du projet. </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Dans ce document, vous devez fournir une brève description de chaque poste budgétaire (par exemple, billet d'avion, consultant, loyer de bureau, etc.) inclus dans le budget de votre projet et les hypothèses que vous avez utilisées pour parvenir aux estimations budgétaires.) </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Lorsque vous avez soumis le budget détaillé de votre projet pour appuyer votre demande ou proposition de financement de l'USAID, votre organisation doit avoir expliqué toutes les catégories budgétaires avec suffisamment de détails sur la manière dont les fonds de l'USAID seront dépensés.</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La narrative du budget est nécessaire pour que l'USAID puisse déterminer si le financement que vous demandez est justifié et raisonnable pour le type d'activités que vous prévoyez de mener.</a:t>
            </a:r>
            <a:endParaRPr/>
          </a:p>
        </p:txBody>
      </p:sp>
      <p:sp>
        <p:nvSpPr>
          <p:cNvPr id="560" name="Google Shape;560;p8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61" name="Google Shape;561;p89"/>
          <p:cNvSpPr txBox="1"/>
          <p:nvPr>
            <p:ph type="title"/>
          </p:nvPr>
        </p:nvSpPr>
        <p:spPr>
          <a:xfrm>
            <a:off x="770110" y="85721"/>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NARRATIF BUDGÉTAIRE </a:t>
            </a:r>
            <a:endParaRPr>
              <a:solidFill>
                <a:srgbClr val="FF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90"/>
          <p:cNvSpPr txBox="1"/>
          <p:nvPr>
            <p:ph idx="1" type="body"/>
          </p:nvPr>
        </p:nvSpPr>
        <p:spPr>
          <a:xfrm>
            <a:off x="685800" y="468351"/>
            <a:ext cx="7772400" cy="4473000"/>
          </a:xfrm>
          <a:prstGeom prst="rect">
            <a:avLst/>
          </a:prstGeom>
          <a:noFill/>
          <a:ln>
            <a:noFill/>
          </a:ln>
        </p:spPr>
        <p:txBody>
          <a:bodyPr anchorCtr="0" anchor="t" bIns="91175" lIns="91175" spcFirstLastPara="1" rIns="91175" wrap="square" tIns="91175">
            <a:noAutofit/>
          </a:bodyPr>
          <a:lstStyle/>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De même, vous devez également préparer un budget narratif détaillé si vous devez demander un réajustement budgétaire au cours de la mise en œuvre du projet. </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Vous devez être en mesure d'expliquer en détail pourquoi il est nécessaire de modifier les allocations budgétaires entre les postes budgétaires et la raison d'un dépassement ou d'une sous-utilisation des crédits dans certaines catégories budgétaires.</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Rappelez-vous que tous les coûts budgétisés et tous les coûts réels doivent être :</a:t>
            </a:r>
            <a:endParaRPr/>
          </a:p>
          <a:p>
            <a:pPr indent="-342900" lvl="0" marL="342900" rtl="0" algn="l">
              <a:lnSpc>
                <a:spcPct val="150000"/>
              </a:lnSpc>
              <a:spcBef>
                <a:spcPts val="0"/>
              </a:spcBef>
              <a:spcAft>
                <a:spcPts val="0"/>
              </a:spcAft>
              <a:buSzPts val="1600"/>
              <a:buFont typeface="Arial"/>
              <a:buAutoNum type="arabicPeriod"/>
            </a:pPr>
            <a:r>
              <a:rPr lang="fr-FR" sz="1400">
                <a:solidFill>
                  <a:schemeClr val="dk1"/>
                </a:solidFill>
                <a:latin typeface="Arial"/>
                <a:ea typeface="Arial"/>
                <a:cs typeface="Arial"/>
                <a:sym typeface="Arial"/>
              </a:rPr>
              <a:t>Raisonnables : Les coûts sont généralement reconnus par une « personne raisonnable » comme ordinaires et nécessaires.</a:t>
            </a:r>
            <a:endParaRPr/>
          </a:p>
          <a:p>
            <a:pPr indent="-342900" lvl="0" marL="342900" rtl="0" algn="l">
              <a:lnSpc>
                <a:spcPct val="150000"/>
              </a:lnSpc>
              <a:spcBef>
                <a:spcPts val="0"/>
              </a:spcBef>
              <a:spcAft>
                <a:spcPts val="0"/>
              </a:spcAft>
              <a:buSzPts val="1600"/>
              <a:buFont typeface="Arial"/>
              <a:buAutoNum type="arabicPeriod"/>
            </a:pPr>
            <a:r>
              <a:rPr lang="fr-FR" sz="1400">
                <a:solidFill>
                  <a:schemeClr val="dk1"/>
                </a:solidFill>
                <a:latin typeface="Arial"/>
                <a:ea typeface="Arial"/>
                <a:cs typeface="Arial"/>
                <a:sym typeface="Arial"/>
              </a:rPr>
              <a:t>Attribuables : Les coûts sont encourus spécifiquement pour la subvention.</a:t>
            </a:r>
            <a:endParaRPr/>
          </a:p>
          <a:p>
            <a:pPr indent="-342900" lvl="0" marL="342900" rtl="0" algn="l">
              <a:lnSpc>
                <a:spcPct val="150000"/>
              </a:lnSpc>
              <a:spcBef>
                <a:spcPts val="0"/>
              </a:spcBef>
              <a:spcAft>
                <a:spcPts val="0"/>
              </a:spcAft>
              <a:buSzPts val="1600"/>
              <a:buFont typeface="Arial"/>
              <a:buAutoNum type="arabicPeriod"/>
            </a:pPr>
            <a:r>
              <a:rPr lang="fr-FR" sz="1400">
                <a:solidFill>
                  <a:schemeClr val="dk1"/>
                </a:solidFill>
                <a:latin typeface="Arial"/>
                <a:ea typeface="Arial"/>
                <a:cs typeface="Arial"/>
                <a:sym typeface="Arial"/>
              </a:rPr>
              <a:t>Admissibles : Les coûts ne sont pas interdits par les conditions de la subvention ou les réglementations applicables.</a:t>
            </a:r>
            <a:endParaRPr/>
          </a:p>
        </p:txBody>
      </p:sp>
      <p:sp>
        <p:nvSpPr>
          <p:cNvPr id="567" name="Google Shape;567;p9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68" name="Google Shape;568;p90"/>
          <p:cNvSpPr txBox="1"/>
          <p:nvPr>
            <p:ph type="title"/>
          </p:nvPr>
        </p:nvSpPr>
        <p:spPr>
          <a:xfrm>
            <a:off x="770110" y="85721"/>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NARRATIF BUDGÉTAIRE </a:t>
            </a:r>
            <a:endParaRPr>
              <a:solidFill>
                <a:srgbClr val="FF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91"/>
          <p:cNvSpPr txBox="1"/>
          <p:nvPr>
            <p:ph idx="1" type="body"/>
          </p:nvPr>
        </p:nvSpPr>
        <p:spPr>
          <a:xfrm>
            <a:off x="685800" y="468351"/>
            <a:ext cx="7772400" cy="44730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sz="1200">
                <a:solidFill>
                  <a:schemeClr val="dk1"/>
                </a:solidFill>
                <a:latin typeface="Arial"/>
                <a:ea typeface="Arial"/>
                <a:cs typeface="Arial"/>
                <a:sym typeface="Arial"/>
              </a:rPr>
              <a:t>Le bénéficiaire doit recevoir au préalable l'approbation écrite d'AO pour des actions telles que:</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Changement de champ d'application / d'objectifs (modification requise)</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Révision du montant total de l'attribution ou de la période (modification requise)</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Recevoir un financement supplémentaire par rapport à l'obligation actuelle (modification requise)</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Changement de personnel clé mentionnée dans l'attribution</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Absence de chef de projet pendant 3 mois ou 25% du temps budgété</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Transfert des coûts indirects vers directs ou vice versa</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Inclusion des coûts qui nécessitent une approbation préalable conformément aux principes de coûts.</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Transférer les fonds alloués aux formations (paiement direct aux stagiaires) vers d'autres catégories de coûts.</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Transférer les fonds alloués aux constructions vers d'autres catégories de coûts, ou vice versa ;</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Sous-attribuer les travaux en cours d'attribution s'ils ne sont pas décrits dans le financement ​​ou inclus dans le budget approuvé. </a:t>
            </a:r>
            <a:endParaRPr/>
          </a:p>
          <a:p>
            <a:pPr indent="-285750" lvl="0" marL="285750" rtl="0" algn="l">
              <a:lnSpc>
                <a:spcPct val="150000"/>
              </a:lnSpc>
              <a:spcBef>
                <a:spcPts val="0"/>
              </a:spcBef>
              <a:spcAft>
                <a:spcPts val="0"/>
              </a:spcAft>
              <a:buSzPts val="1600"/>
              <a:buChar char="•"/>
            </a:pPr>
            <a:r>
              <a:rPr lang="fr-FR" sz="1200">
                <a:solidFill>
                  <a:schemeClr val="dk1"/>
                </a:solidFill>
                <a:latin typeface="Arial"/>
                <a:ea typeface="Arial"/>
                <a:cs typeface="Arial"/>
                <a:sym typeface="Arial"/>
              </a:rPr>
              <a:t>Transférer des fonds entre les catégories de coûts directs ou les programmes, fonctions et activités énumérés dans le budget de la subvention, lorsque le montant cumulé de ces transferts dépasse ou devrait dépasser 10 % du montant total de la subvention, tel qu'approuvé en dernier lieu par l'AO.</a:t>
            </a:r>
            <a:endParaRPr/>
          </a:p>
        </p:txBody>
      </p:sp>
      <p:sp>
        <p:nvSpPr>
          <p:cNvPr id="574" name="Google Shape;574;p9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575" name="Google Shape;575;p91"/>
          <p:cNvSpPr txBox="1"/>
          <p:nvPr>
            <p:ph type="title"/>
          </p:nvPr>
        </p:nvSpPr>
        <p:spPr>
          <a:xfrm>
            <a:off x="770110" y="85721"/>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000">
                <a:solidFill>
                  <a:srgbClr val="FF0000"/>
                </a:solidFill>
                <a:latin typeface="Arial"/>
                <a:ea typeface="Arial"/>
                <a:cs typeface="Arial"/>
                <a:sym typeface="Arial"/>
              </a:rPr>
              <a:t>RÉVISION DU BUDGET ET PLAN DE TRAVAIL</a:t>
            </a:r>
            <a:endParaRPr sz="2000">
              <a:solidFill>
                <a:srgbClr val="FF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2"/>
          <p:cNvSpPr/>
          <p:nvPr/>
        </p:nvSpPr>
        <p:spPr>
          <a:xfrm>
            <a:off x="516377" y="865179"/>
            <a:ext cx="2399700" cy="3345900"/>
          </a:xfrm>
          <a:prstGeom prst="rect">
            <a:avLst/>
          </a:prstGeom>
          <a:noFill/>
          <a:ln>
            <a:noFill/>
          </a:ln>
        </p:spPr>
        <p:txBody>
          <a:bodyPr anchorCtr="0" anchor="ctr" bIns="45700" lIns="91400" spcFirstLastPara="1" rIns="91400" wrap="square" tIns="45700">
            <a:noAutofit/>
          </a:bodyPr>
          <a:lstStyle/>
          <a:p>
            <a:pPr indent="0" lvl="0" marL="0" marR="0" rtl="0" algn="l">
              <a:lnSpc>
                <a:spcPct val="90000"/>
              </a:lnSpc>
              <a:spcBef>
                <a:spcPts val="0"/>
              </a:spcBef>
              <a:spcAft>
                <a:spcPts val="0"/>
              </a:spcAft>
              <a:buNone/>
            </a:pPr>
            <a:r>
              <a:rPr b="1" i="0" lang="fr-FR" sz="4399" u="none" cap="none" strike="noStrike">
                <a:solidFill>
                  <a:srgbClr val="FFFFFF"/>
                </a:solidFill>
                <a:latin typeface="Calibri"/>
                <a:ea typeface="Calibri"/>
                <a:cs typeface="Calibri"/>
                <a:sym typeface="Calibri"/>
              </a:rPr>
              <a:t>POINTS CLÉS</a:t>
            </a:r>
            <a:endParaRPr/>
          </a:p>
        </p:txBody>
      </p:sp>
      <p:sp>
        <p:nvSpPr>
          <p:cNvPr id="581" name="Google Shape;581;p92"/>
          <p:cNvSpPr/>
          <p:nvPr/>
        </p:nvSpPr>
        <p:spPr>
          <a:xfrm>
            <a:off x="1411" y="795"/>
            <a:ext cx="9141300" cy="774900"/>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2999" u="none" cap="none" strike="noStrike">
              <a:solidFill>
                <a:srgbClr val="FFFFFF"/>
              </a:solidFill>
              <a:latin typeface="Arial"/>
              <a:ea typeface="Arial"/>
              <a:cs typeface="Arial"/>
              <a:sym typeface="Arial"/>
            </a:endParaRPr>
          </a:p>
        </p:txBody>
      </p:sp>
      <p:sp>
        <p:nvSpPr>
          <p:cNvPr id="582" name="Google Shape;582;p92"/>
          <p:cNvSpPr txBox="1"/>
          <p:nvPr>
            <p:ph type="title"/>
          </p:nvPr>
        </p:nvSpPr>
        <p:spPr>
          <a:xfrm>
            <a:off x="640084" y="1483680"/>
            <a:ext cx="7543800" cy="18963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lang="fr-FR" sz="4050">
                <a:solidFill>
                  <a:srgbClr val="C00000"/>
                </a:solidFill>
                <a:latin typeface="Arial"/>
                <a:ea typeface="Arial"/>
                <a:cs typeface="Arial"/>
                <a:sym typeface="Arial"/>
              </a:rPr>
              <a:t>CONTRÔLE INTERNE </a:t>
            </a:r>
            <a:endParaRPr sz="4050">
              <a:solidFill>
                <a:srgbClr val="C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93"/>
          <p:cNvSpPr/>
          <p:nvPr/>
        </p:nvSpPr>
        <p:spPr>
          <a:xfrm>
            <a:off x="1196226" y="93276"/>
            <a:ext cx="6132900" cy="428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2000" u="none" cap="none" strike="noStrike">
                <a:solidFill>
                  <a:srgbClr val="FF0000"/>
                </a:solidFill>
                <a:latin typeface="Arial"/>
                <a:ea typeface="Arial"/>
                <a:cs typeface="Arial"/>
                <a:sym typeface="Arial"/>
              </a:rPr>
              <a:t>INTRODUCTION</a:t>
            </a:r>
            <a:endParaRPr/>
          </a:p>
        </p:txBody>
      </p:sp>
      <p:sp>
        <p:nvSpPr>
          <p:cNvPr id="588" name="Google Shape;588;p93"/>
          <p:cNvSpPr/>
          <p:nvPr/>
        </p:nvSpPr>
        <p:spPr>
          <a:xfrm>
            <a:off x="358585" y="521901"/>
            <a:ext cx="7808400" cy="3916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fr-FR" sz="1400" u="none" cap="none" strike="noStrike">
                <a:solidFill>
                  <a:srgbClr val="000000"/>
                </a:solidFill>
                <a:latin typeface="Arial"/>
                <a:ea typeface="Arial"/>
                <a:cs typeface="Arial"/>
                <a:sym typeface="Arial"/>
              </a:rPr>
              <a:t>Le contrôle interne est essentiel pour toute organisation. Il permet à l'organisation d'optimiser la gestion de l'ensemble des processus qu'elle a mis en place pour atteindre ses objectifs.  Il contribue également à réduire les erreurs, les accidents et les risques de fraude.</a:t>
            </a:r>
            <a:endParaRPr/>
          </a:p>
          <a:p>
            <a:pPr indent="0" lvl="0" marL="0" marR="0" rtl="0" algn="l">
              <a:lnSpc>
                <a:spcPct val="150000"/>
              </a:lnSpc>
              <a:spcBef>
                <a:spcPts val="280"/>
              </a:spcBef>
              <a:spcAft>
                <a:spcPts val="0"/>
              </a:spcAft>
              <a:buNone/>
            </a:pPr>
            <a:r>
              <a:rPr b="0" i="0" lang="fr-FR" sz="1400" u="none" cap="none" strike="noStrike">
                <a:solidFill>
                  <a:srgbClr val="000000"/>
                </a:solidFill>
                <a:latin typeface="Arial"/>
                <a:ea typeface="Arial"/>
                <a:cs typeface="Arial"/>
                <a:sym typeface="Arial"/>
              </a:rPr>
              <a:t>Les objectifs des contrôles internes sont les suivants</a:t>
            </a:r>
            <a:endParaRPr/>
          </a:p>
          <a:p>
            <a:pPr indent="-285750" lvl="0" marL="2857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Protéger les actifs.</a:t>
            </a:r>
            <a:endParaRPr/>
          </a:p>
          <a:p>
            <a:pPr indent="-285750" lvl="0" marL="2857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Garantir l'exactitude des enregistrements.</a:t>
            </a:r>
            <a:endParaRPr/>
          </a:p>
          <a:p>
            <a:pPr indent="-285750" lvl="0" marL="2857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promouvoir l'efficacité opérationnelle</a:t>
            </a:r>
            <a:endParaRPr/>
          </a:p>
          <a:p>
            <a:pPr indent="-285750" lvl="0" marL="2857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Réaliser la mission et les objectifs de l'organisation ; et</a:t>
            </a:r>
            <a:endParaRPr/>
          </a:p>
          <a:p>
            <a:pPr indent="-285750" lvl="0" marL="285750" marR="0" rtl="0" algn="l">
              <a:lnSpc>
                <a:spcPct val="150000"/>
              </a:lnSpc>
              <a:spcBef>
                <a:spcPts val="280"/>
              </a:spcBef>
              <a:spcAft>
                <a:spcPts val="0"/>
              </a:spcAft>
              <a:buClr>
                <a:schemeClr val="hlink"/>
              </a:buClr>
              <a:buSzPts val="1120"/>
              <a:buFont typeface="Arial"/>
              <a:buChar char="•"/>
            </a:pPr>
            <a:r>
              <a:rPr b="0" i="0" lang="fr-FR" sz="1400" u="none" cap="none" strike="noStrike">
                <a:solidFill>
                  <a:srgbClr val="000000"/>
                </a:solidFill>
                <a:latin typeface="Arial"/>
                <a:ea typeface="Arial"/>
                <a:cs typeface="Arial"/>
                <a:sym typeface="Arial"/>
              </a:rPr>
              <a:t>Assurer la conformité avec les politiques, les règles, les règlements et les lois.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idx="1" type="body"/>
          </p:nvPr>
        </p:nvSpPr>
        <p:spPr>
          <a:xfrm>
            <a:off x="685800" y="777210"/>
            <a:ext cx="7772400" cy="4213662"/>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i="1" lang="fr-FR">
                <a:solidFill>
                  <a:schemeClr val="dk1"/>
                </a:solidFill>
                <a:latin typeface="Arial"/>
                <a:ea typeface="Arial"/>
                <a:cs typeface="Arial"/>
                <a:sym typeface="Arial"/>
              </a:rPr>
              <a:t>“Un coût est raisonnable si, de par sa nature ou son montant, il ne dépasse pas celui qui serait encouru par une personne prudente dans les circonstances prévalant au moment où la décision a été prise d'engager le coût.”</a:t>
            </a:r>
            <a:endParaRPr/>
          </a:p>
          <a:p>
            <a:pPr indent="0" lvl="0" marL="0" rtl="0" algn="l">
              <a:lnSpc>
                <a:spcPct val="150000"/>
              </a:lnSpc>
              <a:spcBef>
                <a:spcPts val="0"/>
              </a:spcBef>
              <a:spcAft>
                <a:spcPts val="0"/>
              </a:spcAft>
              <a:buSzPts val="1600"/>
              <a:buNone/>
            </a:pPr>
            <a:r>
              <a:rPr lang="fr-FR">
                <a:solidFill>
                  <a:schemeClr val="dk1"/>
                </a:solidFill>
                <a:latin typeface="Arial"/>
                <a:ea typeface="Arial"/>
                <a:cs typeface="Arial"/>
                <a:sym typeface="Arial"/>
              </a:rPr>
              <a:t>Il sera tenu compte :</a:t>
            </a:r>
            <a:endParaRPr/>
          </a:p>
          <a:p>
            <a:pPr indent="-285743" lvl="0" marL="285743"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Coût généralement reconnu pour l'opération. </a:t>
            </a:r>
            <a:endParaRPr/>
          </a:p>
          <a:p>
            <a:pPr indent="-285743" lvl="0" marL="285743"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Restrictions / exigences imposées par des facteurs tels que la négociation sans lien de dépendance, les lois des États, etc.</a:t>
            </a:r>
            <a:endParaRPr/>
          </a:p>
          <a:p>
            <a:pPr indent="-285743" lvl="0" marL="285743"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Prix du marché pour des biens ou services comparables pour la zone géographique</a:t>
            </a:r>
            <a:endParaRPr/>
          </a:p>
          <a:p>
            <a:pPr indent="-285743" lvl="0" marL="285743"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Les individus ont agi avec prudence</a:t>
            </a:r>
            <a:endParaRPr/>
          </a:p>
          <a:p>
            <a:pPr indent="-285743" lvl="0" marL="285743" rtl="0" algn="l">
              <a:lnSpc>
                <a:spcPct val="150000"/>
              </a:lnSpc>
              <a:spcBef>
                <a:spcPts val="0"/>
              </a:spcBef>
              <a:spcAft>
                <a:spcPts val="0"/>
              </a:spcAft>
              <a:buSzPts val="1600"/>
              <a:buFont typeface="Noto Sans Symbols"/>
              <a:buChar char="❑"/>
            </a:pPr>
            <a:r>
              <a:rPr lang="fr-FR">
                <a:solidFill>
                  <a:schemeClr val="dk1"/>
                </a:solidFill>
                <a:latin typeface="Arial"/>
                <a:ea typeface="Arial"/>
                <a:cs typeface="Arial"/>
                <a:sym typeface="Arial"/>
              </a:rPr>
              <a:t>Écarts importants par rapport aux pratiques établies.</a:t>
            </a:r>
            <a:endParaRPr/>
          </a:p>
        </p:txBody>
      </p:sp>
      <p:sp>
        <p:nvSpPr>
          <p:cNvPr id="242" name="Google Shape;242;p4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SzPts val="600"/>
              <a:buNone/>
            </a:pPr>
            <a:fld id="{00000000-1234-1234-1234-123412341234}" type="slidenum">
              <a:rPr lang="fr-FR"/>
              <a:t>‹#›</a:t>
            </a:fld>
            <a:endParaRPr/>
          </a:p>
        </p:txBody>
      </p:sp>
      <p:sp>
        <p:nvSpPr>
          <p:cNvPr id="243" name="Google Shape;243;p40"/>
          <p:cNvSpPr txBox="1"/>
          <p:nvPr>
            <p:ph type="title"/>
          </p:nvPr>
        </p:nvSpPr>
        <p:spPr>
          <a:xfrm>
            <a:off x="777544" y="229673"/>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b="1" lang="fr-FR">
                <a:solidFill>
                  <a:srgbClr val="FF0000"/>
                </a:solidFill>
                <a:latin typeface="Quattrocento Sans"/>
                <a:ea typeface="Quattrocento Sans"/>
                <a:cs typeface="Quattrocento Sans"/>
                <a:sym typeface="Quattrocento Sans"/>
              </a:rPr>
              <a:t>LES PRINCIPES DE COÛTS-200.404 RAISONNABLE</a:t>
            </a:r>
            <a:endParaRPr>
              <a:solidFill>
                <a:srgbClr val="FF0000"/>
              </a:solidFill>
              <a:latin typeface="Quattrocento Sans"/>
              <a:ea typeface="Quattrocento Sans"/>
              <a:cs typeface="Quattrocento Sans"/>
              <a:sym typeface="Quattrocento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94"/>
          <p:cNvSpPr/>
          <p:nvPr/>
        </p:nvSpPr>
        <p:spPr>
          <a:xfrm>
            <a:off x="1196226" y="93276"/>
            <a:ext cx="6132900" cy="428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i="0" lang="fr-FR" sz="2000" u="none" cap="none" strike="noStrike">
                <a:solidFill>
                  <a:srgbClr val="FF0000"/>
                </a:solidFill>
                <a:latin typeface="Arial"/>
                <a:ea typeface="Arial"/>
                <a:cs typeface="Arial"/>
                <a:sym typeface="Arial"/>
              </a:rPr>
              <a:t>INTRODUCTION</a:t>
            </a:r>
            <a:endParaRPr/>
          </a:p>
        </p:txBody>
      </p:sp>
      <p:sp>
        <p:nvSpPr>
          <p:cNvPr id="594" name="Google Shape;594;p94"/>
          <p:cNvSpPr/>
          <p:nvPr/>
        </p:nvSpPr>
        <p:spPr>
          <a:xfrm>
            <a:off x="358585" y="521901"/>
            <a:ext cx="7808400" cy="3916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hlink"/>
              </a:buClr>
              <a:buSzPts val="1280"/>
              <a:buFont typeface="Arial"/>
              <a:buChar char="•"/>
            </a:pPr>
            <a:r>
              <a:rPr b="0" i="0" lang="fr-FR" sz="1600" u="none" cap="none" strike="noStrike">
                <a:solidFill>
                  <a:srgbClr val="000000"/>
                </a:solidFill>
                <a:latin typeface="Arial"/>
                <a:ea typeface="Arial"/>
                <a:cs typeface="Arial"/>
                <a:sym typeface="Arial"/>
              </a:rPr>
              <a:t>Les contrôles internes sont des processus mis en place par la direction pour aider une organisation à fonctionner de manière efficiente et efficace afin d'atteindre ses objectifs. </a:t>
            </a:r>
            <a:endParaRPr/>
          </a:p>
          <a:p>
            <a:pPr indent="-285750" lvl="0" marL="285750" marR="0" rtl="0" algn="l">
              <a:lnSpc>
                <a:spcPct val="150000"/>
              </a:lnSpc>
              <a:spcBef>
                <a:spcPts val="320"/>
              </a:spcBef>
              <a:spcAft>
                <a:spcPts val="0"/>
              </a:spcAft>
              <a:buClr>
                <a:schemeClr val="hlink"/>
              </a:buClr>
              <a:buSzPts val="1280"/>
              <a:buFont typeface="Arial"/>
              <a:buChar char="•"/>
            </a:pPr>
            <a:r>
              <a:rPr b="0" i="0" lang="fr-FR" sz="1600" u="none" cap="none" strike="noStrike">
                <a:solidFill>
                  <a:srgbClr val="000000"/>
                </a:solidFill>
                <a:latin typeface="Arial"/>
                <a:ea typeface="Arial"/>
                <a:cs typeface="Arial"/>
                <a:sym typeface="Arial"/>
              </a:rPr>
              <a:t>Les dirigeants pensent souvent que les contrôles internes relèvent de la compétence et de la responsabilité des comptables et des auditeurs. </a:t>
            </a:r>
            <a:endParaRPr/>
          </a:p>
          <a:p>
            <a:pPr indent="-285750" lvl="0" marL="285750" marR="0" rtl="0" algn="l">
              <a:lnSpc>
                <a:spcPct val="150000"/>
              </a:lnSpc>
              <a:spcBef>
                <a:spcPts val="320"/>
              </a:spcBef>
              <a:spcAft>
                <a:spcPts val="0"/>
              </a:spcAft>
              <a:buClr>
                <a:schemeClr val="hlink"/>
              </a:buClr>
              <a:buSzPts val="1280"/>
              <a:buFont typeface="Arial"/>
              <a:buChar char="•"/>
            </a:pPr>
            <a:r>
              <a:rPr b="0" i="0" lang="fr-FR" sz="1600" u="none" cap="none" strike="noStrike">
                <a:solidFill>
                  <a:srgbClr val="000000"/>
                </a:solidFill>
                <a:latin typeface="Arial"/>
                <a:ea typeface="Arial"/>
                <a:cs typeface="Arial"/>
                <a:sym typeface="Arial"/>
              </a:rPr>
              <a:t>En réalité, il incombe à la direction, à tous les niveaux de l'organisation, de veiller à ce que les contrôles internes soient mis en place, suivis et revus régulièrement.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5"/>
          <p:cNvSpPr txBox="1"/>
          <p:nvPr>
            <p:ph idx="1" type="body"/>
          </p:nvPr>
        </p:nvSpPr>
        <p:spPr>
          <a:xfrm>
            <a:off x="485382" y="1135510"/>
            <a:ext cx="7772400" cy="3519300"/>
          </a:xfrm>
          <a:prstGeom prst="rect">
            <a:avLst/>
          </a:prstGeom>
          <a:noFill/>
          <a:ln>
            <a:noFill/>
          </a:ln>
        </p:spPr>
        <p:txBody>
          <a:bodyPr anchorCtr="0" anchor="t" bIns="91175" lIns="91175" spcFirstLastPara="1" rIns="91175" wrap="square" tIns="91175">
            <a:noAutofit/>
          </a:bodyPr>
          <a:lstStyle/>
          <a:p>
            <a:pPr indent="0" lvl="0" marL="127000" rtl="0" algn="l">
              <a:lnSpc>
                <a:spcPct val="200000"/>
              </a:lnSpc>
              <a:spcBef>
                <a:spcPts val="0"/>
              </a:spcBef>
              <a:spcAft>
                <a:spcPts val="0"/>
              </a:spcAft>
              <a:buSzPts val="1600"/>
              <a:buNone/>
            </a:pPr>
            <a:r>
              <a:rPr lang="fr-FR" sz="1200">
                <a:solidFill>
                  <a:srgbClr val="000000"/>
                </a:solidFill>
                <a:latin typeface="Arial"/>
                <a:ea typeface="Arial"/>
                <a:cs typeface="Arial"/>
                <a:sym typeface="Arial"/>
              </a:rPr>
              <a:t>Conformément à la norme 2 CFR 200.303, l'entité non fédérale doit  établir et maintenir un contrôle interne efficace sur la subvention fédérale qui donne une assurance raisonnable que l'entité non fédérale gère la subvention fédérale conformément aux réglementations pertinentes et aux conditions de la subvention fédérale. </a:t>
            </a:r>
            <a:endParaRPr/>
          </a:p>
          <a:p>
            <a:pPr indent="0" lvl="0" marL="127000" rtl="0" algn="l">
              <a:lnSpc>
                <a:spcPct val="200000"/>
              </a:lnSpc>
              <a:spcBef>
                <a:spcPts val="0"/>
              </a:spcBef>
              <a:spcAft>
                <a:spcPts val="0"/>
              </a:spcAft>
              <a:buSzPts val="1600"/>
              <a:buNone/>
            </a:pPr>
            <a:r>
              <a:rPr lang="fr-FR" sz="1200">
                <a:solidFill>
                  <a:srgbClr val="000000"/>
                </a:solidFill>
                <a:latin typeface="Arial"/>
                <a:ea typeface="Arial"/>
                <a:cs typeface="Arial"/>
                <a:sym typeface="Arial"/>
              </a:rPr>
              <a:t>Ces contrôles internes doivent être conformes aux orientations des normes de contrôle interne du gouvernement fédéral (Standards for Internal Control in the Federal Government) publiés par le Comptroller General des États-Unis ou cadre intégré de contrôle interne  (Internal Control Integrated Framework)  publié par le Committee of Sponsoring Organizations of the Treadway Commission (COSO).</a:t>
            </a:r>
            <a:endParaRPr/>
          </a:p>
          <a:p>
            <a:pPr indent="0" lvl="0" marL="127000" rtl="0" algn="l">
              <a:lnSpc>
                <a:spcPct val="200000"/>
              </a:lnSpc>
              <a:spcBef>
                <a:spcPts val="0"/>
              </a:spcBef>
              <a:spcAft>
                <a:spcPts val="0"/>
              </a:spcAft>
              <a:buSzPts val="1600"/>
              <a:buNone/>
            </a:pPr>
            <a:r>
              <a:rPr lang="fr-FR" sz="1200">
                <a:solidFill>
                  <a:srgbClr val="000000"/>
                </a:solidFill>
                <a:latin typeface="Arial"/>
                <a:ea typeface="Arial"/>
                <a:cs typeface="Arial"/>
                <a:sym typeface="Arial"/>
              </a:rPr>
              <a:t>L'entité non fédérale doit se conformer à la Constitution des États-Unis, aux lois fédérales, aux règlements et aux conditions des subventions fédérales..</a:t>
            </a:r>
            <a:endParaRPr/>
          </a:p>
        </p:txBody>
      </p:sp>
      <p:sp>
        <p:nvSpPr>
          <p:cNvPr id="600" name="Google Shape;600;p9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01" name="Google Shape;601;p95"/>
          <p:cNvSpPr txBox="1"/>
          <p:nvPr>
            <p:ph type="title"/>
          </p:nvPr>
        </p:nvSpPr>
        <p:spPr>
          <a:xfrm>
            <a:off x="686104" y="356839"/>
            <a:ext cx="7772400" cy="7788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400">
                <a:solidFill>
                  <a:srgbClr val="FF0000"/>
                </a:solidFill>
                <a:latin typeface="Calibri"/>
                <a:ea typeface="Calibri"/>
                <a:cs typeface="Calibri"/>
                <a:sym typeface="Calibri"/>
              </a:rPr>
              <a:t>OBLIGATIONS EN MATIÈRE DE CONTRÔLE INTERNE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96"/>
          <p:cNvSpPr txBox="1"/>
          <p:nvPr>
            <p:ph idx="1" type="body"/>
          </p:nvPr>
        </p:nvSpPr>
        <p:spPr>
          <a:xfrm>
            <a:off x="485382" y="1135510"/>
            <a:ext cx="7772400" cy="3519300"/>
          </a:xfrm>
          <a:prstGeom prst="rect">
            <a:avLst/>
          </a:prstGeom>
          <a:noFill/>
          <a:ln>
            <a:noFill/>
          </a:ln>
        </p:spPr>
        <p:txBody>
          <a:bodyPr anchorCtr="0" anchor="t" bIns="91175" lIns="91175" spcFirstLastPara="1" rIns="91175" wrap="square" tIns="91175">
            <a:noAutofit/>
          </a:bodyPr>
          <a:lstStyle/>
          <a:p>
            <a:pPr indent="0" lvl="0" marL="127000" rtl="0" algn="l">
              <a:lnSpc>
                <a:spcPct val="200000"/>
              </a:lnSpc>
              <a:spcBef>
                <a:spcPts val="0"/>
              </a:spcBef>
              <a:spcAft>
                <a:spcPts val="0"/>
              </a:spcAft>
              <a:buSzPts val="1600"/>
              <a:buNone/>
            </a:pPr>
            <a:r>
              <a:rPr lang="fr-FR" sz="1200">
                <a:solidFill>
                  <a:srgbClr val="000000"/>
                </a:solidFill>
                <a:latin typeface="Arial"/>
                <a:ea typeface="Arial"/>
                <a:cs typeface="Arial"/>
                <a:sym typeface="Arial"/>
              </a:rPr>
              <a:t>L'entité non fédérale doit </a:t>
            </a:r>
            <a:endParaRPr/>
          </a:p>
          <a:p>
            <a:pPr indent="-330200" lvl="0" marL="457200" rtl="0" algn="l">
              <a:lnSpc>
                <a:spcPct val="200000"/>
              </a:lnSpc>
              <a:spcBef>
                <a:spcPts val="0"/>
              </a:spcBef>
              <a:spcAft>
                <a:spcPts val="0"/>
              </a:spcAft>
              <a:buSzPts val="1600"/>
              <a:buFont typeface="Arial"/>
              <a:buChar char="•"/>
            </a:pPr>
            <a:r>
              <a:rPr lang="fr-FR" sz="1200">
                <a:solidFill>
                  <a:srgbClr val="000000"/>
                </a:solidFill>
                <a:latin typeface="Arial"/>
                <a:ea typeface="Arial"/>
                <a:cs typeface="Arial"/>
                <a:sym typeface="Arial"/>
              </a:rPr>
              <a:t>Évaluer et contrôler la conformité de l'entité non fédérale avec les lois, les règlements et les conditions des subventions fédérales. </a:t>
            </a:r>
            <a:endParaRPr/>
          </a:p>
          <a:p>
            <a:pPr indent="-330200" lvl="0" marL="457200" rtl="0" algn="l">
              <a:lnSpc>
                <a:spcPct val="200000"/>
              </a:lnSpc>
              <a:spcBef>
                <a:spcPts val="0"/>
              </a:spcBef>
              <a:spcAft>
                <a:spcPts val="0"/>
              </a:spcAft>
              <a:buSzPts val="1600"/>
              <a:buFont typeface="Arial"/>
              <a:buChar char="•"/>
            </a:pPr>
            <a:r>
              <a:rPr lang="fr-FR" sz="1200">
                <a:solidFill>
                  <a:srgbClr val="000000"/>
                </a:solidFill>
                <a:latin typeface="Arial"/>
                <a:ea typeface="Arial"/>
                <a:cs typeface="Arial"/>
                <a:sym typeface="Arial"/>
              </a:rPr>
              <a:t>Prendre rapidement des mesures lorsque des cas de non-conformité sont identifiés, y compris des cas de non-conformité identifiés dans les résultats d'audit. </a:t>
            </a:r>
            <a:endParaRPr/>
          </a:p>
          <a:p>
            <a:pPr indent="-330200" lvl="0" marL="457200" rtl="0" algn="l">
              <a:lnSpc>
                <a:spcPct val="200000"/>
              </a:lnSpc>
              <a:spcBef>
                <a:spcPts val="0"/>
              </a:spcBef>
              <a:spcAft>
                <a:spcPts val="0"/>
              </a:spcAft>
              <a:buSzPts val="1600"/>
              <a:buFont typeface="Arial"/>
              <a:buChar char="•"/>
            </a:pPr>
            <a:r>
              <a:rPr lang="fr-FR" sz="1200">
                <a:solidFill>
                  <a:srgbClr val="000000"/>
                </a:solidFill>
                <a:latin typeface="Arial"/>
                <a:ea typeface="Arial"/>
                <a:cs typeface="Arial"/>
                <a:sym typeface="Arial"/>
              </a:rPr>
              <a:t>prendre des mesures raisonnables pour protéger les informations personnelles identifiables protégées et les autres informations désignées comme sensibles ou considérées comme telles, conformément aux lois applicables en matière de protection de la vie privée et de responsabilité en matière de confidentialité.</a:t>
            </a:r>
            <a:endParaRPr sz="1200">
              <a:latin typeface="Arial"/>
              <a:ea typeface="Arial"/>
              <a:cs typeface="Arial"/>
              <a:sym typeface="Arial"/>
            </a:endParaRPr>
          </a:p>
        </p:txBody>
      </p:sp>
      <p:sp>
        <p:nvSpPr>
          <p:cNvPr id="607" name="Google Shape;607;p9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08" name="Google Shape;608;p96"/>
          <p:cNvSpPr txBox="1"/>
          <p:nvPr>
            <p:ph type="title"/>
          </p:nvPr>
        </p:nvSpPr>
        <p:spPr>
          <a:xfrm>
            <a:off x="686104" y="356839"/>
            <a:ext cx="7772400" cy="7788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400">
                <a:solidFill>
                  <a:srgbClr val="FF0000"/>
                </a:solidFill>
                <a:latin typeface="Calibri"/>
                <a:ea typeface="Calibri"/>
                <a:cs typeface="Calibri"/>
                <a:sym typeface="Calibri"/>
              </a:rPr>
              <a:t>OBLIGATIONS EN MATIÈRE DE CONTRÔLE INTERNE (Suite)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97"/>
          <p:cNvSpPr txBox="1"/>
          <p:nvPr>
            <p:ph idx="1" type="body"/>
          </p:nvPr>
        </p:nvSpPr>
        <p:spPr>
          <a:xfrm>
            <a:off x="440778" y="862146"/>
            <a:ext cx="7772400" cy="43344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sz="1500">
                <a:solidFill>
                  <a:schemeClr val="dk1"/>
                </a:solidFill>
              </a:rPr>
              <a:t>La définition COSO du contrôle interne repose sur certains concepts fondamentaux à savoir : </a:t>
            </a:r>
            <a:endParaRPr/>
          </a:p>
          <a:p>
            <a:pPr indent="-400050" lvl="0" marL="400050" rtl="0" algn="l">
              <a:lnSpc>
                <a:spcPct val="150000"/>
              </a:lnSpc>
              <a:spcBef>
                <a:spcPts val="0"/>
              </a:spcBef>
              <a:spcAft>
                <a:spcPts val="0"/>
              </a:spcAft>
              <a:buSzPts val="1600"/>
              <a:buFont typeface="Arial"/>
              <a:buAutoNum type="romanLcPeriod"/>
            </a:pPr>
            <a:r>
              <a:rPr lang="fr-FR" sz="1500">
                <a:solidFill>
                  <a:schemeClr val="dk1"/>
                </a:solidFill>
              </a:rPr>
              <a:t>Le contrôle interne est un processus. Il constitue un moyen d'arriver à ses fins et non pas une fin en soi. </a:t>
            </a:r>
            <a:endParaRPr/>
          </a:p>
          <a:p>
            <a:pPr indent="-400050" lvl="0" marL="400050" rtl="0" algn="l">
              <a:lnSpc>
                <a:spcPct val="150000"/>
              </a:lnSpc>
              <a:spcBef>
                <a:spcPts val="0"/>
              </a:spcBef>
              <a:spcAft>
                <a:spcPts val="0"/>
              </a:spcAft>
              <a:buSzPts val="1600"/>
              <a:buFont typeface="Arial"/>
              <a:buAutoNum type="romanLcPeriod"/>
            </a:pPr>
            <a:r>
              <a:rPr lang="fr-FR" sz="1500">
                <a:solidFill>
                  <a:schemeClr val="dk1"/>
                </a:solidFill>
              </a:rPr>
              <a:t>Le contrôle interne est mis en œuvre par des personnes. L'efficacité du contrôle interne ne peut se suffire de l'existence de manuels de procédures et d'une documentation appropriée ; elle est assurée par des personnes à tous les niveaux de la hiérarchie. </a:t>
            </a:r>
            <a:endParaRPr/>
          </a:p>
          <a:p>
            <a:pPr indent="-400050" lvl="0" marL="400050" rtl="0" algn="l">
              <a:lnSpc>
                <a:spcPct val="150000"/>
              </a:lnSpc>
              <a:spcBef>
                <a:spcPts val="0"/>
              </a:spcBef>
              <a:spcAft>
                <a:spcPts val="0"/>
              </a:spcAft>
              <a:buSzPts val="1600"/>
              <a:buFont typeface="Arial"/>
              <a:buAutoNum type="romanLcPeriod"/>
            </a:pPr>
            <a:r>
              <a:rPr lang="fr-FR" sz="1500">
                <a:solidFill>
                  <a:schemeClr val="dk1"/>
                </a:solidFill>
              </a:rPr>
              <a:t>Le management et la direction ne peuvent attendre du contrôle interne qu'une assurance raisonnable, et non une assurance absolue.</a:t>
            </a:r>
            <a:endParaRPr/>
          </a:p>
          <a:p>
            <a:pPr indent="-400050" lvl="0" marL="400050" rtl="0" algn="l">
              <a:lnSpc>
                <a:spcPct val="150000"/>
              </a:lnSpc>
              <a:spcBef>
                <a:spcPts val="0"/>
              </a:spcBef>
              <a:spcAft>
                <a:spcPts val="0"/>
              </a:spcAft>
              <a:buSzPts val="1600"/>
              <a:buFont typeface="Arial"/>
              <a:buAutoNum type="romanLcPeriod"/>
            </a:pPr>
            <a:r>
              <a:rPr lang="fr-FR" sz="1500">
                <a:solidFill>
                  <a:schemeClr val="dk1"/>
                </a:solidFill>
              </a:rPr>
              <a:t>Le contrôle interne est axé sur la réalisation d'objectifs dans un ou plusieurs domaines (ou catégories) qui sont distincts mais qui se recoupent.</a:t>
            </a:r>
            <a:endParaRPr/>
          </a:p>
        </p:txBody>
      </p:sp>
      <p:sp>
        <p:nvSpPr>
          <p:cNvPr id="614" name="Google Shape;614;p9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15" name="Google Shape;615;p97"/>
          <p:cNvSpPr txBox="1"/>
          <p:nvPr>
            <p:ph type="title"/>
          </p:nvPr>
        </p:nvSpPr>
        <p:spPr>
          <a:xfrm>
            <a:off x="685800" y="400446"/>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400">
                <a:solidFill>
                  <a:srgbClr val="FF0000"/>
                </a:solidFill>
                <a:latin typeface="Calibri"/>
                <a:ea typeface="Calibri"/>
                <a:cs typeface="Calibri"/>
                <a:sym typeface="Calibri"/>
              </a:rPr>
              <a:t>CADRE INTÉGRÉ DU CONTRÔLE INTERNE (COSO)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98"/>
          <p:cNvSpPr txBox="1"/>
          <p:nvPr>
            <p:ph idx="1" type="body"/>
          </p:nvPr>
        </p:nvSpPr>
        <p:spPr>
          <a:xfrm>
            <a:off x="686104" y="1135510"/>
            <a:ext cx="7772400" cy="40080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a:t>Le contrôle interne est décomposé par le référentiel COSO en cinq éléments :</a:t>
            </a:r>
            <a:endParaRPr/>
          </a:p>
          <a:p>
            <a:pPr indent="-342900" lvl="0" marL="342900" rtl="0" algn="l">
              <a:lnSpc>
                <a:spcPct val="150000"/>
              </a:lnSpc>
              <a:spcBef>
                <a:spcPts val="0"/>
              </a:spcBef>
              <a:spcAft>
                <a:spcPts val="0"/>
              </a:spcAft>
              <a:buSzPts val="1600"/>
              <a:buFont typeface="Arial"/>
              <a:buAutoNum type="arabicPeriod"/>
            </a:pPr>
            <a:r>
              <a:rPr lang="fr-FR"/>
              <a:t>L'environnement de contrôle</a:t>
            </a:r>
            <a:endParaRPr/>
          </a:p>
          <a:p>
            <a:pPr indent="-342900" lvl="0" marL="342900" rtl="0" algn="l">
              <a:lnSpc>
                <a:spcPct val="150000"/>
              </a:lnSpc>
              <a:spcBef>
                <a:spcPts val="0"/>
              </a:spcBef>
              <a:spcAft>
                <a:spcPts val="0"/>
              </a:spcAft>
              <a:buSzPts val="1600"/>
              <a:buFont typeface="Arial"/>
              <a:buAutoNum type="arabicPeriod"/>
            </a:pPr>
            <a:r>
              <a:rPr lang="fr-FR"/>
              <a:t>L'évaluation des risques</a:t>
            </a:r>
            <a:endParaRPr/>
          </a:p>
          <a:p>
            <a:pPr indent="-342900" lvl="0" marL="342900" rtl="0" algn="l">
              <a:lnSpc>
                <a:spcPct val="150000"/>
              </a:lnSpc>
              <a:spcBef>
                <a:spcPts val="0"/>
              </a:spcBef>
              <a:spcAft>
                <a:spcPts val="0"/>
              </a:spcAft>
              <a:buSzPts val="1600"/>
              <a:buFont typeface="Arial"/>
              <a:buAutoNum type="arabicPeriod"/>
            </a:pPr>
            <a:r>
              <a:rPr lang="fr-FR"/>
              <a:t>Les activités de contrôle</a:t>
            </a:r>
            <a:endParaRPr/>
          </a:p>
          <a:p>
            <a:pPr indent="-342900" lvl="0" marL="342900" rtl="0" algn="l">
              <a:lnSpc>
                <a:spcPct val="150000"/>
              </a:lnSpc>
              <a:spcBef>
                <a:spcPts val="0"/>
              </a:spcBef>
              <a:spcAft>
                <a:spcPts val="0"/>
              </a:spcAft>
              <a:buSzPts val="1600"/>
              <a:buFont typeface="Arial"/>
              <a:buAutoNum type="arabicPeriod"/>
            </a:pPr>
            <a:r>
              <a:rPr lang="fr-FR"/>
              <a:t>L'information et la communication</a:t>
            </a:r>
            <a:endParaRPr/>
          </a:p>
          <a:p>
            <a:pPr indent="-342900" lvl="0" marL="342900" rtl="0" algn="l">
              <a:lnSpc>
                <a:spcPct val="150000"/>
              </a:lnSpc>
              <a:spcBef>
                <a:spcPts val="0"/>
              </a:spcBef>
              <a:spcAft>
                <a:spcPts val="0"/>
              </a:spcAft>
              <a:buSzPts val="1600"/>
              <a:buFont typeface="Arial"/>
              <a:buAutoNum type="arabicPeriod"/>
            </a:pPr>
            <a:r>
              <a:rPr lang="fr-FR"/>
              <a:t>Le pilotage</a:t>
            </a:r>
            <a:endParaRPr/>
          </a:p>
        </p:txBody>
      </p:sp>
      <p:sp>
        <p:nvSpPr>
          <p:cNvPr id="621" name="Google Shape;621;p9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22" name="Google Shape;622;p98"/>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400">
                <a:solidFill>
                  <a:srgbClr val="FF0000"/>
                </a:solidFill>
                <a:latin typeface="Calibri"/>
                <a:ea typeface="Calibri"/>
                <a:cs typeface="Calibri"/>
                <a:sym typeface="Calibri"/>
              </a:rPr>
              <a:t> LES ÉLÉMENTS DU CONTRÔLE INTERNE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99"/>
          <p:cNvSpPr txBox="1"/>
          <p:nvPr>
            <p:ph idx="1" type="body"/>
          </p:nvPr>
        </p:nvSpPr>
        <p:spPr>
          <a:xfrm>
            <a:off x="686104" y="1135510"/>
            <a:ext cx="7772400" cy="4008000"/>
          </a:xfrm>
          <a:prstGeom prst="rect">
            <a:avLst/>
          </a:prstGeom>
          <a:noFill/>
          <a:ln>
            <a:noFill/>
          </a:ln>
        </p:spPr>
        <p:txBody>
          <a:bodyPr anchorCtr="0" anchor="t" bIns="91175" lIns="91175" spcFirstLastPara="1" rIns="91175" wrap="square" tIns="91175">
            <a:noAutofit/>
          </a:bodyPr>
          <a:lstStyle/>
          <a:p>
            <a:pPr indent="0" lvl="0" marL="0" rtl="0" algn="l">
              <a:lnSpc>
                <a:spcPct val="200000"/>
              </a:lnSpc>
              <a:spcBef>
                <a:spcPts val="0"/>
              </a:spcBef>
              <a:spcAft>
                <a:spcPts val="0"/>
              </a:spcAft>
              <a:buSzPts val="1600"/>
              <a:buNone/>
            </a:pPr>
            <a:r>
              <a:rPr lang="fr-FR" sz="1400"/>
              <a:t>L'environnement de contrôle est la culture, les valeurs et les attentes que les organisations mettent en place.  Les moyens d'établir et d'alimenter l'environnement sont les suivants :</a:t>
            </a:r>
            <a:endParaRPr/>
          </a:p>
          <a:p>
            <a:pPr indent="-285750" lvl="0" marL="285750" rtl="0" algn="l">
              <a:lnSpc>
                <a:spcPct val="200000"/>
              </a:lnSpc>
              <a:spcBef>
                <a:spcPts val="0"/>
              </a:spcBef>
              <a:spcAft>
                <a:spcPts val="0"/>
              </a:spcAft>
              <a:buSzPts val="1600"/>
              <a:buFont typeface="Noto Sans Symbols"/>
              <a:buChar char="❖"/>
            </a:pPr>
            <a:r>
              <a:rPr lang="fr-FR" sz="1400"/>
              <a:t>Donner le "ton au sommet" en mettant en œuvre et en promouvant des normes éthiques, des politiques d'intégrité et de responsabilité.</a:t>
            </a:r>
            <a:endParaRPr/>
          </a:p>
          <a:p>
            <a:pPr indent="-285750" lvl="0" marL="285750" rtl="0" algn="l">
              <a:lnSpc>
                <a:spcPct val="200000"/>
              </a:lnSpc>
              <a:spcBef>
                <a:spcPts val="0"/>
              </a:spcBef>
              <a:spcAft>
                <a:spcPts val="0"/>
              </a:spcAft>
              <a:buSzPts val="1600"/>
              <a:buFont typeface="Noto Sans Symbols"/>
              <a:buChar char="❖"/>
            </a:pPr>
            <a:r>
              <a:rPr lang="fr-FR" sz="1400"/>
              <a:t>Définir la mission, les buts et les objectifs (planification stratégique) afin que l'organisation sache ce qu'elle doit accomplir.</a:t>
            </a:r>
            <a:endParaRPr/>
          </a:p>
          <a:p>
            <a:pPr indent="-285750" lvl="0" marL="285750" rtl="0" algn="l">
              <a:lnSpc>
                <a:spcPct val="200000"/>
              </a:lnSpc>
              <a:spcBef>
                <a:spcPts val="0"/>
              </a:spcBef>
              <a:spcAft>
                <a:spcPts val="0"/>
              </a:spcAft>
              <a:buSzPts val="1600"/>
              <a:buFont typeface="Noto Sans Symbols"/>
              <a:buChar char="❖"/>
            </a:pPr>
            <a:r>
              <a:rPr lang="fr-FR" sz="1400"/>
              <a:t>Établir une structure, des responsabilités organisationnelles et des chaînes hiérarchiques.</a:t>
            </a:r>
            <a:endParaRPr/>
          </a:p>
          <a:p>
            <a:pPr indent="-285750" lvl="0" marL="285750" rtl="0" algn="l">
              <a:lnSpc>
                <a:spcPct val="200000"/>
              </a:lnSpc>
              <a:spcBef>
                <a:spcPts val="0"/>
              </a:spcBef>
              <a:spcAft>
                <a:spcPts val="0"/>
              </a:spcAft>
              <a:buSzPts val="1600"/>
              <a:buFont typeface="Noto Sans Symbols"/>
              <a:buChar char="❖"/>
            </a:pPr>
            <a:r>
              <a:rPr lang="fr-FR" sz="1400"/>
              <a:t>Embaucher des personnels compétents et dignes de confiance et leur fournir la formation nécessaire.</a:t>
            </a:r>
            <a:endParaRPr sz="1400"/>
          </a:p>
        </p:txBody>
      </p:sp>
      <p:sp>
        <p:nvSpPr>
          <p:cNvPr id="628" name="Google Shape;628;p9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29" name="Google Shape;629;p99"/>
          <p:cNvSpPr txBox="1"/>
          <p:nvPr>
            <p:ph type="title"/>
          </p:nvPr>
        </p:nvSpPr>
        <p:spPr>
          <a:xfrm>
            <a:off x="686104" y="327102"/>
            <a:ext cx="7772400" cy="8085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400">
                <a:solidFill>
                  <a:srgbClr val="FF0000"/>
                </a:solidFill>
                <a:latin typeface="Calibri"/>
                <a:ea typeface="Calibri"/>
                <a:cs typeface="Calibri"/>
                <a:sym typeface="Calibri"/>
              </a:rPr>
              <a:t>L'ENVIRONNEMENT DE CONTRÔLE.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0"/>
          <p:cNvSpPr txBox="1"/>
          <p:nvPr>
            <p:ph idx="1" type="body"/>
          </p:nvPr>
        </p:nvSpPr>
        <p:spPr>
          <a:xfrm>
            <a:off x="686104" y="1135510"/>
            <a:ext cx="7772400" cy="4008000"/>
          </a:xfrm>
          <a:prstGeom prst="rect">
            <a:avLst/>
          </a:prstGeom>
          <a:noFill/>
          <a:ln>
            <a:noFill/>
          </a:ln>
        </p:spPr>
        <p:txBody>
          <a:bodyPr anchorCtr="0" anchor="t" bIns="91175" lIns="91175" spcFirstLastPara="1" rIns="91175" wrap="square" tIns="91175">
            <a:noAutofit/>
          </a:bodyPr>
          <a:lstStyle/>
          <a:p>
            <a:pPr indent="0" lvl="0" marL="0" rtl="0" algn="l">
              <a:lnSpc>
                <a:spcPct val="200000"/>
              </a:lnSpc>
              <a:spcBef>
                <a:spcPts val="0"/>
              </a:spcBef>
              <a:spcAft>
                <a:spcPts val="0"/>
              </a:spcAft>
              <a:buSzPts val="1600"/>
              <a:buNone/>
            </a:pPr>
            <a:r>
              <a:rPr lang="fr-FR" sz="1400"/>
              <a:t>Les moyens d'établir et d'alimenter l'environnement sont les suivants :</a:t>
            </a:r>
            <a:endParaRPr/>
          </a:p>
          <a:p>
            <a:pPr indent="-285750" lvl="0" marL="285750" rtl="0" algn="l">
              <a:lnSpc>
                <a:spcPct val="200000"/>
              </a:lnSpc>
              <a:spcBef>
                <a:spcPts val="0"/>
              </a:spcBef>
              <a:spcAft>
                <a:spcPts val="0"/>
              </a:spcAft>
              <a:buSzPts val="1600"/>
              <a:buFont typeface="Noto Sans Symbols"/>
              <a:buChar char="❖"/>
            </a:pPr>
            <a:r>
              <a:rPr lang="fr-FR" sz="1400"/>
              <a:t>Assurer le leadership et la bonne gouvernance en restant au fait des opérations et des performances, et en corrigeant les problèmes lorsqu'ils sont identifiés.</a:t>
            </a:r>
            <a:endParaRPr/>
          </a:p>
          <a:p>
            <a:pPr indent="-285750" lvl="0" marL="285750" rtl="0" algn="l">
              <a:lnSpc>
                <a:spcPct val="200000"/>
              </a:lnSpc>
              <a:spcBef>
                <a:spcPts val="0"/>
              </a:spcBef>
              <a:spcAft>
                <a:spcPts val="0"/>
              </a:spcAft>
              <a:buSzPts val="1600"/>
              <a:buFont typeface="Noto Sans Symbols"/>
              <a:buChar char="❖"/>
            </a:pPr>
            <a:r>
              <a:rPr lang="fr-FR" sz="1400"/>
              <a:t>Insister sur le fait que la conformité aux lois et aux règlements est une attente de l'organisation.</a:t>
            </a:r>
            <a:endParaRPr/>
          </a:p>
          <a:p>
            <a:pPr indent="-285750" lvl="0" marL="285750" rtl="0" algn="l">
              <a:lnSpc>
                <a:spcPct val="200000"/>
              </a:lnSpc>
              <a:spcBef>
                <a:spcPts val="0"/>
              </a:spcBef>
              <a:spcAft>
                <a:spcPts val="0"/>
              </a:spcAft>
              <a:buSzPts val="1600"/>
              <a:buFont typeface="Noto Sans Symbols"/>
              <a:buChar char="❖"/>
            </a:pPr>
            <a:r>
              <a:rPr lang="fr-FR" sz="1400"/>
              <a:t>Veiller à ce que les buts et les objectifs soient clairs (en particulier lorsqu'il y a plusieurs subventions) et ne soient pas en concurrence les uns avec les autres ou avec les exigences en matière de conformité.</a:t>
            </a:r>
            <a:endParaRPr/>
          </a:p>
          <a:p>
            <a:pPr indent="-285750" lvl="0" marL="285750" rtl="0" algn="l">
              <a:lnSpc>
                <a:spcPct val="200000"/>
              </a:lnSpc>
              <a:spcBef>
                <a:spcPts val="0"/>
              </a:spcBef>
              <a:spcAft>
                <a:spcPts val="0"/>
              </a:spcAft>
              <a:buSzPts val="1600"/>
              <a:buFont typeface="Noto Sans Symbols"/>
              <a:buChar char="❖"/>
            </a:pPr>
            <a:r>
              <a:rPr lang="fr-FR" sz="1400"/>
              <a:t>Tenir les gens redevables de leurs responsabilités.</a:t>
            </a:r>
            <a:endParaRPr sz="1400"/>
          </a:p>
        </p:txBody>
      </p:sp>
      <p:sp>
        <p:nvSpPr>
          <p:cNvPr id="635" name="Google Shape;635;p10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36" name="Google Shape;636;p100"/>
          <p:cNvSpPr txBox="1"/>
          <p:nvPr>
            <p:ph type="title"/>
          </p:nvPr>
        </p:nvSpPr>
        <p:spPr>
          <a:xfrm>
            <a:off x="686104" y="327102"/>
            <a:ext cx="7772400" cy="8085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400">
                <a:solidFill>
                  <a:srgbClr val="FF0000"/>
                </a:solidFill>
                <a:latin typeface="Calibri"/>
                <a:ea typeface="Calibri"/>
                <a:cs typeface="Calibri"/>
                <a:sym typeface="Calibri"/>
              </a:rPr>
              <a:t>L'ENVIRONNEMENT DE CONTRÔLE (SUITE).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01"/>
          <p:cNvSpPr txBox="1"/>
          <p:nvPr>
            <p:ph idx="1" type="body"/>
          </p:nvPr>
        </p:nvSpPr>
        <p:spPr>
          <a:xfrm>
            <a:off x="685799" y="897616"/>
            <a:ext cx="7997400" cy="43062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sz="1400"/>
              <a:t>La direction doit superviser un processus de gestion des risques et les moyens d'y parvenir sont les suivants : </a:t>
            </a:r>
            <a:endParaRPr/>
          </a:p>
          <a:p>
            <a:pPr indent="-285750" lvl="0" marL="285750" rtl="0" algn="l">
              <a:lnSpc>
                <a:spcPct val="150000"/>
              </a:lnSpc>
              <a:spcBef>
                <a:spcPts val="0"/>
              </a:spcBef>
              <a:spcAft>
                <a:spcPts val="0"/>
              </a:spcAft>
              <a:buSzPts val="1600"/>
              <a:buFont typeface="Noto Sans Symbols"/>
              <a:buChar char="❖"/>
            </a:pPr>
            <a:r>
              <a:rPr lang="fr-FR" sz="1400"/>
              <a:t> Demander à chaque fonction d'identifier les risques qui affectent les opérations et les performances.</a:t>
            </a:r>
            <a:endParaRPr/>
          </a:p>
          <a:p>
            <a:pPr indent="-285750" lvl="0" marL="285750" rtl="0" algn="l">
              <a:lnSpc>
                <a:spcPct val="150000"/>
              </a:lnSpc>
              <a:spcBef>
                <a:spcPts val="0"/>
              </a:spcBef>
              <a:spcAft>
                <a:spcPts val="0"/>
              </a:spcAft>
              <a:buSzPts val="1600"/>
              <a:buFont typeface="Noto Sans Symbols"/>
              <a:buChar char="❖"/>
            </a:pPr>
            <a:r>
              <a:rPr lang="fr-FR" sz="1400"/>
              <a:t>Organiser une séance de brainstorming avec le personnel pour déterminer les risques externes possibles. </a:t>
            </a:r>
            <a:endParaRPr/>
          </a:p>
          <a:p>
            <a:pPr indent="-285750" lvl="0" marL="285750" rtl="0" algn="l">
              <a:lnSpc>
                <a:spcPct val="150000"/>
              </a:lnSpc>
              <a:spcBef>
                <a:spcPts val="0"/>
              </a:spcBef>
              <a:spcAft>
                <a:spcPts val="0"/>
              </a:spcAft>
              <a:buSzPts val="1600"/>
              <a:buFont typeface="Noto Sans Symbols"/>
              <a:buChar char="❖"/>
            </a:pPr>
            <a:r>
              <a:rPr lang="fr-FR" sz="1400"/>
              <a:t>S'informer sur les risques émergents par le biais d'enquêtes, etc.</a:t>
            </a:r>
            <a:endParaRPr/>
          </a:p>
          <a:p>
            <a:pPr indent="-285750" lvl="0" marL="285750" rtl="0" algn="l">
              <a:lnSpc>
                <a:spcPct val="150000"/>
              </a:lnSpc>
              <a:spcBef>
                <a:spcPts val="0"/>
              </a:spcBef>
              <a:spcAft>
                <a:spcPts val="0"/>
              </a:spcAft>
              <a:buSzPts val="1600"/>
              <a:buFont typeface="Noto Sans Symbols"/>
              <a:buChar char="❖"/>
            </a:pPr>
            <a:r>
              <a:rPr lang="fr-FR" sz="1400"/>
              <a:t>Tenez compte des possibilités de fraude lors de l'identification, de l'analyse et de la réponse aux risques.</a:t>
            </a:r>
            <a:endParaRPr/>
          </a:p>
          <a:p>
            <a:pPr indent="-285750" lvl="0" marL="285750" rtl="0" algn="l">
              <a:lnSpc>
                <a:spcPct val="150000"/>
              </a:lnSpc>
              <a:spcBef>
                <a:spcPts val="0"/>
              </a:spcBef>
              <a:spcAft>
                <a:spcPts val="0"/>
              </a:spcAft>
              <a:buSzPts val="1600"/>
              <a:buFont typeface="Noto Sans Symbols"/>
              <a:buChar char="❖"/>
            </a:pPr>
            <a:r>
              <a:rPr lang="fr-FR" sz="1400"/>
              <a:t>Évaluez et classez les risques et discutez des contrôles ou autres actions nécessaires pour éliminer ou réduire le risque.</a:t>
            </a:r>
            <a:endParaRPr/>
          </a:p>
          <a:p>
            <a:pPr indent="-285750" lvl="0" marL="285750" rtl="0" algn="l">
              <a:lnSpc>
                <a:spcPct val="150000"/>
              </a:lnSpc>
              <a:spcBef>
                <a:spcPts val="0"/>
              </a:spcBef>
              <a:spcAft>
                <a:spcPts val="0"/>
              </a:spcAft>
              <a:buSzPts val="1600"/>
              <a:buFont typeface="Noto Sans Symbols"/>
              <a:buChar char="❖"/>
            </a:pPr>
            <a:r>
              <a:rPr lang="fr-FR" sz="1400"/>
              <a:t>Élaborer des mesures correctives et désigner une personne chargée de la mise en œuvre de chacune d'entre elles.</a:t>
            </a:r>
            <a:endParaRPr sz="1400"/>
          </a:p>
        </p:txBody>
      </p:sp>
      <p:sp>
        <p:nvSpPr>
          <p:cNvPr id="642" name="Google Shape;642;p10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43" name="Google Shape;643;p101"/>
          <p:cNvSpPr txBox="1"/>
          <p:nvPr>
            <p:ph type="title"/>
          </p:nvPr>
        </p:nvSpPr>
        <p:spPr>
          <a:xfrm>
            <a:off x="685800" y="349405"/>
            <a:ext cx="7772400" cy="5481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400">
                <a:solidFill>
                  <a:srgbClr val="FF0000"/>
                </a:solidFill>
                <a:latin typeface="Calibri"/>
                <a:ea typeface="Calibri"/>
                <a:cs typeface="Calibri"/>
                <a:sym typeface="Calibri"/>
              </a:rPr>
              <a:t>L'ÉVALUATION DES RISQUES.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02"/>
          <p:cNvSpPr txBox="1"/>
          <p:nvPr>
            <p:ph idx="1" type="body"/>
          </p:nvPr>
        </p:nvSpPr>
        <p:spPr>
          <a:xfrm>
            <a:off x="745273" y="808408"/>
            <a:ext cx="7772400" cy="40536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a:t>Les activités de contrôle sont les politiques et les procédures mises en place pour gérer les opérations, atteindre les objectifs et prévenir la fraude.  Les méthodes de contrôle interne de base sont les suivantes</a:t>
            </a:r>
            <a:endParaRPr/>
          </a:p>
          <a:p>
            <a:pPr indent="0" lvl="0" marL="0" rtl="0" algn="l">
              <a:lnSpc>
                <a:spcPct val="150000"/>
              </a:lnSpc>
              <a:spcBef>
                <a:spcPts val="0"/>
              </a:spcBef>
              <a:spcAft>
                <a:spcPts val="0"/>
              </a:spcAft>
              <a:buSzPts val="1600"/>
              <a:buNone/>
            </a:pPr>
            <a:r>
              <a:rPr i="1" lang="fr-FR">
                <a:solidFill>
                  <a:srgbClr val="FF0000"/>
                </a:solidFill>
              </a:rPr>
              <a:t>Établir les responsabilités.</a:t>
            </a:r>
            <a:endParaRPr/>
          </a:p>
          <a:p>
            <a:pPr indent="0" lvl="0" marL="0" rtl="0" algn="l">
              <a:lnSpc>
                <a:spcPct val="150000"/>
              </a:lnSpc>
              <a:spcBef>
                <a:spcPts val="0"/>
              </a:spcBef>
              <a:spcAft>
                <a:spcPts val="0"/>
              </a:spcAft>
              <a:buSzPts val="1600"/>
              <a:buNone/>
            </a:pPr>
            <a:r>
              <a:rPr lang="fr-FR"/>
              <a:t>o Attribuer chaque tâche à une seule personne.</a:t>
            </a:r>
            <a:endParaRPr/>
          </a:p>
          <a:p>
            <a:pPr indent="0" lvl="0" marL="0" rtl="0" algn="l">
              <a:lnSpc>
                <a:spcPct val="150000"/>
              </a:lnSpc>
              <a:spcBef>
                <a:spcPts val="0"/>
              </a:spcBef>
              <a:spcAft>
                <a:spcPts val="0"/>
              </a:spcAft>
              <a:buSzPts val="1600"/>
              <a:buNone/>
            </a:pPr>
            <a:r>
              <a:rPr lang="fr-FR"/>
              <a:t>o Établir une structure organisationnelle.</a:t>
            </a:r>
            <a:endParaRPr/>
          </a:p>
          <a:p>
            <a:pPr indent="0" lvl="0" marL="0" rtl="0" algn="l">
              <a:lnSpc>
                <a:spcPct val="150000"/>
              </a:lnSpc>
              <a:spcBef>
                <a:spcPts val="0"/>
              </a:spcBef>
              <a:spcAft>
                <a:spcPts val="0"/>
              </a:spcAft>
              <a:buSzPts val="1600"/>
              <a:buNone/>
            </a:pPr>
            <a:r>
              <a:rPr i="1" lang="fr-FR">
                <a:solidFill>
                  <a:srgbClr val="FF0000"/>
                </a:solidFill>
              </a:rPr>
              <a:t>Mettre en œuvre la séparation des tâches.</a:t>
            </a:r>
            <a:endParaRPr/>
          </a:p>
          <a:p>
            <a:pPr indent="0" lvl="0" marL="0" rtl="0" algn="l">
              <a:lnSpc>
                <a:spcPct val="150000"/>
              </a:lnSpc>
              <a:spcBef>
                <a:spcPts val="0"/>
              </a:spcBef>
              <a:spcAft>
                <a:spcPts val="0"/>
              </a:spcAft>
              <a:buSzPts val="1600"/>
              <a:buNone/>
            </a:pPr>
            <a:r>
              <a:rPr lang="fr-FR"/>
              <a:t>o Ne pas rendre un employé responsable de toutes les parties d'un processus.</a:t>
            </a:r>
            <a:endParaRPr/>
          </a:p>
          <a:p>
            <a:pPr indent="0" lvl="0" marL="0" rtl="0" algn="l">
              <a:lnSpc>
                <a:spcPct val="150000"/>
              </a:lnSpc>
              <a:spcBef>
                <a:spcPts val="0"/>
              </a:spcBef>
              <a:spcAft>
                <a:spcPts val="0"/>
              </a:spcAft>
              <a:buSzPts val="1600"/>
              <a:buNone/>
            </a:pPr>
            <a:r>
              <a:rPr lang="fr-FR"/>
              <a:t>o Utiliser des contrôles compensatoires, tels qu'une surveillance supplémentaire ou des signatures secondaires, lorsque la séparation n'est pas possible.</a:t>
            </a:r>
            <a:endParaRPr/>
          </a:p>
        </p:txBody>
      </p:sp>
      <p:sp>
        <p:nvSpPr>
          <p:cNvPr id="649" name="Google Shape;649;p10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50" name="Google Shape;650;p102"/>
          <p:cNvSpPr txBox="1"/>
          <p:nvPr>
            <p:ph type="title"/>
          </p:nvPr>
        </p:nvSpPr>
        <p:spPr>
          <a:xfrm>
            <a:off x="685800" y="346708"/>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i="0" lang="fr-FR" sz="2400" u="none" cap="none" strike="noStrike">
                <a:solidFill>
                  <a:srgbClr val="FF0000"/>
                </a:solidFill>
                <a:latin typeface="Calibri"/>
                <a:ea typeface="Calibri"/>
                <a:cs typeface="Calibri"/>
                <a:sym typeface="Calibri"/>
              </a:rPr>
              <a:t>LES ACTIVITÉS DE CONTRÔLE.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03"/>
          <p:cNvSpPr txBox="1"/>
          <p:nvPr>
            <p:ph idx="1" type="body"/>
          </p:nvPr>
        </p:nvSpPr>
        <p:spPr>
          <a:xfrm>
            <a:off x="745273" y="808408"/>
            <a:ext cx="7772400" cy="39978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a:t>Les méthodes de contrôle interne de base sont les suivantes</a:t>
            </a:r>
            <a:endParaRPr/>
          </a:p>
          <a:p>
            <a:pPr indent="0" lvl="0" marL="0" rtl="0" algn="l">
              <a:lnSpc>
                <a:spcPct val="150000"/>
              </a:lnSpc>
              <a:spcBef>
                <a:spcPts val="0"/>
              </a:spcBef>
              <a:spcAft>
                <a:spcPts val="0"/>
              </a:spcAft>
              <a:buSzPts val="1600"/>
              <a:buNone/>
            </a:pPr>
            <a:r>
              <a:rPr i="1" lang="fr-FR">
                <a:solidFill>
                  <a:srgbClr val="FF0000"/>
                </a:solidFill>
              </a:rPr>
              <a:t>Restreindre l'accès.</a:t>
            </a:r>
            <a:endParaRPr/>
          </a:p>
          <a:p>
            <a:pPr indent="0" lvl="0" marL="0" rtl="0" algn="l">
              <a:lnSpc>
                <a:spcPct val="150000"/>
              </a:lnSpc>
              <a:spcBef>
                <a:spcPts val="0"/>
              </a:spcBef>
              <a:spcAft>
                <a:spcPts val="0"/>
              </a:spcAft>
              <a:buSzPts val="1600"/>
              <a:buNone/>
            </a:pPr>
            <a:r>
              <a:rPr lang="fr-FR"/>
              <a:t>o N'autorisez l'accès aux systèmes, aux informations, aux actifs, etc. qu'en cas de nécessité.</a:t>
            </a:r>
            <a:endParaRPr/>
          </a:p>
          <a:p>
            <a:pPr indent="0" lvl="0" marL="0" rtl="0" algn="l">
              <a:lnSpc>
                <a:spcPct val="150000"/>
              </a:lnSpc>
              <a:spcBef>
                <a:spcPts val="0"/>
              </a:spcBef>
              <a:spcAft>
                <a:spcPts val="0"/>
              </a:spcAft>
              <a:buSzPts val="1600"/>
              <a:buNone/>
            </a:pPr>
            <a:r>
              <a:rPr i="1" lang="fr-FR">
                <a:solidFill>
                  <a:srgbClr val="FF0000"/>
                </a:solidFill>
              </a:rPr>
              <a:t>Élaborer des politiques et des procédures.</a:t>
            </a:r>
            <a:endParaRPr/>
          </a:p>
          <a:p>
            <a:pPr indent="0" lvl="0" marL="0" rtl="0" algn="l">
              <a:lnSpc>
                <a:spcPct val="150000"/>
              </a:lnSpc>
              <a:spcBef>
                <a:spcPts val="0"/>
              </a:spcBef>
              <a:spcAft>
                <a:spcPts val="0"/>
              </a:spcAft>
              <a:buSzPts val="1600"/>
              <a:buNone/>
            </a:pPr>
            <a:r>
              <a:rPr lang="fr-FR"/>
              <a:t>o Mettre en œuvre des instructions écrites accompagnées de directives pour les suivre.</a:t>
            </a:r>
            <a:endParaRPr/>
          </a:p>
          <a:p>
            <a:pPr indent="0" lvl="0" marL="0" rtl="0" algn="l">
              <a:lnSpc>
                <a:spcPct val="150000"/>
              </a:lnSpc>
              <a:spcBef>
                <a:spcPts val="0"/>
              </a:spcBef>
              <a:spcAft>
                <a:spcPts val="0"/>
              </a:spcAft>
              <a:buSzPts val="1600"/>
              <a:buNone/>
            </a:pPr>
            <a:r>
              <a:rPr lang="fr-FR"/>
              <a:t>o S'assurer que les contrôles couvrent tous les domaines de la conformité.</a:t>
            </a:r>
            <a:endParaRPr/>
          </a:p>
          <a:p>
            <a:pPr indent="0" lvl="0" marL="0" rtl="0" algn="l">
              <a:lnSpc>
                <a:spcPct val="150000"/>
              </a:lnSpc>
              <a:spcBef>
                <a:spcPts val="0"/>
              </a:spcBef>
              <a:spcAft>
                <a:spcPts val="0"/>
              </a:spcAft>
              <a:buSzPts val="1600"/>
              <a:buNone/>
            </a:pPr>
            <a:r>
              <a:rPr lang="fr-FR"/>
              <a:t>o S'assurer que les contrôles couvrent la sécurité des actifs et de la technologie.</a:t>
            </a:r>
            <a:endParaRPr/>
          </a:p>
          <a:p>
            <a:pPr indent="0" lvl="0" marL="0" rtl="0" algn="l">
              <a:lnSpc>
                <a:spcPct val="150000"/>
              </a:lnSpc>
              <a:spcBef>
                <a:spcPts val="0"/>
              </a:spcBef>
              <a:spcAft>
                <a:spcPts val="0"/>
              </a:spcAft>
              <a:buSzPts val="1600"/>
              <a:buNone/>
            </a:pPr>
            <a:r>
              <a:rPr i="1" lang="fr-FR">
                <a:solidFill>
                  <a:srgbClr val="FF0000"/>
                </a:solidFill>
              </a:rPr>
              <a:t>Établir la tenue de registres.</a:t>
            </a:r>
            <a:endParaRPr/>
          </a:p>
          <a:p>
            <a:pPr indent="0" lvl="0" marL="0" rtl="0" algn="l">
              <a:lnSpc>
                <a:spcPct val="150000"/>
              </a:lnSpc>
              <a:spcBef>
                <a:spcPts val="0"/>
              </a:spcBef>
              <a:spcAft>
                <a:spcPts val="0"/>
              </a:spcAft>
              <a:buSzPts val="1600"/>
              <a:buNone/>
            </a:pPr>
            <a:r>
              <a:rPr lang="fr-FR"/>
              <a:t>o Documenter toutes les dépenses et leurs justifications.</a:t>
            </a:r>
            <a:endParaRPr/>
          </a:p>
        </p:txBody>
      </p:sp>
      <p:sp>
        <p:nvSpPr>
          <p:cNvPr id="656" name="Google Shape;656;p10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57" name="Google Shape;657;p103"/>
          <p:cNvSpPr txBox="1"/>
          <p:nvPr>
            <p:ph type="title"/>
          </p:nvPr>
        </p:nvSpPr>
        <p:spPr>
          <a:xfrm>
            <a:off x="685800" y="346708"/>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i="0" lang="fr-FR" sz="2400" u="none" cap="none" strike="noStrike">
                <a:solidFill>
                  <a:srgbClr val="FF0000"/>
                </a:solidFill>
                <a:latin typeface="Calibri"/>
                <a:ea typeface="Calibri"/>
                <a:cs typeface="Calibri"/>
                <a:sym typeface="Calibri"/>
              </a:rPr>
              <a:t>LES ACTIVITÉS DE CONTRÔLE (SUITE).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idx="1" type="body"/>
          </p:nvPr>
        </p:nvSpPr>
        <p:spPr>
          <a:xfrm>
            <a:off x="639776" y="887316"/>
            <a:ext cx="7772400" cy="4256184"/>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i="1" lang="fr-FR" sz="1275">
                <a:solidFill>
                  <a:schemeClr val="dk1"/>
                </a:solidFill>
                <a:latin typeface="Arial"/>
                <a:ea typeface="Arial"/>
                <a:cs typeface="Arial"/>
                <a:sym typeface="Arial"/>
              </a:rPr>
              <a:t>“ Un coût est attribuable à un objectif particulier (subvention / projet /service) en fonction des bénéfices reçus en contrepartie.” </a:t>
            </a:r>
            <a:r>
              <a:rPr lang="fr-FR" sz="1275">
                <a:solidFill>
                  <a:schemeClr val="dk1"/>
                </a:solidFill>
                <a:latin typeface="Arial"/>
                <a:ea typeface="Arial"/>
                <a:cs typeface="Arial"/>
                <a:sym typeface="Arial"/>
              </a:rPr>
              <a:t>Un coût est attribuable à un fond fédéral s'il est traité de manière cohérente avec d'autres coûts engagés dans le même but et :</a:t>
            </a:r>
            <a:endParaRPr/>
          </a:p>
          <a:p>
            <a:pPr indent="-214313" lvl="0" marL="214313" rtl="0" algn="l">
              <a:lnSpc>
                <a:spcPct val="150000"/>
              </a:lnSpc>
              <a:spcBef>
                <a:spcPts val="0"/>
              </a:spcBef>
              <a:spcAft>
                <a:spcPts val="0"/>
              </a:spcAft>
              <a:buSzPts val="1600"/>
              <a:buChar char="•"/>
            </a:pPr>
            <a:r>
              <a:rPr lang="fr-FR" sz="1275">
                <a:solidFill>
                  <a:schemeClr val="dk1"/>
                </a:solidFill>
                <a:latin typeface="Arial"/>
                <a:ea typeface="Arial"/>
                <a:cs typeface="Arial"/>
                <a:sym typeface="Arial"/>
              </a:rPr>
              <a:t>Est généré spécifiquement pour ce fond.</a:t>
            </a:r>
            <a:endParaRPr/>
          </a:p>
          <a:p>
            <a:pPr indent="-214313" lvl="0" marL="214313" rtl="0" algn="l">
              <a:lnSpc>
                <a:spcPct val="150000"/>
              </a:lnSpc>
              <a:spcBef>
                <a:spcPts val="0"/>
              </a:spcBef>
              <a:spcAft>
                <a:spcPts val="0"/>
              </a:spcAft>
              <a:buSzPts val="1600"/>
              <a:buChar char="•"/>
            </a:pPr>
            <a:r>
              <a:rPr lang="fr-FR" sz="1275">
                <a:solidFill>
                  <a:schemeClr val="dk1"/>
                </a:solidFill>
                <a:latin typeface="Arial"/>
                <a:ea typeface="Arial"/>
                <a:cs typeface="Arial"/>
                <a:sym typeface="Arial"/>
              </a:rPr>
              <a:t>Bénéficie à la fois au fond et à d'autres objectifs et peut être distribué dans une proportion raisonnable comparativement aux bénéfices reçus; ou</a:t>
            </a:r>
            <a:endParaRPr/>
          </a:p>
          <a:p>
            <a:pPr indent="-214313" lvl="0" marL="214313" rtl="0" algn="l">
              <a:lnSpc>
                <a:spcPct val="150000"/>
              </a:lnSpc>
              <a:spcBef>
                <a:spcPts val="0"/>
              </a:spcBef>
              <a:spcAft>
                <a:spcPts val="0"/>
              </a:spcAft>
              <a:buSzPts val="1600"/>
              <a:buChar char="•"/>
            </a:pPr>
            <a:r>
              <a:rPr lang="fr-FR" sz="1275">
                <a:solidFill>
                  <a:schemeClr val="dk1"/>
                </a:solidFill>
                <a:latin typeface="Arial"/>
                <a:ea typeface="Arial"/>
                <a:cs typeface="Arial"/>
                <a:sym typeface="Arial"/>
              </a:rPr>
              <a:t>Nécessaire au fonctionnement global de l'organisation bien qu'une relation directe ne puisse être démontrée.</a:t>
            </a:r>
            <a:endParaRPr/>
          </a:p>
          <a:p>
            <a:pPr indent="-214313" lvl="0" marL="214313" rtl="0" algn="l">
              <a:lnSpc>
                <a:spcPct val="150000"/>
              </a:lnSpc>
              <a:spcBef>
                <a:spcPts val="0"/>
              </a:spcBef>
              <a:spcAft>
                <a:spcPts val="0"/>
              </a:spcAft>
              <a:buSzPts val="1600"/>
              <a:buChar char="•"/>
            </a:pPr>
            <a:r>
              <a:rPr lang="fr-FR" sz="1275">
                <a:solidFill>
                  <a:schemeClr val="dk1"/>
                </a:solidFill>
                <a:latin typeface="Arial"/>
                <a:ea typeface="Arial"/>
                <a:cs typeface="Arial"/>
                <a:sym typeface="Arial"/>
              </a:rPr>
              <a:t>Toutes les activités qui bénéficient des coûts indirects (F&amp;A) pour entité non fédérale, y compris les activités non autorisées et les services donnés par l'entité non fédérale ou des tiers, recevront une répartition (portion) appropriée des coûts indirects.</a:t>
            </a:r>
            <a:endParaRPr/>
          </a:p>
          <a:p>
            <a:pPr indent="-214313" lvl="0" marL="214313" rtl="0" algn="l">
              <a:lnSpc>
                <a:spcPct val="150000"/>
              </a:lnSpc>
              <a:spcBef>
                <a:spcPts val="0"/>
              </a:spcBef>
              <a:spcAft>
                <a:spcPts val="0"/>
              </a:spcAft>
              <a:buSzPts val="1600"/>
              <a:buChar char="•"/>
            </a:pPr>
            <a:r>
              <a:rPr lang="fr-FR" sz="1275">
                <a:solidFill>
                  <a:schemeClr val="dk1"/>
                </a:solidFill>
                <a:latin typeface="Arial"/>
                <a:ea typeface="Arial"/>
                <a:cs typeface="Arial"/>
                <a:sym typeface="Arial"/>
              </a:rPr>
              <a:t>Aucun coût imputable à un fond particulier ne peut être transféré à d'autres fonds pour compenser les déficits de financement !</a:t>
            </a:r>
            <a:endParaRPr/>
          </a:p>
        </p:txBody>
      </p:sp>
      <p:sp>
        <p:nvSpPr>
          <p:cNvPr id="249" name="Google Shape;249;p4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SzPts val="600"/>
              <a:buNone/>
            </a:pPr>
            <a:fld id="{00000000-1234-1234-1234-123412341234}" type="slidenum">
              <a:rPr lang="fr-FR"/>
              <a:t>‹#›</a:t>
            </a:fld>
            <a:endParaRPr/>
          </a:p>
        </p:txBody>
      </p:sp>
      <p:sp>
        <p:nvSpPr>
          <p:cNvPr id="250" name="Google Shape;250;p41"/>
          <p:cNvSpPr txBox="1"/>
          <p:nvPr>
            <p:ph type="title"/>
          </p:nvPr>
        </p:nvSpPr>
        <p:spPr>
          <a:xfrm>
            <a:off x="731824" y="255799"/>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b="1" lang="fr-FR">
                <a:solidFill>
                  <a:srgbClr val="FF0000"/>
                </a:solidFill>
                <a:latin typeface="Arial"/>
                <a:ea typeface="Arial"/>
                <a:cs typeface="Arial"/>
                <a:sym typeface="Arial"/>
              </a:rPr>
              <a:t>LES PRINCIPES DE COÛTS-200.405 ATTRIBUABLE</a:t>
            </a:r>
            <a:endParaRPr>
              <a:solidFill>
                <a:srgbClr val="FF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4"/>
          <p:cNvSpPr txBox="1"/>
          <p:nvPr>
            <p:ph idx="1" type="body"/>
          </p:nvPr>
        </p:nvSpPr>
        <p:spPr>
          <a:xfrm>
            <a:off x="685800" y="1004164"/>
            <a:ext cx="7772400" cy="3986700"/>
          </a:xfrm>
          <a:prstGeom prst="rect">
            <a:avLst/>
          </a:prstGeom>
          <a:noFill/>
          <a:ln>
            <a:noFill/>
          </a:ln>
        </p:spPr>
        <p:txBody>
          <a:bodyPr anchorCtr="0" anchor="t" bIns="91175" lIns="91175" spcFirstLastPara="1" rIns="91175" wrap="square" tIns="91175">
            <a:noAutofit/>
          </a:bodyPr>
          <a:lstStyle/>
          <a:p>
            <a:pPr indent="0" lvl="0" marL="0" rtl="0" algn="l">
              <a:lnSpc>
                <a:spcPct val="200000"/>
              </a:lnSpc>
              <a:spcBef>
                <a:spcPts val="0"/>
              </a:spcBef>
              <a:spcAft>
                <a:spcPts val="0"/>
              </a:spcAft>
              <a:buSzPts val="1600"/>
              <a:buNone/>
            </a:pPr>
            <a:r>
              <a:rPr lang="fr-FR" sz="1400">
                <a:solidFill>
                  <a:schemeClr val="dk1"/>
                </a:solidFill>
              </a:rPr>
              <a:t>Les communications sont essentielles pour toutes les organisations.  Elle repose sur la qualité de l'information et l'efficacité de sa diffusion.  Utilisez les suggestions suivantes pour guider vos protocoles d'information et de communication :</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Mettez en place des systèmes d'information pertinents et fiables pour suivre les opérations, l'évolution des objectifs et la conformité.</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Diffuser largement l'information dans l'ensemble de l'organisation afin de s'assurer que les informations essentielles sont communiquées au personnel concerné en temps utile.  Demander aux membres du personnel quelles sont les informations dont ils ont besoin mais qu'ils ne reçoivent pas.</a:t>
            </a:r>
            <a:endParaRPr/>
          </a:p>
        </p:txBody>
      </p:sp>
      <p:sp>
        <p:nvSpPr>
          <p:cNvPr id="663" name="Google Shape;663;p10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64" name="Google Shape;664;p104"/>
          <p:cNvSpPr txBox="1"/>
          <p:nvPr>
            <p:ph type="title"/>
          </p:nvPr>
        </p:nvSpPr>
        <p:spPr>
          <a:xfrm>
            <a:off x="371707" y="673810"/>
            <a:ext cx="8519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br>
              <a:rPr b="1" i="0" lang="fr-FR" sz="2400" u="none" cap="none" strike="noStrike">
                <a:solidFill>
                  <a:srgbClr val="FF0000"/>
                </a:solidFill>
                <a:latin typeface="Calibri"/>
                <a:ea typeface="Calibri"/>
                <a:cs typeface="Calibri"/>
                <a:sym typeface="Calibri"/>
              </a:rPr>
            </a:br>
            <a:r>
              <a:rPr b="1" i="0" lang="fr-FR" sz="2400" u="none" cap="none" strike="noStrike">
                <a:solidFill>
                  <a:srgbClr val="FF0000"/>
                </a:solidFill>
                <a:latin typeface="Calibri"/>
                <a:ea typeface="Calibri"/>
                <a:cs typeface="Calibri"/>
                <a:sym typeface="Calibri"/>
              </a:rPr>
              <a:t>L'INFORMATION ET LA COMMUNICATION</a:t>
            </a:r>
            <a:endParaRPr sz="14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5"/>
          <p:cNvSpPr txBox="1"/>
          <p:nvPr>
            <p:ph idx="1" type="body"/>
          </p:nvPr>
        </p:nvSpPr>
        <p:spPr>
          <a:xfrm>
            <a:off x="685800" y="1004164"/>
            <a:ext cx="7772400" cy="3704100"/>
          </a:xfrm>
          <a:prstGeom prst="rect">
            <a:avLst/>
          </a:prstGeom>
          <a:noFill/>
          <a:ln>
            <a:noFill/>
          </a:ln>
        </p:spPr>
        <p:txBody>
          <a:bodyPr anchorCtr="0" anchor="t" bIns="91175" lIns="91175" spcFirstLastPara="1" rIns="91175" wrap="square" tIns="91175">
            <a:noAutofit/>
          </a:bodyPr>
          <a:lstStyle/>
          <a:p>
            <a:pPr indent="-285750" lvl="0" marL="285750" rtl="0" algn="l">
              <a:lnSpc>
                <a:spcPct val="250000"/>
              </a:lnSpc>
              <a:spcBef>
                <a:spcPts val="0"/>
              </a:spcBef>
              <a:spcAft>
                <a:spcPts val="0"/>
              </a:spcAft>
              <a:buSzPts val="1600"/>
              <a:buFont typeface="Noto Sans Symbols"/>
              <a:buChar char="❖"/>
            </a:pPr>
            <a:r>
              <a:rPr lang="fr-FR" sz="1400">
                <a:solidFill>
                  <a:schemeClr val="dk1"/>
                </a:solidFill>
              </a:rPr>
              <a:t>Établir des lignes de communication distinctes, telles que des lignes d'assistance téléphonique pour les fraudes et l'éthique, pour les informations confidentielles.  Informer les employés de l'existence de ces lignes de communication distinctes, de leur fonctionnement et de la manière dont les rapports sont traités.</a:t>
            </a:r>
            <a:endParaRPr/>
          </a:p>
          <a:p>
            <a:pPr indent="-285750" lvl="0" marL="285750" rtl="0" algn="l">
              <a:lnSpc>
                <a:spcPct val="250000"/>
              </a:lnSpc>
              <a:spcBef>
                <a:spcPts val="0"/>
              </a:spcBef>
              <a:spcAft>
                <a:spcPts val="0"/>
              </a:spcAft>
              <a:buSzPts val="1600"/>
              <a:buFont typeface="Noto Sans Symbols"/>
              <a:buChar char="❖"/>
            </a:pPr>
            <a:r>
              <a:rPr lang="fr-FR" sz="1400">
                <a:solidFill>
                  <a:schemeClr val="dk1"/>
                </a:solidFill>
              </a:rPr>
              <a:t>Établir des lignes de communication sortantes et entrantes avec les entités externes.  Rester attentif aux événements extérieurs susceptibles de présenter un risque.</a:t>
            </a:r>
            <a:endParaRPr sz="1400">
              <a:solidFill>
                <a:schemeClr val="dk1"/>
              </a:solidFill>
            </a:endParaRPr>
          </a:p>
        </p:txBody>
      </p:sp>
      <p:sp>
        <p:nvSpPr>
          <p:cNvPr id="670" name="Google Shape;670;p10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71" name="Google Shape;671;p105"/>
          <p:cNvSpPr txBox="1"/>
          <p:nvPr>
            <p:ph type="title"/>
          </p:nvPr>
        </p:nvSpPr>
        <p:spPr>
          <a:xfrm>
            <a:off x="371707" y="673810"/>
            <a:ext cx="8519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br>
              <a:rPr b="1" i="0" lang="fr-FR" sz="2400" u="none" cap="none" strike="noStrike">
                <a:solidFill>
                  <a:srgbClr val="FF0000"/>
                </a:solidFill>
                <a:latin typeface="Calibri"/>
                <a:ea typeface="Calibri"/>
                <a:cs typeface="Calibri"/>
                <a:sym typeface="Calibri"/>
              </a:rPr>
            </a:br>
            <a:r>
              <a:rPr b="1" i="0" lang="fr-FR" sz="2400" u="none" cap="none" strike="noStrike">
                <a:solidFill>
                  <a:srgbClr val="FF0000"/>
                </a:solidFill>
                <a:latin typeface="Calibri"/>
                <a:ea typeface="Calibri"/>
                <a:cs typeface="Calibri"/>
                <a:sym typeface="Calibri"/>
              </a:rPr>
              <a:t>L'INFORMATION ET LA COMMUNICATION (SUITE)</a:t>
            </a:r>
            <a:endParaRPr sz="14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06"/>
          <p:cNvSpPr txBox="1"/>
          <p:nvPr>
            <p:ph idx="1" type="body"/>
          </p:nvPr>
        </p:nvSpPr>
        <p:spPr>
          <a:xfrm>
            <a:off x="685800" y="1004164"/>
            <a:ext cx="7772400" cy="3704100"/>
          </a:xfrm>
          <a:prstGeom prst="rect">
            <a:avLst/>
          </a:prstGeom>
          <a:noFill/>
          <a:ln>
            <a:noFill/>
          </a:ln>
        </p:spPr>
        <p:txBody>
          <a:bodyPr anchorCtr="0" anchor="t" bIns="91175" lIns="91175" spcFirstLastPara="1" rIns="91175" wrap="square" tIns="91175">
            <a:noAutofit/>
          </a:bodyPr>
          <a:lstStyle/>
          <a:p>
            <a:pPr indent="0" lvl="0" marL="0" rtl="0" algn="l">
              <a:lnSpc>
                <a:spcPct val="200000"/>
              </a:lnSpc>
              <a:spcBef>
                <a:spcPts val="0"/>
              </a:spcBef>
              <a:spcAft>
                <a:spcPts val="0"/>
              </a:spcAft>
              <a:buSzPts val="1600"/>
              <a:buNone/>
            </a:pPr>
            <a:r>
              <a:rPr lang="fr-FR" sz="1400">
                <a:solidFill>
                  <a:schemeClr val="dk1"/>
                </a:solidFill>
              </a:rPr>
              <a:t>Il ne suffit pas d'établir des contrôles.  Une fois qu'ils sont en place, les responsables doivent vérifier l'efficacité des contrôles.  Voici quelques moyens d'y parvenir :</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Mettre en place un système de contrôle de la qualité pour tous les processus, tels que les examens par les superviseurs, les approbations et les vérifications automatisées des exceptions.</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Procéder à des examens de routine des performances réelles par rapport aux objectifs et aux budgets.</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Procéder à des examens distincts d'une fonction pour déterminer si elle fonctionne comme prévu ou si les contrôles doivent être repensés.  </a:t>
            </a:r>
            <a:endParaRPr sz="1400">
              <a:solidFill>
                <a:schemeClr val="dk1"/>
              </a:solidFill>
            </a:endParaRPr>
          </a:p>
        </p:txBody>
      </p:sp>
      <p:sp>
        <p:nvSpPr>
          <p:cNvPr id="677" name="Google Shape;677;p10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78" name="Google Shape;678;p106"/>
          <p:cNvSpPr txBox="1"/>
          <p:nvPr>
            <p:ph type="title"/>
          </p:nvPr>
        </p:nvSpPr>
        <p:spPr>
          <a:xfrm>
            <a:off x="472068" y="435126"/>
            <a:ext cx="8519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br>
              <a:rPr b="1" i="0" lang="fr-FR" sz="2400" u="none" cap="none" strike="noStrike">
                <a:solidFill>
                  <a:srgbClr val="FF0000"/>
                </a:solidFill>
                <a:latin typeface="Calibri"/>
                <a:ea typeface="Calibri"/>
                <a:cs typeface="Calibri"/>
                <a:sym typeface="Calibri"/>
              </a:rPr>
            </a:br>
            <a:r>
              <a:rPr b="1" i="0" lang="fr-FR" sz="2400" u="none" cap="none" strike="noStrike">
                <a:solidFill>
                  <a:srgbClr val="FF0000"/>
                </a:solidFill>
                <a:latin typeface="Calibri"/>
                <a:ea typeface="Calibri"/>
                <a:cs typeface="Calibri"/>
                <a:sym typeface="Calibri"/>
              </a:rPr>
              <a:t>LE PILOTAGE</a:t>
            </a:r>
            <a:endParaRPr sz="14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07"/>
          <p:cNvSpPr txBox="1"/>
          <p:nvPr>
            <p:ph idx="1" type="body"/>
          </p:nvPr>
        </p:nvSpPr>
        <p:spPr>
          <a:xfrm>
            <a:off x="685800" y="1004164"/>
            <a:ext cx="7772400" cy="3704100"/>
          </a:xfrm>
          <a:prstGeom prst="rect">
            <a:avLst/>
          </a:prstGeom>
          <a:noFill/>
          <a:ln>
            <a:noFill/>
          </a:ln>
        </p:spPr>
        <p:txBody>
          <a:bodyPr anchorCtr="0" anchor="t" bIns="91175" lIns="91175" spcFirstLastPara="1" rIns="91175" wrap="square" tIns="91175">
            <a:noAutofit/>
          </a:bodyPr>
          <a:lstStyle/>
          <a:p>
            <a:pPr indent="0" lvl="0" marL="0" rtl="0" algn="l">
              <a:lnSpc>
                <a:spcPct val="200000"/>
              </a:lnSpc>
              <a:spcBef>
                <a:spcPts val="0"/>
              </a:spcBef>
              <a:spcAft>
                <a:spcPts val="0"/>
              </a:spcAft>
              <a:buSzPts val="1600"/>
              <a:buNone/>
            </a:pPr>
            <a:r>
              <a:rPr lang="fr-FR" sz="1400">
                <a:solidFill>
                  <a:schemeClr val="dk1"/>
                </a:solidFill>
              </a:rPr>
              <a:t>Voici quelques moyens d'y parvenir :</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Organiser des audits externes et réagir aux conclusions.</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Suivre toutes les actions correctives et s'assurer qu'elles sont mises en œuvre et qu'elles fonctionnent comme prévu.</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Utiliser le suivi pour relier les actions correctives aux améliorations apportées aux normes relatives à l'environnement de contrôle et aux activités de contrôle.</a:t>
            </a:r>
            <a:endParaRPr/>
          </a:p>
          <a:p>
            <a:pPr indent="-285750" lvl="0" marL="285750" rtl="0" algn="l">
              <a:lnSpc>
                <a:spcPct val="200000"/>
              </a:lnSpc>
              <a:spcBef>
                <a:spcPts val="0"/>
              </a:spcBef>
              <a:spcAft>
                <a:spcPts val="0"/>
              </a:spcAft>
              <a:buSzPts val="1600"/>
              <a:buFont typeface="Noto Sans Symbols"/>
              <a:buChar char="❖"/>
            </a:pPr>
            <a:r>
              <a:rPr lang="fr-FR" sz="1400">
                <a:solidFill>
                  <a:schemeClr val="dk1"/>
                </a:solidFill>
              </a:rPr>
              <a:t>Surveiller les signes de problèmes de contrôle.</a:t>
            </a:r>
            <a:endParaRPr sz="1400">
              <a:solidFill>
                <a:schemeClr val="dk1"/>
              </a:solidFill>
            </a:endParaRPr>
          </a:p>
        </p:txBody>
      </p:sp>
      <p:sp>
        <p:nvSpPr>
          <p:cNvPr id="684" name="Google Shape;684;p10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85" name="Google Shape;685;p107"/>
          <p:cNvSpPr txBox="1"/>
          <p:nvPr>
            <p:ph type="title"/>
          </p:nvPr>
        </p:nvSpPr>
        <p:spPr>
          <a:xfrm>
            <a:off x="472068" y="435126"/>
            <a:ext cx="8519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br>
              <a:rPr b="1" i="0" lang="fr-FR" sz="2400" u="none" cap="none" strike="noStrike">
                <a:solidFill>
                  <a:srgbClr val="FF0000"/>
                </a:solidFill>
                <a:latin typeface="Calibri"/>
                <a:ea typeface="Calibri"/>
                <a:cs typeface="Calibri"/>
                <a:sym typeface="Calibri"/>
              </a:rPr>
            </a:br>
            <a:r>
              <a:rPr b="1" i="0" lang="fr-FR" sz="2400" u="none" cap="none" strike="noStrike">
                <a:solidFill>
                  <a:srgbClr val="FF0000"/>
                </a:solidFill>
                <a:latin typeface="Calibri"/>
                <a:ea typeface="Calibri"/>
                <a:cs typeface="Calibri"/>
                <a:sym typeface="Calibri"/>
              </a:rPr>
              <a:t>LE PILOTAGE (SUITE)</a:t>
            </a:r>
            <a:endParaRPr sz="14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08"/>
          <p:cNvSpPr txBox="1"/>
          <p:nvPr>
            <p:ph idx="1" type="body"/>
          </p:nvPr>
        </p:nvSpPr>
        <p:spPr>
          <a:xfrm>
            <a:off x="485382" y="1135510"/>
            <a:ext cx="7772400" cy="3756300"/>
          </a:xfrm>
          <a:prstGeom prst="rect">
            <a:avLst/>
          </a:prstGeom>
          <a:noFill/>
          <a:ln>
            <a:noFill/>
          </a:ln>
        </p:spPr>
        <p:txBody>
          <a:bodyPr anchorCtr="0" anchor="t" bIns="91175" lIns="91175" spcFirstLastPara="1" rIns="91175" wrap="square" tIns="91175">
            <a:noAutofit/>
          </a:bodyPr>
          <a:lstStyle/>
          <a:p>
            <a:pPr indent="0" lvl="0" marL="127000" rtl="0" algn="just">
              <a:lnSpc>
                <a:spcPct val="100000"/>
              </a:lnSpc>
              <a:spcBef>
                <a:spcPts val="0"/>
              </a:spcBef>
              <a:spcAft>
                <a:spcPts val="0"/>
              </a:spcAft>
              <a:buSzPts val="1600"/>
              <a:buNone/>
            </a:pPr>
            <a:r>
              <a:rPr lang="fr-FR" sz="1400">
                <a:solidFill>
                  <a:srgbClr val="FF0000"/>
                </a:solidFill>
                <a:latin typeface="Arial"/>
                <a:ea typeface="Arial"/>
                <a:cs typeface="Arial"/>
                <a:sym typeface="Arial"/>
              </a:rPr>
              <a:t>Vulgariser la mission et objectif du contrôle interne</a:t>
            </a:r>
            <a:endParaRPr sz="1400">
              <a:latin typeface="Arial"/>
              <a:ea typeface="Arial"/>
              <a:cs typeface="Arial"/>
              <a:sym typeface="Arial"/>
            </a:endParaRPr>
          </a:p>
          <a:p>
            <a:pPr indent="0" lvl="0" marL="127000" rtl="0" algn="just">
              <a:lnSpc>
                <a:spcPct val="100000"/>
              </a:lnSpc>
              <a:spcBef>
                <a:spcPts val="0"/>
              </a:spcBef>
              <a:spcAft>
                <a:spcPts val="0"/>
              </a:spcAft>
              <a:buSzPts val="1600"/>
              <a:buNone/>
            </a:pPr>
            <a:r>
              <a:rPr b="0" i="0" lang="fr-FR" sz="1400" u="none" strike="noStrike">
                <a:latin typeface="Arial"/>
                <a:ea typeface="Arial"/>
                <a:cs typeface="Arial"/>
                <a:sym typeface="Arial"/>
              </a:rPr>
              <a:t>La mission et objectifs doivent également être communiqués à l’ensemble du personnel et bénévoles voire discutés avec ceux-ci afin d’obtenir leur adhésion à cette vision et ces objectifs.</a:t>
            </a:r>
            <a:endParaRPr/>
          </a:p>
          <a:p>
            <a:pPr indent="0" lvl="0" marL="127000" rtl="0" algn="just">
              <a:lnSpc>
                <a:spcPct val="100000"/>
              </a:lnSpc>
              <a:spcBef>
                <a:spcPts val="0"/>
              </a:spcBef>
              <a:spcAft>
                <a:spcPts val="0"/>
              </a:spcAft>
              <a:buSzPts val="1600"/>
              <a:buNone/>
            </a:pPr>
            <a:r>
              <a:t/>
            </a:r>
            <a:endParaRPr b="0" i="0" sz="1400" u="none" strike="noStrike">
              <a:latin typeface="Arial"/>
              <a:ea typeface="Arial"/>
              <a:cs typeface="Arial"/>
              <a:sym typeface="Arial"/>
            </a:endParaRPr>
          </a:p>
          <a:p>
            <a:pPr indent="0" lvl="0" marL="127000" rtl="0" algn="just">
              <a:lnSpc>
                <a:spcPct val="100000"/>
              </a:lnSpc>
              <a:spcBef>
                <a:spcPts val="0"/>
              </a:spcBef>
              <a:spcAft>
                <a:spcPts val="0"/>
              </a:spcAft>
              <a:buSzPts val="1600"/>
              <a:buNone/>
            </a:pPr>
            <a:r>
              <a:rPr lang="fr-FR" sz="1400">
                <a:solidFill>
                  <a:srgbClr val="FF0000"/>
                </a:solidFill>
                <a:latin typeface="Arial"/>
                <a:ea typeface="Arial"/>
                <a:cs typeface="Arial"/>
                <a:sym typeface="Arial"/>
              </a:rPr>
              <a:t>Vulgariser</a:t>
            </a:r>
            <a:r>
              <a:rPr i="0" lang="fr-FR" sz="1400" u="none" strike="noStrike">
                <a:solidFill>
                  <a:srgbClr val="FF0000"/>
                </a:solidFill>
                <a:latin typeface="Arial"/>
                <a:ea typeface="Arial"/>
                <a:cs typeface="Arial"/>
                <a:sym typeface="Arial"/>
              </a:rPr>
              <a:t> le code de bonne conduite</a:t>
            </a:r>
            <a:endParaRPr/>
          </a:p>
          <a:p>
            <a:pPr indent="0" lvl="0" marL="127000" rtl="0" algn="just">
              <a:lnSpc>
                <a:spcPct val="100000"/>
              </a:lnSpc>
              <a:spcBef>
                <a:spcPts val="0"/>
              </a:spcBef>
              <a:spcAft>
                <a:spcPts val="0"/>
              </a:spcAft>
              <a:buSzPts val="1600"/>
              <a:buNone/>
            </a:pPr>
            <a:r>
              <a:rPr b="0" i="0" lang="fr-FR" sz="1400" u="none" strike="noStrike">
                <a:latin typeface="Arial"/>
                <a:ea typeface="Arial"/>
                <a:cs typeface="Arial"/>
                <a:sym typeface="Arial"/>
              </a:rPr>
              <a:t>Le code de bonne conduite et/ou d’intégrité qui  régit les relations interpersonnelles, hiérarchiques, droits et obligations des travailleurs et bénévoles travaillant dans l’organisation doit être vulgarisé</a:t>
            </a:r>
            <a:endParaRPr/>
          </a:p>
          <a:p>
            <a:pPr indent="0" lvl="0" marL="127000" rtl="0" algn="just">
              <a:lnSpc>
                <a:spcPct val="100000"/>
              </a:lnSpc>
              <a:spcBef>
                <a:spcPts val="0"/>
              </a:spcBef>
              <a:spcAft>
                <a:spcPts val="0"/>
              </a:spcAft>
              <a:buSzPts val="1600"/>
              <a:buNone/>
            </a:pPr>
            <a:r>
              <a:t/>
            </a:r>
            <a:endParaRPr sz="1400">
              <a:solidFill>
                <a:srgbClr val="FF0000"/>
              </a:solidFill>
              <a:latin typeface="Arial"/>
              <a:ea typeface="Arial"/>
              <a:cs typeface="Arial"/>
              <a:sym typeface="Arial"/>
            </a:endParaRPr>
          </a:p>
          <a:p>
            <a:pPr indent="0" lvl="0" marL="127000" rtl="0" algn="just">
              <a:lnSpc>
                <a:spcPct val="100000"/>
              </a:lnSpc>
              <a:spcBef>
                <a:spcPts val="0"/>
              </a:spcBef>
              <a:spcAft>
                <a:spcPts val="0"/>
              </a:spcAft>
              <a:buSzPts val="1600"/>
              <a:buNone/>
            </a:pPr>
            <a:r>
              <a:rPr lang="fr-FR" sz="1400">
                <a:solidFill>
                  <a:srgbClr val="FF0000"/>
                </a:solidFill>
                <a:latin typeface="Arial"/>
                <a:ea typeface="Arial"/>
                <a:cs typeface="Arial"/>
                <a:sym typeface="Arial"/>
              </a:rPr>
              <a:t>Définition des rôles et responsabilités de chacun. </a:t>
            </a:r>
            <a:endParaRPr/>
          </a:p>
          <a:p>
            <a:pPr indent="-330200" lvl="0" marL="457200" rtl="0" algn="just">
              <a:lnSpc>
                <a:spcPct val="100000"/>
              </a:lnSpc>
              <a:spcBef>
                <a:spcPts val="0"/>
              </a:spcBef>
              <a:spcAft>
                <a:spcPts val="0"/>
              </a:spcAft>
              <a:buSzPts val="1600"/>
              <a:buChar char="•"/>
            </a:pPr>
            <a:r>
              <a:rPr b="0" i="0" lang="fr-FR" sz="1400" u="none" strike="noStrike">
                <a:latin typeface="Arial"/>
                <a:ea typeface="Arial"/>
                <a:cs typeface="Arial"/>
                <a:sym typeface="Arial"/>
              </a:rPr>
              <a:t>Ceci permet de délimiter les champs de compétences et d’autorité de chacun. </a:t>
            </a:r>
            <a:endParaRPr/>
          </a:p>
          <a:p>
            <a:pPr indent="-330200" lvl="0" marL="457200" rtl="0" algn="just">
              <a:lnSpc>
                <a:spcPct val="100000"/>
              </a:lnSpc>
              <a:spcBef>
                <a:spcPts val="0"/>
              </a:spcBef>
              <a:spcAft>
                <a:spcPts val="0"/>
              </a:spcAft>
              <a:buSzPts val="1600"/>
              <a:buChar char="•"/>
            </a:pPr>
            <a:r>
              <a:rPr b="0" i="0" lang="fr-FR" sz="1400" u="none" strike="noStrike">
                <a:latin typeface="Arial"/>
                <a:ea typeface="Arial"/>
                <a:cs typeface="Arial"/>
                <a:sym typeface="Arial"/>
              </a:rPr>
              <a:t>Le faire de manière formelle permet d’assurer que chaque personne remplit son rôle, n’en déborde pas ou n’exécute pas ses responsabilités. </a:t>
            </a:r>
            <a:endParaRPr/>
          </a:p>
          <a:p>
            <a:pPr indent="-330200" lvl="0" marL="457200" rtl="0" algn="just">
              <a:lnSpc>
                <a:spcPct val="100000"/>
              </a:lnSpc>
              <a:spcBef>
                <a:spcPts val="0"/>
              </a:spcBef>
              <a:spcAft>
                <a:spcPts val="0"/>
              </a:spcAft>
              <a:buSzPts val="1600"/>
              <a:buChar char="•"/>
            </a:pPr>
            <a:r>
              <a:rPr b="0" i="0" lang="fr-FR" sz="1400" u="none" strike="noStrike">
                <a:latin typeface="Arial"/>
                <a:ea typeface="Arial"/>
                <a:cs typeface="Arial"/>
                <a:sym typeface="Arial"/>
              </a:rPr>
              <a:t>Cela permet également à l’individu de connaître exactement son rôle dans  l’association et ce qu’il est habilité ou non à faire.</a:t>
            </a:r>
            <a:endParaRPr/>
          </a:p>
          <a:p>
            <a:pPr indent="0" lvl="0" marL="127000" rtl="0" algn="just">
              <a:lnSpc>
                <a:spcPct val="100000"/>
              </a:lnSpc>
              <a:spcBef>
                <a:spcPts val="0"/>
              </a:spcBef>
              <a:spcAft>
                <a:spcPts val="0"/>
              </a:spcAft>
              <a:buSzPts val="1600"/>
              <a:buNone/>
            </a:pPr>
            <a:r>
              <a:t/>
            </a:r>
            <a:endParaRPr b="0" i="0" sz="1400" u="none" strike="noStrike">
              <a:latin typeface="Arial"/>
              <a:ea typeface="Arial"/>
              <a:cs typeface="Arial"/>
              <a:sym typeface="Arial"/>
            </a:endParaRPr>
          </a:p>
          <a:p>
            <a:pPr indent="-228600" lvl="0" marL="457200" rtl="0" algn="just">
              <a:lnSpc>
                <a:spcPct val="100000"/>
              </a:lnSpc>
              <a:spcBef>
                <a:spcPts val="0"/>
              </a:spcBef>
              <a:spcAft>
                <a:spcPts val="0"/>
              </a:spcAft>
              <a:buSzPts val="1600"/>
              <a:buNone/>
            </a:pPr>
            <a:r>
              <a:t/>
            </a:r>
            <a:endParaRPr>
              <a:latin typeface="Arial"/>
              <a:ea typeface="Arial"/>
              <a:cs typeface="Arial"/>
              <a:sym typeface="Arial"/>
            </a:endParaRPr>
          </a:p>
        </p:txBody>
      </p:sp>
      <p:sp>
        <p:nvSpPr>
          <p:cNvPr id="691" name="Google Shape;691;p10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92" name="Google Shape;692;p108"/>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a:solidFill>
                  <a:srgbClr val="FF0000"/>
                </a:solidFill>
                <a:latin typeface="Calibri"/>
                <a:ea typeface="Calibri"/>
                <a:cs typeface="Calibri"/>
                <a:sym typeface="Calibri"/>
              </a:rPr>
              <a:t>BONNES PRATIQUES DE CONTRÔLE INTERNE</a:t>
            </a:r>
            <a:endParaRPr b="1" sz="2400">
              <a:solidFill>
                <a:srgbClr val="FF000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9"/>
          <p:cNvSpPr txBox="1"/>
          <p:nvPr>
            <p:ph idx="1" type="body"/>
          </p:nvPr>
        </p:nvSpPr>
        <p:spPr>
          <a:xfrm>
            <a:off x="380526" y="726632"/>
            <a:ext cx="8264700" cy="4008000"/>
          </a:xfrm>
          <a:prstGeom prst="rect">
            <a:avLst/>
          </a:prstGeom>
          <a:noFill/>
          <a:ln>
            <a:noFill/>
          </a:ln>
        </p:spPr>
        <p:txBody>
          <a:bodyPr anchorCtr="0" anchor="t" bIns="91175" lIns="91175" spcFirstLastPara="1" rIns="91175" wrap="square" tIns="91175">
            <a:noAutofit/>
          </a:bodyPr>
          <a:lstStyle/>
          <a:p>
            <a:pPr indent="0" lvl="0" marL="127000" rtl="0" algn="just">
              <a:lnSpc>
                <a:spcPct val="150000"/>
              </a:lnSpc>
              <a:spcBef>
                <a:spcPts val="0"/>
              </a:spcBef>
              <a:spcAft>
                <a:spcPts val="0"/>
              </a:spcAft>
              <a:buSzPts val="1600"/>
              <a:buNone/>
            </a:pPr>
            <a:r>
              <a:rPr i="0" lang="fr-FR" sz="1200" u="none" strike="noStrike">
                <a:solidFill>
                  <a:srgbClr val="FF0000"/>
                </a:solidFill>
                <a:latin typeface="Arial"/>
                <a:ea typeface="Arial"/>
                <a:cs typeface="Arial"/>
                <a:sym typeface="Arial"/>
              </a:rPr>
              <a:t>Evaluation du personnel</a:t>
            </a:r>
            <a:endParaRPr b="0" i="0" sz="1200" u="none" strike="noStrike">
              <a:latin typeface="Arial"/>
              <a:ea typeface="Arial"/>
              <a:cs typeface="Arial"/>
              <a:sym typeface="Arial"/>
            </a:endParaRPr>
          </a:p>
          <a:p>
            <a:pPr indent="-330200" lvl="0" marL="457200" rtl="0" algn="just">
              <a:lnSpc>
                <a:spcPct val="150000"/>
              </a:lnSpc>
              <a:spcBef>
                <a:spcPts val="0"/>
              </a:spcBef>
              <a:spcAft>
                <a:spcPts val="0"/>
              </a:spcAft>
              <a:buSzPts val="1600"/>
              <a:buChar char="•"/>
            </a:pPr>
            <a:r>
              <a:rPr b="0" i="0" lang="fr-FR" sz="1200" u="none" strike="noStrike">
                <a:latin typeface="Arial"/>
                <a:ea typeface="Arial"/>
                <a:cs typeface="Arial"/>
                <a:sym typeface="Arial"/>
              </a:rPr>
              <a:t>Le personnel doit également pouvoir être évalué. Une évaluation du personnel ne peut se faire que par rapport à des objectifs qui lui auront été assignés. </a:t>
            </a:r>
            <a:endParaRPr sz="1200">
              <a:latin typeface="Arial"/>
              <a:ea typeface="Arial"/>
              <a:cs typeface="Arial"/>
              <a:sym typeface="Arial"/>
            </a:endParaRPr>
          </a:p>
          <a:p>
            <a:pPr indent="-330200" lvl="0" marL="457200" rtl="0" algn="just">
              <a:lnSpc>
                <a:spcPct val="150000"/>
              </a:lnSpc>
              <a:spcBef>
                <a:spcPts val="0"/>
              </a:spcBef>
              <a:spcAft>
                <a:spcPts val="0"/>
              </a:spcAft>
              <a:buSzPts val="1600"/>
              <a:buChar char="•"/>
            </a:pPr>
            <a:r>
              <a:rPr b="0" i="0" lang="fr-FR" sz="1200" u="none" strike="noStrike">
                <a:latin typeface="Arial"/>
                <a:ea typeface="Arial"/>
                <a:cs typeface="Arial"/>
                <a:sym typeface="Arial"/>
              </a:rPr>
              <a:t>Mettre en place un processus de gestion des ressources humaines transparent et objectif facilitera le travail.</a:t>
            </a:r>
            <a:endParaRPr/>
          </a:p>
          <a:p>
            <a:pPr indent="0" lvl="0" marL="127000" rtl="0" algn="just">
              <a:lnSpc>
                <a:spcPct val="150000"/>
              </a:lnSpc>
              <a:spcBef>
                <a:spcPts val="0"/>
              </a:spcBef>
              <a:spcAft>
                <a:spcPts val="0"/>
              </a:spcAft>
              <a:buSzPts val="1600"/>
              <a:buNone/>
            </a:pPr>
            <a:r>
              <a:t/>
            </a:r>
            <a:endParaRPr sz="1200">
              <a:latin typeface="Arial"/>
              <a:ea typeface="Arial"/>
              <a:cs typeface="Arial"/>
              <a:sym typeface="Arial"/>
            </a:endParaRPr>
          </a:p>
          <a:p>
            <a:pPr indent="0" lvl="0" marL="127000" rtl="0" algn="just">
              <a:lnSpc>
                <a:spcPct val="150000"/>
              </a:lnSpc>
              <a:spcBef>
                <a:spcPts val="0"/>
              </a:spcBef>
              <a:spcAft>
                <a:spcPts val="0"/>
              </a:spcAft>
              <a:buSzPts val="1600"/>
              <a:buNone/>
            </a:pPr>
            <a:r>
              <a:rPr lang="fr-FR" sz="1200">
                <a:solidFill>
                  <a:srgbClr val="FF0000"/>
                </a:solidFill>
                <a:latin typeface="Arial"/>
                <a:ea typeface="Arial"/>
                <a:cs typeface="Arial"/>
                <a:sym typeface="Arial"/>
              </a:rPr>
              <a:t>Communication et Information </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Des réunions mensuelles d’équipe où sont abordées les activités. Ces réunions font l’objet de procès-verbaux qui sont diffusés aux participants et aux dirigeants. Une trace écrite en est conservée dans un endroit centralisé et accessible ;</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Des réunions périodiques incluant l’ensemble du personnel où sont abordés des problèmes généraux et où le personnel peut directement s’adresser aux dirigeants ;</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Des réunions régulières de direction qui regroupent les dirigeants, à savoir le directeur, le directeur financier, les responsables de secteurs/unités, où sont ratés les problèmes de gestion et la réalisation des activités y est passée en revue. Ces réunions font également l’objet de procès-verbaux </a:t>
            </a:r>
            <a:endParaRPr/>
          </a:p>
          <a:p>
            <a:pPr indent="-228600" lvl="0" marL="457200" rtl="0" algn="just">
              <a:lnSpc>
                <a:spcPct val="100000"/>
              </a:lnSpc>
              <a:spcBef>
                <a:spcPts val="0"/>
              </a:spcBef>
              <a:spcAft>
                <a:spcPts val="0"/>
              </a:spcAft>
              <a:buSzPts val="1600"/>
              <a:buNone/>
            </a:pPr>
            <a:r>
              <a:t/>
            </a:r>
            <a:endParaRPr b="0" i="0" sz="1200" u="none" strike="noStrike">
              <a:latin typeface="Arial"/>
              <a:ea typeface="Arial"/>
              <a:cs typeface="Arial"/>
              <a:sym typeface="Arial"/>
            </a:endParaRPr>
          </a:p>
          <a:p>
            <a:pPr indent="0" lvl="0" marL="127000" rtl="0" algn="just">
              <a:lnSpc>
                <a:spcPct val="100000"/>
              </a:lnSpc>
              <a:spcBef>
                <a:spcPts val="0"/>
              </a:spcBef>
              <a:spcAft>
                <a:spcPts val="0"/>
              </a:spcAft>
              <a:buSzPts val="1600"/>
              <a:buNone/>
            </a:pPr>
            <a:r>
              <a:t/>
            </a:r>
            <a:endParaRPr sz="1200">
              <a:latin typeface="Arial"/>
              <a:ea typeface="Arial"/>
              <a:cs typeface="Arial"/>
              <a:sym typeface="Arial"/>
            </a:endParaRPr>
          </a:p>
        </p:txBody>
      </p:sp>
      <p:sp>
        <p:nvSpPr>
          <p:cNvPr id="698" name="Google Shape;698;p10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699" name="Google Shape;699;p109"/>
          <p:cNvSpPr txBox="1"/>
          <p:nvPr>
            <p:ph type="title"/>
          </p:nvPr>
        </p:nvSpPr>
        <p:spPr>
          <a:xfrm>
            <a:off x="626630" y="264932"/>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latin typeface="Arial"/>
                <a:ea typeface="Arial"/>
                <a:cs typeface="Arial"/>
                <a:sym typeface="Arial"/>
              </a:rPr>
              <a:t>BONNES PRATIQUES DE CONTRÔLE INTERNE</a:t>
            </a:r>
            <a:endParaRPr b="1" sz="2400">
              <a:solidFill>
                <a:srgbClr val="FF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0"/>
          <p:cNvSpPr txBox="1"/>
          <p:nvPr>
            <p:ph idx="1" type="body"/>
          </p:nvPr>
        </p:nvSpPr>
        <p:spPr>
          <a:xfrm>
            <a:off x="282497" y="787501"/>
            <a:ext cx="7941300" cy="4203300"/>
          </a:xfrm>
          <a:prstGeom prst="rect">
            <a:avLst/>
          </a:prstGeom>
          <a:noFill/>
          <a:ln>
            <a:noFill/>
          </a:ln>
        </p:spPr>
        <p:txBody>
          <a:bodyPr anchorCtr="0" anchor="t" bIns="91175" lIns="91175" spcFirstLastPara="1" rIns="91175" wrap="square" tIns="91175">
            <a:noAutofit/>
          </a:bodyPr>
          <a:lstStyle/>
          <a:p>
            <a:pPr indent="0" lvl="0" marL="127000" rtl="0" algn="just">
              <a:lnSpc>
                <a:spcPct val="150000"/>
              </a:lnSpc>
              <a:spcBef>
                <a:spcPts val="0"/>
              </a:spcBef>
              <a:spcAft>
                <a:spcPts val="0"/>
              </a:spcAft>
              <a:buSzPts val="1600"/>
              <a:buNone/>
            </a:pPr>
            <a:r>
              <a:rPr lang="fr-FR" sz="1400">
                <a:solidFill>
                  <a:srgbClr val="FF0000"/>
                </a:solidFill>
                <a:latin typeface="Arial"/>
                <a:ea typeface="Arial"/>
                <a:cs typeface="Arial"/>
                <a:sym typeface="Arial"/>
              </a:rPr>
              <a:t>Communication et Information </a:t>
            </a:r>
            <a:endParaRPr sz="1400">
              <a:solidFill>
                <a:schemeClr val="dk1"/>
              </a:solidFill>
              <a:latin typeface="Arial"/>
              <a:ea typeface="Arial"/>
              <a:cs typeface="Arial"/>
              <a:sym typeface="Arial"/>
            </a:endParaRPr>
          </a:p>
          <a:p>
            <a:pPr indent="0" lvl="0" marL="127000" rtl="0" algn="just">
              <a:lnSpc>
                <a:spcPct val="150000"/>
              </a:lnSpc>
              <a:spcBef>
                <a:spcPts val="0"/>
              </a:spcBef>
              <a:spcAft>
                <a:spcPts val="0"/>
              </a:spcAft>
              <a:buSzPts val="1600"/>
              <a:buNone/>
            </a:pPr>
            <a:r>
              <a:rPr lang="fr-FR" sz="1400">
                <a:solidFill>
                  <a:schemeClr val="dk1"/>
                </a:solidFill>
                <a:latin typeface="Arial"/>
                <a:ea typeface="Arial"/>
                <a:cs typeface="Arial"/>
                <a:sym typeface="Arial"/>
              </a:rPr>
              <a:t>Les canaux suivants peuvent être utilisés:</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Notes écrites vers l’ensemble du personnel ; </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Valves où est affichée l’information à destination de l’ensemble du personnel ; </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Cahier d’incidents ;</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Boîte à suggestions ;</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Courriels pour les organisations qui utilisent l’outil informatique comme moyen de communication ;</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La publication de périodiques à destination des membres du personnel, de l’extérieur les informant sur les activités de l’organisation, ses perspectives, etc.;</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 Les contacts réguliers avec les pouvoirs subsidiant, les fédérations, le secrétariat social, … ;</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La publication d’un rapport d’activités et de ses comptes ;</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La porte ouverte </a:t>
            </a:r>
            <a:endParaRPr/>
          </a:p>
          <a:p>
            <a:pPr indent="-228600" lvl="0" marL="457200" rtl="0" algn="just">
              <a:lnSpc>
                <a:spcPct val="100000"/>
              </a:lnSpc>
              <a:spcBef>
                <a:spcPts val="0"/>
              </a:spcBef>
              <a:spcAft>
                <a:spcPts val="0"/>
              </a:spcAft>
              <a:buSzPts val="1600"/>
              <a:buNone/>
            </a:pPr>
            <a:r>
              <a:t/>
            </a:r>
            <a:endParaRPr sz="1400">
              <a:solidFill>
                <a:schemeClr val="dk1"/>
              </a:solidFill>
              <a:latin typeface="Arial"/>
              <a:ea typeface="Arial"/>
              <a:cs typeface="Arial"/>
              <a:sym typeface="Arial"/>
            </a:endParaRPr>
          </a:p>
        </p:txBody>
      </p:sp>
      <p:sp>
        <p:nvSpPr>
          <p:cNvPr id="705" name="Google Shape;705;p11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06" name="Google Shape;706;p110"/>
          <p:cNvSpPr txBox="1"/>
          <p:nvPr>
            <p:ph type="title"/>
          </p:nvPr>
        </p:nvSpPr>
        <p:spPr>
          <a:xfrm>
            <a:off x="767575" y="176714"/>
            <a:ext cx="7772400" cy="4701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latin typeface="Arial"/>
                <a:ea typeface="Arial"/>
                <a:cs typeface="Arial"/>
                <a:sym typeface="Arial"/>
              </a:rPr>
              <a:t>BONNES PRATIQUES DE CONTRÔLE INTERNE</a:t>
            </a:r>
            <a:endParaRPr b="1" sz="2400">
              <a:solidFill>
                <a:srgbClr val="FF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11"/>
          <p:cNvSpPr txBox="1"/>
          <p:nvPr>
            <p:ph idx="1" type="body"/>
          </p:nvPr>
        </p:nvSpPr>
        <p:spPr>
          <a:xfrm>
            <a:off x="496140" y="832973"/>
            <a:ext cx="7772400" cy="4410600"/>
          </a:xfrm>
          <a:prstGeom prst="rect">
            <a:avLst/>
          </a:prstGeom>
          <a:noFill/>
          <a:ln>
            <a:noFill/>
          </a:ln>
        </p:spPr>
        <p:txBody>
          <a:bodyPr anchorCtr="0" anchor="t" bIns="91175" lIns="91175" spcFirstLastPara="1" rIns="91175" wrap="square" tIns="91175">
            <a:noAutofit/>
          </a:bodyPr>
          <a:lstStyle/>
          <a:p>
            <a:pPr indent="0" lvl="0" marL="127000" rtl="0" algn="just">
              <a:lnSpc>
                <a:spcPct val="150000"/>
              </a:lnSpc>
              <a:spcBef>
                <a:spcPts val="0"/>
              </a:spcBef>
              <a:spcAft>
                <a:spcPts val="0"/>
              </a:spcAft>
              <a:buSzPts val="1600"/>
              <a:buNone/>
            </a:pPr>
            <a:r>
              <a:rPr lang="fr-FR" sz="1200">
                <a:solidFill>
                  <a:srgbClr val="FF0000"/>
                </a:solidFill>
                <a:latin typeface="Arial"/>
                <a:ea typeface="Arial"/>
                <a:cs typeface="Arial"/>
                <a:sym typeface="Arial"/>
              </a:rPr>
              <a:t>Fiabilité des comptes</a:t>
            </a:r>
            <a:endParaRPr/>
          </a:p>
          <a:p>
            <a:pPr indent="0" lvl="0" marL="127000" rtl="0" algn="just">
              <a:lnSpc>
                <a:spcPct val="150000"/>
              </a:lnSpc>
              <a:spcBef>
                <a:spcPts val="0"/>
              </a:spcBef>
              <a:spcAft>
                <a:spcPts val="0"/>
              </a:spcAft>
              <a:buSzPts val="1600"/>
              <a:buNone/>
            </a:pPr>
            <a:r>
              <a:rPr lang="fr-FR" sz="1200">
                <a:solidFill>
                  <a:schemeClr val="dk1"/>
                </a:solidFill>
                <a:latin typeface="Arial"/>
                <a:ea typeface="Arial"/>
                <a:cs typeface="Arial"/>
                <a:sym typeface="Arial"/>
              </a:rPr>
              <a:t>Pour s’assurer de la fiabilité des comptes, le dirigeant ou le commissaire aux comptes ou le comptable peut procéder à des tests sur les transactions effectuées sur base d’échantillonnage.</a:t>
            </a:r>
            <a:endParaRPr/>
          </a:p>
          <a:p>
            <a:pPr indent="0" lvl="0" marL="127000" rtl="0" algn="just">
              <a:lnSpc>
                <a:spcPct val="150000"/>
              </a:lnSpc>
              <a:spcBef>
                <a:spcPts val="0"/>
              </a:spcBef>
              <a:spcAft>
                <a:spcPts val="0"/>
              </a:spcAft>
              <a:buSzPts val="1600"/>
              <a:buNone/>
            </a:pPr>
            <a:r>
              <a:rPr lang="fr-FR" sz="1200">
                <a:solidFill>
                  <a:schemeClr val="dk1"/>
                </a:solidFill>
                <a:latin typeface="Arial"/>
                <a:ea typeface="Arial"/>
                <a:cs typeface="Arial"/>
                <a:sym typeface="Arial"/>
              </a:rPr>
              <a:t>Pour ce faire, il peut sélectionner de manière aléatoire des dépenses effectuées et vérifier leur réalité en les comparant aux factures, bons de commande et bons de réception. </a:t>
            </a:r>
            <a:endParaRPr/>
          </a:p>
          <a:p>
            <a:pPr indent="0" lvl="0" marL="127000" rtl="0" algn="just">
              <a:lnSpc>
                <a:spcPct val="150000"/>
              </a:lnSpc>
              <a:spcBef>
                <a:spcPts val="0"/>
              </a:spcBef>
              <a:spcAft>
                <a:spcPts val="0"/>
              </a:spcAft>
              <a:buSzPts val="1600"/>
              <a:buNone/>
            </a:pPr>
            <a:r>
              <a:rPr lang="fr-FR" sz="1200">
                <a:solidFill>
                  <a:schemeClr val="dk1"/>
                </a:solidFill>
                <a:latin typeface="Arial"/>
                <a:ea typeface="Arial"/>
                <a:cs typeface="Arial"/>
                <a:sym typeface="Arial"/>
              </a:rPr>
              <a:t>Il doit également vérifier si elles ont été approuvées par les personnes qui avaient autorité pour le faire, si la facture est postérieure à la commande. </a:t>
            </a:r>
            <a:endParaRPr/>
          </a:p>
          <a:p>
            <a:pPr indent="0" lvl="0" marL="127000" rtl="0" algn="just">
              <a:lnSpc>
                <a:spcPct val="150000"/>
              </a:lnSpc>
              <a:spcBef>
                <a:spcPts val="0"/>
              </a:spcBef>
              <a:spcAft>
                <a:spcPts val="0"/>
              </a:spcAft>
              <a:buSzPts val="1600"/>
              <a:buNone/>
            </a:pPr>
            <a:r>
              <a:rPr lang="fr-FR" sz="1200">
                <a:solidFill>
                  <a:srgbClr val="FF0000"/>
                </a:solidFill>
                <a:latin typeface="Arial"/>
                <a:ea typeface="Arial"/>
                <a:cs typeface="Arial"/>
                <a:sym typeface="Arial"/>
              </a:rPr>
              <a:t>Achat d’investissement</a:t>
            </a:r>
            <a:endParaRPr/>
          </a:p>
          <a:p>
            <a:pPr indent="0" lvl="0" marL="127000" rtl="0" algn="just">
              <a:lnSpc>
                <a:spcPct val="150000"/>
              </a:lnSpc>
              <a:spcBef>
                <a:spcPts val="0"/>
              </a:spcBef>
              <a:spcAft>
                <a:spcPts val="0"/>
              </a:spcAft>
              <a:buSzPts val="1600"/>
              <a:buNone/>
            </a:pPr>
            <a:r>
              <a:rPr lang="fr-FR" sz="1200">
                <a:solidFill>
                  <a:schemeClr val="dk1"/>
                </a:solidFill>
                <a:latin typeface="Arial"/>
                <a:ea typeface="Arial"/>
                <a:cs typeface="Arial"/>
                <a:sym typeface="Arial"/>
              </a:rPr>
              <a:t>Lorsqu’il s’agit d’un achat d’investissement, il doit vérifier si celui-ci a été réalisé conformément aux règles de marchés publics, si différentes offres ont bien été demandées, il doit justifier / motiver le choix du fournisseur sur base de critères objectifs et justifier / motiver l’utilisation des exceptions aux règles de marchés public.</a:t>
            </a:r>
            <a:endParaRPr/>
          </a:p>
          <a:p>
            <a:pPr indent="0" lvl="0" marL="127000" rtl="0" algn="just">
              <a:lnSpc>
                <a:spcPct val="150000"/>
              </a:lnSpc>
              <a:spcBef>
                <a:spcPts val="0"/>
              </a:spcBef>
              <a:spcAft>
                <a:spcPts val="0"/>
              </a:spcAft>
              <a:buSzPts val="1600"/>
              <a:buNone/>
            </a:pPr>
            <a:r>
              <a:rPr lang="fr-FR" sz="1200">
                <a:solidFill>
                  <a:schemeClr val="dk1"/>
                </a:solidFill>
                <a:latin typeface="Arial"/>
                <a:ea typeface="Arial"/>
                <a:cs typeface="Arial"/>
                <a:sym typeface="Arial"/>
              </a:rPr>
              <a:t>Cet échantillonnage peut être réalisé soit en fonction :</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Montants</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Fournisseurs</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Proportion de factures</a:t>
            </a:r>
            <a:endParaRPr/>
          </a:p>
        </p:txBody>
      </p:sp>
      <p:sp>
        <p:nvSpPr>
          <p:cNvPr id="712" name="Google Shape;712;p11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13" name="Google Shape;713;p111"/>
          <p:cNvSpPr txBox="1"/>
          <p:nvPr>
            <p:ph type="title"/>
          </p:nvPr>
        </p:nvSpPr>
        <p:spPr>
          <a:xfrm>
            <a:off x="685800" y="223273"/>
            <a:ext cx="7772400" cy="7140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solidFill>
                  <a:srgbClr val="FF0000"/>
                </a:solidFill>
                <a:latin typeface="Arial"/>
                <a:ea typeface="Arial"/>
                <a:cs typeface="Arial"/>
                <a:sym typeface="Arial"/>
              </a:rPr>
              <a:t>BONNES PRATIQUES DE CONTRÔLE INTERNE</a:t>
            </a:r>
            <a:endParaRPr b="1" sz="2400">
              <a:solidFill>
                <a:srgbClr val="FF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12"/>
          <p:cNvSpPr txBox="1"/>
          <p:nvPr>
            <p:ph idx="1" type="body"/>
          </p:nvPr>
        </p:nvSpPr>
        <p:spPr>
          <a:xfrm>
            <a:off x="485382" y="1135510"/>
            <a:ext cx="7972500" cy="4008000"/>
          </a:xfrm>
          <a:prstGeom prst="rect">
            <a:avLst/>
          </a:prstGeom>
          <a:noFill/>
          <a:ln>
            <a:noFill/>
          </a:ln>
        </p:spPr>
        <p:txBody>
          <a:bodyPr anchorCtr="0" anchor="t" bIns="91175" lIns="91175" spcFirstLastPara="1" rIns="91175" wrap="square" tIns="91175">
            <a:noAutofit/>
          </a:bodyPr>
          <a:lstStyle/>
          <a:p>
            <a:pPr indent="0" lvl="0" marL="127000" rtl="0" algn="just">
              <a:lnSpc>
                <a:spcPct val="100000"/>
              </a:lnSpc>
              <a:spcBef>
                <a:spcPts val="0"/>
              </a:spcBef>
              <a:spcAft>
                <a:spcPts val="0"/>
              </a:spcAft>
              <a:buSzPts val="1600"/>
              <a:buNone/>
            </a:pPr>
            <a:r>
              <a:rPr lang="fr-FR" sz="1200">
                <a:solidFill>
                  <a:srgbClr val="FF0000"/>
                </a:solidFill>
                <a:latin typeface="Arial"/>
                <a:ea typeface="Arial"/>
                <a:cs typeface="Arial"/>
                <a:sym typeface="Arial"/>
              </a:rPr>
              <a:t>La fraude</a:t>
            </a:r>
            <a:endParaRPr/>
          </a:p>
          <a:p>
            <a:pPr indent="0" lvl="0" marL="127000" rtl="0" algn="just">
              <a:lnSpc>
                <a:spcPct val="100000"/>
              </a:lnSpc>
              <a:spcBef>
                <a:spcPts val="0"/>
              </a:spcBef>
              <a:spcAft>
                <a:spcPts val="0"/>
              </a:spcAft>
              <a:buSzPts val="1600"/>
              <a:buNone/>
            </a:pPr>
            <a:r>
              <a:rPr lang="fr-FR" sz="1200">
                <a:solidFill>
                  <a:schemeClr val="dk1"/>
                </a:solidFill>
                <a:latin typeface="Arial"/>
                <a:ea typeface="Arial"/>
                <a:cs typeface="Arial"/>
                <a:sym typeface="Arial"/>
              </a:rPr>
              <a:t>la fraude est un risque inhérent à toute organisation. Toute organisation est susceptible de devoir y faire face un jour ou l’autre. Il peut survenir à la suite de la collusion de plusieurs membres du personnel; d’où l’importance de veiller à l’intégrité du personnel. Il peut également survenir parce que les mesures de contrôles veillant à prévenir ce risque ne sont pas en place ou ne sont pas efficaces.</a:t>
            </a:r>
            <a:endParaRPr/>
          </a:p>
          <a:p>
            <a:pPr indent="-228600" lvl="0" marL="457200" rtl="0" algn="just">
              <a:lnSpc>
                <a:spcPct val="100000"/>
              </a:lnSpc>
              <a:spcBef>
                <a:spcPts val="0"/>
              </a:spcBef>
              <a:spcAft>
                <a:spcPts val="0"/>
              </a:spcAft>
              <a:buSzPts val="1600"/>
              <a:buNone/>
            </a:pPr>
            <a:r>
              <a:t/>
            </a:r>
            <a:endParaRPr sz="1200">
              <a:solidFill>
                <a:schemeClr val="dk1"/>
              </a:solidFill>
              <a:latin typeface="Arial"/>
              <a:ea typeface="Arial"/>
              <a:cs typeface="Arial"/>
              <a:sym typeface="Arial"/>
            </a:endParaRPr>
          </a:p>
          <a:p>
            <a:pPr indent="0" lvl="0" marL="127000" rtl="0" algn="just">
              <a:lnSpc>
                <a:spcPct val="100000"/>
              </a:lnSpc>
              <a:spcBef>
                <a:spcPts val="0"/>
              </a:spcBef>
              <a:spcAft>
                <a:spcPts val="0"/>
              </a:spcAft>
              <a:buSzPts val="1600"/>
              <a:buNone/>
            </a:pPr>
            <a:r>
              <a:rPr lang="fr-FR" sz="1200">
                <a:solidFill>
                  <a:srgbClr val="FF0000"/>
                </a:solidFill>
                <a:latin typeface="Arial"/>
                <a:ea typeface="Arial"/>
                <a:cs typeface="Arial"/>
                <a:sym typeface="Arial"/>
              </a:rPr>
              <a:t>Mesures de contrôle:</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La séparation de fonctions: les dirigeants des organisations doivent veiller à ce qu’il y ait une séparation de fonctions suffisante et adéquate entre les fonctions de commande, de paiement et d’enregistrement comptable.</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La concordance entre bon de commande, bon de réception et facture : il peut être utile d’utiliser des bons de commande numérotés et de faire une réception des biens ou services de façon écrite surtout quand le montant devient important</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Lors de la réception du bien ou service et de la facture, s’assurer qu’il s’agit du bien ou service commandé, dans la quantité demandée, dans les délais prescrits, que cela a été autorisé par la personne adéquate et que le montant facturé correspond bien à la commande et aux biens livrés ou services prestés.</a:t>
            </a:r>
            <a:endParaRPr/>
          </a:p>
        </p:txBody>
      </p:sp>
      <p:sp>
        <p:nvSpPr>
          <p:cNvPr id="719" name="Google Shape;719;p11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20" name="Google Shape;720;p112"/>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sz="2400">
                <a:solidFill>
                  <a:srgbClr val="FF0000"/>
                </a:solidFill>
                <a:latin typeface="Arial"/>
                <a:ea typeface="Arial"/>
                <a:cs typeface="Arial"/>
                <a:sym typeface="Arial"/>
              </a:rPr>
              <a:t> ACTES RÉPRÉHENSIBLES ET MESURES DE CONTRÔLE</a:t>
            </a:r>
            <a:endParaRPr b="1" sz="2400">
              <a:solidFill>
                <a:srgbClr val="FF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13"/>
          <p:cNvSpPr txBox="1"/>
          <p:nvPr>
            <p:ph idx="1" type="body"/>
          </p:nvPr>
        </p:nvSpPr>
        <p:spPr>
          <a:xfrm>
            <a:off x="485686" y="622886"/>
            <a:ext cx="7972500" cy="4275600"/>
          </a:xfrm>
          <a:prstGeom prst="rect">
            <a:avLst/>
          </a:prstGeom>
          <a:noFill/>
          <a:ln>
            <a:noFill/>
          </a:ln>
        </p:spPr>
        <p:txBody>
          <a:bodyPr anchorCtr="0" anchor="t" bIns="91175" lIns="91175" spcFirstLastPara="1" rIns="91175" wrap="square" tIns="91175">
            <a:noAutofit/>
          </a:bodyPr>
          <a:lstStyle/>
          <a:p>
            <a:pPr indent="0" lvl="0" marL="127000" rtl="0" algn="just">
              <a:lnSpc>
                <a:spcPct val="150000"/>
              </a:lnSpc>
              <a:spcBef>
                <a:spcPts val="0"/>
              </a:spcBef>
              <a:spcAft>
                <a:spcPts val="0"/>
              </a:spcAft>
              <a:buSzPts val="1600"/>
              <a:buNone/>
            </a:pPr>
            <a:r>
              <a:rPr b="1" i="0" lang="fr-FR" sz="1200" u="none" strike="noStrike">
                <a:solidFill>
                  <a:srgbClr val="FF0000"/>
                </a:solidFill>
                <a:latin typeface="Arial"/>
                <a:ea typeface="Arial"/>
                <a:cs typeface="Arial"/>
                <a:sym typeface="Arial"/>
              </a:rPr>
              <a:t>Mauvaise gestion des comptes bancaires</a:t>
            </a:r>
            <a:endParaRPr/>
          </a:p>
          <a:p>
            <a:pPr indent="0" lvl="0" marL="127000" rtl="0" algn="just">
              <a:lnSpc>
                <a:spcPct val="150000"/>
              </a:lnSpc>
              <a:spcBef>
                <a:spcPts val="0"/>
              </a:spcBef>
              <a:spcAft>
                <a:spcPts val="0"/>
              </a:spcAft>
              <a:buSzPts val="1600"/>
              <a:buNone/>
            </a:pPr>
            <a:r>
              <a:rPr lang="fr-FR" sz="1200">
                <a:solidFill>
                  <a:schemeClr val="dk1"/>
                </a:solidFill>
                <a:latin typeface="Arial"/>
                <a:ea typeface="Arial"/>
                <a:cs typeface="Arial"/>
                <a:sym typeface="Arial"/>
              </a:rPr>
              <a:t>L</a:t>
            </a:r>
            <a:r>
              <a:rPr b="0" i="0" lang="fr-FR" sz="1200" u="none" strike="noStrike">
                <a:solidFill>
                  <a:schemeClr val="dk1"/>
                </a:solidFill>
                <a:latin typeface="Arial"/>
                <a:ea typeface="Arial"/>
                <a:cs typeface="Arial"/>
                <a:sym typeface="Arial"/>
              </a:rPr>
              <a:t>a confusion apparaît quand le dirigeant (Directeur Exécutif) est la seule signature sur les comptes</a:t>
            </a:r>
            <a:r>
              <a:rPr lang="fr-FR" sz="1200">
                <a:solidFill>
                  <a:schemeClr val="dk1"/>
                </a:solidFill>
                <a:latin typeface="Arial"/>
                <a:ea typeface="Arial"/>
                <a:cs typeface="Arial"/>
                <a:sym typeface="Arial"/>
              </a:rPr>
              <a:t>, </a:t>
            </a:r>
            <a:r>
              <a:rPr b="0" i="0" lang="fr-FR" sz="1200" u="none" strike="noStrike">
                <a:solidFill>
                  <a:schemeClr val="dk1"/>
                </a:solidFill>
                <a:latin typeface="Arial"/>
                <a:ea typeface="Arial"/>
                <a:cs typeface="Arial"/>
                <a:sym typeface="Arial"/>
              </a:rPr>
              <a:t>ne joue pas son rôle de supervision. Si le dirigeant n’est pas intègre, il peut être tenté d’utiliser les comptes de l’organisation à son propre profit en l’utilisant pour des dépenses à caractère privé.</a:t>
            </a:r>
            <a:endParaRPr sz="1200">
              <a:solidFill>
                <a:srgbClr val="FF0000"/>
              </a:solidFill>
              <a:latin typeface="Arial"/>
              <a:ea typeface="Arial"/>
              <a:cs typeface="Arial"/>
              <a:sym typeface="Arial"/>
            </a:endParaRPr>
          </a:p>
          <a:p>
            <a:pPr indent="0" lvl="0" marL="127000" rtl="0" algn="just">
              <a:lnSpc>
                <a:spcPct val="150000"/>
              </a:lnSpc>
              <a:spcBef>
                <a:spcPts val="0"/>
              </a:spcBef>
              <a:spcAft>
                <a:spcPts val="0"/>
              </a:spcAft>
              <a:buSzPts val="1600"/>
              <a:buNone/>
            </a:pPr>
            <a:r>
              <a:rPr b="1" lang="fr-FR" sz="1200">
                <a:solidFill>
                  <a:srgbClr val="FF0000"/>
                </a:solidFill>
                <a:latin typeface="Arial"/>
                <a:ea typeface="Arial"/>
                <a:cs typeface="Arial"/>
                <a:sym typeface="Arial"/>
              </a:rPr>
              <a:t>Mesures de contrôle</a:t>
            </a:r>
            <a:r>
              <a:rPr b="1" i="0" lang="fr-FR" sz="1200" u="none" strike="noStrike">
                <a:solidFill>
                  <a:srgbClr val="FF0000"/>
                </a:solidFill>
                <a:latin typeface="Arial"/>
                <a:ea typeface="Arial"/>
                <a:cs typeface="Arial"/>
                <a:sym typeface="Arial"/>
              </a:rPr>
              <a:t>:</a:t>
            </a:r>
            <a:endParaRPr/>
          </a:p>
          <a:p>
            <a:pPr indent="0" lvl="0" marL="127000" rtl="0" algn="just">
              <a:lnSpc>
                <a:spcPct val="150000"/>
              </a:lnSpc>
              <a:spcBef>
                <a:spcPts val="0"/>
              </a:spcBef>
              <a:spcAft>
                <a:spcPts val="0"/>
              </a:spcAft>
              <a:buSzPts val="1600"/>
              <a:buNone/>
            </a:pPr>
            <a:r>
              <a:rPr b="1" lang="fr-FR" sz="1200">
                <a:solidFill>
                  <a:srgbClr val="FF0000"/>
                </a:solidFill>
                <a:latin typeface="Arial"/>
                <a:ea typeface="Arial"/>
                <a:cs typeface="Arial"/>
                <a:sym typeface="Arial"/>
              </a:rPr>
              <a:t>La séparation de fonctions</a:t>
            </a:r>
            <a:r>
              <a:rPr lang="fr-FR" sz="1200">
                <a:solidFill>
                  <a:schemeClr val="dk1"/>
                </a:solidFill>
                <a:latin typeface="Arial"/>
                <a:ea typeface="Arial"/>
                <a:cs typeface="Arial"/>
                <a:sym typeface="Arial"/>
              </a:rPr>
              <a:t>: les dirigeants des organisations doivent veiller à ce qu’il y ait au moins deux signataires bancaires pour tout paiement ou retrait bancaire, une séparation de fonctions suffisante et adéquate entre les fonctions de commande, de paiement et d’enregistrement comptable, la séparation entre le paiement et l’enregistrement comptable permet d’éviter que des paiements non autorisés ne soient acceptés et enregistrés .</a:t>
            </a:r>
            <a:endParaRPr/>
          </a:p>
          <a:p>
            <a:pPr indent="0" lvl="0" marL="127000" rtl="0" algn="just">
              <a:lnSpc>
                <a:spcPct val="150000"/>
              </a:lnSpc>
              <a:spcBef>
                <a:spcPts val="0"/>
              </a:spcBef>
              <a:spcAft>
                <a:spcPts val="0"/>
              </a:spcAft>
              <a:buSzPts val="1600"/>
              <a:buNone/>
            </a:pPr>
            <a:r>
              <a:rPr b="1" lang="fr-FR" sz="1200">
                <a:solidFill>
                  <a:srgbClr val="FF0000"/>
                </a:solidFill>
                <a:latin typeface="Arial"/>
                <a:ea typeface="Arial"/>
                <a:cs typeface="Arial"/>
                <a:sym typeface="Arial"/>
              </a:rPr>
              <a:t>Clôture comptable régulière </a:t>
            </a:r>
            <a:r>
              <a:rPr lang="fr-FR" sz="1200">
                <a:solidFill>
                  <a:schemeClr val="dk1"/>
                </a:solidFill>
                <a:latin typeface="Arial"/>
                <a:ea typeface="Arial"/>
                <a:cs typeface="Arial"/>
                <a:sym typeface="Arial"/>
              </a:rPr>
              <a:t>: le dirigeant d’une organisation doit veiller à faire des clôtures comptables régulières afin de s’assurer de la concordance entre ses soldes bancaires, de caisse et les enregistrements comptables.</a:t>
            </a:r>
            <a:endParaRPr/>
          </a:p>
          <a:p>
            <a:pPr indent="0" lvl="0" marL="127000" rtl="0" algn="just">
              <a:lnSpc>
                <a:spcPct val="150000"/>
              </a:lnSpc>
              <a:spcBef>
                <a:spcPts val="0"/>
              </a:spcBef>
              <a:spcAft>
                <a:spcPts val="0"/>
              </a:spcAft>
              <a:buSzPts val="1600"/>
              <a:buNone/>
            </a:pPr>
            <a:r>
              <a:rPr lang="fr-FR" sz="1200">
                <a:solidFill>
                  <a:schemeClr val="dk1"/>
                </a:solidFill>
                <a:latin typeface="Arial"/>
                <a:ea typeface="Arial"/>
                <a:cs typeface="Arial"/>
                <a:sym typeface="Arial"/>
              </a:rPr>
              <a:t>Cela lui permet d’avoir une vue sur la santé financière de l’organisation, des possibilités financières pour le restant de l’année, d’investiguer toute déviation entre les réalisations et les prévisions et de corriger les activités (mesures d’économie par exemple). Cela influence également la fiabilité des comptes.</a:t>
            </a:r>
            <a:endParaRPr/>
          </a:p>
          <a:p>
            <a:pPr indent="0" lvl="0" marL="127000" rtl="0" algn="just">
              <a:lnSpc>
                <a:spcPct val="100000"/>
              </a:lnSpc>
              <a:spcBef>
                <a:spcPts val="0"/>
              </a:spcBef>
              <a:spcAft>
                <a:spcPts val="0"/>
              </a:spcAft>
              <a:buSzPts val="1600"/>
              <a:buNone/>
            </a:pPr>
            <a:r>
              <a:t/>
            </a:r>
            <a:endParaRPr sz="1200">
              <a:solidFill>
                <a:schemeClr val="dk1"/>
              </a:solidFill>
              <a:latin typeface="Arial"/>
              <a:ea typeface="Arial"/>
              <a:cs typeface="Arial"/>
              <a:sym typeface="Arial"/>
            </a:endParaRPr>
          </a:p>
          <a:p>
            <a:pPr indent="0" lvl="0" marL="127000" rtl="0" algn="just">
              <a:lnSpc>
                <a:spcPct val="150000"/>
              </a:lnSpc>
              <a:spcBef>
                <a:spcPts val="0"/>
              </a:spcBef>
              <a:spcAft>
                <a:spcPts val="0"/>
              </a:spcAft>
              <a:buSzPts val="1600"/>
              <a:buNone/>
            </a:pPr>
            <a:r>
              <a:rPr b="0" i="0" lang="fr-FR" sz="1800" u="none" strike="noStrike">
                <a:solidFill>
                  <a:schemeClr val="dk1"/>
                </a:solidFill>
                <a:latin typeface="Arial"/>
                <a:ea typeface="Arial"/>
                <a:cs typeface="Arial"/>
                <a:sym typeface="Arial"/>
              </a:rPr>
              <a:t> </a:t>
            </a:r>
            <a:endParaRPr/>
          </a:p>
          <a:p>
            <a:pPr indent="0" lvl="0" marL="127000" rtl="0" algn="just">
              <a:lnSpc>
                <a:spcPct val="100000"/>
              </a:lnSpc>
              <a:spcBef>
                <a:spcPts val="0"/>
              </a:spcBef>
              <a:spcAft>
                <a:spcPts val="0"/>
              </a:spcAft>
              <a:buSzPts val="1600"/>
              <a:buNone/>
            </a:pPr>
            <a:r>
              <a:t/>
            </a:r>
            <a:endParaRPr b="0" i="0" sz="1800" u="none" strike="noStrike">
              <a:solidFill>
                <a:schemeClr val="dk1"/>
              </a:solidFill>
              <a:latin typeface="Arial"/>
              <a:ea typeface="Arial"/>
              <a:cs typeface="Arial"/>
              <a:sym typeface="Arial"/>
            </a:endParaRPr>
          </a:p>
        </p:txBody>
      </p:sp>
      <p:sp>
        <p:nvSpPr>
          <p:cNvPr id="726" name="Google Shape;726;p11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27" name="Google Shape;727;p113"/>
          <p:cNvSpPr txBox="1"/>
          <p:nvPr>
            <p:ph type="title"/>
          </p:nvPr>
        </p:nvSpPr>
        <p:spPr>
          <a:xfrm>
            <a:off x="685800" y="253586"/>
            <a:ext cx="7772400" cy="461700"/>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sz="2000">
                <a:solidFill>
                  <a:srgbClr val="FF0000"/>
                </a:solidFill>
                <a:latin typeface="Arial"/>
                <a:ea typeface="Arial"/>
                <a:cs typeface="Arial"/>
                <a:sym typeface="Arial"/>
              </a:rPr>
              <a:t>ACTES RÉPRÉHENSIBLES ET MESURES DE CONTRÔLE </a:t>
            </a:r>
            <a:r>
              <a:rPr i="0" lang="fr-FR" sz="2000" u="none" strike="noStrike">
                <a:solidFill>
                  <a:srgbClr val="FF0000"/>
                </a:solidFill>
                <a:latin typeface="Arial"/>
                <a:ea typeface="Arial"/>
                <a:cs typeface="Arial"/>
                <a:sym typeface="Arial"/>
              </a:rPr>
              <a:t>(suite)</a:t>
            </a:r>
            <a:endParaRPr sz="2000">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idx="1" type="body"/>
          </p:nvPr>
        </p:nvSpPr>
        <p:spPr>
          <a:xfrm>
            <a:off x="685800" y="827572"/>
            <a:ext cx="7772400" cy="4315927"/>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sz="1400">
                <a:latin typeface="Arial"/>
                <a:ea typeface="Arial"/>
                <a:cs typeface="Arial"/>
                <a:sym typeface="Arial"/>
              </a:rPr>
              <a:t>Pour être admissibles à une subvention, les coûts doivent répondre aux critères généraux suivants :</a:t>
            </a:r>
            <a:endParaRPr/>
          </a:p>
          <a:p>
            <a:pPr indent="-342900" lvl="0" marL="342900" rtl="0" algn="l">
              <a:lnSpc>
                <a:spcPct val="150000"/>
              </a:lnSpc>
              <a:spcBef>
                <a:spcPts val="0"/>
              </a:spcBef>
              <a:spcAft>
                <a:spcPts val="0"/>
              </a:spcAft>
              <a:buSzPts val="1600"/>
              <a:buFont typeface="Arial"/>
              <a:buAutoNum type="alphaLcParenR"/>
            </a:pPr>
            <a:r>
              <a:rPr lang="fr-FR" sz="1400">
                <a:latin typeface="Arial"/>
                <a:ea typeface="Arial"/>
                <a:cs typeface="Arial"/>
                <a:sym typeface="Arial"/>
              </a:rPr>
              <a:t>Être raisonnable pour la mise en œuvre du fonds et être attribuable à celui‐ci en vertu de ces principes.</a:t>
            </a:r>
            <a:endParaRPr/>
          </a:p>
          <a:p>
            <a:pPr indent="-342900" lvl="0" marL="342900" rtl="0" algn="l">
              <a:lnSpc>
                <a:spcPct val="150000"/>
              </a:lnSpc>
              <a:spcBef>
                <a:spcPts val="0"/>
              </a:spcBef>
              <a:spcAft>
                <a:spcPts val="0"/>
              </a:spcAft>
              <a:buSzPts val="1600"/>
              <a:buFont typeface="Arial"/>
              <a:buAutoNum type="alphaLcParenR"/>
            </a:pPr>
            <a:r>
              <a:rPr lang="fr-FR" sz="1400">
                <a:latin typeface="Arial"/>
                <a:ea typeface="Arial"/>
                <a:cs typeface="Arial"/>
                <a:sym typeface="Arial"/>
              </a:rPr>
              <a:t>Se conformer aux limitations ou exclusions, énoncées dans ces principes ou dans les termes d'attribution du fonds, quant aux types ou aux éléments de coût.</a:t>
            </a:r>
            <a:endParaRPr/>
          </a:p>
          <a:p>
            <a:pPr indent="-342900" lvl="0" marL="342900" rtl="0" algn="l">
              <a:lnSpc>
                <a:spcPct val="150000"/>
              </a:lnSpc>
              <a:spcBef>
                <a:spcPts val="0"/>
              </a:spcBef>
              <a:spcAft>
                <a:spcPts val="0"/>
              </a:spcAft>
              <a:buSzPts val="1600"/>
              <a:buFont typeface="Arial"/>
              <a:buAutoNum type="alphaLcParenR"/>
            </a:pPr>
            <a:r>
              <a:rPr lang="fr-FR" sz="1400">
                <a:latin typeface="Arial"/>
                <a:ea typeface="Arial"/>
                <a:cs typeface="Arial"/>
                <a:sym typeface="Arial"/>
              </a:rPr>
              <a:t>Être cohérent avec les politiques et procédures qui s'appliquent uniformément au projet financé par l'agence et aux autres activités de l'organisation.</a:t>
            </a:r>
            <a:endParaRPr/>
          </a:p>
          <a:p>
            <a:pPr indent="-342900" lvl="0" marL="342900" rtl="0" algn="l">
              <a:lnSpc>
                <a:spcPct val="150000"/>
              </a:lnSpc>
              <a:spcBef>
                <a:spcPts val="0"/>
              </a:spcBef>
              <a:spcAft>
                <a:spcPts val="0"/>
              </a:spcAft>
              <a:buSzPts val="1600"/>
              <a:buFont typeface="Arial"/>
              <a:buAutoNum type="alphaLcParenR"/>
            </a:pPr>
            <a:r>
              <a:rPr lang="fr-FR" sz="1400">
                <a:latin typeface="Arial"/>
                <a:ea typeface="Arial"/>
                <a:cs typeface="Arial"/>
                <a:sym typeface="Arial"/>
              </a:rPr>
              <a:t>Être traité de manière cohérente.</a:t>
            </a:r>
            <a:endParaRPr/>
          </a:p>
          <a:p>
            <a:pPr indent="-342900" lvl="0" marL="342900" rtl="0" algn="l">
              <a:lnSpc>
                <a:spcPct val="150000"/>
              </a:lnSpc>
              <a:spcBef>
                <a:spcPts val="0"/>
              </a:spcBef>
              <a:spcAft>
                <a:spcPts val="0"/>
              </a:spcAft>
              <a:buSzPts val="1600"/>
              <a:buFont typeface="Arial"/>
              <a:buAutoNum type="alphaLcParenR"/>
            </a:pPr>
            <a:r>
              <a:rPr lang="fr-FR" sz="1400">
                <a:latin typeface="Arial"/>
                <a:ea typeface="Arial"/>
                <a:cs typeface="Arial"/>
                <a:sym typeface="Arial"/>
              </a:rPr>
              <a:t>Être déterminé conformément aux principes comptables généralement reconnus (PCGR).</a:t>
            </a:r>
            <a:endParaRPr/>
          </a:p>
          <a:p>
            <a:pPr indent="-342900" lvl="0" marL="342900" rtl="0" algn="l">
              <a:lnSpc>
                <a:spcPct val="150000"/>
              </a:lnSpc>
              <a:spcBef>
                <a:spcPts val="0"/>
              </a:spcBef>
              <a:spcAft>
                <a:spcPts val="0"/>
              </a:spcAft>
              <a:buSzPts val="1600"/>
              <a:buFont typeface="Arial"/>
              <a:buAutoNum type="alphaLcParenR"/>
            </a:pPr>
            <a:r>
              <a:rPr lang="fr-FR" sz="1400">
                <a:latin typeface="Arial"/>
                <a:ea typeface="Arial"/>
                <a:cs typeface="Arial"/>
                <a:sym typeface="Arial"/>
              </a:rPr>
              <a:t>Ne pas être inclus ou utilisé comme éléments de contribution ou contrepartie pour tout autre programme financé par le gouvernement fédéral.</a:t>
            </a:r>
            <a:endParaRPr/>
          </a:p>
          <a:p>
            <a:pPr indent="-342900" lvl="0" marL="342900" rtl="0" algn="l">
              <a:lnSpc>
                <a:spcPct val="150000"/>
              </a:lnSpc>
              <a:spcBef>
                <a:spcPts val="0"/>
              </a:spcBef>
              <a:spcAft>
                <a:spcPts val="0"/>
              </a:spcAft>
              <a:buSzPts val="1600"/>
              <a:buFont typeface="Arial"/>
              <a:buAutoNum type="alphaLcParenR"/>
            </a:pPr>
            <a:r>
              <a:rPr lang="fr-FR" sz="1400">
                <a:latin typeface="Arial"/>
                <a:ea typeface="Arial"/>
                <a:cs typeface="Arial"/>
                <a:sym typeface="Arial"/>
              </a:rPr>
              <a:t>Être correctement/ suffisamment documenté.</a:t>
            </a:r>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p:txBody>
      </p:sp>
      <p:sp>
        <p:nvSpPr>
          <p:cNvPr id="256" name="Google Shape;256;p4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SzPts val="600"/>
              <a:buNone/>
            </a:pPr>
            <a:fld id="{00000000-1234-1234-1234-123412341234}" type="slidenum">
              <a:rPr lang="fr-FR"/>
              <a:t>‹#›</a:t>
            </a:fld>
            <a:endParaRPr/>
          </a:p>
        </p:txBody>
      </p:sp>
      <p:sp>
        <p:nvSpPr>
          <p:cNvPr id="257" name="Google Shape;257;p42"/>
          <p:cNvSpPr txBox="1"/>
          <p:nvPr>
            <p:ph type="title"/>
          </p:nvPr>
        </p:nvSpPr>
        <p:spPr>
          <a:xfrm>
            <a:off x="895110" y="242735"/>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b="1" lang="fr-FR">
                <a:solidFill>
                  <a:srgbClr val="FF0000"/>
                </a:solidFill>
                <a:latin typeface="Arial"/>
                <a:ea typeface="Arial"/>
                <a:cs typeface="Arial"/>
                <a:sym typeface="Arial"/>
              </a:rPr>
              <a:t>LES PRINCIPES DE COÛTS-200.403 ADMISSIBLE</a:t>
            </a:r>
            <a:endParaRPr>
              <a:solidFill>
                <a:srgbClr val="FF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14"/>
          <p:cNvSpPr txBox="1"/>
          <p:nvPr>
            <p:ph idx="1" type="body"/>
          </p:nvPr>
        </p:nvSpPr>
        <p:spPr>
          <a:xfrm>
            <a:off x="485382" y="1135509"/>
            <a:ext cx="7972500" cy="4813500"/>
          </a:xfrm>
          <a:prstGeom prst="rect">
            <a:avLst/>
          </a:prstGeom>
          <a:noFill/>
          <a:ln>
            <a:noFill/>
          </a:ln>
        </p:spPr>
        <p:txBody>
          <a:bodyPr anchorCtr="0" anchor="t" bIns="91175" lIns="91175" spcFirstLastPara="1" rIns="91175" wrap="square" tIns="91175">
            <a:noAutofit/>
          </a:bodyPr>
          <a:lstStyle/>
          <a:p>
            <a:pPr indent="0" lvl="0" marL="127000" rtl="0" algn="just">
              <a:lnSpc>
                <a:spcPct val="100000"/>
              </a:lnSpc>
              <a:spcBef>
                <a:spcPts val="0"/>
              </a:spcBef>
              <a:spcAft>
                <a:spcPts val="0"/>
              </a:spcAft>
              <a:buSzPts val="1600"/>
              <a:buNone/>
            </a:pPr>
            <a:r>
              <a:rPr lang="fr-FR" sz="1200">
                <a:solidFill>
                  <a:srgbClr val="FF0000"/>
                </a:solidFill>
                <a:latin typeface="Tahoma"/>
                <a:ea typeface="Tahoma"/>
                <a:cs typeface="Tahoma"/>
                <a:sym typeface="Tahoma"/>
              </a:rPr>
              <a:t>Le Double Subventionnement</a:t>
            </a:r>
            <a:endParaRPr b="0" i="0" sz="1200" u="none" strike="noStrike">
              <a:latin typeface="Tahoma"/>
              <a:ea typeface="Tahoma"/>
              <a:cs typeface="Tahoma"/>
              <a:sym typeface="Tahoma"/>
            </a:endParaRPr>
          </a:p>
          <a:p>
            <a:pPr indent="-330200" lvl="0" marL="457200" rtl="0" algn="just">
              <a:lnSpc>
                <a:spcPct val="150000"/>
              </a:lnSpc>
              <a:spcBef>
                <a:spcPts val="0"/>
              </a:spcBef>
              <a:spcAft>
                <a:spcPts val="0"/>
              </a:spcAft>
              <a:buSzPts val="1600"/>
              <a:buChar char="•"/>
            </a:pPr>
            <a:r>
              <a:rPr lang="fr-FR" sz="1200">
                <a:solidFill>
                  <a:schemeClr val="dk1"/>
                </a:solidFill>
                <a:latin typeface="Tahoma"/>
                <a:ea typeface="Tahoma"/>
                <a:cs typeface="Tahoma"/>
                <a:sym typeface="Tahoma"/>
              </a:rPr>
              <a:t>le double subventionnement consiste à faire subventionner une même dépense par deux ou plusieurs bailleurs de fonds ou financeurs, ce qui n’est pas autorisé. </a:t>
            </a:r>
            <a:endParaRPr/>
          </a:p>
          <a:p>
            <a:pPr indent="-330200" lvl="0" marL="457200" rtl="0" algn="just">
              <a:lnSpc>
                <a:spcPct val="150000"/>
              </a:lnSpc>
              <a:spcBef>
                <a:spcPts val="0"/>
              </a:spcBef>
              <a:spcAft>
                <a:spcPts val="0"/>
              </a:spcAft>
              <a:buSzPts val="1600"/>
              <a:buChar char="•"/>
            </a:pPr>
            <a:r>
              <a:rPr lang="fr-FR" sz="1200">
                <a:solidFill>
                  <a:schemeClr val="dk1"/>
                </a:solidFill>
                <a:latin typeface="Tahoma"/>
                <a:ea typeface="Tahoma"/>
                <a:cs typeface="Tahoma"/>
                <a:sym typeface="Tahoma"/>
              </a:rPr>
              <a:t>La découverte de ce double subventionnement peut entraîner la perte de l’intégralité de la subvention, ce qui constitue un risque non négligeable pour l’organisation.</a:t>
            </a:r>
            <a:endParaRPr/>
          </a:p>
          <a:p>
            <a:pPr indent="-330200" lvl="0" marL="457200" rtl="0" algn="just">
              <a:lnSpc>
                <a:spcPct val="150000"/>
              </a:lnSpc>
              <a:spcBef>
                <a:spcPts val="0"/>
              </a:spcBef>
              <a:spcAft>
                <a:spcPts val="0"/>
              </a:spcAft>
              <a:buSzPts val="1600"/>
              <a:buChar char="•"/>
            </a:pPr>
            <a:r>
              <a:rPr lang="fr-FR" sz="1200">
                <a:solidFill>
                  <a:schemeClr val="dk1"/>
                </a:solidFill>
                <a:latin typeface="Tahoma"/>
                <a:ea typeface="Tahoma"/>
                <a:cs typeface="Tahoma"/>
                <a:sym typeface="Tahoma"/>
              </a:rPr>
              <a:t>Enregistrement de toutes les transactions le plus tôt possible : le dirigeant d’une organisation doit veiller à ce que toutes les transactions – tout mouvement financier ou ayant un impact financier – soient enregistrées dans les comptes de l’organisation, tant les transactions passées via la caisse ou les comptes bancaires de l’association. </a:t>
            </a:r>
            <a:endParaRPr/>
          </a:p>
          <a:p>
            <a:pPr indent="-330200" lvl="0" marL="457200" rtl="0" algn="just">
              <a:lnSpc>
                <a:spcPct val="150000"/>
              </a:lnSpc>
              <a:spcBef>
                <a:spcPts val="0"/>
              </a:spcBef>
              <a:spcAft>
                <a:spcPts val="0"/>
              </a:spcAft>
              <a:buSzPts val="1600"/>
              <a:buChar char="•"/>
            </a:pPr>
            <a:r>
              <a:rPr lang="fr-FR" sz="1200">
                <a:solidFill>
                  <a:schemeClr val="dk1"/>
                </a:solidFill>
                <a:latin typeface="Tahoma"/>
                <a:ea typeface="Tahoma"/>
                <a:cs typeface="Tahoma"/>
                <a:sym typeface="Tahoma"/>
              </a:rPr>
              <a:t>Toutes ces transactions doivent également être justifiées (facture, ticket de caisse, …).</a:t>
            </a:r>
            <a:endParaRPr/>
          </a:p>
          <a:p>
            <a:pPr indent="0" lvl="0" marL="127000" rtl="0" algn="just">
              <a:lnSpc>
                <a:spcPct val="150000"/>
              </a:lnSpc>
              <a:spcBef>
                <a:spcPts val="0"/>
              </a:spcBef>
              <a:spcAft>
                <a:spcPts val="0"/>
              </a:spcAft>
              <a:buSzPts val="1600"/>
              <a:buNone/>
            </a:pPr>
            <a:r>
              <a:t/>
            </a:r>
            <a:endParaRPr sz="1200">
              <a:solidFill>
                <a:schemeClr val="dk1"/>
              </a:solidFill>
              <a:latin typeface="Tahoma"/>
              <a:ea typeface="Tahoma"/>
              <a:cs typeface="Tahoma"/>
              <a:sym typeface="Tahoma"/>
            </a:endParaRPr>
          </a:p>
        </p:txBody>
      </p:sp>
      <p:sp>
        <p:nvSpPr>
          <p:cNvPr id="733" name="Google Shape;733;p11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34" name="Google Shape;734;p11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sz="2000">
                <a:solidFill>
                  <a:srgbClr val="FF0000"/>
                </a:solidFill>
                <a:latin typeface="Arial"/>
                <a:ea typeface="Arial"/>
                <a:cs typeface="Arial"/>
                <a:sym typeface="Arial"/>
              </a:rPr>
              <a:t>ACTES RÉPRÉHENSIBLES ET MESURES DE CONTRÔLE </a:t>
            </a:r>
            <a:r>
              <a:rPr i="0" lang="fr-FR" sz="2000" u="none" strike="noStrike">
                <a:solidFill>
                  <a:srgbClr val="FF0000"/>
                </a:solidFill>
                <a:latin typeface="Arial"/>
                <a:ea typeface="Arial"/>
                <a:cs typeface="Arial"/>
                <a:sym typeface="Arial"/>
              </a:rPr>
              <a:t>(suite)</a:t>
            </a:r>
            <a:endParaRPr b="1" sz="2000">
              <a:solidFill>
                <a:srgbClr val="FF0000"/>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15"/>
          <p:cNvSpPr txBox="1"/>
          <p:nvPr>
            <p:ph idx="1" type="body"/>
          </p:nvPr>
        </p:nvSpPr>
        <p:spPr>
          <a:xfrm>
            <a:off x="585439" y="734065"/>
            <a:ext cx="7972500" cy="4813500"/>
          </a:xfrm>
          <a:prstGeom prst="rect">
            <a:avLst/>
          </a:prstGeom>
          <a:noFill/>
          <a:ln>
            <a:noFill/>
          </a:ln>
        </p:spPr>
        <p:txBody>
          <a:bodyPr anchorCtr="0" anchor="t" bIns="91175" lIns="91175" spcFirstLastPara="1" rIns="91175" wrap="square" tIns="91175">
            <a:noAutofit/>
          </a:bodyPr>
          <a:lstStyle/>
          <a:p>
            <a:pPr indent="0" lvl="0" marL="127000" rtl="0" algn="just">
              <a:lnSpc>
                <a:spcPct val="150000"/>
              </a:lnSpc>
              <a:spcBef>
                <a:spcPts val="0"/>
              </a:spcBef>
              <a:spcAft>
                <a:spcPts val="0"/>
              </a:spcAft>
              <a:buSzPts val="1600"/>
              <a:buNone/>
            </a:pPr>
            <a:r>
              <a:rPr b="1" lang="fr-FR" sz="1200">
                <a:solidFill>
                  <a:srgbClr val="FF0000"/>
                </a:solidFill>
                <a:latin typeface="Arial"/>
                <a:ea typeface="Arial"/>
                <a:cs typeface="Arial"/>
                <a:sym typeface="Arial"/>
              </a:rPr>
              <a:t>Le non-respect des lois comptables/ gouvernementales </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le non-respect des lois gouvernementales sur le fonctionnement des EBNL peut entraîner la perte des subventions accordées par le bailleur de fonds et par conséquent la cessation des activités de l’organisation.</a:t>
            </a:r>
            <a:endParaRPr/>
          </a:p>
          <a:p>
            <a:pPr indent="-330200" lvl="0" marL="457200" rtl="0" algn="just">
              <a:lnSpc>
                <a:spcPct val="150000"/>
              </a:lnSpc>
              <a:spcBef>
                <a:spcPts val="0"/>
              </a:spcBef>
              <a:spcAft>
                <a:spcPts val="0"/>
              </a:spcAft>
              <a:buSzPts val="1600"/>
              <a:buChar char="•"/>
            </a:pPr>
            <a:r>
              <a:rPr lang="fr-FR" sz="1200">
                <a:solidFill>
                  <a:schemeClr val="dk1"/>
                </a:solidFill>
                <a:latin typeface="Arial"/>
                <a:ea typeface="Arial"/>
                <a:cs typeface="Arial"/>
                <a:sym typeface="Arial"/>
              </a:rPr>
              <a:t>La non-conformité aux lois comptables peut également être un signe quant à l’existence de fraude ou de vol d’actifs de l’organisation</a:t>
            </a:r>
            <a:endParaRPr/>
          </a:p>
          <a:p>
            <a:pPr indent="0" lvl="0" marL="127000" rtl="0" algn="just">
              <a:lnSpc>
                <a:spcPct val="150000"/>
              </a:lnSpc>
              <a:spcBef>
                <a:spcPts val="0"/>
              </a:spcBef>
              <a:spcAft>
                <a:spcPts val="0"/>
              </a:spcAft>
              <a:buSzPts val="1600"/>
              <a:buNone/>
            </a:pPr>
            <a:r>
              <a:rPr b="1" lang="fr-FR" sz="1200">
                <a:solidFill>
                  <a:srgbClr val="FF0000"/>
                </a:solidFill>
                <a:latin typeface="Arial"/>
                <a:ea typeface="Arial"/>
                <a:cs typeface="Arial"/>
                <a:sym typeface="Arial"/>
              </a:rPr>
              <a:t>Mesures de contrôle:</a:t>
            </a:r>
            <a:endParaRPr/>
          </a:p>
          <a:p>
            <a:pPr indent="-330200" lvl="0" marL="457200" rtl="0" algn="just">
              <a:lnSpc>
                <a:spcPct val="150000"/>
              </a:lnSpc>
              <a:spcBef>
                <a:spcPts val="0"/>
              </a:spcBef>
              <a:spcAft>
                <a:spcPts val="0"/>
              </a:spcAft>
              <a:buSzPts val="1600"/>
              <a:buChar char="•"/>
            </a:pPr>
            <a:r>
              <a:rPr lang="fr-FR" sz="1200">
                <a:latin typeface="Arial"/>
                <a:ea typeface="Arial"/>
                <a:cs typeface="Arial"/>
                <a:sym typeface="Arial"/>
              </a:rPr>
              <a:t>les dirigeants doivent s’assurer des compétences / connaissances suffisantes de leur personnel en matière de législations fiscale, sociale, sectorielle, … afin d’être à même de répondre aux prescrits légaux. A défaut, elles doivent mettre en place d’autres mécanismes pour veiller à se conformer à ces législations.</a:t>
            </a:r>
            <a:endParaRPr/>
          </a:p>
          <a:p>
            <a:pPr indent="-330200" lvl="0" marL="457200" rtl="0" algn="just">
              <a:lnSpc>
                <a:spcPct val="150000"/>
              </a:lnSpc>
              <a:spcBef>
                <a:spcPts val="0"/>
              </a:spcBef>
              <a:spcAft>
                <a:spcPts val="0"/>
              </a:spcAft>
              <a:buSzPts val="1600"/>
              <a:buChar char="•"/>
            </a:pPr>
            <a:r>
              <a:rPr lang="fr-FR" sz="1200">
                <a:latin typeface="Arial"/>
                <a:ea typeface="Arial"/>
                <a:cs typeface="Arial"/>
                <a:sym typeface="Arial"/>
              </a:rPr>
              <a:t>les compétences en matière légales / réglementaires doivent être maintenues à jour. Dès lors, des formations continues ou des participations à des séminaires, cours, remises à niveau, rappels, … pour le personnel sont nécessaires</a:t>
            </a:r>
            <a:endParaRPr/>
          </a:p>
          <a:p>
            <a:pPr indent="-330200" lvl="0" marL="457200" rtl="0" algn="just">
              <a:lnSpc>
                <a:spcPct val="150000"/>
              </a:lnSpc>
              <a:spcBef>
                <a:spcPts val="0"/>
              </a:spcBef>
              <a:spcAft>
                <a:spcPts val="0"/>
              </a:spcAft>
              <a:buSzPts val="1600"/>
              <a:buChar char="•"/>
            </a:pPr>
            <a:r>
              <a:rPr lang="fr-FR" sz="1200">
                <a:latin typeface="Arial"/>
                <a:ea typeface="Arial"/>
                <a:cs typeface="Arial"/>
                <a:sym typeface="Arial"/>
              </a:rPr>
              <a:t>l’inscription à une fédération professionnelle facilite l’obtention de l’information pertinente et à jour relative au secteur d’activité propre de l’organisation. Souvent, ces fédérations sont également à même de fournir des conseils ou avis aux associations ou de les orienter vers des ressources adéquates</a:t>
            </a:r>
            <a:endParaRPr/>
          </a:p>
          <a:p>
            <a:pPr indent="0" lvl="0" marL="127000" rtl="0" algn="just">
              <a:lnSpc>
                <a:spcPct val="150000"/>
              </a:lnSpc>
              <a:spcBef>
                <a:spcPts val="0"/>
              </a:spcBef>
              <a:spcAft>
                <a:spcPts val="0"/>
              </a:spcAft>
              <a:buSzPts val="1600"/>
              <a:buNone/>
            </a:pPr>
            <a:r>
              <a:t/>
            </a:r>
            <a:endParaRPr sz="1200">
              <a:latin typeface="Arial"/>
              <a:ea typeface="Arial"/>
              <a:cs typeface="Arial"/>
              <a:sym typeface="Arial"/>
            </a:endParaRPr>
          </a:p>
          <a:p>
            <a:pPr indent="0" lvl="0" marL="127000" rtl="0" algn="just">
              <a:lnSpc>
                <a:spcPct val="150000"/>
              </a:lnSpc>
              <a:spcBef>
                <a:spcPts val="0"/>
              </a:spcBef>
              <a:spcAft>
                <a:spcPts val="0"/>
              </a:spcAft>
              <a:buSzPts val="1600"/>
              <a:buNone/>
            </a:pPr>
            <a:r>
              <a:t/>
            </a:r>
            <a:endParaRPr sz="1200">
              <a:solidFill>
                <a:schemeClr val="dk1"/>
              </a:solidFill>
              <a:latin typeface="Arial"/>
              <a:ea typeface="Arial"/>
              <a:cs typeface="Arial"/>
              <a:sym typeface="Arial"/>
            </a:endParaRPr>
          </a:p>
          <a:p>
            <a:pPr indent="0" lvl="0" marL="127000" rtl="0" algn="just">
              <a:lnSpc>
                <a:spcPct val="150000"/>
              </a:lnSpc>
              <a:spcBef>
                <a:spcPts val="0"/>
              </a:spcBef>
              <a:spcAft>
                <a:spcPts val="0"/>
              </a:spcAft>
              <a:buSzPts val="1600"/>
              <a:buNone/>
            </a:pPr>
            <a:r>
              <a:t/>
            </a:r>
            <a:endParaRPr sz="1200">
              <a:solidFill>
                <a:schemeClr val="dk1"/>
              </a:solidFill>
              <a:latin typeface="Arial"/>
              <a:ea typeface="Arial"/>
              <a:cs typeface="Arial"/>
              <a:sym typeface="Arial"/>
            </a:endParaRPr>
          </a:p>
        </p:txBody>
      </p:sp>
      <p:sp>
        <p:nvSpPr>
          <p:cNvPr id="740" name="Google Shape;740;p11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41" name="Google Shape;741;p115"/>
          <p:cNvSpPr txBox="1"/>
          <p:nvPr>
            <p:ph type="title"/>
          </p:nvPr>
        </p:nvSpPr>
        <p:spPr>
          <a:xfrm>
            <a:off x="685496" y="177403"/>
            <a:ext cx="7772400" cy="461700"/>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sz="2000">
                <a:solidFill>
                  <a:srgbClr val="FF0000"/>
                </a:solidFill>
                <a:latin typeface="Arial"/>
                <a:ea typeface="Arial"/>
                <a:cs typeface="Arial"/>
                <a:sym typeface="Arial"/>
              </a:rPr>
              <a:t>ACTES RÉPRÉHENSIBLES ET MESURES DE CONTRÔLE </a:t>
            </a:r>
            <a:r>
              <a:rPr i="0" lang="fr-FR" sz="2000" u="none" strike="noStrike">
                <a:solidFill>
                  <a:srgbClr val="FF0000"/>
                </a:solidFill>
                <a:latin typeface="Arial"/>
                <a:ea typeface="Arial"/>
                <a:cs typeface="Arial"/>
                <a:sym typeface="Arial"/>
              </a:rPr>
              <a:t>(suite)</a:t>
            </a:r>
            <a:endParaRPr b="1" sz="2000">
              <a:solidFill>
                <a:srgbClr val="FF0000"/>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16"/>
          <p:cNvSpPr txBox="1"/>
          <p:nvPr>
            <p:ph idx="1" type="body"/>
          </p:nvPr>
        </p:nvSpPr>
        <p:spPr>
          <a:xfrm>
            <a:off x="485382" y="1135510"/>
            <a:ext cx="7772400" cy="3855300"/>
          </a:xfrm>
          <a:prstGeom prst="rect">
            <a:avLst/>
          </a:prstGeom>
          <a:noFill/>
          <a:ln>
            <a:noFill/>
          </a:ln>
        </p:spPr>
        <p:txBody>
          <a:bodyPr anchorCtr="0" anchor="t" bIns="91175" lIns="91175" spcFirstLastPara="1" rIns="91175" wrap="square" tIns="91175">
            <a:noAutofit/>
          </a:bodyPr>
          <a:lstStyle/>
          <a:p>
            <a:pPr indent="0" lvl="0" marL="127000" rtl="0" algn="just">
              <a:lnSpc>
                <a:spcPct val="100000"/>
              </a:lnSpc>
              <a:spcBef>
                <a:spcPts val="0"/>
              </a:spcBef>
              <a:spcAft>
                <a:spcPts val="0"/>
              </a:spcAft>
              <a:buSzPts val="1600"/>
              <a:buNone/>
            </a:pPr>
            <a:r>
              <a:rPr b="1" lang="fr-FR" sz="1200">
                <a:solidFill>
                  <a:schemeClr val="dk1"/>
                </a:solidFill>
                <a:latin typeface="Arial"/>
                <a:ea typeface="Arial"/>
                <a:cs typeface="Arial"/>
                <a:sym typeface="Arial"/>
              </a:rPr>
              <a:t> </a:t>
            </a:r>
            <a:r>
              <a:rPr b="1" lang="fr-FR" sz="1200">
                <a:solidFill>
                  <a:srgbClr val="FF0000"/>
                </a:solidFill>
                <a:latin typeface="Arial"/>
                <a:ea typeface="Arial"/>
                <a:cs typeface="Arial"/>
                <a:sym typeface="Arial"/>
              </a:rPr>
              <a:t>Le non-respect des principes et règles du bailleur</a:t>
            </a:r>
            <a:endParaRPr b="1" sz="1200">
              <a:solidFill>
                <a:schemeClr val="dk1"/>
              </a:solidFill>
              <a:latin typeface="Arial"/>
              <a:ea typeface="Arial"/>
              <a:cs typeface="Arial"/>
              <a:sym typeface="Arial"/>
            </a:endParaRPr>
          </a:p>
          <a:p>
            <a:pPr indent="0" lvl="0" marL="127000" rtl="0" algn="just">
              <a:lnSpc>
                <a:spcPct val="100000"/>
              </a:lnSpc>
              <a:spcBef>
                <a:spcPts val="0"/>
              </a:spcBef>
              <a:spcAft>
                <a:spcPts val="0"/>
              </a:spcAft>
              <a:buSzPts val="1600"/>
              <a:buNone/>
            </a:pPr>
            <a:r>
              <a:rPr lang="fr-FR" sz="1200">
                <a:solidFill>
                  <a:schemeClr val="dk1"/>
                </a:solidFill>
                <a:latin typeface="Arial"/>
                <a:ea typeface="Arial"/>
                <a:cs typeface="Arial"/>
                <a:sym typeface="Arial"/>
              </a:rPr>
              <a:t>Le non-respect des règles définies dans l’arrêté de subventionnement peut apparaître suite à une méconnaissance de  l’arrêté de subventionnement, à un manque de communication avec le bailleur de fonds, à une différence d’interprétation sur les termes de du contrat.</a:t>
            </a:r>
            <a:endParaRPr/>
          </a:p>
          <a:p>
            <a:pPr indent="0" lvl="0" marL="127000" rtl="0" algn="just">
              <a:lnSpc>
                <a:spcPct val="100000"/>
              </a:lnSpc>
              <a:spcBef>
                <a:spcPts val="0"/>
              </a:spcBef>
              <a:spcAft>
                <a:spcPts val="0"/>
              </a:spcAft>
              <a:buSzPts val="1600"/>
              <a:buNone/>
            </a:pPr>
            <a:r>
              <a:t/>
            </a:r>
            <a:endParaRPr sz="1200">
              <a:solidFill>
                <a:schemeClr val="dk1"/>
              </a:solidFill>
              <a:latin typeface="Arial"/>
              <a:ea typeface="Arial"/>
              <a:cs typeface="Arial"/>
              <a:sym typeface="Arial"/>
            </a:endParaRPr>
          </a:p>
          <a:p>
            <a:pPr indent="0" lvl="0" marL="127000" rtl="0" algn="just">
              <a:lnSpc>
                <a:spcPct val="100000"/>
              </a:lnSpc>
              <a:spcBef>
                <a:spcPts val="0"/>
              </a:spcBef>
              <a:spcAft>
                <a:spcPts val="0"/>
              </a:spcAft>
              <a:buSzPts val="1600"/>
              <a:buNone/>
            </a:pPr>
            <a:r>
              <a:rPr b="1" lang="fr-FR" sz="1200">
                <a:solidFill>
                  <a:srgbClr val="FF0000"/>
                </a:solidFill>
                <a:latin typeface="Arial"/>
                <a:ea typeface="Arial"/>
                <a:cs typeface="Arial"/>
                <a:sym typeface="Arial"/>
              </a:rPr>
              <a:t>Mesure de contrôle</a:t>
            </a:r>
            <a:endParaRPr b="1" sz="1200">
              <a:solidFill>
                <a:schemeClr val="dk1"/>
              </a:solidFill>
              <a:latin typeface="Arial"/>
              <a:ea typeface="Arial"/>
              <a:cs typeface="Arial"/>
              <a:sym typeface="Arial"/>
            </a:endParaRPr>
          </a:p>
          <a:p>
            <a:pPr indent="0" lvl="0" marL="127000" rtl="0" algn="just">
              <a:lnSpc>
                <a:spcPct val="100000"/>
              </a:lnSpc>
              <a:spcBef>
                <a:spcPts val="0"/>
              </a:spcBef>
              <a:spcAft>
                <a:spcPts val="0"/>
              </a:spcAft>
              <a:buSzPts val="1600"/>
              <a:buNone/>
            </a:pPr>
            <a:r>
              <a:rPr lang="fr-FR" sz="1200">
                <a:solidFill>
                  <a:schemeClr val="dk1"/>
                </a:solidFill>
                <a:latin typeface="Arial"/>
                <a:ea typeface="Arial"/>
                <a:cs typeface="Arial"/>
                <a:sym typeface="Arial"/>
              </a:rPr>
              <a:t>Les responsables de l’organisation doivent dresser la liste de toutes les exigences du bailleur en termes de reporting, principes de coûts, règles d’approvisionnement, gestion de la fraude… et s’assurer de leur respect systématiquement.</a:t>
            </a:r>
            <a:endParaRPr/>
          </a:p>
          <a:p>
            <a:pPr indent="0" lvl="0" marL="127000" rtl="0" algn="just">
              <a:lnSpc>
                <a:spcPct val="100000"/>
              </a:lnSpc>
              <a:spcBef>
                <a:spcPts val="0"/>
              </a:spcBef>
              <a:spcAft>
                <a:spcPts val="0"/>
              </a:spcAft>
              <a:buSzPts val="1600"/>
              <a:buNone/>
            </a:pPr>
            <a:r>
              <a:t/>
            </a:r>
            <a:endParaRPr sz="1200">
              <a:solidFill>
                <a:schemeClr val="dk1"/>
              </a:solidFill>
              <a:latin typeface="Arial"/>
              <a:ea typeface="Arial"/>
              <a:cs typeface="Arial"/>
              <a:sym typeface="Arial"/>
            </a:endParaRPr>
          </a:p>
          <a:p>
            <a:pPr indent="0" lvl="0" marL="127000" rtl="0" algn="just">
              <a:lnSpc>
                <a:spcPct val="100000"/>
              </a:lnSpc>
              <a:spcBef>
                <a:spcPts val="0"/>
              </a:spcBef>
              <a:spcAft>
                <a:spcPts val="0"/>
              </a:spcAft>
              <a:buSzPts val="1600"/>
              <a:buNone/>
            </a:pPr>
            <a:r>
              <a:rPr b="1" lang="fr-FR" sz="1200">
                <a:solidFill>
                  <a:srgbClr val="FF0000"/>
                </a:solidFill>
                <a:latin typeface="Arial"/>
                <a:ea typeface="Arial"/>
                <a:cs typeface="Arial"/>
                <a:sym typeface="Arial"/>
              </a:rPr>
              <a:t>Le manque de personnel compétent</a:t>
            </a:r>
            <a:endParaRPr/>
          </a:p>
          <a:p>
            <a:pPr indent="0" lvl="0" marL="127000" rtl="0" algn="just">
              <a:lnSpc>
                <a:spcPct val="100000"/>
              </a:lnSpc>
              <a:spcBef>
                <a:spcPts val="0"/>
              </a:spcBef>
              <a:spcAft>
                <a:spcPts val="0"/>
              </a:spcAft>
              <a:buSzPts val="1600"/>
              <a:buNone/>
            </a:pPr>
            <a:r>
              <a:rPr lang="fr-FR" sz="1200">
                <a:solidFill>
                  <a:schemeClr val="dk1"/>
                </a:solidFill>
                <a:latin typeface="Arial"/>
                <a:ea typeface="Arial"/>
                <a:cs typeface="Arial"/>
                <a:sym typeface="Arial"/>
              </a:rPr>
              <a:t>Ce risque peut entraîner l’incapacité de l’association à remplir ses objectifs (financiers, opérationnels, respect des règlements).</a:t>
            </a:r>
            <a:endParaRPr/>
          </a:p>
          <a:p>
            <a:pPr indent="0" lvl="0" marL="127000" rtl="0" algn="just">
              <a:lnSpc>
                <a:spcPct val="100000"/>
              </a:lnSpc>
              <a:spcBef>
                <a:spcPts val="0"/>
              </a:spcBef>
              <a:spcAft>
                <a:spcPts val="0"/>
              </a:spcAft>
              <a:buSzPts val="1600"/>
              <a:buNone/>
            </a:pPr>
            <a:r>
              <a:t/>
            </a:r>
            <a:endParaRPr sz="1100">
              <a:solidFill>
                <a:srgbClr val="FF0000"/>
              </a:solidFill>
              <a:latin typeface="Arial"/>
              <a:ea typeface="Arial"/>
              <a:cs typeface="Arial"/>
              <a:sym typeface="Arial"/>
            </a:endParaRPr>
          </a:p>
          <a:p>
            <a:pPr indent="0" lvl="0" marL="127000" rtl="0" algn="just">
              <a:lnSpc>
                <a:spcPct val="100000"/>
              </a:lnSpc>
              <a:spcBef>
                <a:spcPts val="0"/>
              </a:spcBef>
              <a:spcAft>
                <a:spcPts val="0"/>
              </a:spcAft>
              <a:buSzPts val="1600"/>
              <a:buNone/>
            </a:pPr>
            <a:r>
              <a:rPr b="1" lang="fr-FR" sz="1100">
                <a:solidFill>
                  <a:srgbClr val="FF0000"/>
                </a:solidFill>
                <a:latin typeface="Arial"/>
                <a:ea typeface="Arial"/>
                <a:cs typeface="Arial"/>
                <a:sym typeface="Arial"/>
              </a:rPr>
              <a:t>Mesure de contrôle</a:t>
            </a:r>
            <a:endParaRPr/>
          </a:p>
          <a:p>
            <a:pPr indent="0" lvl="0" marL="127000" rtl="0" algn="just">
              <a:lnSpc>
                <a:spcPct val="100000"/>
              </a:lnSpc>
              <a:spcBef>
                <a:spcPts val="0"/>
              </a:spcBef>
              <a:spcAft>
                <a:spcPts val="0"/>
              </a:spcAft>
              <a:buSzPts val="1600"/>
              <a:buNone/>
            </a:pPr>
            <a:r>
              <a:rPr lang="fr-FR" sz="1200">
                <a:solidFill>
                  <a:schemeClr val="dk1"/>
                </a:solidFill>
                <a:latin typeface="Arial"/>
                <a:ea typeface="Arial"/>
                <a:cs typeface="Arial"/>
                <a:sym typeface="Arial"/>
              </a:rPr>
              <a:t>Pour le personnel en place, le dirigeant d’une organisation peut mettre en place des évaluations du personnel ce qui lui permettra d’identifier les manques, besoins, attentes, … et donc en cas de nécessité de mettre en place des programmes de remise à niveau, de formation pour s’assurer que son personnel est à même de remplir ses tâches et responsabilités.</a:t>
            </a:r>
            <a:endParaRPr/>
          </a:p>
          <a:p>
            <a:pPr indent="0" lvl="0" marL="127000" rtl="0" algn="just">
              <a:lnSpc>
                <a:spcPct val="100000"/>
              </a:lnSpc>
              <a:spcBef>
                <a:spcPts val="0"/>
              </a:spcBef>
              <a:spcAft>
                <a:spcPts val="0"/>
              </a:spcAft>
              <a:buSzPts val="1600"/>
              <a:buNone/>
            </a:pPr>
            <a:r>
              <a:t/>
            </a:r>
            <a:endParaRPr sz="1200">
              <a:solidFill>
                <a:schemeClr val="dk1"/>
              </a:solidFill>
              <a:latin typeface="Arial"/>
              <a:ea typeface="Arial"/>
              <a:cs typeface="Arial"/>
              <a:sym typeface="Arial"/>
            </a:endParaRPr>
          </a:p>
        </p:txBody>
      </p:sp>
      <p:sp>
        <p:nvSpPr>
          <p:cNvPr id="747" name="Google Shape;747;p11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48" name="Google Shape;748;p116"/>
          <p:cNvSpPr txBox="1"/>
          <p:nvPr>
            <p:ph type="title"/>
          </p:nvPr>
        </p:nvSpPr>
        <p:spPr>
          <a:xfrm>
            <a:off x="685800" y="673810"/>
            <a:ext cx="7772400" cy="461700"/>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sz="2000">
                <a:solidFill>
                  <a:srgbClr val="FF0000"/>
                </a:solidFill>
                <a:latin typeface="Arial"/>
                <a:ea typeface="Arial"/>
                <a:cs typeface="Arial"/>
                <a:sym typeface="Arial"/>
              </a:rPr>
              <a:t>ACTES RÉPRÉHENSIBLES ET MESURES DE CONTRÔLE </a:t>
            </a:r>
            <a:r>
              <a:rPr i="0" lang="fr-FR" sz="2000" u="none" strike="noStrike">
                <a:solidFill>
                  <a:srgbClr val="FF0000"/>
                </a:solidFill>
                <a:latin typeface="Arial"/>
                <a:ea typeface="Arial"/>
                <a:cs typeface="Arial"/>
                <a:sym typeface="Arial"/>
              </a:rPr>
              <a:t>(suite)</a:t>
            </a:r>
            <a:endParaRPr b="1" sz="2000">
              <a:solidFill>
                <a:srgbClr val="FF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17"/>
          <p:cNvSpPr txBox="1"/>
          <p:nvPr>
            <p:ph idx="1" type="body"/>
          </p:nvPr>
        </p:nvSpPr>
        <p:spPr>
          <a:xfrm>
            <a:off x="485382" y="1135510"/>
            <a:ext cx="7772400" cy="4340100"/>
          </a:xfrm>
          <a:prstGeom prst="rect">
            <a:avLst/>
          </a:prstGeom>
          <a:noFill/>
          <a:ln>
            <a:noFill/>
          </a:ln>
        </p:spPr>
        <p:txBody>
          <a:bodyPr anchorCtr="0" anchor="t" bIns="91175" lIns="91175" spcFirstLastPara="1" rIns="91175" wrap="square" tIns="91175">
            <a:noAutofit/>
          </a:bodyPr>
          <a:lstStyle/>
          <a:p>
            <a:pPr indent="0" lvl="0" marL="127000" rtl="0" algn="just">
              <a:lnSpc>
                <a:spcPct val="150000"/>
              </a:lnSpc>
              <a:spcBef>
                <a:spcPts val="0"/>
              </a:spcBef>
              <a:spcAft>
                <a:spcPts val="0"/>
              </a:spcAft>
              <a:buSzPts val="1600"/>
              <a:buNone/>
            </a:pPr>
            <a:r>
              <a:rPr b="1" lang="fr-FR" sz="1400">
                <a:solidFill>
                  <a:srgbClr val="FF0000"/>
                </a:solidFill>
                <a:latin typeface="Arial"/>
                <a:ea typeface="Arial"/>
                <a:cs typeface="Arial"/>
                <a:sym typeface="Arial"/>
              </a:rPr>
              <a:t>Le manque de personnel compétent</a:t>
            </a:r>
            <a:endParaRPr/>
          </a:p>
          <a:p>
            <a:pPr indent="0" lvl="0" marL="127000" rtl="0" algn="just">
              <a:lnSpc>
                <a:spcPct val="150000"/>
              </a:lnSpc>
              <a:spcBef>
                <a:spcPts val="0"/>
              </a:spcBef>
              <a:spcAft>
                <a:spcPts val="0"/>
              </a:spcAft>
              <a:buSzPts val="1600"/>
              <a:buNone/>
            </a:pPr>
            <a:r>
              <a:rPr b="1" lang="fr-FR" sz="1400">
                <a:solidFill>
                  <a:srgbClr val="FF0000"/>
                </a:solidFill>
                <a:latin typeface="Arial"/>
                <a:ea typeface="Arial"/>
                <a:cs typeface="Arial"/>
                <a:sym typeface="Arial"/>
              </a:rPr>
              <a:t>Mesure de contrôle (suite):</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En matière opérationnelle afin d’assurer la continuité des opérations, les dirigeants des organisations devraient veiller à ce qu’en cas d’absence d’un membre du personnel, une autre personne soit à même de reprendre ses activités.</a:t>
            </a:r>
            <a:endParaRPr/>
          </a:p>
          <a:p>
            <a:pPr indent="-330200" lvl="0" marL="457200" rtl="0" algn="just">
              <a:lnSpc>
                <a:spcPct val="150000"/>
              </a:lnSpc>
              <a:spcBef>
                <a:spcPts val="0"/>
              </a:spcBef>
              <a:spcAft>
                <a:spcPts val="0"/>
              </a:spcAft>
              <a:buSzPts val="1600"/>
              <a:buChar char="•"/>
            </a:pPr>
            <a:r>
              <a:rPr lang="fr-FR" sz="1400">
                <a:solidFill>
                  <a:schemeClr val="dk1"/>
                </a:solidFill>
                <a:latin typeface="Arial"/>
                <a:ea typeface="Arial"/>
                <a:cs typeface="Arial"/>
                <a:sym typeface="Arial"/>
              </a:rPr>
              <a:t>Le dirigeant d’une organisation doit veiller à l’atteinte des objectifs, des activités de l’association. Il peut dès lors être intéressant pour celui-ci de mettre en place des indicateurs de performance qui lui permettront de façon régulière de voir quelles activités ont été réalisées avec quelles ressources , ce qu’il reste à faire, …</a:t>
            </a:r>
            <a:endParaRPr/>
          </a:p>
        </p:txBody>
      </p:sp>
      <p:sp>
        <p:nvSpPr>
          <p:cNvPr id="754" name="Google Shape;754;p11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55" name="Google Shape;755;p117"/>
          <p:cNvSpPr txBox="1"/>
          <p:nvPr>
            <p:ph type="title"/>
          </p:nvPr>
        </p:nvSpPr>
        <p:spPr>
          <a:xfrm>
            <a:off x="685800" y="673810"/>
            <a:ext cx="7772400" cy="461700"/>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sz="2000">
                <a:solidFill>
                  <a:srgbClr val="FF0000"/>
                </a:solidFill>
                <a:latin typeface="Arial"/>
                <a:ea typeface="Arial"/>
                <a:cs typeface="Arial"/>
                <a:sym typeface="Arial"/>
              </a:rPr>
              <a:t>ACTES RÉPRÉHENSIBLES ET MESURES DE CONTRÔLE </a:t>
            </a:r>
            <a:r>
              <a:rPr i="0" lang="fr-FR" sz="2000" u="none" strike="noStrike">
                <a:solidFill>
                  <a:srgbClr val="FF0000"/>
                </a:solidFill>
                <a:latin typeface="Arial"/>
                <a:ea typeface="Arial"/>
                <a:cs typeface="Arial"/>
                <a:sym typeface="Arial"/>
              </a:rPr>
              <a:t>(suite)</a:t>
            </a:r>
            <a:endParaRPr b="1" sz="2000">
              <a:solidFill>
                <a:srgbClr val="FF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18"/>
          <p:cNvSpPr txBox="1"/>
          <p:nvPr>
            <p:ph idx="1" type="body"/>
          </p:nvPr>
        </p:nvSpPr>
        <p:spPr>
          <a:xfrm>
            <a:off x="510988" y="1135510"/>
            <a:ext cx="7947600" cy="4008000"/>
          </a:xfrm>
          <a:prstGeom prst="rect">
            <a:avLst/>
          </a:prstGeom>
          <a:noFill/>
          <a:ln>
            <a:noFill/>
          </a:ln>
        </p:spPr>
        <p:txBody>
          <a:bodyPr anchorCtr="0" anchor="t" bIns="91175" lIns="91175" spcFirstLastPara="1" rIns="91175" wrap="square" tIns="91175">
            <a:noAutofit/>
          </a:bodyPr>
          <a:lstStyle/>
          <a:p>
            <a:pPr indent="0" lvl="0" marL="127000" rtl="0" algn="l">
              <a:lnSpc>
                <a:spcPct val="200000"/>
              </a:lnSpc>
              <a:spcBef>
                <a:spcPts val="0"/>
              </a:spcBef>
              <a:spcAft>
                <a:spcPts val="0"/>
              </a:spcAft>
              <a:buSzPts val="1600"/>
              <a:buNone/>
            </a:pPr>
            <a:r>
              <a:t/>
            </a:r>
            <a:endParaRPr>
              <a:solidFill>
                <a:srgbClr val="000000"/>
              </a:solidFill>
              <a:latin typeface="Arial"/>
              <a:ea typeface="Arial"/>
              <a:cs typeface="Arial"/>
              <a:sym typeface="Arial"/>
            </a:endParaRPr>
          </a:p>
          <a:p>
            <a:pPr indent="-330200" lvl="0" marL="457200" rtl="0" algn="l">
              <a:lnSpc>
                <a:spcPct val="200000"/>
              </a:lnSpc>
              <a:spcBef>
                <a:spcPts val="0"/>
              </a:spcBef>
              <a:spcAft>
                <a:spcPts val="0"/>
              </a:spcAft>
              <a:buSzPts val="1600"/>
              <a:buFont typeface="Arial"/>
              <a:buChar char="•"/>
            </a:pPr>
            <a:r>
              <a:rPr lang="fr-FR">
                <a:solidFill>
                  <a:srgbClr val="000000"/>
                </a:solidFill>
                <a:latin typeface="Arial"/>
                <a:ea typeface="Arial"/>
                <a:cs typeface="Arial"/>
                <a:sym typeface="Arial"/>
              </a:rPr>
              <a:t>Le contrôle doit reposer sur un environnement interne favorable à la maîtrise des risques. </a:t>
            </a:r>
            <a:endParaRPr/>
          </a:p>
          <a:p>
            <a:pPr indent="-330200" lvl="0" marL="457200" rtl="0" algn="l">
              <a:lnSpc>
                <a:spcPct val="200000"/>
              </a:lnSpc>
              <a:spcBef>
                <a:spcPts val="0"/>
              </a:spcBef>
              <a:spcAft>
                <a:spcPts val="0"/>
              </a:spcAft>
              <a:buSzPts val="1600"/>
              <a:buFont typeface="Arial"/>
              <a:buChar char="•"/>
            </a:pPr>
            <a:r>
              <a:rPr lang="fr-FR">
                <a:solidFill>
                  <a:srgbClr val="000000"/>
                </a:solidFill>
                <a:latin typeface="Arial"/>
                <a:ea typeface="Arial"/>
                <a:cs typeface="Arial"/>
                <a:sym typeface="Arial"/>
              </a:rPr>
              <a:t>C'est-à-dire un personnel impliqué, des responsabilités correctement définies, des compétences mobilisées et un pilotage clair des activités. </a:t>
            </a:r>
            <a:endParaRPr/>
          </a:p>
          <a:p>
            <a:pPr indent="-330200" lvl="0" marL="457200" rtl="0" algn="l">
              <a:lnSpc>
                <a:spcPct val="200000"/>
              </a:lnSpc>
              <a:spcBef>
                <a:spcPts val="0"/>
              </a:spcBef>
              <a:spcAft>
                <a:spcPts val="0"/>
              </a:spcAft>
              <a:buSzPts val="1600"/>
              <a:buFont typeface="Arial"/>
              <a:buChar char="•"/>
            </a:pPr>
            <a:r>
              <a:rPr lang="fr-FR">
                <a:solidFill>
                  <a:srgbClr val="000000"/>
                </a:solidFill>
                <a:latin typeface="Arial"/>
                <a:ea typeface="Arial"/>
                <a:cs typeface="Arial"/>
                <a:sym typeface="Arial"/>
              </a:rPr>
              <a:t>En plus, il doit faire l'objet d'une organisation réfléchie et des procédures formalisées.</a:t>
            </a:r>
            <a:endParaRPr/>
          </a:p>
        </p:txBody>
      </p:sp>
      <p:sp>
        <p:nvSpPr>
          <p:cNvPr id="761" name="Google Shape;761;p11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62" name="Google Shape;762;p118"/>
          <p:cNvSpPr txBox="1"/>
          <p:nvPr>
            <p:ph type="title"/>
          </p:nvPr>
        </p:nvSpPr>
        <p:spPr>
          <a:xfrm>
            <a:off x="197224" y="673810"/>
            <a:ext cx="8534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1800">
                <a:solidFill>
                  <a:srgbClr val="FF0000"/>
                </a:solidFill>
              </a:rPr>
              <a:t>CONCLUSION</a:t>
            </a:r>
            <a:endParaRPr sz="18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19"/>
          <p:cNvSpPr/>
          <p:nvPr/>
        </p:nvSpPr>
        <p:spPr>
          <a:xfrm>
            <a:off x="516377" y="865179"/>
            <a:ext cx="2399700" cy="3345900"/>
          </a:xfrm>
          <a:prstGeom prst="rect">
            <a:avLst/>
          </a:prstGeom>
          <a:noFill/>
          <a:ln>
            <a:noFill/>
          </a:ln>
        </p:spPr>
        <p:txBody>
          <a:bodyPr anchorCtr="0" anchor="ctr" bIns="45700" lIns="91400" spcFirstLastPara="1" rIns="91400" wrap="square" tIns="45700">
            <a:noAutofit/>
          </a:bodyPr>
          <a:lstStyle/>
          <a:p>
            <a:pPr indent="0" lvl="0" marL="0" marR="0" rtl="0" algn="l">
              <a:lnSpc>
                <a:spcPct val="90000"/>
              </a:lnSpc>
              <a:spcBef>
                <a:spcPts val="0"/>
              </a:spcBef>
              <a:spcAft>
                <a:spcPts val="0"/>
              </a:spcAft>
              <a:buNone/>
            </a:pPr>
            <a:r>
              <a:rPr b="1" i="0" lang="fr-FR" sz="4399" u="none" cap="none" strike="noStrike">
                <a:solidFill>
                  <a:srgbClr val="FFFFFF"/>
                </a:solidFill>
                <a:latin typeface="Calibri"/>
                <a:ea typeface="Calibri"/>
                <a:cs typeface="Calibri"/>
                <a:sym typeface="Calibri"/>
              </a:rPr>
              <a:t>POINTS CLÉS</a:t>
            </a:r>
            <a:endParaRPr/>
          </a:p>
        </p:txBody>
      </p:sp>
      <p:sp>
        <p:nvSpPr>
          <p:cNvPr id="768" name="Google Shape;768;p119"/>
          <p:cNvSpPr/>
          <p:nvPr/>
        </p:nvSpPr>
        <p:spPr>
          <a:xfrm>
            <a:off x="1411" y="795"/>
            <a:ext cx="9141300" cy="774900"/>
          </a:xfrm>
          <a:prstGeom prst="rect">
            <a:avLst/>
          </a:prstGeom>
          <a:solidFill>
            <a:srgbClr val="BA0C2F"/>
          </a:solidFill>
          <a:ln>
            <a:noFill/>
          </a:ln>
        </p:spPr>
        <p:txBody>
          <a:bodyPr anchorCtr="0" anchor="ctr" bIns="34250" lIns="68525" spcFirstLastPara="1" rIns="68525" wrap="square" tIns="34250">
            <a:noAutofit/>
          </a:bodyPr>
          <a:lstStyle/>
          <a:p>
            <a:pPr indent="0" lvl="0" marL="0" marR="0" rtl="0" algn="ctr">
              <a:lnSpc>
                <a:spcPct val="100000"/>
              </a:lnSpc>
              <a:spcBef>
                <a:spcPts val="0"/>
              </a:spcBef>
              <a:spcAft>
                <a:spcPts val="0"/>
              </a:spcAft>
              <a:buNone/>
            </a:pPr>
            <a:r>
              <a:t/>
            </a:r>
            <a:endParaRPr b="1" i="0" sz="2999" u="none" cap="none" strike="noStrike">
              <a:solidFill>
                <a:srgbClr val="FFFFFF"/>
              </a:solidFill>
              <a:latin typeface="Arial"/>
              <a:ea typeface="Arial"/>
              <a:cs typeface="Arial"/>
              <a:sym typeface="Arial"/>
            </a:endParaRPr>
          </a:p>
        </p:txBody>
      </p:sp>
      <p:sp>
        <p:nvSpPr>
          <p:cNvPr id="769" name="Google Shape;769;p119"/>
          <p:cNvSpPr txBox="1"/>
          <p:nvPr>
            <p:ph type="title"/>
          </p:nvPr>
        </p:nvSpPr>
        <p:spPr>
          <a:xfrm>
            <a:off x="640084" y="1483680"/>
            <a:ext cx="7543800" cy="18963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lang="fr-FR" sz="4050">
                <a:solidFill>
                  <a:srgbClr val="C00000"/>
                </a:solidFill>
                <a:latin typeface="Calibri"/>
                <a:ea typeface="Calibri"/>
                <a:cs typeface="Calibri"/>
                <a:sym typeface="Calibri"/>
              </a:rPr>
              <a:t>FRAUDE</a:t>
            </a:r>
            <a:endParaRPr sz="4050">
              <a:solidFill>
                <a:srgbClr val="C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20"/>
          <p:cNvSpPr txBox="1"/>
          <p:nvPr>
            <p:ph idx="1" type="body"/>
          </p:nvPr>
        </p:nvSpPr>
        <p:spPr>
          <a:xfrm>
            <a:off x="510988" y="890482"/>
            <a:ext cx="7947600" cy="4008000"/>
          </a:xfrm>
          <a:prstGeom prst="rect">
            <a:avLst/>
          </a:prstGeom>
          <a:noFill/>
          <a:ln>
            <a:noFill/>
          </a:ln>
        </p:spPr>
        <p:txBody>
          <a:bodyPr anchorCtr="0" anchor="t" bIns="91175" lIns="91175" spcFirstLastPara="1" rIns="91175" wrap="square" tIns="91175">
            <a:noAutofit/>
          </a:bodyPr>
          <a:lstStyle/>
          <a:p>
            <a:pPr indent="-330200" lvl="0" marL="457200" rtl="0" algn="l">
              <a:lnSpc>
                <a:spcPct val="200000"/>
              </a:lnSpc>
              <a:spcBef>
                <a:spcPts val="0"/>
              </a:spcBef>
              <a:spcAft>
                <a:spcPts val="0"/>
              </a:spcAft>
              <a:buSzPts val="1600"/>
              <a:buChar char="•"/>
            </a:pPr>
            <a:r>
              <a:rPr lang="fr-FR">
                <a:solidFill>
                  <a:srgbClr val="000000"/>
                </a:solidFill>
                <a:latin typeface="Arial"/>
                <a:ea typeface="Arial"/>
                <a:cs typeface="Arial"/>
                <a:sym typeface="Arial"/>
              </a:rPr>
              <a:t>La fraude représente un risque important pour notre secteur d’activités</a:t>
            </a:r>
            <a:endParaRPr/>
          </a:p>
          <a:p>
            <a:pPr indent="-330200" lvl="0" marL="457200" rtl="0" algn="l">
              <a:lnSpc>
                <a:spcPct val="200000"/>
              </a:lnSpc>
              <a:spcBef>
                <a:spcPts val="0"/>
              </a:spcBef>
              <a:spcAft>
                <a:spcPts val="0"/>
              </a:spcAft>
              <a:buSzPts val="1600"/>
              <a:buFont typeface="Arial"/>
              <a:buChar char="•"/>
            </a:pPr>
            <a:r>
              <a:rPr lang="fr-FR">
                <a:solidFill>
                  <a:srgbClr val="000000"/>
                </a:solidFill>
                <a:latin typeface="Arial"/>
                <a:ea typeface="Arial"/>
                <a:cs typeface="Arial"/>
                <a:sym typeface="Arial"/>
              </a:rPr>
              <a:t>Les employés sont les mieux placés pour aider dans la prévention, la détection et le signalement des éventuels cas de fraude</a:t>
            </a:r>
            <a:endParaRPr/>
          </a:p>
          <a:p>
            <a:pPr indent="-330200" lvl="0" marL="457200" rtl="0" algn="l">
              <a:lnSpc>
                <a:spcPct val="200000"/>
              </a:lnSpc>
              <a:spcBef>
                <a:spcPts val="0"/>
              </a:spcBef>
              <a:spcAft>
                <a:spcPts val="0"/>
              </a:spcAft>
              <a:buSzPts val="1600"/>
              <a:buFont typeface="Arial"/>
              <a:buChar char="•"/>
            </a:pPr>
            <a:r>
              <a:rPr lang="fr-FR">
                <a:solidFill>
                  <a:srgbClr val="000000"/>
                </a:solidFill>
                <a:latin typeface="Arial"/>
                <a:ea typeface="Arial"/>
                <a:cs typeface="Arial"/>
                <a:sym typeface="Arial"/>
              </a:rPr>
              <a:t>Un effort soutenu pour cultiver un environnement de non-tolérance envers la fraude, les pots de vin et la corruption; il est essentiel de “donner le ton” à partir du haut de la hiérarchie</a:t>
            </a:r>
            <a:endParaRPr/>
          </a:p>
        </p:txBody>
      </p:sp>
      <p:sp>
        <p:nvSpPr>
          <p:cNvPr id="775" name="Google Shape;775;p12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76" name="Google Shape;776;p120"/>
          <p:cNvSpPr txBox="1"/>
          <p:nvPr>
            <p:ph type="title"/>
          </p:nvPr>
        </p:nvSpPr>
        <p:spPr>
          <a:xfrm>
            <a:off x="217546" y="361576"/>
            <a:ext cx="8534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1800">
                <a:solidFill>
                  <a:srgbClr val="FF0000"/>
                </a:solidFill>
              </a:rPr>
              <a:t>INTRODUCTION</a:t>
            </a:r>
            <a:endParaRPr sz="18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21"/>
          <p:cNvSpPr txBox="1"/>
          <p:nvPr>
            <p:ph idx="1" type="body"/>
          </p:nvPr>
        </p:nvSpPr>
        <p:spPr>
          <a:xfrm>
            <a:off x="835719" y="782519"/>
            <a:ext cx="7772400" cy="4086300"/>
          </a:xfrm>
          <a:prstGeom prst="rect">
            <a:avLst/>
          </a:prstGeom>
          <a:noFill/>
          <a:ln>
            <a:noFill/>
          </a:ln>
        </p:spPr>
        <p:txBody>
          <a:bodyPr anchorCtr="0" anchor="t" bIns="91175" lIns="91175" spcFirstLastPara="1" rIns="91175" wrap="square" tIns="91175">
            <a:noAutofit/>
          </a:bodyPr>
          <a:lstStyle/>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La fraude est une fausse déclaration ou une dissimulation des faits matériels avec l’intention de tromper et d’obtenir un avantage illégal.</a:t>
            </a:r>
            <a:endParaRPr/>
          </a:p>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Une fausse déclaration en connaissance de cause de la vérité ou la dissimulation d'un fait matériel pour inciter une autre personne à agir à son détriment</a:t>
            </a:r>
            <a:endParaRPr/>
          </a:p>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Par conséquent, la fraude comprend tout acte intentionnel ou délibéré visant à priver autrui de biens ou d'argent par ruse, tromperie ou tout autre moyen injuste</a:t>
            </a:r>
            <a:endParaRPr/>
          </a:p>
          <a:p>
            <a:pPr indent="0" lvl="0" marL="0" rtl="0" algn="l">
              <a:lnSpc>
                <a:spcPct val="150000"/>
              </a:lnSpc>
              <a:spcBef>
                <a:spcPts val="0"/>
              </a:spcBef>
              <a:spcAft>
                <a:spcPts val="0"/>
              </a:spcAft>
              <a:buSzPts val="1600"/>
              <a:buNone/>
            </a:pPr>
            <a:r>
              <a:rPr b="1" lang="fr-FR" sz="1300">
                <a:latin typeface="Arial"/>
                <a:ea typeface="Arial"/>
                <a:cs typeface="Arial"/>
                <a:sym typeface="Arial"/>
              </a:rPr>
              <a:t>Quelques exemples de fraude:</a:t>
            </a:r>
            <a:endParaRPr/>
          </a:p>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Falsification des timesheets</a:t>
            </a:r>
            <a:endParaRPr sz="1300">
              <a:latin typeface="Arial"/>
              <a:ea typeface="Arial"/>
              <a:cs typeface="Arial"/>
              <a:sym typeface="Arial"/>
            </a:endParaRPr>
          </a:p>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Falsification des notes de frais (de voyage)</a:t>
            </a:r>
            <a:endParaRPr/>
          </a:p>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Omettre de déclarer des intérêts en dehors du cadre de travail qui pourraient engendrer des conflits d’intérêts</a:t>
            </a:r>
            <a:endParaRPr/>
          </a:p>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Accepter ou demander tous sortes d’avantages matériels d’un prestataire ou récipiendaire actuel ou futur </a:t>
            </a:r>
            <a:endParaRPr/>
          </a:p>
          <a:p>
            <a:pPr indent="-257175" lvl="0" marL="257175" rtl="0" algn="l">
              <a:lnSpc>
                <a:spcPct val="150000"/>
              </a:lnSpc>
              <a:spcBef>
                <a:spcPts val="0"/>
              </a:spcBef>
              <a:spcAft>
                <a:spcPts val="0"/>
              </a:spcAft>
              <a:buSzPts val="1600"/>
              <a:buFont typeface="Noto Sans Symbols"/>
              <a:buChar char="▪"/>
            </a:pPr>
            <a:r>
              <a:rPr lang="fr-FR" sz="1300">
                <a:latin typeface="Arial"/>
                <a:ea typeface="Arial"/>
                <a:cs typeface="Arial"/>
                <a:sym typeface="Arial"/>
              </a:rPr>
              <a:t>Demander de l’argent d’un récipiendaire ou d’un prestataire pour effectuer le paiement du. </a:t>
            </a:r>
            <a:endParaRPr/>
          </a:p>
          <a:p>
            <a:pPr indent="-155575" lvl="0" marL="257175" rtl="0" algn="l">
              <a:lnSpc>
                <a:spcPct val="150000"/>
              </a:lnSpc>
              <a:spcBef>
                <a:spcPts val="0"/>
              </a:spcBef>
              <a:spcAft>
                <a:spcPts val="0"/>
              </a:spcAft>
              <a:buSzPts val="1600"/>
              <a:buFont typeface="Noto Sans Symbols"/>
              <a:buNone/>
            </a:pPr>
            <a:r>
              <a:t/>
            </a:r>
            <a:endParaRPr sz="1200">
              <a:latin typeface="Arial"/>
              <a:ea typeface="Arial"/>
              <a:cs typeface="Arial"/>
              <a:sym typeface="Arial"/>
            </a:endParaRPr>
          </a:p>
          <a:p>
            <a:pPr indent="0" lvl="0" marL="0" rtl="0" algn="l">
              <a:lnSpc>
                <a:spcPct val="150000"/>
              </a:lnSpc>
              <a:spcBef>
                <a:spcPts val="0"/>
              </a:spcBef>
              <a:spcAft>
                <a:spcPts val="0"/>
              </a:spcAft>
              <a:buSzPts val="1600"/>
              <a:buNone/>
            </a:pPr>
            <a:r>
              <a:t/>
            </a:r>
            <a:endParaRPr sz="1200"/>
          </a:p>
          <a:p>
            <a:pPr indent="0" lvl="0" marL="0" rtl="0" algn="l">
              <a:lnSpc>
                <a:spcPct val="150000"/>
              </a:lnSpc>
              <a:spcBef>
                <a:spcPts val="0"/>
              </a:spcBef>
              <a:spcAft>
                <a:spcPts val="0"/>
              </a:spcAft>
              <a:buSzPts val="1600"/>
              <a:buNone/>
            </a:pPr>
            <a:r>
              <a:t/>
            </a:r>
            <a:endParaRPr sz="1200"/>
          </a:p>
          <a:p>
            <a:pPr indent="0" lvl="0" marL="0" rtl="0" algn="l">
              <a:lnSpc>
                <a:spcPct val="150000"/>
              </a:lnSpc>
              <a:spcBef>
                <a:spcPts val="0"/>
              </a:spcBef>
              <a:spcAft>
                <a:spcPts val="0"/>
              </a:spcAft>
              <a:buSzPts val="1600"/>
              <a:buNone/>
            </a:pPr>
            <a:r>
              <a:t/>
            </a:r>
            <a:endParaRPr sz="1200"/>
          </a:p>
        </p:txBody>
      </p:sp>
      <p:sp>
        <p:nvSpPr>
          <p:cNvPr id="782" name="Google Shape;782;p12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83" name="Google Shape;783;p121"/>
          <p:cNvSpPr txBox="1"/>
          <p:nvPr>
            <p:ph type="title"/>
          </p:nvPr>
        </p:nvSpPr>
        <p:spPr>
          <a:xfrm>
            <a:off x="626714" y="274769"/>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LA FRAUDE - DEFINITION</a:t>
            </a:r>
            <a:endParaRPr>
              <a:solidFill>
                <a:srgbClr val="FF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22"/>
          <p:cNvSpPr txBox="1"/>
          <p:nvPr>
            <p:ph idx="1" type="body"/>
          </p:nvPr>
        </p:nvSpPr>
        <p:spPr>
          <a:xfrm>
            <a:off x="835719" y="782519"/>
            <a:ext cx="7772400" cy="3855300"/>
          </a:xfrm>
          <a:prstGeom prst="rect">
            <a:avLst/>
          </a:prstGeom>
          <a:noFill/>
          <a:ln>
            <a:noFill/>
          </a:ln>
        </p:spPr>
        <p:txBody>
          <a:bodyPr anchorCtr="0" anchor="t" bIns="91175" lIns="91175" spcFirstLastPara="1" rIns="91175" wrap="square" tIns="91175">
            <a:noAutofit/>
          </a:bodyPr>
          <a:lstStyle/>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L'entité non fédérale ou le demandeur d'une subvention fédérale doit divulguer, en temps opportun, par écrit à l'agence fédérale adjudicatrice ou à l'entité intermédiaire, toutes les violations du droit pénal fédéral impliquant des fraudes, des pots-de-vin ou des pourboires pouvant affecter le gouvernement fédéral prix. </a:t>
            </a:r>
            <a:endParaRPr/>
          </a:p>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Le non-respect des divulgations requises peut entraîner des recours en cas de non-conformité, y compris la suspension ou l'exclusion.</a:t>
            </a:r>
            <a:endParaRPr/>
          </a:p>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L'entité non fédérale ne doit pas exiger de ses employés, sous-bénéficiaires ou sous-traitants qu'ils signent ou se conforment à des accords de confidentialité internes ou à des déclarations interdisant ou restreignant d'une autre manière les employés, sous-bénéficiaires ou sous-traitants de signaler légalement les gaspillages, les fraudes ou les abus liés à la performance d'une subvention fédérale à un représentant désigné chargé des enquêtes ou des forces de l'ordre d'un ministère ou organisme fédéral autorisé à recevoir de telles informations</a:t>
            </a:r>
            <a:endParaRPr/>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p:txBody>
      </p:sp>
      <p:sp>
        <p:nvSpPr>
          <p:cNvPr id="789" name="Google Shape;789;p12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90" name="Google Shape;790;p122"/>
          <p:cNvSpPr txBox="1"/>
          <p:nvPr>
            <p:ph type="title"/>
          </p:nvPr>
        </p:nvSpPr>
        <p:spPr>
          <a:xfrm>
            <a:off x="626714" y="274769"/>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OBLIGATION DE DIVULGATION</a:t>
            </a:r>
            <a:endParaRPr>
              <a:solidFill>
                <a:srgbClr val="FF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2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796" name="Google Shape;796;p123"/>
          <p:cNvSpPr txBox="1"/>
          <p:nvPr>
            <p:ph type="title"/>
          </p:nvPr>
        </p:nvSpPr>
        <p:spPr>
          <a:xfrm>
            <a:off x="626714" y="274769"/>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MOTIVATION DE LA FRAUDE</a:t>
            </a:r>
            <a:endParaRPr>
              <a:solidFill>
                <a:srgbClr val="FF0000"/>
              </a:solidFill>
              <a:latin typeface="Arial"/>
              <a:ea typeface="Arial"/>
              <a:cs typeface="Arial"/>
              <a:sym typeface="Arial"/>
            </a:endParaRPr>
          </a:p>
        </p:txBody>
      </p:sp>
      <p:sp>
        <p:nvSpPr>
          <p:cNvPr id="797" name="Google Shape;797;p123"/>
          <p:cNvSpPr/>
          <p:nvPr/>
        </p:nvSpPr>
        <p:spPr>
          <a:xfrm>
            <a:off x="2126166" y="1368862"/>
            <a:ext cx="4446300" cy="2934300"/>
          </a:xfrm>
          <a:prstGeom prst="triangle">
            <a:avLst>
              <a:gd fmla="val 50000" name="adj"/>
            </a:avLst>
          </a:prstGeom>
          <a:no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Helvetica Neue"/>
              <a:ea typeface="Helvetica Neue"/>
              <a:cs typeface="Helvetica Neue"/>
              <a:sym typeface="Helvetica Neue"/>
            </a:endParaRPr>
          </a:p>
        </p:txBody>
      </p:sp>
      <p:sp>
        <p:nvSpPr>
          <p:cNvPr id="798" name="Google Shape;798;p123"/>
          <p:cNvSpPr txBox="1"/>
          <p:nvPr/>
        </p:nvSpPr>
        <p:spPr>
          <a:xfrm>
            <a:off x="3612995" y="1083112"/>
            <a:ext cx="1557300" cy="28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C00000"/>
                </a:solidFill>
                <a:latin typeface="Helvetica Neue"/>
                <a:ea typeface="Helvetica Neue"/>
                <a:cs typeface="Helvetica Neue"/>
                <a:sym typeface="Helvetica Neue"/>
              </a:rPr>
              <a:t>Opportunité</a:t>
            </a:r>
            <a:endParaRPr b="1" i="0" sz="1050" u="none" cap="none" strike="noStrike">
              <a:solidFill>
                <a:srgbClr val="C00000"/>
              </a:solidFill>
              <a:latin typeface="Helvetica Neue"/>
              <a:ea typeface="Helvetica Neue"/>
              <a:cs typeface="Helvetica Neue"/>
              <a:sym typeface="Helvetica Neue"/>
            </a:endParaRPr>
          </a:p>
        </p:txBody>
      </p:sp>
      <p:sp>
        <p:nvSpPr>
          <p:cNvPr id="799" name="Google Shape;799;p123"/>
          <p:cNvSpPr txBox="1"/>
          <p:nvPr/>
        </p:nvSpPr>
        <p:spPr>
          <a:xfrm>
            <a:off x="5678487" y="4303165"/>
            <a:ext cx="2246400" cy="23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C00000"/>
                </a:solidFill>
                <a:latin typeface="Helvetica Neue"/>
                <a:ea typeface="Helvetica Neue"/>
                <a:cs typeface="Helvetica Neue"/>
                <a:sym typeface="Helvetica Neue"/>
              </a:rPr>
              <a:t>Rationalisation</a:t>
            </a:r>
            <a:endParaRPr b="1" i="0" sz="1050" u="none" cap="none" strike="noStrike">
              <a:solidFill>
                <a:srgbClr val="C00000"/>
              </a:solidFill>
              <a:latin typeface="Helvetica Neue"/>
              <a:ea typeface="Helvetica Neue"/>
              <a:cs typeface="Helvetica Neue"/>
              <a:sym typeface="Helvetica Neue"/>
            </a:endParaRPr>
          </a:p>
        </p:txBody>
      </p:sp>
      <p:sp>
        <p:nvSpPr>
          <p:cNvPr id="800" name="Google Shape;800;p123"/>
          <p:cNvSpPr txBox="1"/>
          <p:nvPr/>
        </p:nvSpPr>
        <p:spPr>
          <a:xfrm>
            <a:off x="1120697" y="4285990"/>
            <a:ext cx="1451100" cy="270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fr-FR" sz="2100" u="none" cap="none" strike="noStrike">
                <a:solidFill>
                  <a:srgbClr val="C00000"/>
                </a:solidFill>
                <a:latin typeface="Helvetica Neue"/>
                <a:ea typeface="Helvetica Neue"/>
                <a:cs typeface="Helvetica Neue"/>
                <a:sym typeface="Helvetica Neue"/>
              </a:rPr>
              <a:t>Pression</a:t>
            </a:r>
            <a:endParaRPr/>
          </a:p>
        </p:txBody>
      </p:sp>
      <p:sp>
        <p:nvSpPr>
          <p:cNvPr id="801" name="Google Shape;801;p123"/>
          <p:cNvSpPr txBox="1"/>
          <p:nvPr/>
        </p:nvSpPr>
        <p:spPr>
          <a:xfrm>
            <a:off x="1438507" y="714111"/>
            <a:ext cx="457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60"/>
              <a:buFont typeface="Noto Sans Symbols"/>
              <a:buNone/>
            </a:pPr>
            <a:r>
              <a:rPr b="0" i="1" lang="fr-FR" sz="1600" u="none" cap="none" strike="noStrike">
                <a:solidFill>
                  <a:srgbClr val="000000"/>
                </a:solidFill>
                <a:latin typeface="Arial"/>
                <a:ea typeface="Arial"/>
                <a:cs typeface="Arial"/>
                <a:sym typeface="Arial"/>
              </a:rPr>
              <a:t>Triangle de la Fraude </a:t>
            </a:r>
            <a:r>
              <a:rPr b="0" i="1" lang="fr-FR" sz="1400" u="none" cap="none" strike="noStrike">
                <a:solidFill>
                  <a:srgbClr val="000000"/>
                </a:solidFill>
                <a:latin typeface="Arial"/>
                <a:ea typeface="Arial"/>
                <a:cs typeface="Arial"/>
                <a:sym typeface="Arial"/>
              </a:rPr>
              <a:t>(par Dr Donald Cressey)</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idx="1" type="body"/>
          </p:nvPr>
        </p:nvSpPr>
        <p:spPr>
          <a:xfrm>
            <a:off x="685800" y="821041"/>
            <a:ext cx="7772400" cy="3855362"/>
          </a:xfrm>
          <a:prstGeom prst="rect">
            <a:avLst/>
          </a:prstGeom>
          <a:noFill/>
          <a:ln>
            <a:noFill/>
          </a:ln>
        </p:spPr>
        <p:txBody>
          <a:bodyPr anchorCtr="0" anchor="t" bIns="91175" lIns="91175" spcFirstLastPara="1" rIns="91175" wrap="square" tIns="91175">
            <a:noAutofit/>
          </a:bodyPr>
          <a:lstStyle/>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Les conditions de l'attribution et les principes de coûts applicables s'appliquent à compter de la date de l'attribution. (Assurez-vous que vous travaillez avec les bons documents)</a:t>
            </a:r>
            <a:endParaRPr/>
          </a:p>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Le bénéficiaire est responsable de s'assurer que tous les coûts soient raisonnables, imputables et admissibles.</a:t>
            </a:r>
            <a:endParaRPr/>
          </a:p>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Pour les coûts qui ne sont pas clairement abordés dans les principes de coûts (ou qui ne sont pas clairement inclus dans la proposition originale), obtenir une autorisation écrite de l’AO (Referrant du Fond) sur l'admissibilité et l'allocation.</a:t>
            </a:r>
            <a:endParaRPr/>
          </a:p>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Aucun fonds ne sera versé en tant que profit au bénéficiaire (sauf pour les services dans le cadre d’un contrat).</a:t>
            </a:r>
            <a:endParaRPr/>
          </a:p>
          <a:p>
            <a:pPr indent="-257175" lvl="0" marL="257175" rtl="0" algn="l">
              <a:lnSpc>
                <a:spcPct val="150000"/>
              </a:lnSpc>
              <a:spcBef>
                <a:spcPts val="0"/>
              </a:spcBef>
              <a:spcAft>
                <a:spcPts val="0"/>
              </a:spcAft>
              <a:buSzPts val="1600"/>
              <a:buFont typeface="Noto Sans Symbols"/>
              <a:buChar char="▪"/>
            </a:pPr>
            <a:r>
              <a:rPr lang="fr-FR" sz="1400">
                <a:latin typeface="Arial"/>
                <a:ea typeface="Arial"/>
                <a:cs typeface="Arial"/>
                <a:sym typeface="Arial"/>
              </a:rPr>
              <a:t>Cette exigence doit être répercutée sur les sous attributions et les financements basés sur le remboursement des coûts.</a:t>
            </a:r>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p:txBody>
      </p:sp>
      <p:sp>
        <p:nvSpPr>
          <p:cNvPr id="263" name="Google Shape;263;p4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SzPts val="600"/>
              <a:buNone/>
            </a:pPr>
            <a:fld id="{00000000-1234-1234-1234-123412341234}" type="slidenum">
              <a:rPr lang="fr-FR"/>
              <a:t>‹#›</a:t>
            </a:fld>
            <a:endParaRPr/>
          </a:p>
        </p:txBody>
      </p:sp>
      <p:sp>
        <p:nvSpPr>
          <p:cNvPr id="264" name="Google Shape;264;p43"/>
          <p:cNvSpPr txBox="1"/>
          <p:nvPr>
            <p:ph type="title"/>
          </p:nvPr>
        </p:nvSpPr>
        <p:spPr>
          <a:xfrm>
            <a:off x="620789" y="229673"/>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COUTS  ADMISSIBLES</a:t>
            </a:r>
            <a:endParaRPr>
              <a:solidFill>
                <a:srgbClr val="FF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24"/>
          <p:cNvSpPr txBox="1"/>
          <p:nvPr>
            <p:ph idx="1" type="body"/>
          </p:nvPr>
        </p:nvSpPr>
        <p:spPr>
          <a:xfrm>
            <a:off x="835719" y="782519"/>
            <a:ext cx="7772400" cy="40863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sz="1400">
                <a:solidFill>
                  <a:srgbClr val="FF0000"/>
                </a:solidFill>
                <a:latin typeface="Arial"/>
                <a:ea typeface="Arial"/>
                <a:cs typeface="Arial"/>
                <a:sym typeface="Arial"/>
              </a:rPr>
              <a:t>Opportunité</a:t>
            </a:r>
            <a:endParaRPr/>
          </a:p>
          <a:p>
            <a:pPr indent="0" lvl="0" marL="0" rtl="0" algn="l">
              <a:lnSpc>
                <a:spcPct val="150000"/>
              </a:lnSpc>
              <a:spcBef>
                <a:spcPts val="0"/>
              </a:spcBef>
              <a:spcAft>
                <a:spcPts val="0"/>
              </a:spcAft>
              <a:buSzPts val="1600"/>
              <a:buNone/>
            </a:pPr>
            <a:r>
              <a:rPr lang="fr-FR" sz="1400">
                <a:latin typeface="Arial"/>
                <a:ea typeface="Arial"/>
                <a:cs typeface="Arial"/>
                <a:sym typeface="Arial"/>
              </a:rPr>
              <a:t> l'accès à des ressources ou à des informations permettant de commettre des actes frauduleux sans être détecté.</a:t>
            </a:r>
            <a:endParaRPr/>
          </a:p>
          <a:p>
            <a:pPr indent="0" lvl="0" marL="0" rtl="0" algn="l">
              <a:lnSpc>
                <a:spcPct val="150000"/>
              </a:lnSpc>
              <a:spcBef>
                <a:spcPts val="0"/>
              </a:spcBef>
              <a:spcAft>
                <a:spcPts val="0"/>
              </a:spcAft>
              <a:buSzPts val="1600"/>
              <a:buNone/>
            </a:pPr>
            <a:r>
              <a:rPr lang="fr-FR" sz="1400">
                <a:solidFill>
                  <a:srgbClr val="FF0000"/>
                </a:solidFill>
                <a:latin typeface="Arial"/>
                <a:ea typeface="Arial"/>
                <a:cs typeface="Arial"/>
                <a:sym typeface="Arial"/>
              </a:rPr>
              <a:t>Rationalisation</a:t>
            </a:r>
            <a:endParaRPr/>
          </a:p>
          <a:p>
            <a:pPr indent="0" lvl="0" marL="0" rtl="0" algn="l">
              <a:lnSpc>
                <a:spcPct val="150000"/>
              </a:lnSpc>
              <a:spcBef>
                <a:spcPts val="0"/>
              </a:spcBef>
              <a:spcAft>
                <a:spcPts val="0"/>
              </a:spcAft>
              <a:buSzPts val="1600"/>
              <a:buNone/>
            </a:pPr>
            <a:r>
              <a:rPr lang="fr-FR" sz="1400">
                <a:latin typeface="Arial"/>
                <a:ea typeface="Arial"/>
                <a:cs typeface="Arial"/>
                <a:sym typeface="Arial"/>
              </a:rPr>
              <a:t>les actions sont justifiées comme étant nécessaires ou acceptables en raison de circonstances personnelles.</a:t>
            </a:r>
            <a:endParaRPr/>
          </a:p>
          <a:p>
            <a:pPr indent="0" lvl="0" marL="0" rtl="0" algn="l">
              <a:lnSpc>
                <a:spcPct val="150000"/>
              </a:lnSpc>
              <a:spcBef>
                <a:spcPts val="0"/>
              </a:spcBef>
              <a:spcAft>
                <a:spcPts val="0"/>
              </a:spcAft>
              <a:buSzPts val="1600"/>
              <a:buNone/>
            </a:pPr>
            <a:r>
              <a:rPr lang="fr-FR" sz="1400">
                <a:solidFill>
                  <a:srgbClr val="FF0000"/>
                </a:solidFill>
                <a:latin typeface="Arial"/>
                <a:ea typeface="Arial"/>
                <a:cs typeface="Arial"/>
                <a:sym typeface="Arial"/>
              </a:rPr>
              <a:t>Pression</a:t>
            </a:r>
            <a:endParaRPr/>
          </a:p>
          <a:p>
            <a:pPr indent="0" lvl="0" marL="0" rtl="0" algn="l">
              <a:lnSpc>
                <a:spcPct val="150000"/>
              </a:lnSpc>
              <a:spcBef>
                <a:spcPts val="0"/>
              </a:spcBef>
              <a:spcAft>
                <a:spcPts val="0"/>
              </a:spcAft>
              <a:buSzPts val="1600"/>
              <a:buNone/>
            </a:pPr>
            <a:r>
              <a:rPr lang="fr-FR" sz="1400">
                <a:latin typeface="Arial"/>
                <a:ea typeface="Arial"/>
                <a:cs typeface="Arial"/>
                <a:sym typeface="Arial"/>
              </a:rPr>
              <a:t>Des pressions importantes peuvent contraindre les individus à s'engager dans des activités frauduleuses.</a:t>
            </a:r>
            <a:endParaRPr/>
          </a:p>
          <a:p>
            <a:pPr indent="0" lvl="0" marL="0" rtl="0" algn="l">
              <a:lnSpc>
                <a:spcPct val="150000"/>
              </a:lnSpc>
              <a:spcBef>
                <a:spcPts val="0"/>
              </a:spcBef>
              <a:spcAft>
                <a:spcPts val="0"/>
              </a:spcAft>
              <a:buSzPts val="1600"/>
              <a:buNone/>
            </a:pPr>
            <a:r>
              <a:rPr i="1" lang="fr-FR" sz="1400">
                <a:solidFill>
                  <a:srgbClr val="FF0000"/>
                </a:solidFill>
                <a:latin typeface="Arial"/>
                <a:ea typeface="Arial"/>
                <a:cs typeface="Arial"/>
                <a:sym typeface="Arial"/>
              </a:rPr>
              <a:t>En comprenant et en tenant compte de ces trois éléments, les individus et les organisations peuvent mettre en œuvre des mesures préventives, améliorer les contrôles internes et développer des stratégies efficaces pour détecter les fraudes afin de minimiser le risque de fraude et de corruption.</a:t>
            </a:r>
            <a:endParaRPr/>
          </a:p>
          <a:p>
            <a:pPr indent="-155575" lvl="0" marL="257175" rtl="0" algn="l">
              <a:lnSpc>
                <a:spcPct val="150000"/>
              </a:lnSpc>
              <a:spcBef>
                <a:spcPts val="0"/>
              </a:spcBef>
              <a:spcAft>
                <a:spcPts val="0"/>
              </a:spcAft>
              <a:buSzPts val="1600"/>
              <a:buFont typeface="Noto Sans Symbols"/>
              <a:buNone/>
            </a:pPr>
            <a:r>
              <a:t/>
            </a:r>
            <a:endParaRPr sz="1400">
              <a:latin typeface="Arial"/>
              <a:ea typeface="Arial"/>
              <a:cs typeface="Arial"/>
              <a:sym typeface="Arial"/>
            </a:endParaRPr>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p:txBody>
      </p:sp>
      <p:sp>
        <p:nvSpPr>
          <p:cNvPr id="807" name="Google Shape;807;p12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808" name="Google Shape;808;p124"/>
          <p:cNvSpPr txBox="1"/>
          <p:nvPr>
            <p:ph type="title"/>
          </p:nvPr>
        </p:nvSpPr>
        <p:spPr>
          <a:xfrm>
            <a:off x="626714" y="274769"/>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MOTIVATION DE LA FRAUDE</a:t>
            </a:r>
            <a:endParaRPr>
              <a:solidFill>
                <a:srgbClr val="FF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25"/>
          <p:cNvSpPr txBox="1"/>
          <p:nvPr>
            <p:ph idx="1" type="body"/>
          </p:nvPr>
        </p:nvSpPr>
        <p:spPr>
          <a:xfrm>
            <a:off x="835719" y="782519"/>
            <a:ext cx="7772400" cy="4265400"/>
          </a:xfrm>
          <a:prstGeom prst="rect">
            <a:avLst/>
          </a:prstGeom>
          <a:noFill/>
          <a:ln>
            <a:noFill/>
          </a:ln>
        </p:spPr>
        <p:txBody>
          <a:bodyPr anchorCtr="0" anchor="t" bIns="91175" lIns="91175" spcFirstLastPara="1" rIns="91175" wrap="square" tIns="91175">
            <a:noAutofit/>
          </a:bodyPr>
          <a:lstStyle/>
          <a:p>
            <a:pPr indent="0" lvl="0" marL="0" rtl="0" algn="l">
              <a:lnSpc>
                <a:spcPct val="150000"/>
              </a:lnSpc>
              <a:spcBef>
                <a:spcPts val="0"/>
              </a:spcBef>
              <a:spcAft>
                <a:spcPts val="0"/>
              </a:spcAft>
              <a:buSzPts val="1600"/>
              <a:buNone/>
            </a:pPr>
            <a:r>
              <a:rPr lang="fr-FR" sz="1400">
                <a:solidFill>
                  <a:srgbClr val="FF0000"/>
                </a:solidFill>
                <a:latin typeface="Arial"/>
                <a:ea typeface="Arial"/>
                <a:cs typeface="Arial"/>
                <a:sym typeface="Arial"/>
              </a:rPr>
              <a:t>Prévenir</a:t>
            </a:r>
            <a:endParaRPr/>
          </a:p>
          <a:p>
            <a:pPr indent="0" lvl="0" marL="0" rtl="0" algn="l">
              <a:lnSpc>
                <a:spcPct val="150000"/>
              </a:lnSpc>
              <a:spcBef>
                <a:spcPts val="0"/>
              </a:spcBef>
              <a:spcAft>
                <a:spcPts val="0"/>
              </a:spcAft>
              <a:buSzPts val="1600"/>
              <a:buNone/>
            </a:pPr>
            <a:r>
              <a:rPr lang="fr-FR" sz="1400">
                <a:latin typeface="Arial"/>
                <a:ea typeface="Arial"/>
                <a:cs typeface="Arial"/>
                <a:sym typeface="Arial"/>
              </a:rPr>
              <a:t> Concevoir et mettre en œuvre l'infrastructure qui empêche la corruption et la fraude de se produire, par exemple la gouvernance, les politiques, les contrôles préventifs et détectifs, la formation et la communication.</a:t>
            </a:r>
            <a:endParaRPr/>
          </a:p>
          <a:p>
            <a:pPr indent="0" lvl="0" marL="0" rtl="0" algn="l">
              <a:lnSpc>
                <a:spcPct val="150000"/>
              </a:lnSpc>
              <a:spcBef>
                <a:spcPts val="0"/>
              </a:spcBef>
              <a:spcAft>
                <a:spcPts val="0"/>
              </a:spcAft>
              <a:buSzPts val="1600"/>
              <a:buNone/>
            </a:pPr>
            <a:r>
              <a:rPr lang="fr-FR" sz="1400">
                <a:solidFill>
                  <a:srgbClr val="FF0000"/>
                </a:solidFill>
                <a:latin typeface="Arial"/>
                <a:ea typeface="Arial"/>
                <a:cs typeface="Arial"/>
                <a:sym typeface="Arial"/>
              </a:rPr>
              <a:t>Détecter</a:t>
            </a:r>
            <a:endParaRPr/>
          </a:p>
          <a:p>
            <a:pPr indent="0" lvl="0" marL="0" rtl="0" algn="l">
              <a:lnSpc>
                <a:spcPct val="150000"/>
              </a:lnSpc>
              <a:spcBef>
                <a:spcPts val="0"/>
              </a:spcBef>
              <a:spcAft>
                <a:spcPts val="0"/>
              </a:spcAft>
              <a:buSzPts val="1600"/>
              <a:buNone/>
            </a:pPr>
            <a:r>
              <a:rPr lang="fr-FR" sz="1400">
                <a:latin typeface="Arial"/>
                <a:ea typeface="Arial"/>
                <a:cs typeface="Arial"/>
                <a:sym typeface="Arial"/>
              </a:rPr>
              <a:t>L'accent est mis sur les facteurs qui ont un impact sur la corruption et la fraude ou qui y conduisent, tels que l'évaluation des risques, la conception des processus de détection, les applications technologiques, les données et les contrôles tels que les vérifications ponctuelles, la cartographie des flux de fonds, etc.</a:t>
            </a:r>
            <a:endParaRPr/>
          </a:p>
          <a:p>
            <a:pPr indent="0" lvl="0" marL="0" rtl="0" algn="l">
              <a:lnSpc>
                <a:spcPct val="150000"/>
              </a:lnSpc>
              <a:spcBef>
                <a:spcPts val="0"/>
              </a:spcBef>
              <a:spcAft>
                <a:spcPts val="0"/>
              </a:spcAft>
              <a:buSzPts val="1600"/>
              <a:buNone/>
            </a:pPr>
            <a:r>
              <a:rPr lang="fr-FR" sz="1400">
                <a:solidFill>
                  <a:srgbClr val="FF0000"/>
                </a:solidFill>
                <a:latin typeface="Arial"/>
                <a:ea typeface="Arial"/>
                <a:cs typeface="Arial"/>
                <a:sym typeface="Arial"/>
              </a:rPr>
              <a:t>Réagir</a:t>
            </a:r>
            <a:endParaRPr/>
          </a:p>
          <a:p>
            <a:pPr indent="0" lvl="0" marL="0" rtl="0" algn="l">
              <a:lnSpc>
                <a:spcPct val="150000"/>
              </a:lnSpc>
              <a:spcBef>
                <a:spcPts val="0"/>
              </a:spcBef>
              <a:spcAft>
                <a:spcPts val="0"/>
              </a:spcAft>
              <a:buSzPts val="1600"/>
              <a:buNone/>
            </a:pPr>
            <a:r>
              <a:rPr lang="fr-FR" sz="1400">
                <a:latin typeface="Arial"/>
                <a:ea typeface="Arial"/>
                <a:cs typeface="Arial"/>
                <a:sym typeface="Arial"/>
              </a:rPr>
              <a:t>L'accent est mis sur ce qui se passe après une allégation ou une détection de corruption ou de fraude, y compris la conception d'approches d'enquête, la recherche, l'enquête et/ou l'évaluation et l'analyse qualitatives, ainsi que l'établissement de rapports.</a:t>
            </a:r>
            <a:endParaRPr/>
          </a:p>
          <a:p>
            <a:pPr indent="0" lvl="0" marL="0" rtl="0" algn="l">
              <a:lnSpc>
                <a:spcPct val="150000"/>
              </a:lnSpc>
              <a:spcBef>
                <a:spcPts val="0"/>
              </a:spcBef>
              <a:spcAft>
                <a:spcPts val="0"/>
              </a:spcAft>
              <a:buSzPts val="1600"/>
              <a:buNone/>
            </a:pPr>
            <a:r>
              <a:rPr lang="fr-FR" sz="1400">
                <a:latin typeface="Arial"/>
                <a:ea typeface="Arial"/>
                <a:cs typeface="Arial"/>
                <a:sym typeface="Arial"/>
              </a:rPr>
              <a:t>.</a:t>
            </a:r>
            <a:endParaRPr/>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p:txBody>
      </p:sp>
      <p:sp>
        <p:nvSpPr>
          <p:cNvPr id="814" name="Google Shape;814;p12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815" name="Google Shape;815;p125"/>
          <p:cNvSpPr txBox="1"/>
          <p:nvPr>
            <p:ph type="title"/>
          </p:nvPr>
        </p:nvSpPr>
        <p:spPr>
          <a:xfrm>
            <a:off x="626714" y="274769"/>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a:solidFill>
                  <a:srgbClr val="FF0000"/>
                </a:solidFill>
                <a:latin typeface="Arial"/>
                <a:ea typeface="Arial"/>
                <a:cs typeface="Arial"/>
                <a:sym typeface="Arial"/>
              </a:rPr>
              <a:t>Comment combattre la fraude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26"/>
          <p:cNvSpPr txBox="1"/>
          <p:nvPr>
            <p:ph idx="1" type="body"/>
          </p:nvPr>
        </p:nvSpPr>
        <p:spPr>
          <a:xfrm>
            <a:off x="835719" y="782519"/>
            <a:ext cx="7772400" cy="4265400"/>
          </a:xfrm>
          <a:prstGeom prst="rect">
            <a:avLst/>
          </a:prstGeom>
          <a:noFill/>
          <a:ln>
            <a:noFill/>
          </a:ln>
        </p:spPr>
        <p:txBody>
          <a:bodyPr anchorCtr="0" anchor="t" bIns="91175" lIns="91175" spcFirstLastPara="1" rIns="91175" wrap="square" tIns="91175">
            <a:noAutofit/>
          </a:bodyPr>
          <a:lstStyle/>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Signaler l’incident à la haute direction ou au conseil d’administration (le cas échéant)</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Enquêter sur l’incident pour déterminer les faits et les circonstances</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Prendre les mesures disciplinaires appropriées</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Examiner et mettre à jour les politiques, les procédures et les contrôles</a:t>
            </a:r>
            <a:endParaRPr/>
          </a:p>
          <a:p>
            <a:pPr indent="-285750" lvl="0" marL="285750" rtl="0" algn="l">
              <a:lnSpc>
                <a:spcPct val="150000"/>
              </a:lnSpc>
              <a:spcBef>
                <a:spcPts val="0"/>
              </a:spcBef>
              <a:spcAft>
                <a:spcPts val="0"/>
              </a:spcAft>
              <a:buSzPts val="1600"/>
              <a:buChar char="•"/>
            </a:pPr>
            <a:r>
              <a:rPr lang="fr-FR" sz="1400">
                <a:solidFill>
                  <a:schemeClr val="dk1"/>
                </a:solidFill>
                <a:latin typeface="Arial"/>
                <a:ea typeface="Arial"/>
                <a:cs typeface="Arial"/>
                <a:sym typeface="Arial"/>
              </a:rPr>
              <a:t>Renvoyer l’affaire au Bureau de l’inspecteur général de l’USAID et à d’autres forces de l’ordre pour une enquête plus approfondie</a:t>
            </a:r>
            <a:endParaRPr/>
          </a:p>
          <a:p>
            <a:pPr indent="0" lvl="0" marL="0" rtl="0" algn="l">
              <a:lnSpc>
                <a:spcPct val="150000"/>
              </a:lnSpc>
              <a:spcBef>
                <a:spcPts val="0"/>
              </a:spcBef>
              <a:spcAft>
                <a:spcPts val="0"/>
              </a:spcAft>
              <a:buSzPts val="1600"/>
              <a:buNone/>
            </a:pPr>
            <a:r>
              <a:rPr lang="fr-FR" sz="1400">
                <a:solidFill>
                  <a:schemeClr val="dk1"/>
                </a:solidFill>
                <a:latin typeface="Arial"/>
                <a:ea typeface="Arial"/>
                <a:cs typeface="Arial"/>
                <a:sym typeface="Arial"/>
              </a:rPr>
              <a:t>Si une fraude (ou d’autres affaires illégales) s’est produite ou est suspectée, l’incident doit être rapidement signalé au OIG.</a:t>
            </a:r>
            <a:endParaRPr/>
          </a:p>
          <a:p>
            <a:pPr indent="0" lvl="0" marL="0" rtl="0" algn="l">
              <a:lnSpc>
                <a:spcPct val="150000"/>
              </a:lnSpc>
              <a:spcBef>
                <a:spcPts val="0"/>
              </a:spcBef>
              <a:spcAft>
                <a:spcPts val="0"/>
              </a:spcAft>
              <a:buSzPts val="1600"/>
              <a:buNone/>
            </a:pPr>
            <a:r>
              <a:rPr lang="fr-FR" sz="1400">
                <a:solidFill>
                  <a:schemeClr val="dk1"/>
                </a:solidFill>
                <a:latin typeface="Arial"/>
                <a:ea typeface="Arial"/>
                <a:cs typeface="Arial"/>
                <a:sym typeface="Arial"/>
              </a:rPr>
              <a:t>Pour signaler une fraude, allez à :  https://oig.usaid.gov/report-fraud</a:t>
            </a:r>
            <a:endParaRPr/>
          </a:p>
          <a:p>
            <a:pPr indent="0" lvl="0" marL="0" rtl="0" algn="l">
              <a:lnSpc>
                <a:spcPct val="150000"/>
              </a:lnSpc>
              <a:spcBef>
                <a:spcPts val="0"/>
              </a:spcBef>
              <a:spcAft>
                <a:spcPts val="0"/>
              </a:spcAft>
              <a:buSzPts val="1600"/>
              <a:buNone/>
            </a:pPr>
            <a:r>
              <a:t/>
            </a:r>
            <a:endParaRPr sz="1400">
              <a:latin typeface="Arial"/>
              <a:ea typeface="Arial"/>
              <a:cs typeface="Arial"/>
              <a:sym typeface="Arial"/>
            </a:endParaRPr>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p:txBody>
      </p:sp>
      <p:sp>
        <p:nvSpPr>
          <p:cNvPr id="821" name="Google Shape;821;p12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822" name="Google Shape;822;p126"/>
          <p:cNvSpPr txBox="1"/>
          <p:nvPr>
            <p:ph type="title"/>
          </p:nvPr>
        </p:nvSpPr>
        <p:spPr>
          <a:xfrm>
            <a:off x="626714" y="0"/>
            <a:ext cx="7772400" cy="7365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b="1" lang="fr-FR" sz="2000">
                <a:solidFill>
                  <a:srgbClr val="FF0000"/>
                </a:solidFill>
                <a:latin typeface="Arial"/>
                <a:ea typeface="Arial"/>
                <a:cs typeface="Arial"/>
                <a:sym typeface="Arial"/>
              </a:rPr>
              <a:t>QUE PEUVENT FAIRE LES ORGANISATIONS LORSQU’UNE FRAUDE PRÉSUMÉE EST DÉTECTÉE?</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27"/>
          <p:cNvSpPr txBox="1"/>
          <p:nvPr>
            <p:ph idx="1" type="body"/>
          </p:nvPr>
        </p:nvSpPr>
        <p:spPr>
          <a:xfrm>
            <a:off x="835719" y="782519"/>
            <a:ext cx="7772400" cy="4265400"/>
          </a:xfrm>
          <a:prstGeom prst="rect">
            <a:avLst/>
          </a:prstGeom>
          <a:noFill/>
          <a:ln>
            <a:noFill/>
          </a:ln>
        </p:spPr>
        <p:txBody>
          <a:bodyPr anchorCtr="0" anchor="t" bIns="91175" lIns="91175" spcFirstLastPara="1" rIns="91175" wrap="square" tIns="91175">
            <a:noAutofit/>
          </a:bodyPr>
          <a:lstStyle/>
          <a:p>
            <a:pPr indent="0" lvl="0" marL="127000" rtl="0" algn="l">
              <a:lnSpc>
                <a:spcPct val="100000"/>
              </a:lnSpc>
              <a:spcBef>
                <a:spcPts val="0"/>
              </a:spcBef>
              <a:spcAft>
                <a:spcPts val="0"/>
              </a:spcAft>
              <a:buSzPts val="1600"/>
              <a:buNone/>
            </a:pPr>
            <a:r>
              <a:rPr b="1" lang="fr-FR" sz="1600">
                <a:solidFill>
                  <a:schemeClr val="dk1"/>
                </a:solidFill>
              </a:rPr>
              <a:t>Impact du programme:</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Incapacité à fournir les services nécessaires au programme</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Capacité réduite à atteindre les objectifs et les résultats du programme</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Perte de réputation auprès des donateurs et autres parties prenantes</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Perte du financement actuel et futur de l'USAID</a:t>
            </a:r>
            <a:endParaRPr>
              <a:solidFill>
                <a:schemeClr val="dk1"/>
              </a:solidFill>
            </a:endParaRPr>
          </a:p>
          <a:p>
            <a:pPr indent="0" lvl="0" marL="0" rtl="0" algn="l">
              <a:lnSpc>
                <a:spcPct val="100000"/>
              </a:lnSpc>
              <a:spcBef>
                <a:spcPts val="400"/>
              </a:spcBef>
              <a:spcAft>
                <a:spcPts val="0"/>
              </a:spcAft>
              <a:buSzPts val="1600"/>
              <a:buNone/>
            </a:pPr>
            <a:r>
              <a:rPr b="1" lang="fr-FR" sz="1600">
                <a:solidFill>
                  <a:schemeClr val="dk1"/>
                </a:solidFill>
              </a:rPr>
              <a:t>Sanctions pénales, civiles et autres:</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Licenciement</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Emprisonnement pour les auteurs</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les amendes</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Restitution et dégorgement</a:t>
            </a:r>
            <a:endParaRPr/>
          </a:p>
          <a:p>
            <a:pPr indent="-285750" lvl="0" marL="285750" rtl="0" algn="l">
              <a:lnSpc>
                <a:spcPct val="100000"/>
              </a:lnSpc>
              <a:spcBef>
                <a:spcPts val="400"/>
              </a:spcBef>
              <a:spcAft>
                <a:spcPts val="0"/>
              </a:spcAft>
              <a:buSzPts val="1600"/>
              <a:buFont typeface="Arial"/>
              <a:buChar char="•"/>
            </a:pPr>
            <a:r>
              <a:rPr lang="fr-FR" sz="1600">
                <a:solidFill>
                  <a:schemeClr val="dk1"/>
                </a:solidFill>
              </a:rPr>
              <a:t>Possibilité d'être inculpé pour d'autres délits (par exemple, délits fiscaux, fraude électronique, etc.)</a:t>
            </a:r>
            <a:endParaRPr sz="1400">
              <a:solidFill>
                <a:schemeClr val="dk1"/>
              </a:solidFill>
              <a:latin typeface="Arial"/>
              <a:ea typeface="Arial"/>
              <a:cs typeface="Arial"/>
              <a:sym typeface="Arial"/>
            </a:endParaRPr>
          </a:p>
          <a:p>
            <a:pPr indent="0" lvl="0" marL="0" rtl="0" algn="l">
              <a:lnSpc>
                <a:spcPct val="150000"/>
              </a:lnSpc>
              <a:spcBef>
                <a:spcPts val="40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a:p>
            <a:pPr indent="0" lvl="0" marL="0" rtl="0" algn="l">
              <a:lnSpc>
                <a:spcPct val="150000"/>
              </a:lnSpc>
              <a:spcBef>
                <a:spcPts val="0"/>
              </a:spcBef>
              <a:spcAft>
                <a:spcPts val="0"/>
              </a:spcAft>
              <a:buSzPts val="1600"/>
              <a:buNone/>
            </a:pPr>
            <a:r>
              <a:t/>
            </a:r>
            <a:endParaRPr sz="1400"/>
          </a:p>
        </p:txBody>
      </p:sp>
      <p:sp>
        <p:nvSpPr>
          <p:cNvPr id="828" name="Google Shape;828;p12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spcBef>
                <a:spcPts val="0"/>
              </a:spcBef>
              <a:spcAft>
                <a:spcPts val="0"/>
              </a:spcAft>
              <a:buClr>
                <a:srgbClr val="000000"/>
              </a:buClr>
              <a:buSzPts val="600"/>
              <a:buFont typeface="Arial"/>
              <a:buNone/>
            </a:pPr>
            <a:fld id="{00000000-1234-1234-1234-123412341234}" type="slidenum">
              <a:rPr lang="fr-FR"/>
              <a:t>‹#›</a:t>
            </a:fld>
            <a:endParaRPr/>
          </a:p>
        </p:txBody>
      </p:sp>
      <p:sp>
        <p:nvSpPr>
          <p:cNvPr id="829" name="Google Shape;829;p127"/>
          <p:cNvSpPr txBox="1"/>
          <p:nvPr>
            <p:ph type="title"/>
          </p:nvPr>
        </p:nvSpPr>
        <p:spPr>
          <a:xfrm>
            <a:off x="626714" y="0"/>
            <a:ext cx="7772400" cy="7365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b="1" lang="fr-FR" sz="2000">
                <a:solidFill>
                  <a:srgbClr val="FF0000"/>
                </a:solidFill>
                <a:latin typeface="Arial"/>
                <a:ea typeface="Arial"/>
                <a:cs typeface="Arial"/>
                <a:sym typeface="Arial"/>
              </a:rPr>
              <a:t>QUELLES SONT LES CONSÉQUENCES DE LA FRAUDE?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28"/>
          <p:cNvSpPr txBox="1"/>
          <p:nvPr>
            <p:ph type="title"/>
          </p:nvPr>
        </p:nvSpPr>
        <p:spPr>
          <a:xfrm>
            <a:off x="707574" y="2352293"/>
            <a:ext cx="7495800" cy="890700"/>
          </a:xfrm>
          <a:prstGeom prst="rect">
            <a:avLst/>
          </a:prstGeom>
          <a:noFill/>
          <a:ln>
            <a:noFill/>
          </a:ln>
        </p:spPr>
        <p:txBody>
          <a:bodyPr anchorCtr="0" anchor="t" bIns="91175" lIns="91175" spcFirstLastPara="1" rIns="91175" wrap="square" tIns="91175">
            <a:noAutofit/>
          </a:bodyPr>
          <a:lstStyle/>
          <a:p>
            <a:pPr indent="0" lvl="0" marL="0" rtl="0" algn="l">
              <a:lnSpc>
                <a:spcPct val="100000"/>
              </a:lnSpc>
              <a:spcBef>
                <a:spcPts val="0"/>
              </a:spcBef>
              <a:spcAft>
                <a:spcPts val="0"/>
              </a:spcAft>
              <a:buSzPts val="1400"/>
              <a:buNone/>
            </a:pPr>
            <a:r>
              <a:rPr lang="fr-FR" sz="6750"/>
              <a:t>QUESTIONS?</a:t>
            </a:r>
            <a:endParaRPr/>
          </a:p>
        </p:txBody>
      </p:sp>
      <p:pic>
        <p:nvPicPr>
          <p:cNvPr descr="A picture containing logo&#10;&#10;Description automatically generated" id="835" name="Google Shape;835;p128"/>
          <p:cNvPicPr preferRelativeResize="0"/>
          <p:nvPr/>
        </p:nvPicPr>
        <p:blipFill rotWithShape="1">
          <a:blip r:embed="rId3">
            <a:alphaModFix/>
          </a:blip>
          <a:srcRect b="0" l="0" r="0" t="0"/>
          <a:stretch/>
        </p:blipFill>
        <p:spPr>
          <a:xfrm>
            <a:off x="5382056" y="3526068"/>
            <a:ext cx="1142193" cy="672358"/>
          </a:xfrm>
          <a:prstGeom prst="rect">
            <a:avLst/>
          </a:prstGeom>
          <a:noFill/>
          <a:ln>
            <a:noFill/>
          </a:ln>
        </p:spPr>
      </p:pic>
      <p:pic>
        <p:nvPicPr>
          <p:cNvPr descr="Logo&#10;&#10;Description automatically generated" id="836" name="Google Shape;836;p128"/>
          <p:cNvPicPr preferRelativeResize="0"/>
          <p:nvPr/>
        </p:nvPicPr>
        <p:blipFill rotWithShape="1">
          <a:blip r:embed="rId4">
            <a:alphaModFix/>
          </a:blip>
          <a:srcRect b="0" l="0" r="0" t="0"/>
          <a:stretch/>
        </p:blipFill>
        <p:spPr>
          <a:xfrm>
            <a:off x="6528226" y="3573800"/>
            <a:ext cx="1790115" cy="6922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