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AB7_916D8CA2.xml" ContentType="application/vnd.ms-powerpoint.comments+xml"/>
  <Override PartName="/ppt/notesSlides/notesSlide6.xml" ContentType="application/vnd.openxmlformats-officedocument.presentationml.notesSlide+xml"/>
  <Override PartName="/ppt/comments/modernComment_AD7_59CE4D21.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AD8_1DFEE2A7.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ADE_840E02C6.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AC9_DE55440B.xml" ContentType="application/vnd.ms-powerpoint.comments+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AA7_A2105882.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A94_C612366B.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AC0_B408EE6E.xml" ContentType="application/vnd.ms-powerpoint.comments+xml"/>
  <Override PartName="/ppt/comments/modernComment_AC2_994A8D1E.xml" ContentType="application/vnd.ms-powerpoint.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A87_3E19A3F2.xml" ContentType="application/vnd.ms-powerpoint.comments+xml"/>
  <Override PartName="/ppt/comments/modernComment_A23_61076842.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4"/>
    <p:sldMasterId id="2147483682" r:id="rId5"/>
    <p:sldMasterId id="2147483755" r:id="rId6"/>
  </p:sldMasterIdLst>
  <p:notesMasterIdLst>
    <p:notesMasterId r:id="rId157"/>
  </p:notesMasterIdLst>
  <p:handoutMasterIdLst>
    <p:handoutMasterId r:id="rId158"/>
  </p:handoutMasterIdLst>
  <p:sldIdLst>
    <p:sldId id="430" r:id="rId7"/>
    <p:sldId id="2662" r:id="rId8"/>
    <p:sldId id="2742" r:id="rId9"/>
    <p:sldId id="2799" r:id="rId10"/>
    <p:sldId id="2683" r:id="rId11"/>
    <p:sldId id="2766" r:id="rId12"/>
    <p:sldId id="2768" r:id="rId13"/>
    <p:sldId id="2743" r:id="rId14"/>
    <p:sldId id="2730" r:id="rId15"/>
    <p:sldId id="2774" r:id="rId16"/>
    <p:sldId id="2775" r:id="rId17"/>
    <p:sldId id="2777" r:id="rId18"/>
    <p:sldId id="2776" r:id="rId19"/>
    <p:sldId id="2778" r:id="rId20"/>
    <p:sldId id="2779" r:id="rId21"/>
    <p:sldId id="2780" r:id="rId22"/>
    <p:sldId id="2769" r:id="rId23"/>
    <p:sldId id="2663" r:id="rId24"/>
    <p:sldId id="2796" r:id="rId25"/>
    <p:sldId id="2800" r:id="rId26"/>
    <p:sldId id="2764" r:id="rId27"/>
    <p:sldId id="2793" r:id="rId28"/>
    <p:sldId id="2783" r:id="rId29"/>
    <p:sldId id="2801" r:id="rId30"/>
    <p:sldId id="2791" r:id="rId31"/>
    <p:sldId id="2794" r:id="rId32"/>
    <p:sldId id="2787" r:id="rId33"/>
    <p:sldId id="2797" r:id="rId34"/>
    <p:sldId id="2573" r:id="rId35"/>
    <p:sldId id="2571" r:id="rId36"/>
    <p:sldId id="2572" r:id="rId37"/>
    <p:sldId id="2781" r:id="rId38"/>
    <p:sldId id="2567" r:id="rId39"/>
    <p:sldId id="2610" r:id="rId40"/>
    <p:sldId id="2666" r:id="rId41"/>
    <p:sldId id="2686" r:id="rId42"/>
    <p:sldId id="2728" r:id="rId43"/>
    <p:sldId id="2681" r:id="rId44"/>
    <p:sldId id="2561" r:id="rId45"/>
    <p:sldId id="2559" r:id="rId46"/>
    <p:sldId id="2622" r:id="rId47"/>
    <p:sldId id="2631" r:id="rId48"/>
    <p:sldId id="2643" r:id="rId49"/>
    <p:sldId id="2644" r:id="rId50"/>
    <p:sldId id="2646" r:id="rId51"/>
    <p:sldId id="2648" r:id="rId52"/>
    <p:sldId id="2649" r:id="rId53"/>
    <p:sldId id="2729" r:id="rId54"/>
    <p:sldId id="2744" r:id="rId55"/>
    <p:sldId id="2745" r:id="rId56"/>
    <p:sldId id="2808" r:id="rId57"/>
    <p:sldId id="2809" r:id="rId58"/>
    <p:sldId id="2810" r:id="rId59"/>
    <p:sldId id="2811" r:id="rId60"/>
    <p:sldId id="2804" r:id="rId61"/>
    <p:sldId id="2805" r:id="rId62"/>
    <p:sldId id="2807" r:id="rId63"/>
    <p:sldId id="2658" r:id="rId64"/>
    <p:sldId id="2772" r:id="rId65"/>
    <p:sldId id="2623" r:id="rId66"/>
    <p:sldId id="2637" r:id="rId67"/>
    <p:sldId id="2773" r:id="rId68"/>
    <p:sldId id="2782" r:id="rId69"/>
    <p:sldId id="2726" r:id="rId70"/>
    <p:sldId id="2679" r:id="rId71"/>
    <p:sldId id="2667" r:id="rId72"/>
    <p:sldId id="2688" r:id="rId73"/>
    <p:sldId id="2761" r:id="rId74"/>
    <p:sldId id="2722" r:id="rId75"/>
    <p:sldId id="2721" r:id="rId76"/>
    <p:sldId id="2723" r:id="rId77"/>
    <p:sldId id="2475" r:id="rId78"/>
    <p:sldId id="869" r:id="rId79"/>
    <p:sldId id="2453" r:id="rId80"/>
    <p:sldId id="2458" r:id="rId81"/>
    <p:sldId id="2446" r:id="rId82"/>
    <p:sldId id="2608" r:id="rId83"/>
    <p:sldId id="2609" r:id="rId84"/>
    <p:sldId id="2628" r:id="rId85"/>
    <p:sldId id="2724" r:id="rId86"/>
    <p:sldId id="2638" r:id="rId87"/>
    <p:sldId id="2725" r:id="rId88"/>
    <p:sldId id="2677" r:id="rId89"/>
    <p:sldId id="2760" r:id="rId90"/>
    <p:sldId id="2759" r:id="rId91"/>
    <p:sldId id="2802" r:id="rId92"/>
    <p:sldId id="2540" r:id="rId93"/>
    <p:sldId id="2720" r:id="rId94"/>
    <p:sldId id="2694" r:id="rId95"/>
    <p:sldId id="2727" r:id="rId96"/>
    <p:sldId id="2673" r:id="rId97"/>
    <p:sldId id="2675" r:id="rId98"/>
    <p:sldId id="2678" r:id="rId99"/>
    <p:sldId id="2647" r:id="rId100"/>
    <p:sldId id="2690" r:id="rId101"/>
    <p:sldId id="2639" r:id="rId102"/>
    <p:sldId id="2651" r:id="rId103"/>
    <p:sldId id="2652" r:id="rId104"/>
    <p:sldId id="2653" r:id="rId105"/>
    <p:sldId id="2650" r:id="rId106"/>
    <p:sldId id="2654" r:id="rId107"/>
    <p:sldId id="2655" r:id="rId108"/>
    <p:sldId id="2719" r:id="rId109"/>
    <p:sldId id="2718" r:id="rId110"/>
    <p:sldId id="2712" r:id="rId111"/>
    <p:sldId id="2701" r:id="rId112"/>
    <p:sldId id="2713" r:id="rId113"/>
    <p:sldId id="2714" r:id="rId114"/>
    <p:sldId id="2715" r:id="rId115"/>
    <p:sldId id="2716" r:id="rId116"/>
    <p:sldId id="2717" r:id="rId117"/>
    <p:sldId id="2702" r:id="rId118"/>
    <p:sldId id="2711" r:id="rId119"/>
    <p:sldId id="2703" r:id="rId120"/>
    <p:sldId id="2706" r:id="rId121"/>
    <p:sldId id="2705" r:id="rId122"/>
    <p:sldId id="2707" r:id="rId123"/>
    <p:sldId id="2708" r:id="rId124"/>
    <p:sldId id="2709" r:id="rId125"/>
    <p:sldId id="2803" r:id="rId126"/>
    <p:sldId id="2750" r:id="rId127"/>
    <p:sldId id="2605" r:id="rId128"/>
    <p:sldId id="2691" r:id="rId129"/>
    <p:sldId id="2752" r:id="rId130"/>
    <p:sldId id="2753" r:id="rId131"/>
    <p:sldId id="2754" r:id="rId132"/>
    <p:sldId id="2698" r:id="rId133"/>
    <p:sldId id="2757" r:id="rId134"/>
    <p:sldId id="2756" r:id="rId135"/>
    <p:sldId id="2699" r:id="rId136"/>
    <p:sldId id="2755" r:id="rId137"/>
    <p:sldId id="2700" r:id="rId138"/>
    <p:sldId id="2696" r:id="rId139"/>
    <p:sldId id="2695" r:id="rId140"/>
    <p:sldId id="2585" r:id="rId141"/>
    <p:sldId id="2596" r:id="rId142"/>
    <p:sldId id="2595" r:id="rId143"/>
    <p:sldId id="2692" r:id="rId144"/>
    <p:sldId id="2593" r:id="rId145"/>
    <p:sldId id="2599" r:id="rId146"/>
    <p:sldId id="2600" r:id="rId147"/>
    <p:sldId id="2601" r:id="rId148"/>
    <p:sldId id="2603" r:id="rId149"/>
    <p:sldId id="2680" r:id="rId150"/>
    <p:sldId id="2602" r:id="rId151"/>
    <p:sldId id="2693" r:id="rId152"/>
    <p:sldId id="2798" r:id="rId153"/>
    <p:sldId id="2790" r:id="rId154"/>
    <p:sldId id="399" r:id="rId155"/>
    <p:sldId id="2795" r:id="rId1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3AF537-883E-5F10-04D8-06CAFB80E928}" name="Corinna Fales" initials="CF" userId="S::Corinna@CorinnaFales.com::c3b50412-e223-4e34-8a34-36c2f3bb3aa0" providerId="AD"/>
  <p188:author id="{D8F288E8-F70B-8DE1-E714-DCD85FD0F222}" name="Catherine Brokenshire-Scott" initials="CBS" userId="S::cbrokenshire-scott@asapproject.org::bca94260-fecf-4207-82fa-d4462c01a3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Melnyk" initials="SM" lastIdx="40" clrIdx="0">
    <p:extLst>
      <p:ext uri="{19B8F6BF-5375-455C-9EA6-DF929625EA0E}">
        <p15:presenceInfo xmlns:p15="http://schemas.microsoft.com/office/powerpoint/2012/main" userId="S::smelnyk@intrahealth.org::8a0fd043-ff6a-45f2-b469-1479d5dd82d5" providerId="AD"/>
      </p:ext>
    </p:extLst>
  </p:cmAuthor>
  <p:cmAuthor id="2" name="Catherine Brokenshire-Scott" initials="CB" lastIdx="27" clrIdx="1">
    <p:extLst>
      <p:ext uri="{19B8F6BF-5375-455C-9EA6-DF929625EA0E}">
        <p15:presenceInfo xmlns:p15="http://schemas.microsoft.com/office/powerpoint/2012/main" userId="S::cbrokenshire-scott@intrahealth.org::bca94260-fecf-4207-82fa-d4462c01a372" providerId="AD"/>
      </p:ext>
    </p:extLst>
  </p:cmAuthor>
  <p:cmAuthor id="3" name="Yonas Asfaw" initials="YA" lastIdx="5" clrIdx="2">
    <p:extLst>
      <p:ext uri="{19B8F6BF-5375-455C-9EA6-DF929625EA0E}">
        <p15:presenceInfo xmlns:p15="http://schemas.microsoft.com/office/powerpoint/2012/main" userId="S::yasfaw@intrahealth.org::6bc95950-b07e-4db9-bed4-18a892a6e13f" providerId="AD"/>
      </p:ext>
    </p:extLst>
  </p:cmAuthor>
  <p:cmAuthor id="4" name="Carolina Mejia" initials="CM" lastIdx="12" clrIdx="3">
    <p:extLst>
      <p:ext uri="{19B8F6BF-5375-455C-9EA6-DF929625EA0E}">
        <p15:presenceInfo xmlns:p15="http://schemas.microsoft.com/office/powerpoint/2012/main" userId="Carolina Mej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002F6C"/>
    <a:srgbClr val="E7E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23" autoAdjust="0"/>
  </p:normalViewPr>
  <p:slideViewPr>
    <p:cSldViewPr snapToGrid="0">
      <p:cViewPr varScale="1">
        <p:scale>
          <a:sx n="104" d="100"/>
          <a:sy n="104" d="100"/>
        </p:scale>
        <p:origin x="108" y="2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commentAuthors" Target="commentAuthors.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2.xml"/><Relationship Id="rId95" Type="http://schemas.openxmlformats.org/officeDocument/2006/relationships/slide" Target="slides/slide89.xml"/><Relationship Id="rId160" Type="http://schemas.openxmlformats.org/officeDocument/2006/relationships/presProps" Target="presProps.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s>
</file>

<file path=ppt/charts/_rels/chart1.xml.rels><?xml version="1.0" encoding="UTF-8" standalone="yes"?>
<Relationships xmlns="http://schemas.openxmlformats.org/package/2006/relationships"><Relationship Id="rId3" Type="http://schemas.openxmlformats.org/officeDocument/2006/relationships/oleObject" Target="https://intrahealthinternational-my.sharepoint.com/personal/gesubalew_intrahealth_org/Documents/Documents/NUPAS%20Summary/NUPAS%20Plus%20Training%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Sheet5!$C$2</c:f>
              <c:strCache>
                <c:ptCount val="1"/>
                <c:pt idx="0">
                  <c:v>Inadequate Capacity</c:v>
                </c:pt>
              </c:strCache>
            </c:strRef>
          </c:tx>
          <c:spPr>
            <a:solidFill>
              <a:schemeClr val="accent1"/>
            </a:solidFill>
            <a:ln>
              <a:noFill/>
            </a:ln>
            <a:effectLst/>
          </c:spPr>
          <c:invertIfNegative val="0"/>
          <c:cat>
            <c:strRef>
              <c:f>Sheet5!$B$3:$B$26</c:f>
              <c:strCache>
                <c:ptCount val="23"/>
                <c:pt idx="0">
                  <c:v>NGO1</c:v>
                </c:pt>
                <c:pt idx="1">
                  <c:v>NGO2</c:v>
                </c:pt>
                <c:pt idx="2">
                  <c:v>NGO3</c:v>
                </c:pt>
                <c:pt idx="3">
                  <c:v>NGO5</c:v>
                </c:pt>
                <c:pt idx="4">
                  <c:v>NGO6</c:v>
                </c:pt>
                <c:pt idx="5">
                  <c:v>NGO7</c:v>
                </c:pt>
                <c:pt idx="6">
                  <c:v>NGO8</c:v>
                </c:pt>
                <c:pt idx="7">
                  <c:v>NGO9</c:v>
                </c:pt>
                <c:pt idx="8">
                  <c:v>NGO10</c:v>
                </c:pt>
                <c:pt idx="9">
                  <c:v>NGO11</c:v>
                </c:pt>
                <c:pt idx="10">
                  <c:v>NGO12</c:v>
                </c:pt>
                <c:pt idx="11">
                  <c:v>NGO13</c:v>
                </c:pt>
                <c:pt idx="12">
                  <c:v>NGO14</c:v>
                </c:pt>
                <c:pt idx="13">
                  <c:v>NGO15</c:v>
                </c:pt>
                <c:pt idx="14">
                  <c:v>NGO16</c:v>
                </c:pt>
                <c:pt idx="15">
                  <c:v>NGO17</c:v>
                </c:pt>
                <c:pt idx="16">
                  <c:v>NGO18</c:v>
                </c:pt>
                <c:pt idx="17">
                  <c:v>NGO19</c:v>
                </c:pt>
                <c:pt idx="18">
                  <c:v>NGO20</c:v>
                </c:pt>
                <c:pt idx="19">
                  <c:v>NGO21</c:v>
                </c:pt>
                <c:pt idx="20">
                  <c:v>NGO22</c:v>
                </c:pt>
                <c:pt idx="21">
                  <c:v>NGO23</c:v>
                </c:pt>
                <c:pt idx="22">
                  <c:v>NGO24</c:v>
                </c:pt>
              </c:strCache>
            </c:strRef>
          </c:cat>
          <c:val>
            <c:numRef>
              <c:f>Sheet5!$C$3:$C$26</c:f>
            </c:numRef>
          </c:val>
          <c:extLst>
            <c:ext xmlns:c16="http://schemas.microsoft.com/office/drawing/2014/chart" uri="{C3380CC4-5D6E-409C-BE32-E72D297353CC}">
              <c16:uniqueId val="{00000000-7286-410B-8386-5B4F8DA445C5}"/>
            </c:ext>
          </c:extLst>
        </c:ser>
        <c:ser>
          <c:idx val="1"/>
          <c:order val="1"/>
          <c:tx>
            <c:strRef>
              <c:f>Sheet5!$D$2</c:f>
              <c:strCache>
                <c:ptCount val="1"/>
                <c:pt idx="0">
                  <c:v>% Inadequate Capacity</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7286-410B-8386-5B4F8DA445C5}"/>
                </c:ext>
              </c:extLst>
            </c:dLbl>
            <c:dLbl>
              <c:idx val="1"/>
              <c:delete val="1"/>
              <c:extLst>
                <c:ext xmlns:c15="http://schemas.microsoft.com/office/drawing/2012/chart" uri="{CE6537A1-D6FC-4f65-9D91-7224C49458BB}"/>
                <c:ext xmlns:c16="http://schemas.microsoft.com/office/drawing/2014/chart" uri="{C3380CC4-5D6E-409C-BE32-E72D297353CC}">
                  <c16:uniqueId val="{0000000E-7286-410B-8386-5B4F8DA445C5}"/>
                </c:ext>
              </c:extLst>
            </c:dLbl>
            <c:dLbl>
              <c:idx val="2"/>
              <c:delete val="1"/>
              <c:extLst>
                <c:ext xmlns:c15="http://schemas.microsoft.com/office/drawing/2012/chart" uri="{CE6537A1-D6FC-4f65-9D91-7224C49458BB}"/>
                <c:ext xmlns:c16="http://schemas.microsoft.com/office/drawing/2014/chart" uri="{C3380CC4-5D6E-409C-BE32-E72D297353CC}">
                  <c16:uniqueId val="{0000000F-7286-410B-8386-5B4F8DA445C5}"/>
                </c:ext>
              </c:extLst>
            </c:dLbl>
            <c:dLbl>
              <c:idx val="3"/>
              <c:delete val="1"/>
              <c:extLst>
                <c:ext xmlns:c15="http://schemas.microsoft.com/office/drawing/2012/chart" uri="{CE6537A1-D6FC-4f65-9D91-7224C49458BB}"/>
                <c:ext xmlns:c16="http://schemas.microsoft.com/office/drawing/2014/chart" uri="{C3380CC4-5D6E-409C-BE32-E72D297353CC}">
                  <c16:uniqueId val="{00000010-7286-410B-8386-5B4F8DA445C5}"/>
                </c:ext>
              </c:extLst>
            </c:dLbl>
            <c:dLbl>
              <c:idx val="4"/>
              <c:delete val="1"/>
              <c:extLst>
                <c:ext xmlns:c15="http://schemas.microsoft.com/office/drawing/2012/chart" uri="{CE6537A1-D6FC-4f65-9D91-7224C49458BB}"/>
                <c:ext xmlns:c16="http://schemas.microsoft.com/office/drawing/2014/chart" uri="{C3380CC4-5D6E-409C-BE32-E72D297353CC}">
                  <c16:uniqueId val="{00000011-7286-410B-8386-5B4F8DA445C5}"/>
                </c:ext>
              </c:extLst>
            </c:dLbl>
            <c:dLbl>
              <c:idx val="5"/>
              <c:delete val="1"/>
              <c:extLst>
                <c:ext xmlns:c15="http://schemas.microsoft.com/office/drawing/2012/chart" uri="{CE6537A1-D6FC-4f65-9D91-7224C49458BB}"/>
                <c:ext xmlns:c16="http://schemas.microsoft.com/office/drawing/2014/chart" uri="{C3380CC4-5D6E-409C-BE32-E72D297353CC}">
                  <c16:uniqueId val="{00000012-7286-410B-8386-5B4F8DA445C5}"/>
                </c:ext>
              </c:extLst>
            </c:dLbl>
            <c:dLbl>
              <c:idx val="6"/>
              <c:delete val="1"/>
              <c:extLst>
                <c:ext xmlns:c15="http://schemas.microsoft.com/office/drawing/2012/chart" uri="{CE6537A1-D6FC-4f65-9D91-7224C49458BB}"/>
                <c:ext xmlns:c16="http://schemas.microsoft.com/office/drawing/2014/chart" uri="{C3380CC4-5D6E-409C-BE32-E72D297353CC}">
                  <c16:uniqueId val="{00000013-7286-410B-8386-5B4F8DA445C5}"/>
                </c:ext>
              </c:extLst>
            </c:dLbl>
            <c:dLbl>
              <c:idx val="7"/>
              <c:delete val="1"/>
              <c:extLst>
                <c:ext xmlns:c15="http://schemas.microsoft.com/office/drawing/2012/chart" uri="{CE6537A1-D6FC-4f65-9D91-7224C49458BB}"/>
                <c:ext xmlns:c16="http://schemas.microsoft.com/office/drawing/2014/chart" uri="{C3380CC4-5D6E-409C-BE32-E72D297353CC}">
                  <c16:uniqueId val="{00000014-7286-410B-8386-5B4F8DA445C5}"/>
                </c:ext>
              </c:extLst>
            </c:dLbl>
            <c:dLbl>
              <c:idx val="8"/>
              <c:delete val="1"/>
              <c:extLst>
                <c:ext xmlns:c15="http://schemas.microsoft.com/office/drawing/2012/chart" uri="{CE6537A1-D6FC-4f65-9D91-7224C49458BB}"/>
                <c:ext xmlns:c16="http://schemas.microsoft.com/office/drawing/2014/chart" uri="{C3380CC4-5D6E-409C-BE32-E72D297353CC}">
                  <c16:uniqueId val="{00000015-7286-410B-8386-5B4F8DA445C5}"/>
                </c:ext>
              </c:extLst>
            </c:dLbl>
            <c:dLbl>
              <c:idx val="9"/>
              <c:delete val="1"/>
              <c:extLst>
                <c:ext xmlns:c15="http://schemas.microsoft.com/office/drawing/2012/chart" uri="{CE6537A1-D6FC-4f65-9D91-7224C49458BB}"/>
                <c:ext xmlns:c16="http://schemas.microsoft.com/office/drawing/2014/chart" uri="{C3380CC4-5D6E-409C-BE32-E72D297353CC}">
                  <c16:uniqueId val="{00000016-7286-410B-8386-5B4F8DA445C5}"/>
                </c:ext>
              </c:extLst>
            </c:dLbl>
            <c:dLbl>
              <c:idx val="12"/>
              <c:delete val="1"/>
              <c:extLst>
                <c:ext xmlns:c15="http://schemas.microsoft.com/office/drawing/2012/chart" uri="{CE6537A1-D6FC-4f65-9D91-7224C49458BB}"/>
                <c:ext xmlns:c16="http://schemas.microsoft.com/office/drawing/2014/chart" uri="{C3380CC4-5D6E-409C-BE32-E72D297353CC}">
                  <c16:uniqueId val="{00000018-7286-410B-8386-5B4F8DA445C5}"/>
                </c:ext>
              </c:extLst>
            </c:dLbl>
            <c:dLbl>
              <c:idx val="14"/>
              <c:delete val="1"/>
              <c:extLst>
                <c:ext xmlns:c15="http://schemas.microsoft.com/office/drawing/2012/chart" uri="{CE6537A1-D6FC-4f65-9D91-7224C49458BB}"/>
                <c:ext xmlns:c16="http://schemas.microsoft.com/office/drawing/2014/chart" uri="{C3380CC4-5D6E-409C-BE32-E72D297353CC}">
                  <c16:uniqueId val="{00000019-7286-410B-8386-5B4F8DA445C5}"/>
                </c:ext>
              </c:extLst>
            </c:dLbl>
            <c:dLbl>
              <c:idx val="16"/>
              <c:layout>
                <c:manualLayout>
                  <c:x val="1.6339869281045752E-3"/>
                  <c:y val="-3.4694469519536142E-18"/>
                </c:manualLayout>
              </c:layout>
              <c:showLegendKey val="0"/>
              <c:showVal val="1"/>
              <c:showCatName val="0"/>
              <c:showSerName val="0"/>
              <c:showPercent val="0"/>
              <c:showBubbleSize val="0"/>
              <c:extLst>
                <c:ext xmlns:c15="http://schemas.microsoft.com/office/drawing/2012/chart" uri="{CE6537A1-D6FC-4f65-9D91-7224C49458BB}">
                  <c15:layout>
                    <c:manualLayout>
                      <c:w val="3.4444444444444444E-2"/>
                      <c:h val="3.7333333333333329E-2"/>
                    </c:manualLayout>
                  </c15:layout>
                </c:ext>
                <c:ext xmlns:c16="http://schemas.microsoft.com/office/drawing/2014/chart" uri="{C3380CC4-5D6E-409C-BE32-E72D297353CC}">
                  <c16:uniqueId val="{0000001B-7286-410B-8386-5B4F8DA445C5}"/>
                </c:ext>
              </c:extLst>
            </c:dLbl>
            <c:dLbl>
              <c:idx val="19"/>
              <c:layout>
                <c:manualLayout>
                  <c:x val="6.5359477124183009E-3"/>
                  <c:y val="-1.018506752641599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286-410B-8386-5B4F8DA445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Sheet5!$B$3:$B$26</c:f>
              <c:strCache>
                <c:ptCount val="23"/>
                <c:pt idx="0">
                  <c:v>NGO1</c:v>
                </c:pt>
                <c:pt idx="1">
                  <c:v>NGO2</c:v>
                </c:pt>
                <c:pt idx="2">
                  <c:v>NGO3</c:v>
                </c:pt>
                <c:pt idx="3">
                  <c:v>NGO5</c:v>
                </c:pt>
                <c:pt idx="4">
                  <c:v>NGO6</c:v>
                </c:pt>
                <c:pt idx="5">
                  <c:v>NGO7</c:v>
                </c:pt>
                <c:pt idx="6">
                  <c:v>NGO8</c:v>
                </c:pt>
                <c:pt idx="7">
                  <c:v>NGO9</c:v>
                </c:pt>
                <c:pt idx="8">
                  <c:v>NGO10</c:v>
                </c:pt>
                <c:pt idx="9">
                  <c:v>NGO11</c:v>
                </c:pt>
                <c:pt idx="10">
                  <c:v>NGO12</c:v>
                </c:pt>
                <c:pt idx="11">
                  <c:v>NGO13</c:v>
                </c:pt>
                <c:pt idx="12">
                  <c:v>NGO14</c:v>
                </c:pt>
                <c:pt idx="13">
                  <c:v>NGO15</c:v>
                </c:pt>
                <c:pt idx="14">
                  <c:v>NGO16</c:v>
                </c:pt>
                <c:pt idx="15">
                  <c:v>NGO17</c:v>
                </c:pt>
                <c:pt idx="16">
                  <c:v>NGO18</c:v>
                </c:pt>
                <c:pt idx="17">
                  <c:v>NGO19</c:v>
                </c:pt>
                <c:pt idx="18">
                  <c:v>NGO20</c:v>
                </c:pt>
                <c:pt idx="19">
                  <c:v>NGO21</c:v>
                </c:pt>
                <c:pt idx="20">
                  <c:v>NGO22</c:v>
                </c:pt>
                <c:pt idx="21">
                  <c:v>NGO23</c:v>
                </c:pt>
                <c:pt idx="22">
                  <c:v>NGO24</c:v>
                </c:pt>
              </c:strCache>
            </c:strRef>
          </c:cat>
          <c:val>
            <c:numRef>
              <c:f>Sheet5!$D$3:$D$26</c:f>
              <c:numCache>
                <c:formatCode>0%</c:formatCode>
                <c:ptCount val="23"/>
                <c:pt idx="0">
                  <c:v>0</c:v>
                </c:pt>
                <c:pt idx="1">
                  <c:v>0</c:v>
                </c:pt>
                <c:pt idx="2">
                  <c:v>0</c:v>
                </c:pt>
                <c:pt idx="3">
                  <c:v>0</c:v>
                </c:pt>
                <c:pt idx="4">
                  <c:v>0</c:v>
                </c:pt>
                <c:pt idx="5">
                  <c:v>0</c:v>
                </c:pt>
                <c:pt idx="6">
                  <c:v>0</c:v>
                </c:pt>
                <c:pt idx="7">
                  <c:v>0</c:v>
                </c:pt>
                <c:pt idx="8">
                  <c:v>0</c:v>
                </c:pt>
                <c:pt idx="9">
                  <c:v>0</c:v>
                </c:pt>
                <c:pt idx="10">
                  <c:v>7.1428571428571425E-2</c:v>
                </c:pt>
                <c:pt idx="11">
                  <c:v>6.3829787234042548E-2</c:v>
                </c:pt>
                <c:pt idx="12">
                  <c:v>0</c:v>
                </c:pt>
                <c:pt idx="13">
                  <c:v>9.0909090909090912E-2</c:v>
                </c:pt>
                <c:pt idx="14">
                  <c:v>0</c:v>
                </c:pt>
                <c:pt idx="15">
                  <c:v>9.4339622641509441E-2</c:v>
                </c:pt>
                <c:pt idx="16">
                  <c:v>9.6153846153846159E-2</c:v>
                </c:pt>
                <c:pt idx="17">
                  <c:v>6.5217391304347824E-2</c:v>
                </c:pt>
                <c:pt idx="18">
                  <c:v>8.1632653061224483E-2</c:v>
                </c:pt>
                <c:pt idx="19">
                  <c:v>0.16883116883116883</c:v>
                </c:pt>
                <c:pt idx="20">
                  <c:v>0.28409090909090912</c:v>
                </c:pt>
                <c:pt idx="21">
                  <c:v>0.25352112676056338</c:v>
                </c:pt>
                <c:pt idx="22">
                  <c:v>0.23026315789473684</c:v>
                </c:pt>
              </c:numCache>
            </c:numRef>
          </c:val>
          <c:extLst>
            <c:ext xmlns:c16="http://schemas.microsoft.com/office/drawing/2014/chart" uri="{C3380CC4-5D6E-409C-BE32-E72D297353CC}">
              <c16:uniqueId val="{00000001-7286-410B-8386-5B4F8DA445C5}"/>
            </c:ext>
          </c:extLst>
        </c:ser>
        <c:ser>
          <c:idx val="2"/>
          <c:order val="2"/>
          <c:tx>
            <c:strRef>
              <c:f>Sheet5!$E$2</c:f>
              <c:strCache>
                <c:ptCount val="1"/>
                <c:pt idx="0">
                  <c:v>Weak Capacity</c:v>
                </c:pt>
              </c:strCache>
            </c:strRef>
          </c:tx>
          <c:spPr>
            <a:solidFill>
              <a:schemeClr val="accent3"/>
            </a:solidFill>
            <a:ln>
              <a:noFill/>
            </a:ln>
            <a:effectLst/>
          </c:spPr>
          <c:invertIfNegative val="0"/>
          <c:cat>
            <c:strRef>
              <c:f>Sheet5!$B$3:$B$26</c:f>
              <c:strCache>
                <c:ptCount val="23"/>
                <c:pt idx="0">
                  <c:v>NGO1</c:v>
                </c:pt>
                <c:pt idx="1">
                  <c:v>NGO2</c:v>
                </c:pt>
                <c:pt idx="2">
                  <c:v>NGO3</c:v>
                </c:pt>
                <c:pt idx="3">
                  <c:v>NGO5</c:v>
                </c:pt>
                <c:pt idx="4">
                  <c:v>NGO6</c:v>
                </c:pt>
                <c:pt idx="5">
                  <c:v>NGO7</c:v>
                </c:pt>
                <c:pt idx="6">
                  <c:v>NGO8</c:v>
                </c:pt>
                <c:pt idx="7">
                  <c:v>NGO9</c:v>
                </c:pt>
                <c:pt idx="8">
                  <c:v>NGO10</c:v>
                </c:pt>
                <c:pt idx="9">
                  <c:v>NGO11</c:v>
                </c:pt>
                <c:pt idx="10">
                  <c:v>NGO12</c:v>
                </c:pt>
                <c:pt idx="11">
                  <c:v>NGO13</c:v>
                </c:pt>
                <c:pt idx="12">
                  <c:v>NGO14</c:v>
                </c:pt>
                <c:pt idx="13">
                  <c:v>NGO15</c:v>
                </c:pt>
                <c:pt idx="14">
                  <c:v>NGO16</c:v>
                </c:pt>
                <c:pt idx="15">
                  <c:v>NGO17</c:v>
                </c:pt>
                <c:pt idx="16">
                  <c:v>NGO18</c:v>
                </c:pt>
                <c:pt idx="17">
                  <c:v>NGO19</c:v>
                </c:pt>
                <c:pt idx="18">
                  <c:v>NGO20</c:v>
                </c:pt>
                <c:pt idx="19">
                  <c:v>NGO21</c:v>
                </c:pt>
                <c:pt idx="20">
                  <c:v>NGO22</c:v>
                </c:pt>
                <c:pt idx="21">
                  <c:v>NGO23</c:v>
                </c:pt>
                <c:pt idx="22">
                  <c:v>NGO24</c:v>
                </c:pt>
              </c:strCache>
            </c:strRef>
          </c:cat>
          <c:val>
            <c:numRef>
              <c:f>Sheet5!$E$3:$E$26</c:f>
            </c:numRef>
          </c:val>
          <c:extLst>
            <c:ext xmlns:c16="http://schemas.microsoft.com/office/drawing/2014/chart" uri="{C3380CC4-5D6E-409C-BE32-E72D297353CC}">
              <c16:uniqueId val="{00000002-7286-410B-8386-5B4F8DA445C5}"/>
            </c:ext>
          </c:extLst>
        </c:ser>
        <c:ser>
          <c:idx val="3"/>
          <c:order val="3"/>
          <c:tx>
            <c:strRef>
              <c:f>Sheet5!$F$2</c:f>
              <c:strCache>
                <c:ptCount val="1"/>
                <c:pt idx="0">
                  <c:v>% Weak Capacity</c:v>
                </c:pt>
              </c:strCache>
            </c:strRef>
          </c:tx>
          <c:spPr>
            <a:solidFill>
              <a:srgbClr val="FFFF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7286-410B-8386-5B4F8DA445C5}"/>
                </c:ext>
              </c:extLst>
            </c:dLbl>
            <c:dLbl>
              <c:idx val="1"/>
              <c:delete val="1"/>
              <c:extLst>
                <c:ext xmlns:c15="http://schemas.microsoft.com/office/drawing/2012/chart" uri="{CE6537A1-D6FC-4f65-9D91-7224C49458BB}"/>
                <c:ext xmlns:c16="http://schemas.microsoft.com/office/drawing/2014/chart" uri="{C3380CC4-5D6E-409C-BE32-E72D297353CC}">
                  <c16:uniqueId val="{0000000B-7286-410B-8386-5B4F8DA445C5}"/>
                </c:ext>
              </c:extLst>
            </c:dLbl>
            <c:dLbl>
              <c:idx val="2"/>
              <c:delete val="1"/>
              <c:extLst>
                <c:ext xmlns:c15="http://schemas.microsoft.com/office/drawing/2012/chart" uri="{CE6537A1-D6FC-4f65-9D91-7224C49458BB}"/>
                <c:ext xmlns:c16="http://schemas.microsoft.com/office/drawing/2014/chart" uri="{C3380CC4-5D6E-409C-BE32-E72D297353CC}">
                  <c16:uniqueId val="{0000000C-7286-410B-8386-5B4F8DA445C5}"/>
                </c:ext>
              </c:extLst>
            </c:dLbl>
            <c:dLbl>
              <c:idx val="10"/>
              <c:delete val="1"/>
              <c:extLst>
                <c:ext xmlns:c15="http://schemas.microsoft.com/office/drawing/2012/chart" uri="{CE6537A1-D6FC-4f65-9D91-7224C49458BB}"/>
                <c:ext xmlns:c16="http://schemas.microsoft.com/office/drawing/2014/chart" uri="{C3380CC4-5D6E-409C-BE32-E72D297353CC}">
                  <c16:uniqueId val="{00000017-7286-410B-8386-5B4F8DA445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Sheet5!$B$3:$B$26</c:f>
              <c:strCache>
                <c:ptCount val="23"/>
                <c:pt idx="0">
                  <c:v>NGO1</c:v>
                </c:pt>
                <c:pt idx="1">
                  <c:v>NGO2</c:v>
                </c:pt>
                <c:pt idx="2">
                  <c:v>NGO3</c:v>
                </c:pt>
                <c:pt idx="3">
                  <c:v>NGO5</c:v>
                </c:pt>
                <c:pt idx="4">
                  <c:v>NGO6</c:v>
                </c:pt>
                <c:pt idx="5">
                  <c:v>NGO7</c:v>
                </c:pt>
                <c:pt idx="6">
                  <c:v>NGO8</c:v>
                </c:pt>
                <c:pt idx="7">
                  <c:v>NGO9</c:v>
                </c:pt>
                <c:pt idx="8">
                  <c:v>NGO10</c:v>
                </c:pt>
                <c:pt idx="9">
                  <c:v>NGO11</c:v>
                </c:pt>
                <c:pt idx="10">
                  <c:v>NGO12</c:v>
                </c:pt>
                <c:pt idx="11">
                  <c:v>NGO13</c:v>
                </c:pt>
                <c:pt idx="12">
                  <c:v>NGO14</c:v>
                </c:pt>
                <c:pt idx="13">
                  <c:v>NGO15</c:v>
                </c:pt>
                <c:pt idx="14">
                  <c:v>NGO16</c:v>
                </c:pt>
                <c:pt idx="15">
                  <c:v>NGO17</c:v>
                </c:pt>
                <c:pt idx="16">
                  <c:v>NGO18</c:v>
                </c:pt>
                <c:pt idx="17">
                  <c:v>NGO19</c:v>
                </c:pt>
                <c:pt idx="18">
                  <c:v>NGO20</c:v>
                </c:pt>
                <c:pt idx="19">
                  <c:v>NGO21</c:v>
                </c:pt>
                <c:pt idx="20">
                  <c:v>NGO22</c:v>
                </c:pt>
                <c:pt idx="21">
                  <c:v>NGO23</c:v>
                </c:pt>
                <c:pt idx="22">
                  <c:v>NGO24</c:v>
                </c:pt>
              </c:strCache>
            </c:strRef>
          </c:cat>
          <c:val>
            <c:numRef>
              <c:f>Sheet5!$F$3:$F$26</c:f>
              <c:numCache>
                <c:formatCode>0%</c:formatCode>
                <c:ptCount val="23"/>
                <c:pt idx="0">
                  <c:v>0</c:v>
                </c:pt>
                <c:pt idx="1">
                  <c:v>0</c:v>
                </c:pt>
                <c:pt idx="2">
                  <c:v>0</c:v>
                </c:pt>
                <c:pt idx="3">
                  <c:v>0.16666666666666666</c:v>
                </c:pt>
                <c:pt idx="4">
                  <c:v>7.8947368421052627E-2</c:v>
                </c:pt>
                <c:pt idx="5">
                  <c:v>7.8947368421052627E-2</c:v>
                </c:pt>
                <c:pt idx="6">
                  <c:v>7.6923076923076927E-2</c:v>
                </c:pt>
                <c:pt idx="7">
                  <c:v>0.12</c:v>
                </c:pt>
                <c:pt idx="8">
                  <c:v>0.11428571428571428</c:v>
                </c:pt>
                <c:pt idx="9">
                  <c:v>0.16129032258064516</c:v>
                </c:pt>
                <c:pt idx="10">
                  <c:v>0</c:v>
                </c:pt>
                <c:pt idx="11">
                  <c:v>0.1276595744680851</c:v>
                </c:pt>
                <c:pt idx="12">
                  <c:v>0.21212121212121213</c:v>
                </c:pt>
                <c:pt idx="13">
                  <c:v>0.15909090909090909</c:v>
                </c:pt>
                <c:pt idx="14">
                  <c:v>0.19565217391304349</c:v>
                </c:pt>
                <c:pt idx="15">
                  <c:v>0.20754716981132076</c:v>
                </c:pt>
                <c:pt idx="16">
                  <c:v>0.26923076923076922</c:v>
                </c:pt>
                <c:pt idx="17">
                  <c:v>0.30434782608695654</c:v>
                </c:pt>
                <c:pt idx="18">
                  <c:v>0.30612244897959184</c:v>
                </c:pt>
                <c:pt idx="19">
                  <c:v>0.24675324675324675</c:v>
                </c:pt>
                <c:pt idx="20">
                  <c:v>0.23863636363636365</c:v>
                </c:pt>
                <c:pt idx="21">
                  <c:v>0.27464788732394368</c:v>
                </c:pt>
                <c:pt idx="22">
                  <c:v>0.39473684210526316</c:v>
                </c:pt>
              </c:numCache>
            </c:numRef>
          </c:val>
          <c:extLst>
            <c:ext xmlns:c16="http://schemas.microsoft.com/office/drawing/2014/chart" uri="{C3380CC4-5D6E-409C-BE32-E72D297353CC}">
              <c16:uniqueId val="{00000003-7286-410B-8386-5B4F8DA445C5}"/>
            </c:ext>
          </c:extLst>
        </c:ser>
        <c:ser>
          <c:idx val="4"/>
          <c:order val="4"/>
          <c:tx>
            <c:strRef>
              <c:f>Sheet5!$G$2</c:f>
              <c:strCache>
                <c:ptCount val="1"/>
                <c:pt idx="0">
                  <c:v>% Adequate Capacity</c:v>
                </c:pt>
              </c:strCache>
            </c:strRef>
          </c:tx>
          <c:spPr>
            <a:solidFill>
              <a:schemeClr val="accent5"/>
            </a:solidFill>
            <a:ln>
              <a:noFill/>
            </a:ln>
            <a:effectLst/>
          </c:spPr>
          <c:invertIfNegative val="0"/>
          <c:cat>
            <c:strRef>
              <c:f>Sheet5!$B$3:$B$26</c:f>
              <c:strCache>
                <c:ptCount val="23"/>
                <c:pt idx="0">
                  <c:v>NGO1</c:v>
                </c:pt>
                <c:pt idx="1">
                  <c:v>NGO2</c:v>
                </c:pt>
                <c:pt idx="2">
                  <c:v>NGO3</c:v>
                </c:pt>
                <c:pt idx="3">
                  <c:v>NGO5</c:v>
                </c:pt>
                <c:pt idx="4">
                  <c:v>NGO6</c:v>
                </c:pt>
                <c:pt idx="5">
                  <c:v>NGO7</c:v>
                </c:pt>
                <c:pt idx="6">
                  <c:v>NGO8</c:v>
                </c:pt>
                <c:pt idx="7">
                  <c:v>NGO9</c:v>
                </c:pt>
                <c:pt idx="8">
                  <c:v>NGO10</c:v>
                </c:pt>
                <c:pt idx="9">
                  <c:v>NGO11</c:v>
                </c:pt>
                <c:pt idx="10">
                  <c:v>NGO12</c:v>
                </c:pt>
                <c:pt idx="11">
                  <c:v>NGO13</c:v>
                </c:pt>
                <c:pt idx="12">
                  <c:v>NGO14</c:v>
                </c:pt>
                <c:pt idx="13">
                  <c:v>NGO15</c:v>
                </c:pt>
                <c:pt idx="14">
                  <c:v>NGO16</c:v>
                </c:pt>
                <c:pt idx="15">
                  <c:v>NGO17</c:v>
                </c:pt>
                <c:pt idx="16">
                  <c:v>NGO18</c:v>
                </c:pt>
                <c:pt idx="17">
                  <c:v>NGO19</c:v>
                </c:pt>
                <c:pt idx="18">
                  <c:v>NGO20</c:v>
                </c:pt>
                <c:pt idx="19">
                  <c:v>NGO21</c:v>
                </c:pt>
                <c:pt idx="20">
                  <c:v>NGO22</c:v>
                </c:pt>
                <c:pt idx="21">
                  <c:v>NGO23</c:v>
                </c:pt>
                <c:pt idx="22">
                  <c:v>NGO24</c:v>
                </c:pt>
              </c:strCache>
            </c:strRef>
          </c:cat>
          <c:val>
            <c:numRef>
              <c:f>Sheet5!$G$3:$G$26</c:f>
            </c:numRef>
          </c:val>
          <c:extLst>
            <c:ext xmlns:c16="http://schemas.microsoft.com/office/drawing/2014/chart" uri="{C3380CC4-5D6E-409C-BE32-E72D297353CC}">
              <c16:uniqueId val="{00000004-7286-410B-8386-5B4F8DA445C5}"/>
            </c:ext>
          </c:extLst>
        </c:ser>
        <c:ser>
          <c:idx val="5"/>
          <c:order val="5"/>
          <c:tx>
            <c:strRef>
              <c:f>Sheet5!$H$2</c:f>
              <c:strCache>
                <c:ptCount val="1"/>
                <c:pt idx="0">
                  <c:v>Adequate Capacity</c:v>
                </c:pt>
              </c:strCache>
            </c:strRef>
          </c:tx>
          <c:spPr>
            <a:solidFill>
              <a:srgbClr val="92D05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7286-410B-8386-5B4F8DA445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Sheet5!$B$3:$B$26</c:f>
              <c:strCache>
                <c:ptCount val="23"/>
                <c:pt idx="0">
                  <c:v>NGO1</c:v>
                </c:pt>
                <c:pt idx="1">
                  <c:v>NGO2</c:v>
                </c:pt>
                <c:pt idx="2">
                  <c:v>NGO3</c:v>
                </c:pt>
                <c:pt idx="3">
                  <c:v>NGO5</c:v>
                </c:pt>
                <c:pt idx="4">
                  <c:v>NGO6</c:v>
                </c:pt>
                <c:pt idx="5">
                  <c:v>NGO7</c:v>
                </c:pt>
                <c:pt idx="6">
                  <c:v>NGO8</c:v>
                </c:pt>
                <c:pt idx="7">
                  <c:v>NGO9</c:v>
                </c:pt>
                <c:pt idx="8">
                  <c:v>NGO10</c:v>
                </c:pt>
                <c:pt idx="9">
                  <c:v>NGO11</c:v>
                </c:pt>
                <c:pt idx="10">
                  <c:v>NGO12</c:v>
                </c:pt>
                <c:pt idx="11">
                  <c:v>NGO13</c:v>
                </c:pt>
                <c:pt idx="12">
                  <c:v>NGO14</c:v>
                </c:pt>
                <c:pt idx="13">
                  <c:v>NGO15</c:v>
                </c:pt>
                <c:pt idx="14">
                  <c:v>NGO16</c:v>
                </c:pt>
                <c:pt idx="15">
                  <c:v>NGO17</c:v>
                </c:pt>
                <c:pt idx="16">
                  <c:v>NGO18</c:v>
                </c:pt>
                <c:pt idx="17">
                  <c:v>NGO19</c:v>
                </c:pt>
                <c:pt idx="18">
                  <c:v>NGO20</c:v>
                </c:pt>
                <c:pt idx="19">
                  <c:v>NGO21</c:v>
                </c:pt>
                <c:pt idx="20">
                  <c:v>NGO22</c:v>
                </c:pt>
                <c:pt idx="21">
                  <c:v>NGO23</c:v>
                </c:pt>
                <c:pt idx="22">
                  <c:v>NGO24</c:v>
                </c:pt>
              </c:strCache>
            </c:strRef>
          </c:cat>
          <c:val>
            <c:numRef>
              <c:f>Sheet5!$H$3:$H$26</c:f>
              <c:numCache>
                <c:formatCode>0%</c:formatCode>
                <c:ptCount val="23"/>
                <c:pt idx="0">
                  <c:v>0.95</c:v>
                </c:pt>
                <c:pt idx="1">
                  <c:v>0</c:v>
                </c:pt>
                <c:pt idx="2">
                  <c:v>0.95</c:v>
                </c:pt>
                <c:pt idx="3">
                  <c:v>0.66666666666666663</c:v>
                </c:pt>
                <c:pt idx="4">
                  <c:v>0.84210526315789469</c:v>
                </c:pt>
                <c:pt idx="5">
                  <c:v>0.76315789473684215</c:v>
                </c:pt>
                <c:pt idx="6">
                  <c:v>0.84615384615384615</c:v>
                </c:pt>
                <c:pt idx="7">
                  <c:v>0.68</c:v>
                </c:pt>
                <c:pt idx="8">
                  <c:v>0.62857142857142856</c:v>
                </c:pt>
                <c:pt idx="9">
                  <c:v>0.77419354838709675</c:v>
                </c:pt>
                <c:pt idx="10">
                  <c:v>0.7142857142857143</c:v>
                </c:pt>
                <c:pt idx="11">
                  <c:v>0.74468085106382975</c:v>
                </c:pt>
                <c:pt idx="12">
                  <c:v>0.66666666666666663</c:v>
                </c:pt>
                <c:pt idx="13">
                  <c:v>0.75</c:v>
                </c:pt>
                <c:pt idx="14">
                  <c:v>0.58695652173913049</c:v>
                </c:pt>
                <c:pt idx="15">
                  <c:v>0.50943396226415094</c:v>
                </c:pt>
                <c:pt idx="16">
                  <c:v>0.57692307692307687</c:v>
                </c:pt>
                <c:pt idx="17">
                  <c:v>0.63043478260869568</c:v>
                </c:pt>
                <c:pt idx="18">
                  <c:v>0.48979591836734693</c:v>
                </c:pt>
                <c:pt idx="19">
                  <c:v>0.53246753246753242</c:v>
                </c:pt>
                <c:pt idx="20">
                  <c:v>0.30681818181818182</c:v>
                </c:pt>
                <c:pt idx="21">
                  <c:v>0.40140845070422537</c:v>
                </c:pt>
                <c:pt idx="22">
                  <c:v>0.35526315789473684</c:v>
                </c:pt>
              </c:numCache>
            </c:numRef>
          </c:val>
          <c:extLst>
            <c:ext xmlns:c16="http://schemas.microsoft.com/office/drawing/2014/chart" uri="{C3380CC4-5D6E-409C-BE32-E72D297353CC}">
              <c16:uniqueId val="{00000005-7286-410B-8386-5B4F8DA445C5}"/>
            </c:ext>
          </c:extLst>
        </c:ser>
        <c:ser>
          <c:idx val="6"/>
          <c:order val="6"/>
          <c:tx>
            <c:strRef>
              <c:f>Sheet5!$I$2</c:f>
              <c:strCache>
                <c:ptCount val="1"/>
                <c:pt idx="0">
                  <c:v>Strong Capacity</c:v>
                </c:pt>
              </c:strCache>
            </c:strRef>
          </c:tx>
          <c:spPr>
            <a:solidFill>
              <a:schemeClr val="accent1">
                <a:lumMod val="60000"/>
              </a:schemeClr>
            </a:solidFill>
            <a:ln>
              <a:noFill/>
            </a:ln>
            <a:effectLst/>
          </c:spPr>
          <c:invertIfNegative val="0"/>
          <c:cat>
            <c:strRef>
              <c:f>Sheet5!$B$3:$B$26</c:f>
              <c:strCache>
                <c:ptCount val="23"/>
                <c:pt idx="0">
                  <c:v>NGO1</c:v>
                </c:pt>
                <c:pt idx="1">
                  <c:v>NGO2</c:v>
                </c:pt>
                <c:pt idx="2">
                  <c:v>NGO3</c:v>
                </c:pt>
                <c:pt idx="3">
                  <c:v>NGO5</c:v>
                </c:pt>
                <c:pt idx="4">
                  <c:v>NGO6</c:v>
                </c:pt>
                <c:pt idx="5">
                  <c:v>NGO7</c:v>
                </c:pt>
                <c:pt idx="6">
                  <c:v>NGO8</c:v>
                </c:pt>
                <c:pt idx="7">
                  <c:v>NGO9</c:v>
                </c:pt>
                <c:pt idx="8">
                  <c:v>NGO10</c:v>
                </c:pt>
                <c:pt idx="9">
                  <c:v>NGO11</c:v>
                </c:pt>
                <c:pt idx="10">
                  <c:v>NGO12</c:v>
                </c:pt>
                <c:pt idx="11">
                  <c:v>NGO13</c:v>
                </c:pt>
                <c:pt idx="12">
                  <c:v>NGO14</c:v>
                </c:pt>
                <c:pt idx="13">
                  <c:v>NGO15</c:v>
                </c:pt>
                <c:pt idx="14">
                  <c:v>NGO16</c:v>
                </c:pt>
                <c:pt idx="15">
                  <c:v>NGO17</c:v>
                </c:pt>
                <c:pt idx="16">
                  <c:v>NGO18</c:v>
                </c:pt>
                <c:pt idx="17">
                  <c:v>NGO19</c:v>
                </c:pt>
                <c:pt idx="18">
                  <c:v>NGO20</c:v>
                </c:pt>
                <c:pt idx="19">
                  <c:v>NGO21</c:v>
                </c:pt>
                <c:pt idx="20">
                  <c:v>NGO22</c:v>
                </c:pt>
                <c:pt idx="21">
                  <c:v>NGO23</c:v>
                </c:pt>
                <c:pt idx="22">
                  <c:v>NGO24</c:v>
                </c:pt>
              </c:strCache>
            </c:strRef>
          </c:cat>
          <c:val>
            <c:numRef>
              <c:f>Sheet5!$I$3:$I$26</c:f>
            </c:numRef>
          </c:val>
          <c:extLst>
            <c:ext xmlns:c16="http://schemas.microsoft.com/office/drawing/2014/chart" uri="{C3380CC4-5D6E-409C-BE32-E72D297353CC}">
              <c16:uniqueId val="{00000006-7286-410B-8386-5B4F8DA445C5}"/>
            </c:ext>
          </c:extLst>
        </c:ser>
        <c:ser>
          <c:idx val="7"/>
          <c:order val="7"/>
          <c:tx>
            <c:strRef>
              <c:f>Sheet5!$J$2</c:f>
              <c:strCache>
                <c:ptCount val="1"/>
                <c:pt idx="0">
                  <c:v>% Strong Capacity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Sheet5!$B$3:$B$26</c:f>
              <c:strCache>
                <c:ptCount val="23"/>
                <c:pt idx="0">
                  <c:v>NGO1</c:v>
                </c:pt>
                <c:pt idx="1">
                  <c:v>NGO2</c:v>
                </c:pt>
                <c:pt idx="2">
                  <c:v>NGO3</c:v>
                </c:pt>
                <c:pt idx="3">
                  <c:v>NGO5</c:v>
                </c:pt>
                <c:pt idx="4">
                  <c:v>NGO6</c:v>
                </c:pt>
                <c:pt idx="5">
                  <c:v>NGO7</c:v>
                </c:pt>
                <c:pt idx="6">
                  <c:v>NGO8</c:v>
                </c:pt>
                <c:pt idx="7">
                  <c:v>NGO9</c:v>
                </c:pt>
                <c:pt idx="8">
                  <c:v>NGO10</c:v>
                </c:pt>
                <c:pt idx="9">
                  <c:v>NGO11</c:v>
                </c:pt>
                <c:pt idx="10">
                  <c:v>NGO12</c:v>
                </c:pt>
                <c:pt idx="11">
                  <c:v>NGO13</c:v>
                </c:pt>
                <c:pt idx="12">
                  <c:v>NGO14</c:v>
                </c:pt>
                <c:pt idx="13">
                  <c:v>NGO15</c:v>
                </c:pt>
                <c:pt idx="14">
                  <c:v>NGO16</c:v>
                </c:pt>
                <c:pt idx="15">
                  <c:v>NGO17</c:v>
                </c:pt>
                <c:pt idx="16">
                  <c:v>NGO18</c:v>
                </c:pt>
                <c:pt idx="17">
                  <c:v>NGO19</c:v>
                </c:pt>
                <c:pt idx="18">
                  <c:v>NGO20</c:v>
                </c:pt>
                <c:pt idx="19">
                  <c:v>NGO21</c:v>
                </c:pt>
                <c:pt idx="20">
                  <c:v>NGO22</c:v>
                </c:pt>
                <c:pt idx="21">
                  <c:v>NGO23</c:v>
                </c:pt>
                <c:pt idx="22">
                  <c:v>NGO24</c:v>
                </c:pt>
              </c:strCache>
            </c:strRef>
          </c:cat>
          <c:val>
            <c:numRef>
              <c:f>Sheet5!$J$3:$J$26</c:f>
              <c:numCache>
                <c:formatCode>0%</c:formatCode>
                <c:ptCount val="23"/>
                <c:pt idx="0">
                  <c:v>0.05</c:v>
                </c:pt>
                <c:pt idx="1">
                  <c:v>1</c:v>
                </c:pt>
                <c:pt idx="2">
                  <c:v>0.05</c:v>
                </c:pt>
                <c:pt idx="3">
                  <c:v>0.16666666666666666</c:v>
                </c:pt>
                <c:pt idx="4">
                  <c:v>7.8947368421052627E-2</c:v>
                </c:pt>
                <c:pt idx="5">
                  <c:v>0.15789473684210525</c:v>
                </c:pt>
                <c:pt idx="6">
                  <c:v>7.6923076923076927E-2</c:v>
                </c:pt>
                <c:pt idx="7">
                  <c:v>0.2</c:v>
                </c:pt>
                <c:pt idx="8">
                  <c:v>0.25714285714285712</c:v>
                </c:pt>
                <c:pt idx="9">
                  <c:v>6.4516129032258063E-2</c:v>
                </c:pt>
                <c:pt idx="10">
                  <c:v>0.21428571428571427</c:v>
                </c:pt>
                <c:pt idx="11">
                  <c:v>6.3829787234042548E-2</c:v>
                </c:pt>
                <c:pt idx="12">
                  <c:v>0.12121212121212122</c:v>
                </c:pt>
                <c:pt idx="13">
                  <c:v>0</c:v>
                </c:pt>
                <c:pt idx="14">
                  <c:v>0.21739130434782608</c:v>
                </c:pt>
                <c:pt idx="15">
                  <c:v>0.18867924528301888</c:v>
                </c:pt>
                <c:pt idx="16">
                  <c:v>5.7692307692307696E-2</c:v>
                </c:pt>
                <c:pt idx="17">
                  <c:v>0</c:v>
                </c:pt>
                <c:pt idx="18">
                  <c:v>0.12244897959183673</c:v>
                </c:pt>
                <c:pt idx="19">
                  <c:v>5.1948051948051951E-2</c:v>
                </c:pt>
                <c:pt idx="20">
                  <c:v>0.17045454545454544</c:v>
                </c:pt>
                <c:pt idx="21">
                  <c:v>7.0422535211267609E-2</c:v>
                </c:pt>
                <c:pt idx="22">
                  <c:v>1.9736842105263157E-2</c:v>
                </c:pt>
              </c:numCache>
            </c:numRef>
          </c:val>
          <c:extLst>
            <c:ext xmlns:c16="http://schemas.microsoft.com/office/drawing/2014/chart" uri="{C3380CC4-5D6E-409C-BE32-E72D297353CC}">
              <c16:uniqueId val="{00000007-7286-410B-8386-5B4F8DA445C5}"/>
            </c:ext>
          </c:extLst>
        </c:ser>
        <c:dLbls>
          <c:showLegendKey val="0"/>
          <c:showVal val="0"/>
          <c:showCatName val="0"/>
          <c:showSerName val="0"/>
          <c:showPercent val="0"/>
          <c:showBubbleSize val="0"/>
        </c:dLbls>
        <c:gapWidth val="150"/>
        <c:overlap val="100"/>
        <c:axId val="588701880"/>
        <c:axId val="588702840"/>
      </c:barChart>
      <c:catAx>
        <c:axId val="58870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702840"/>
        <c:crosses val="autoZero"/>
        <c:auto val="1"/>
        <c:lblAlgn val="ctr"/>
        <c:lblOffset val="100"/>
        <c:noMultiLvlLbl val="0"/>
      </c:catAx>
      <c:valAx>
        <c:axId val="588702840"/>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88701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A23_61076842.xml><?xml version="1.0" encoding="utf-8"?>
<p188:cmLst xmlns:a="http://schemas.openxmlformats.org/drawingml/2006/main" xmlns:r="http://schemas.openxmlformats.org/officeDocument/2006/relationships" xmlns:p188="http://schemas.microsoft.com/office/powerpoint/2018/8/main">
  <p188:cm id="{74224874-98B1-48D2-A7FE-120B54810DCB}" authorId="{843AF537-883E-5F10-04D8-06CAFB80E928}" created="2023-05-20T19:15:44.465">
    <pc:sldMkLst xmlns:pc="http://schemas.microsoft.com/office/powerpoint/2013/main/command">
      <pc:docMk/>
      <pc:sldMk cId="1627875394" sldId="2595"/>
    </pc:sldMkLst>
    <p188:txBody>
      <a:bodyPr/>
      <a:lstStyle/>
      <a:p>
        <a:r>
          <a:rPr lang="en-US"/>
          <a:t>As in" Prepare a signed document confirming…"?</a:t>
        </a:r>
      </a:p>
    </p188:txBody>
  </p188:cm>
</p188:cmLst>
</file>

<file path=ppt/comments/modernComment_A87_3E19A3F2.xml><?xml version="1.0" encoding="utf-8"?>
<p188:cmLst xmlns:a="http://schemas.openxmlformats.org/drawingml/2006/main" xmlns:r="http://schemas.openxmlformats.org/officeDocument/2006/relationships" xmlns:p188="http://schemas.microsoft.com/office/powerpoint/2018/8/main">
  <p188:cm id="{A647CDF6-11AB-4463-9821-BD82D8D52923}" authorId="{843AF537-883E-5F10-04D8-06CAFB80E928}" created="2023-05-20T18:54:52.042">
    <ac:txMkLst xmlns:ac="http://schemas.microsoft.com/office/drawing/2013/main/command">
      <pc:docMk xmlns:pc="http://schemas.microsoft.com/office/powerpoint/2013/main/command"/>
      <pc:sldMk xmlns:pc="http://schemas.microsoft.com/office/powerpoint/2013/main/command" cId="1041867762" sldId="2695"/>
      <ac:spMk id="3" creationId="{7457BC88-702C-B9FB-E78F-C3A2FAFEF641}"/>
      <ac:txMk cp="114">
        <ac:context len="298" hash="135970460"/>
      </ac:txMk>
    </ac:txMkLst>
    <p188:pos x="4398645" y="1856140"/>
    <p188:txBody>
      <a:bodyPr/>
      <a:lstStyle/>
      <a:p>
        <a:r>
          <a:rPr lang="en-US"/>
          <a:t>How is this different from  3?</a:t>
        </a:r>
      </a:p>
    </p188:txBody>
  </p188:cm>
</p188:cmLst>
</file>

<file path=ppt/comments/modernComment_A94_C612366B.xml><?xml version="1.0" encoding="utf-8"?>
<p188:cmLst xmlns:a="http://schemas.openxmlformats.org/drawingml/2006/main" xmlns:r="http://schemas.openxmlformats.org/officeDocument/2006/relationships" xmlns:p188="http://schemas.microsoft.com/office/powerpoint/2018/8/main">
  <p188:cm id="{1BD1A5EF-9A73-4891-8094-331E6BF6BB71}" authorId="{843AF537-883E-5F10-04D8-06CAFB80E928}" created="2023-05-20T18:35:52.264">
    <ac:txMkLst xmlns:ac="http://schemas.microsoft.com/office/drawing/2013/main/command">
      <pc:docMk xmlns:pc="http://schemas.microsoft.com/office/powerpoint/2013/main/command"/>
      <pc:sldMk xmlns:pc="http://schemas.microsoft.com/office/powerpoint/2013/main/command" cId="3323082347" sldId="2708"/>
      <ac:spMk id="4" creationId="{E7C1B247-790F-05A3-3654-59CF039F7232}"/>
      <ac:txMk cp="902" len="15">
        <ac:context len="934" hash="2919764732"/>
      </ac:txMk>
    </ac:txMkLst>
    <p188:pos x="6027420" y="3416297"/>
    <p188:txBody>
      <a:bodyPr/>
      <a:lstStyle/>
      <a:p>
        <a:r>
          <a:rPr lang="en-US"/>
          <a:t>Not sure what this means</a:t>
        </a:r>
      </a:p>
    </p188:txBody>
  </p188:cm>
</p188:cmLst>
</file>

<file path=ppt/comments/modernComment_AA7_A2105882.xml><?xml version="1.0" encoding="utf-8"?>
<p188:cmLst xmlns:a="http://schemas.openxmlformats.org/drawingml/2006/main" xmlns:r="http://schemas.openxmlformats.org/officeDocument/2006/relationships" xmlns:p188="http://schemas.microsoft.com/office/powerpoint/2018/8/main">
  <p188:cm id="{D31E8E01-E234-4470-ACF8-EFF96B2ABF1C}" authorId="{843AF537-883E-5F10-04D8-06CAFB80E928}" created="2023-05-20T15:57:46.964">
    <ac:txMkLst xmlns:ac="http://schemas.microsoft.com/office/drawing/2013/main/command">
      <pc:docMk xmlns:pc="http://schemas.microsoft.com/office/powerpoint/2013/main/command"/>
      <pc:sldMk xmlns:pc="http://schemas.microsoft.com/office/powerpoint/2013/main/command" cId="2718980226" sldId="2727"/>
      <ac:spMk id="5" creationId="{56341E03-B209-114A-7022-58D2894409A9}"/>
      <ac:txMk cp="0" len="91">
        <ac:context len="604" hash="736714601"/>
      </ac:txMk>
    </ac:txMkLst>
    <p188:pos x="9580245" y="263522"/>
    <p188:txBody>
      <a:bodyPr/>
      <a:lstStyle/>
      <a:p>
        <a:r>
          <a:rPr lang="en-US"/>
          <a:t>Should this not be numbered 1?</a:t>
        </a:r>
      </a:p>
    </p188:txBody>
  </p188:cm>
</p188:cmLst>
</file>

<file path=ppt/comments/modernComment_AB7_916D8CA2.xml><?xml version="1.0" encoding="utf-8"?>
<p188:cmLst xmlns:a="http://schemas.openxmlformats.org/drawingml/2006/main" xmlns:r="http://schemas.openxmlformats.org/officeDocument/2006/relationships" xmlns:p188="http://schemas.microsoft.com/office/powerpoint/2018/8/main">
  <p188:cm id="{B06C98D9-D184-4C9F-9CC1-907C14429893}" authorId="{843AF537-883E-5F10-04D8-06CAFB80E928}" created="2023-05-20T13:48:26.087">
    <ac:deMkLst xmlns:ac="http://schemas.microsoft.com/office/drawing/2013/main/command">
      <pc:docMk xmlns:pc="http://schemas.microsoft.com/office/powerpoint/2013/main/command"/>
      <pc:sldMk xmlns:pc="http://schemas.microsoft.com/office/powerpoint/2013/main/command" cId="2439875746" sldId="2743"/>
      <ac:spMk id="3" creationId="{034E3B34-05BA-9B20-972F-34ABA7E44400}"/>
    </ac:deMkLst>
    <p188:txBody>
      <a:bodyPr/>
      <a:lstStyle/>
      <a:p>
        <a:r>
          <a:rPr lang="en-US"/>
          <a:t>But it is not the document, no? Can we just say: "When a USAID prime awards financial assistance (money or property..." I am never quite sure what is a legal quote </a:t>
        </a:r>
      </a:p>
    </p188:txBody>
  </p188:cm>
</p188:cmLst>
</file>

<file path=ppt/comments/modernComment_AC0_B408EE6E.xml><?xml version="1.0" encoding="utf-8"?>
<p188:cmLst xmlns:a="http://schemas.openxmlformats.org/drawingml/2006/main" xmlns:r="http://schemas.openxmlformats.org/officeDocument/2006/relationships" xmlns:p188="http://schemas.microsoft.com/office/powerpoint/2018/8/main">
  <p188:cm id="{C490BB6A-AF82-4091-B018-37FA423D4583}" authorId="{843AF537-883E-5F10-04D8-06CAFB80E928}" created="2023-05-20T18:40:06.518">
    <ac:txMkLst xmlns:ac="http://schemas.microsoft.com/office/drawing/2013/main/command">
      <pc:docMk xmlns:pc="http://schemas.microsoft.com/office/powerpoint/2013/main/command"/>
      <pc:sldMk xmlns:pc="http://schemas.microsoft.com/office/powerpoint/2013/main/command" cId="3020484206" sldId="2752"/>
      <ac:spMk id="3" creationId="{695AF246-6725-E99E-7075-D4D205816F57}"/>
      <ac:txMk cp="73" len="14">
        <ac:context len="589" hash="1513533609"/>
      </ac:txMk>
    </ac:txMkLst>
    <p188:pos x="9894570" y="263522"/>
    <p188:txBody>
      <a:bodyPr/>
      <a:lstStyle/>
      <a:p>
        <a:r>
          <a:rPr lang="en-US"/>
          <a:t>This seems ot be a quote, as are the others, so I did not edit. Would prefer simply "concealing information."</a:t>
        </a:r>
      </a:p>
    </p188:txBody>
  </p188:cm>
</p188:cmLst>
</file>

<file path=ppt/comments/modernComment_AC2_994A8D1E.xml><?xml version="1.0" encoding="utf-8"?>
<p188:cmLst xmlns:a="http://schemas.openxmlformats.org/drawingml/2006/main" xmlns:r="http://schemas.openxmlformats.org/officeDocument/2006/relationships" xmlns:p188="http://schemas.microsoft.com/office/powerpoint/2018/8/main">
  <p188:cm id="{73055707-7D38-44BD-9EDA-D0BC57579CB2}" authorId="{843AF537-883E-5F10-04D8-06CAFB80E928}" created="2023-05-20T18:43:39.477">
    <ac:deMkLst xmlns:ac="http://schemas.microsoft.com/office/drawing/2013/main/command">
      <pc:docMk xmlns:pc="http://schemas.microsoft.com/office/powerpoint/2013/main/command"/>
      <pc:sldMk xmlns:pc="http://schemas.microsoft.com/office/powerpoint/2013/main/command" cId="2571799838" sldId="2754"/>
      <ac:spMk id="3" creationId="{F2D4B04B-ED20-4543-288D-35F20F16713A}"/>
    </ac:deMkLst>
    <p188:txBody>
      <a:bodyPr/>
      <a:lstStyle/>
      <a:p>
        <a:r>
          <a:rPr lang="en-US"/>
          <a:t>What does this mean? Raise funds to support?</a:t>
        </a:r>
      </a:p>
    </p188:txBody>
  </p188:cm>
</p188:cmLst>
</file>

<file path=ppt/comments/modernComment_AC9_DE55440B.xml><?xml version="1.0" encoding="utf-8"?>
<p188:cmLst xmlns:a="http://schemas.openxmlformats.org/drawingml/2006/main" xmlns:r="http://schemas.openxmlformats.org/officeDocument/2006/relationships" xmlns:p188="http://schemas.microsoft.com/office/powerpoint/2018/8/main">
  <p188:cm id="{6F23022A-C34F-40F2-8747-7CC2B7C9A587}" authorId="{843AF537-883E-5F10-04D8-06CAFB80E928}" created="2023-05-20T15:38:23.607">
    <ac:txMkLst xmlns:ac="http://schemas.microsoft.com/office/drawing/2013/main/command">
      <pc:docMk xmlns:pc="http://schemas.microsoft.com/office/powerpoint/2013/main/command"/>
      <pc:sldMk xmlns:pc="http://schemas.microsoft.com/office/powerpoint/2013/main/command" cId="3730129931" sldId="2761"/>
      <ac:spMk id="3" creationId="{888CB677-1B82-CE78-D530-8A0E63268B88}"/>
      <ac:txMk cp="390" len="47">
        <ac:context len="646" hash="301397154"/>
      </ac:txMk>
    </ac:txMkLst>
    <p188:pos x="6265545" y="2149472"/>
    <p188:txBody>
      <a:bodyPr/>
      <a:lstStyle/>
      <a:p>
        <a:r>
          <a:rPr lang="en-US"/>
          <a:t>Not sure whom this refers to--the prime or the sub?</a:t>
        </a:r>
      </a:p>
    </p188:txBody>
  </p188:cm>
</p188:cmLst>
</file>

<file path=ppt/comments/modernComment_AD7_59CE4D21.xml><?xml version="1.0" encoding="utf-8"?>
<p188:cmLst xmlns:a="http://schemas.openxmlformats.org/drawingml/2006/main" xmlns:r="http://schemas.openxmlformats.org/officeDocument/2006/relationships" xmlns:p188="http://schemas.microsoft.com/office/powerpoint/2018/8/main">
  <p188:cm id="{1C2BD472-3A79-4F00-967D-DBF3A625CECD}" authorId="{843AF537-883E-5F10-04D8-06CAFB80E928}" created="2023-05-20T13:50:04.576">
    <ac:txMkLst xmlns:ac="http://schemas.microsoft.com/office/drawing/2013/main/command">
      <pc:docMk xmlns:pc="http://schemas.microsoft.com/office/powerpoint/2013/main/command"/>
      <pc:sldMk xmlns:pc="http://schemas.microsoft.com/office/powerpoint/2013/main/command" cId="1506692385" sldId="2775"/>
      <ac:spMk id="3" creationId="{36C3EA47-3F7C-AEB6-C8F5-1756863F8CAC}"/>
      <ac:txMk cp="36" len="4">
        <ac:context len="605" hash="858577499"/>
      </ac:txMk>
    </ac:txMkLst>
    <p188:pos x="2436495" y="492122"/>
    <p188:txBody>
      <a:bodyPr/>
      <a:lstStyle/>
      <a:p>
        <a:r>
          <a:rPr lang="en-US"/>
          <a:t>May I lowercase prepositions or must leave as is?</a:t>
        </a:r>
      </a:p>
    </p188:txBody>
  </p188:cm>
</p188:cmLst>
</file>

<file path=ppt/comments/modernComment_AD8_1DFEE2A7.xml><?xml version="1.0" encoding="utf-8"?>
<p188:cmLst xmlns:a="http://schemas.openxmlformats.org/drawingml/2006/main" xmlns:r="http://schemas.openxmlformats.org/officeDocument/2006/relationships" xmlns:p188="http://schemas.microsoft.com/office/powerpoint/2018/8/main">
  <p188:cm id="{4CCEE362-55C8-4B95-840B-775373E2EBF2}" authorId="{843AF537-883E-5F10-04D8-06CAFB80E928}" created="2023-05-20T13:51:22.673">
    <ac:txMkLst xmlns:ac="http://schemas.microsoft.com/office/drawing/2013/main/command">
      <pc:docMk xmlns:pc="http://schemas.microsoft.com/office/powerpoint/2013/main/command"/>
      <pc:sldMk xmlns:pc="http://schemas.microsoft.com/office/powerpoint/2013/main/command" cId="503243431" sldId="2776"/>
      <ac:spMk id="3" creationId="{A8343A7A-B087-7D3E-1EAD-F1A47B5311C0}"/>
      <ac:txMk cp="322" len="9">
        <ac:context len="548" hash="3551709975"/>
      </ac:txMk>
    </ac:txMkLst>
    <p188:pos x="1322070" y="1844672"/>
    <p188:txBody>
      <a:bodyPr/>
      <a:lstStyle/>
      <a:p>
        <a:r>
          <a:rPr lang="en-US"/>
          <a:t>This was highlighted. I don’t know why.</a:t>
        </a:r>
      </a:p>
    </p188:txBody>
  </p188:cm>
</p188:cmLst>
</file>

<file path=ppt/comments/modernComment_ADE_840E02C6.xml><?xml version="1.0" encoding="utf-8"?>
<p188:cmLst xmlns:a="http://schemas.openxmlformats.org/drawingml/2006/main" xmlns:r="http://schemas.openxmlformats.org/officeDocument/2006/relationships" xmlns:p188="http://schemas.microsoft.com/office/powerpoint/2018/8/main">
  <p188:cm id="{31E410E5-88BC-4316-86E9-AAB13C38CBB7}" authorId="{843AF537-883E-5F10-04D8-06CAFB80E928}" created="2023-05-20T15:04:28.164">
    <ac:txMkLst xmlns:ac="http://schemas.microsoft.com/office/drawing/2013/main/command">
      <pc:docMk xmlns:pc="http://schemas.microsoft.com/office/powerpoint/2013/main/command"/>
      <pc:sldMk xmlns:pc="http://schemas.microsoft.com/office/powerpoint/2013/main/command" cId="2215510726" sldId="2782"/>
      <ac:spMk id="3" creationId="{48FBE7FD-A5E0-0BB3-79D1-24823565B053}"/>
      <ac:txMk cp="299" len="2">
        <ac:context len="1823" hash="2298966960"/>
      </ac:txMk>
    </ac:txMkLst>
    <p188:pos x="8237220" y="406397"/>
    <p188:txBody>
      <a:bodyPr/>
      <a:lstStyle/>
      <a:p>
        <a:r>
          <a:rPr lang="en-US"/>
          <a:t>The UG?</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9215C-EB82-4CCE-99A8-2567AB925EA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7C65C3-6CC1-420C-BE2D-6B1E4E6F0EFD}">
      <dgm:prSet/>
      <dgm:spPr/>
      <dgm:t>
        <a:bodyPr/>
        <a:lstStyle/>
        <a:p>
          <a:pPr>
            <a:lnSpc>
              <a:spcPct val="100000"/>
            </a:lnSpc>
          </a:pPr>
          <a:r>
            <a:rPr lang="en-US"/>
            <a:t>The Board of Directors must comply with Professional Standards of Conduct within 30 days.</a:t>
          </a:r>
        </a:p>
      </dgm:t>
    </dgm:pt>
    <dgm:pt modelId="{D1017D5A-F5FD-4C8B-A81A-33336DD5CE33}" type="parTrans" cxnId="{9F7E14E8-BD1A-4FC0-A15F-E8786C86E2F7}">
      <dgm:prSet/>
      <dgm:spPr/>
      <dgm:t>
        <a:bodyPr/>
        <a:lstStyle/>
        <a:p>
          <a:endParaRPr lang="en-US"/>
        </a:p>
      </dgm:t>
    </dgm:pt>
    <dgm:pt modelId="{5975E95E-55EB-4807-9BC6-C9AD707B4F3D}" type="sibTrans" cxnId="{9F7E14E8-BD1A-4FC0-A15F-E8786C86E2F7}">
      <dgm:prSet/>
      <dgm:spPr/>
      <dgm:t>
        <a:bodyPr/>
        <a:lstStyle/>
        <a:p>
          <a:endParaRPr lang="en-US"/>
        </a:p>
      </dgm:t>
    </dgm:pt>
    <dgm:pt modelId="{6585A842-7FB7-4F26-BE1A-067956847911}">
      <dgm:prSet/>
      <dgm:spPr/>
      <dgm:t>
        <a:bodyPr/>
        <a:lstStyle/>
        <a:p>
          <a:pPr>
            <a:lnSpc>
              <a:spcPct val="100000"/>
            </a:lnSpc>
          </a:pPr>
          <a:r>
            <a:rPr lang="en-US" dirty="0"/>
            <a:t>Management must </a:t>
          </a:r>
          <a:r>
            <a:rPr lang="en-US" dirty="0">
              <a:latin typeface="Avenir Next LT Pro Light" panose="020F0302020204030204"/>
            </a:rPr>
            <a:t>plan</a:t>
          </a:r>
          <a:r>
            <a:rPr lang="en-US" dirty="0"/>
            <a:t> an organization-wide policy review for alignment and subsequent reform within 60 days.</a:t>
          </a:r>
        </a:p>
      </dgm:t>
    </dgm:pt>
    <dgm:pt modelId="{B9E93979-EE34-4F5B-AEFF-B6A7AAAB6A09}" type="parTrans" cxnId="{07A7397B-3CC1-4649-8BFF-5AE7099E48CD}">
      <dgm:prSet/>
      <dgm:spPr/>
      <dgm:t>
        <a:bodyPr/>
        <a:lstStyle/>
        <a:p>
          <a:endParaRPr lang="en-US"/>
        </a:p>
      </dgm:t>
    </dgm:pt>
    <dgm:pt modelId="{C4043319-7AA2-4732-8D5D-09F05E50F288}" type="sibTrans" cxnId="{07A7397B-3CC1-4649-8BFF-5AE7099E48CD}">
      <dgm:prSet/>
      <dgm:spPr/>
      <dgm:t>
        <a:bodyPr/>
        <a:lstStyle/>
        <a:p>
          <a:endParaRPr lang="en-US"/>
        </a:p>
      </dgm:t>
    </dgm:pt>
    <dgm:pt modelId="{46A72F12-560E-4143-A5D8-E23FABA62F81}">
      <dgm:prSet/>
      <dgm:spPr/>
      <dgm:t>
        <a:bodyPr/>
        <a:lstStyle/>
        <a:p>
          <a:pPr>
            <a:lnSpc>
              <a:spcPct val="100000"/>
            </a:lnSpc>
          </a:pPr>
          <a:r>
            <a:rPr lang="en-US" dirty="0"/>
            <a:t>NGO must provide proof of reconciliation with top-up fuel cards in each quarterly financial report in the new award.</a:t>
          </a:r>
        </a:p>
      </dgm:t>
    </dgm:pt>
    <dgm:pt modelId="{E3A64F7A-5172-4B94-87D6-8ACDF6ED253D}" type="parTrans" cxnId="{CECD0E48-82A1-41F2-AE3C-0DF37226B294}">
      <dgm:prSet/>
      <dgm:spPr/>
      <dgm:t>
        <a:bodyPr/>
        <a:lstStyle/>
        <a:p>
          <a:endParaRPr lang="en-US"/>
        </a:p>
      </dgm:t>
    </dgm:pt>
    <dgm:pt modelId="{31FC8ED6-2071-4D67-9147-6772E37A99B4}" type="sibTrans" cxnId="{CECD0E48-82A1-41F2-AE3C-0DF37226B294}">
      <dgm:prSet/>
      <dgm:spPr/>
      <dgm:t>
        <a:bodyPr/>
        <a:lstStyle/>
        <a:p>
          <a:endParaRPr lang="en-US"/>
        </a:p>
      </dgm:t>
    </dgm:pt>
    <dgm:pt modelId="{125A4C71-90CD-4FE2-85A8-4E0BE77CAC0F}">
      <dgm:prSet/>
      <dgm:spPr/>
      <dgm:t>
        <a:bodyPr/>
        <a:lstStyle/>
        <a:p>
          <a:pPr>
            <a:lnSpc>
              <a:spcPct val="100000"/>
            </a:lnSpc>
          </a:pPr>
          <a:r>
            <a:rPr lang="en-US" dirty="0"/>
            <a:t>NGO must hire a dedicated M&amp;E Advisor at HQ, and one for the Center of Excellence, within 60 days of the new award.</a:t>
          </a:r>
          <a:r>
            <a:rPr lang="en-US" dirty="0">
              <a:latin typeface="Avenir Next LT Pro Light" panose="020F0302020204030204"/>
            </a:rPr>
            <a:t> </a:t>
          </a:r>
          <a:endParaRPr lang="en-US" dirty="0"/>
        </a:p>
      </dgm:t>
    </dgm:pt>
    <dgm:pt modelId="{3F87AF0D-9C22-405F-833A-3F9958A05635}" type="parTrans" cxnId="{B0B8EE74-9811-4F03-9A7D-1F294A2E4599}">
      <dgm:prSet/>
      <dgm:spPr/>
      <dgm:t>
        <a:bodyPr/>
        <a:lstStyle/>
        <a:p>
          <a:endParaRPr lang="en-US"/>
        </a:p>
      </dgm:t>
    </dgm:pt>
    <dgm:pt modelId="{2537F71E-0727-4FC7-9B60-60A4043D724E}" type="sibTrans" cxnId="{B0B8EE74-9811-4F03-9A7D-1F294A2E4599}">
      <dgm:prSet/>
      <dgm:spPr/>
      <dgm:t>
        <a:bodyPr/>
        <a:lstStyle/>
        <a:p>
          <a:endParaRPr lang="en-US"/>
        </a:p>
      </dgm:t>
    </dgm:pt>
    <dgm:pt modelId="{BAB50A02-32ED-4B75-8180-F5A7F4DBCF0F}">
      <dgm:prSet/>
      <dgm:spPr/>
      <dgm:t>
        <a:bodyPr/>
        <a:lstStyle/>
        <a:p>
          <a:pPr>
            <a:lnSpc>
              <a:spcPct val="100000"/>
            </a:lnSpc>
          </a:pPr>
          <a:r>
            <a:rPr lang="en-US"/>
            <a:t>NGO must develop and use a timesheet for the organization and provide training in timekeeping within 30 days.</a:t>
          </a:r>
        </a:p>
      </dgm:t>
    </dgm:pt>
    <dgm:pt modelId="{B3C33B6C-F953-40C2-AA5F-ECD373224324}" type="parTrans" cxnId="{3CCEFCD4-34F7-479C-BDA6-0D51254B1B24}">
      <dgm:prSet/>
      <dgm:spPr/>
      <dgm:t>
        <a:bodyPr/>
        <a:lstStyle/>
        <a:p>
          <a:endParaRPr lang="en-US"/>
        </a:p>
      </dgm:t>
    </dgm:pt>
    <dgm:pt modelId="{D3A54BA5-3661-4933-8FB8-66837B7D1BA5}" type="sibTrans" cxnId="{3CCEFCD4-34F7-479C-BDA6-0D51254B1B24}">
      <dgm:prSet/>
      <dgm:spPr/>
      <dgm:t>
        <a:bodyPr/>
        <a:lstStyle/>
        <a:p>
          <a:endParaRPr lang="en-US"/>
        </a:p>
      </dgm:t>
    </dgm:pt>
    <dgm:pt modelId="{1EE701D9-5F30-4A81-8BAF-2D0FD0AC4049}" type="pres">
      <dgm:prSet presAssocID="{3199215C-EB82-4CCE-99A8-2567AB925EA8}" presName="root" presStyleCnt="0">
        <dgm:presLayoutVars>
          <dgm:dir/>
          <dgm:resizeHandles val="exact"/>
        </dgm:presLayoutVars>
      </dgm:prSet>
      <dgm:spPr/>
    </dgm:pt>
    <dgm:pt modelId="{83189122-8DD0-4FB7-813F-17D3682DD4C7}" type="pres">
      <dgm:prSet presAssocID="{527C65C3-6CC1-420C-BE2D-6B1E4E6F0EFD}" presName="compNode" presStyleCnt="0"/>
      <dgm:spPr/>
    </dgm:pt>
    <dgm:pt modelId="{A913DE8F-D765-46D3-8B97-BE37E34F2B07}" type="pres">
      <dgm:prSet presAssocID="{527C65C3-6CC1-420C-BE2D-6B1E4E6F0EFD}" presName="bgRect" presStyleLbl="bgShp" presStyleIdx="0" presStyleCnt="5"/>
      <dgm:spPr/>
    </dgm:pt>
    <dgm:pt modelId="{B203A08C-1EF5-4259-AA0A-B03D0ABF7E4D}" type="pres">
      <dgm:prSet presAssocID="{527C65C3-6CC1-420C-BE2D-6B1E4E6F0EF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3C5F888B-5047-4740-A321-A44F34B87399}" type="pres">
      <dgm:prSet presAssocID="{527C65C3-6CC1-420C-BE2D-6B1E4E6F0EFD}" presName="spaceRect" presStyleCnt="0"/>
      <dgm:spPr/>
    </dgm:pt>
    <dgm:pt modelId="{58FF7330-FE87-4791-B869-801E37A3A78A}" type="pres">
      <dgm:prSet presAssocID="{527C65C3-6CC1-420C-BE2D-6B1E4E6F0EFD}" presName="parTx" presStyleLbl="revTx" presStyleIdx="0" presStyleCnt="5">
        <dgm:presLayoutVars>
          <dgm:chMax val="0"/>
          <dgm:chPref val="0"/>
        </dgm:presLayoutVars>
      </dgm:prSet>
      <dgm:spPr/>
    </dgm:pt>
    <dgm:pt modelId="{B5947B3F-505D-49EC-8584-991FC741A933}" type="pres">
      <dgm:prSet presAssocID="{5975E95E-55EB-4807-9BC6-C9AD707B4F3D}" presName="sibTrans" presStyleCnt="0"/>
      <dgm:spPr/>
    </dgm:pt>
    <dgm:pt modelId="{98D36241-CF7E-495F-9380-7BC1DC48837D}" type="pres">
      <dgm:prSet presAssocID="{6585A842-7FB7-4F26-BE1A-067956847911}" presName="compNode" presStyleCnt="0"/>
      <dgm:spPr/>
    </dgm:pt>
    <dgm:pt modelId="{5CE894A1-73C9-449C-80C8-BB435187EA20}" type="pres">
      <dgm:prSet presAssocID="{6585A842-7FB7-4F26-BE1A-067956847911}" presName="bgRect" presStyleLbl="bgShp" presStyleIdx="1" presStyleCnt="5"/>
      <dgm:spPr/>
    </dgm:pt>
    <dgm:pt modelId="{F650E58E-70FB-4294-A572-7CB8B8425611}" type="pres">
      <dgm:prSet presAssocID="{6585A842-7FB7-4F26-BE1A-06795684791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B254FF56-FFA1-4168-A26C-9A482AC8D44A}" type="pres">
      <dgm:prSet presAssocID="{6585A842-7FB7-4F26-BE1A-067956847911}" presName="spaceRect" presStyleCnt="0"/>
      <dgm:spPr/>
    </dgm:pt>
    <dgm:pt modelId="{C981BF46-EDBB-4674-9F09-C9B190717C1B}" type="pres">
      <dgm:prSet presAssocID="{6585A842-7FB7-4F26-BE1A-067956847911}" presName="parTx" presStyleLbl="revTx" presStyleIdx="1" presStyleCnt="5">
        <dgm:presLayoutVars>
          <dgm:chMax val="0"/>
          <dgm:chPref val="0"/>
        </dgm:presLayoutVars>
      </dgm:prSet>
      <dgm:spPr/>
    </dgm:pt>
    <dgm:pt modelId="{342D2DC5-2923-4FEB-9B12-CC5A56AAFD23}" type="pres">
      <dgm:prSet presAssocID="{C4043319-7AA2-4732-8D5D-09F05E50F288}" presName="sibTrans" presStyleCnt="0"/>
      <dgm:spPr/>
    </dgm:pt>
    <dgm:pt modelId="{43C03222-3AF3-4059-8E50-659EC48FB10E}" type="pres">
      <dgm:prSet presAssocID="{46A72F12-560E-4143-A5D8-E23FABA62F81}" presName="compNode" presStyleCnt="0"/>
      <dgm:spPr/>
    </dgm:pt>
    <dgm:pt modelId="{13E54F1F-A20D-41C2-B3CF-5A003EFDC126}" type="pres">
      <dgm:prSet presAssocID="{46A72F12-560E-4143-A5D8-E23FABA62F81}" presName="bgRect" presStyleLbl="bgShp" presStyleIdx="2" presStyleCnt="5"/>
      <dgm:spPr/>
    </dgm:pt>
    <dgm:pt modelId="{46AC2372-DD01-4CDF-ADC9-88C6DA48E973}" type="pres">
      <dgm:prSet presAssocID="{46A72F12-560E-4143-A5D8-E23FABA62F8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Check"/>
        </a:ext>
      </dgm:extLst>
    </dgm:pt>
    <dgm:pt modelId="{0E78837D-9007-417C-B8F6-BA166FF53724}" type="pres">
      <dgm:prSet presAssocID="{46A72F12-560E-4143-A5D8-E23FABA62F81}" presName="spaceRect" presStyleCnt="0"/>
      <dgm:spPr/>
    </dgm:pt>
    <dgm:pt modelId="{12522125-BE13-44F4-B004-67EBE52C01AB}" type="pres">
      <dgm:prSet presAssocID="{46A72F12-560E-4143-A5D8-E23FABA62F81}" presName="parTx" presStyleLbl="revTx" presStyleIdx="2" presStyleCnt="5">
        <dgm:presLayoutVars>
          <dgm:chMax val="0"/>
          <dgm:chPref val="0"/>
        </dgm:presLayoutVars>
      </dgm:prSet>
      <dgm:spPr/>
    </dgm:pt>
    <dgm:pt modelId="{1F545DDB-1DA8-4A30-BB99-5EAE097685C9}" type="pres">
      <dgm:prSet presAssocID="{31FC8ED6-2071-4D67-9147-6772E37A99B4}" presName="sibTrans" presStyleCnt="0"/>
      <dgm:spPr/>
    </dgm:pt>
    <dgm:pt modelId="{0048631C-E32F-4873-84B7-4670761FEC0D}" type="pres">
      <dgm:prSet presAssocID="{125A4C71-90CD-4FE2-85A8-4E0BE77CAC0F}" presName="compNode" presStyleCnt="0"/>
      <dgm:spPr/>
    </dgm:pt>
    <dgm:pt modelId="{B8F63032-0F68-4FD9-A126-FF463F2A1D2C}" type="pres">
      <dgm:prSet presAssocID="{125A4C71-90CD-4FE2-85A8-4E0BE77CAC0F}" presName="bgRect" presStyleLbl="bgShp" presStyleIdx="3" presStyleCnt="5"/>
      <dgm:spPr/>
    </dgm:pt>
    <dgm:pt modelId="{CB7CFE63-A52E-4322-A37B-147F4ECAEFF6}" type="pres">
      <dgm:prSet presAssocID="{125A4C71-90CD-4FE2-85A8-4E0BE77CAC0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45A87701-0339-439F-84DC-3D51701E9BEE}" type="pres">
      <dgm:prSet presAssocID="{125A4C71-90CD-4FE2-85A8-4E0BE77CAC0F}" presName="spaceRect" presStyleCnt="0"/>
      <dgm:spPr/>
    </dgm:pt>
    <dgm:pt modelId="{AC3411D6-2F8B-4F66-8930-F9A9994C8ADA}" type="pres">
      <dgm:prSet presAssocID="{125A4C71-90CD-4FE2-85A8-4E0BE77CAC0F}" presName="parTx" presStyleLbl="revTx" presStyleIdx="3" presStyleCnt="5">
        <dgm:presLayoutVars>
          <dgm:chMax val="0"/>
          <dgm:chPref val="0"/>
        </dgm:presLayoutVars>
      </dgm:prSet>
      <dgm:spPr/>
    </dgm:pt>
    <dgm:pt modelId="{52EB41AC-B441-4C9D-8094-D00540698B5A}" type="pres">
      <dgm:prSet presAssocID="{2537F71E-0727-4FC7-9B60-60A4043D724E}" presName="sibTrans" presStyleCnt="0"/>
      <dgm:spPr/>
    </dgm:pt>
    <dgm:pt modelId="{65A7F582-330E-4013-8C91-B41A44995B82}" type="pres">
      <dgm:prSet presAssocID="{BAB50A02-32ED-4B75-8180-F5A7F4DBCF0F}" presName="compNode" presStyleCnt="0"/>
      <dgm:spPr/>
    </dgm:pt>
    <dgm:pt modelId="{7ED36F0F-2038-4E31-8369-93A473668FDC}" type="pres">
      <dgm:prSet presAssocID="{BAB50A02-32ED-4B75-8180-F5A7F4DBCF0F}" presName="bgRect" presStyleLbl="bgShp" presStyleIdx="4" presStyleCnt="5"/>
      <dgm:spPr/>
    </dgm:pt>
    <dgm:pt modelId="{B50CBB6A-876F-4C6A-88DD-1344781371F2}" type="pres">
      <dgm:prSet presAssocID="{BAB50A02-32ED-4B75-8180-F5A7F4DBCF0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EE834E39-1F01-480F-9E63-C9692C152E8D}" type="pres">
      <dgm:prSet presAssocID="{BAB50A02-32ED-4B75-8180-F5A7F4DBCF0F}" presName="spaceRect" presStyleCnt="0"/>
      <dgm:spPr/>
    </dgm:pt>
    <dgm:pt modelId="{48733991-D6AC-45F3-A633-6AB368CE895C}" type="pres">
      <dgm:prSet presAssocID="{BAB50A02-32ED-4B75-8180-F5A7F4DBCF0F}" presName="parTx" presStyleLbl="revTx" presStyleIdx="4" presStyleCnt="5">
        <dgm:presLayoutVars>
          <dgm:chMax val="0"/>
          <dgm:chPref val="0"/>
        </dgm:presLayoutVars>
      </dgm:prSet>
      <dgm:spPr/>
    </dgm:pt>
  </dgm:ptLst>
  <dgm:cxnLst>
    <dgm:cxn modelId="{CCCCF403-1835-4A8C-A4FE-91E4BBA92BBB}" type="presOf" srcId="{46A72F12-560E-4143-A5D8-E23FABA62F81}" destId="{12522125-BE13-44F4-B004-67EBE52C01AB}" srcOrd="0" destOrd="0" presId="urn:microsoft.com/office/officeart/2018/2/layout/IconVerticalSolidList"/>
    <dgm:cxn modelId="{5AC1CB0B-C639-4F30-B1D4-B52EB76E4AE7}" type="presOf" srcId="{125A4C71-90CD-4FE2-85A8-4E0BE77CAC0F}" destId="{AC3411D6-2F8B-4F66-8930-F9A9994C8ADA}" srcOrd="0" destOrd="0" presId="urn:microsoft.com/office/officeart/2018/2/layout/IconVerticalSolidList"/>
    <dgm:cxn modelId="{A1D6AB10-4235-465E-A831-F48DA723EE29}" type="presOf" srcId="{527C65C3-6CC1-420C-BE2D-6B1E4E6F0EFD}" destId="{58FF7330-FE87-4791-B869-801E37A3A78A}" srcOrd="0" destOrd="0" presId="urn:microsoft.com/office/officeart/2018/2/layout/IconVerticalSolidList"/>
    <dgm:cxn modelId="{3ABF6114-9A18-493D-BD8A-E8D887BB55D6}" type="presOf" srcId="{BAB50A02-32ED-4B75-8180-F5A7F4DBCF0F}" destId="{48733991-D6AC-45F3-A633-6AB368CE895C}" srcOrd="0" destOrd="0" presId="urn:microsoft.com/office/officeart/2018/2/layout/IconVerticalSolidList"/>
    <dgm:cxn modelId="{CECD0E48-82A1-41F2-AE3C-0DF37226B294}" srcId="{3199215C-EB82-4CCE-99A8-2567AB925EA8}" destId="{46A72F12-560E-4143-A5D8-E23FABA62F81}" srcOrd="2" destOrd="0" parTransId="{E3A64F7A-5172-4B94-87D6-8ACDF6ED253D}" sibTransId="{31FC8ED6-2071-4D67-9147-6772E37A99B4}"/>
    <dgm:cxn modelId="{B0B8EE74-9811-4F03-9A7D-1F294A2E4599}" srcId="{3199215C-EB82-4CCE-99A8-2567AB925EA8}" destId="{125A4C71-90CD-4FE2-85A8-4E0BE77CAC0F}" srcOrd="3" destOrd="0" parTransId="{3F87AF0D-9C22-405F-833A-3F9958A05635}" sibTransId="{2537F71E-0727-4FC7-9B60-60A4043D724E}"/>
    <dgm:cxn modelId="{07A7397B-3CC1-4649-8BFF-5AE7099E48CD}" srcId="{3199215C-EB82-4CCE-99A8-2567AB925EA8}" destId="{6585A842-7FB7-4F26-BE1A-067956847911}" srcOrd="1" destOrd="0" parTransId="{B9E93979-EE34-4F5B-AEFF-B6A7AAAB6A09}" sibTransId="{C4043319-7AA2-4732-8D5D-09F05E50F288}"/>
    <dgm:cxn modelId="{66952BA6-4AF7-4C7A-8C4C-BB78697E67C4}" type="presOf" srcId="{6585A842-7FB7-4F26-BE1A-067956847911}" destId="{C981BF46-EDBB-4674-9F09-C9B190717C1B}" srcOrd="0" destOrd="0" presId="urn:microsoft.com/office/officeart/2018/2/layout/IconVerticalSolidList"/>
    <dgm:cxn modelId="{3CCEFCD4-34F7-479C-BDA6-0D51254B1B24}" srcId="{3199215C-EB82-4CCE-99A8-2567AB925EA8}" destId="{BAB50A02-32ED-4B75-8180-F5A7F4DBCF0F}" srcOrd="4" destOrd="0" parTransId="{B3C33B6C-F953-40C2-AA5F-ECD373224324}" sibTransId="{D3A54BA5-3661-4933-8FB8-66837B7D1BA5}"/>
    <dgm:cxn modelId="{9F7E14E8-BD1A-4FC0-A15F-E8786C86E2F7}" srcId="{3199215C-EB82-4CCE-99A8-2567AB925EA8}" destId="{527C65C3-6CC1-420C-BE2D-6B1E4E6F0EFD}" srcOrd="0" destOrd="0" parTransId="{D1017D5A-F5FD-4C8B-A81A-33336DD5CE33}" sibTransId="{5975E95E-55EB-4807-9BC6-C9AD707B4F3D}"/>
    <dgm:cxn modelId="{9FBD33FA-1F3A-49F3-BB87-C44EE06AF1EF}" type="presOf" srcId="{3199215C-EB82-4CCE-99A8-2567AB925EA8}" destId="{1EE701D9-5F30-4A81-8BAF-2D0FD0AC4049}" srcOrd="0" destOrd="0" presId="urn:microsoft.com/office/officeart/2018/2/layout/IconVerticalSolidList"/>
    <dgm:cxn modelId="{07668D8B-0FB9-49AA-AAF7-070793BE3E89}" type="presParOf" srcId="{1EE701D9-5F30-4A81-8BAF-2D0FD0AC4049}" destId="{83189122-8DD0-4FB7-813F-17D3682DD4C7}" srcOrd="0" destOrd="0" presId="urn:microsoft.com/office/officeart/2018/2/layout/IconVerticalSolidList"/>
    <dgm:cxn modelId="{C69E85B2-A2BC-44BC-979B-65D9DC3167A7}" type="presParOf" srcId="{83189122-8DD0-4FB7-813F-17D3682DD4C7}" destId="{A913DE8F-D765-46D3-8B97-BE37E34F2B07}" srcOrd="0" destOrd="0" presId="urn:microsoft.com/office/officeart/2018/2/layout/IconVerticalSolidList"/>
    <dgm:cxn modelId="{FD26F45B-226B-4B30-AC21-02A660700AC9}" type="presParOf" srcId="{83189122-8DD0-4FB7-813F-17D3682DD4C7}" destId="{B203A08C-1EF5-4259-AA0A-B03D0ABF7E4D}" srcOrd="1" destOrd="0" presId="urn:microsoft.com/office/officeart/2018/2/layout/IconVerticalSolidList"/>
    <dgm:cxn modelId="{586F4761-34C5-401F-8802-D78BD40C49AF}" type="presParOf" srcId="{83189122-8DD0-4FB7-813F-17D3682DD4C7}" destId="{3C5F888B-5047-4740-A321-A44F34B87399}" srcOrd="2" destOrd="0" presId="urn:microsoft.com/office/officeart/2018/2/layout/IconVerticalSolidList"/>
    <dgm:cxn modelId="{C9EAB9FE-50FF-4BE3-B01F-1529346F4B30}" type="presParOf" srcId="{83189122-8DD0-4FB7-813F-17D3682DD4C7}" destId="{58FF7330-FE87-4791-B869-801E37A3A78A}" srcOrd="3" destOrd="0" presId="urn:microsoft.com/office/officeart/2018/2/layout/IconVerticalSolidList"/>
    <dgm:cxn modelId="{65147176-6CCF-413B-8515-6BA057327FE7}" type="presParOf" srcId="{1EE701D9-5F30-4A81-8BAF-2D0FD0AC4049}" destId="{B5947B3F-505D-49EC-8584-991FC741A933}" srcOrd="1" destOrd="0" presId="urn:microsoft.com/office/officeart/2018/2/layout/IconVerticalSolidList"/>
    <dgm:cxn modelId="{E21F5091-6C72-4801-8D48-5CBAAEAEE97B}" type="presParOf" srcId="{1EE701D9-5F30-4A81-8BAF-2D0FD0AC4049}" destId="{98D36241-CF7E-495F-9380-7BC1DC48837D}" srcOrd="2" destOrd="0" presId="urn:microsoft.com/office/officeart/2018/2/layout/IconVerticalSolidList"/>
    <dgm:cxn modelId="{0E34C9D1-823C-4687-B08D-0AB358789B97}" type="presParOf" srcId="{98D36241-CF7E-495F-9380-7BC1DC48837D}" destId="{5CE894A1-73C9-449C-80C8-BB435187EA20}" srcOrd="0" destOrd="0" presId="urn:microsoft.com/office/officeart/2018/2/layout/IconVerticalSolidList"/>
    <dgm:cxn modelId="{20126117-4BC4-486E-BC5C-06E37579D214}" type="presParOf" srcId="{98D36241-CF7E-495F-9380-7BC1DC48837D}" destId="{F650E58E-70FB-4294-A572-7CB8B8425611}" srcOrd="1" destOrd="0" presId="urn:microsoft.com/office/officeart/2018/2/layout/IconVerticalSolidList"/>
    <dgm:cxn modelId="{DCEB0753-C4DA-411C-A228-B36F79D62F3F}" type="presParOf" srcId="{98D36241-CF7E-495F-9380-7BC1DC48837D}" destId="{B254FF56-FFA1-4168-A26C-9A482AC8D44A}" srcOrd="2" destOrd="0" presId="urn:microsoft.com/office/officeart/2018/2/layout/IconVerticalSolidList"/>
    <dgm:cxn modelId="{6B2BB28F-928D-4AB0-8324-20C65114692A}" type="presParOf" srcId="{98D36241-CF7E-495F-9380-7BC1DC48837D}" destId="{C981BF46-EDBB-4674-9F09-C9B190717C1B}" srcOrd="3" destOrd="0" presId="urn:microsoft.com/office/officeart/2018/2/layout/IconVerticalSolidList"/>
    <dgm:cxn modelId="{7DD8A5B5-ABF8-433A-B74B-F81078E8D2E6}" type="presParOf" srcId="{1EE701D9-5F30-4A81-8BAF-2D0FD0AC4049}" destId="{342D2DC5-2923-4FEB-9B12-CC5A56AAFD23}" srcOrd="3" destOrd="0" presId="urn:microsoft.com/office/officeart/2018/2/layout/IconVerticalSolidList"/>
    <dgm:cxn modelId="{AC9650FE-0B89-4E1E-95FE-75D955440531}" type="presParOf" srcId="{1EE701D9-5F30-4A81-8BAF-2D0FD0AC4049}" destId="{43C03222-3AF3-4059-8E50-659EC48FB10E}" srcOrd="4" destOrd="0" presId="urn:microsoft.com/office/officeart/2018/2/layout/IconVerticalSolidList"/>
    <dgm:cxn modelId="{D5C503F9-3802-4DA0-8506-99DF4606D0B5}" type="presParOf" srcId="{43C03222-3AF3-4059-8E50-659EC48FB10E}" destId="{13E54F1F-A20D-41C2-B3CF-5A003EFDC126}" srcOrd="0" destOrd="0" presId="urn:microsoft.com/office/officeart/2018/2/layout/IconVerticalSolidList"/>
    <dgm:cxn modelId="{BFCA674E-6842-4690-AFDC-D41E086FD1AD}" type="presParOf" srcId="{43C03222-3AF3-4059-8E50-659EC48FB10E}" destId="{46AC2372-DD01-4CDF-ADC9-88C6DA48E973}" srcOrd="1" destOrd="0" presId="urn:microsoft.com/office/officeart/2018/2/layout/IconVerticalSolidList"/>
    <dgm:cxn modelId="{E5B0AD62-0B5B-48B9-9EB5-3FD34ADAAB36}" type="presParOf" srcId="{43C03222-3AF3-4059-8E50-659EC48FB10E}" destId="{0E78837D-9007-417C-B8F6-BA166FF53724}" srcOrd="2" destOrd="0" presId="urn:microsoft.com/office/officeart/2018/2/layout/IconVerticalSolidList"/>
    <dgm:cxn modelId="{7E1F5188-8862-4207-857E-13DCB609653F}" type="presParOf" srcId="{43C03222-3AF3-4059-8E50-659EC48FB10E}" destId="{12522125-BE13-44F4-B004-67EBE52C01AB}" srcOrd="3" destOrd="0" presId="urn:microsoft.com/office/officeart/2018/2/layout/IconVerticalSolidList"/>
    <dgm:cxn modelId="{091782C1-4591-481B-BE4B-D8C978C7DDC3}" type="presParOf" srcId="{1EE701D9-5F30-4A81-8BAF-2D0FD0AC4049}" destId="{1F545DDB-1DA8-4A30-BB99-5EAE097685C9}" srcOrd="5" destOrd="0" presId="urn:microsoft.com/office/officeart/2018/2/layout/IconVerticalSolidList"/>
    <dgm:cxn modelId="{7DCAF196-DD7C-4551-95FC-9F491A800C85}" type="presParOf" srcId="{1EE701D9-5F30-4A81-8BAF-2D0FD0AC4049}" destId="{0048631C-E32F-4873-84B7-4670761FEC0D}" srcOrd="6" destOrd="0" presId="urn:microsoft.com/office/officeart/2018/2/layout/IconVerticalSolidList"/>
    <dgm:cxn modelId="{8B21CF2B-4FC2-4303-9B2A-3F48FC39DC5F}" type="presParOf" srcId="{0048631C-E32F-4873-84B7-4670761FEC0D}" destId="{B8F63032-0F68-4FD9-A126-FF463F2A1D2C}" srcOrd="0" destOrd="0" presId="urn:microsoft.com/office/officeart/2018/2/layout/IconVerticalSolidList"/>
    <dgm:cxn modelId="{EC831F7F-C679-431A-A3C1-D078E27AAC97}" type="presParOf" srcId="{0048631C-E32F-4873-84B7-4670761FEC0D}" destId="{CB7CFE63-A52E-4322-A37B-147F4ECAEFF6}" srcOrd="1" destOrd="0" presId="urn:microsoft.com/office/officeart/2018/2/layout/IconVerticalSolidList"/>
    <dgm:cxn modelId="{728B2501-310A-4E3A-87F5-DEB30AE4A639}" type="presParOf" srcId="{0048631C-E32F-4873-84B7-4670761FEC0D}" destId="{45A87701-0339-439F-84DC-3D51701E9BEE}" srcOrd="2" destOrd="0" presId="urn:microsoft.com/office/officeart/2018/2/layout/IconVerticalSolidList"/>
    <dgm:cxn modelId="{2C90E4FA-F3C9-43DC-ACF3-A824C2F3AA22}" type="presParOf" srcId="{0048631C-E32F-4873-84B7-4670761FEC0D}" destId="{AC3411D6-2F8B-4F66-8930-F9A9994C8ADA}" srcOrd="3" destOrd="0" presId="urn:microsoft.com/office/officeart/2018/2/layout/IconVerticalSolidList"/>
    <dgm:cxn modelId="{39742C0D-FE5A-4574-A565-C3B13EF4AE11}" type="presParOf" srcId="{1EE701D9-5F30-4A81-8BAF-2D0FD0AC4049}" destId="{52EB41AC-B441-4C9D-8094-D00540698B5A}" srcOrd="7" destOrd="0" presId="urn:microsoft.com/office/officeart/2018/2/layout/IconVerticalSolidList"/>
    <dgm:cxn modelId="{513D23EB-8FC9-43F8-A57A-FA230B247991}" type="presParOf" srcId="{1EE701D9-5F30-4A81-8BAF-2D0FD0AC4049}" destId="{65A7F582-330E-4013-8C91-B41A44995B82}" srcOrd="8" destOrd="0" presId="urn:microsoft.com/office/officeart/2018/2/layout/IconVerticalSolidList"/>
    <dgm:cxn modelId="{BA955578-6539-44FD-A9C4-80313FF063DC}" type="presParOf" srcId="{65A7F582-330E-4013-8C91-B41A44995B82}" destId="{7ED36F0F-2038-4E31-8369-93A473668FDC}" srcOrd="0" destOrd="0" presId="urn:microsoft.com/office/officeart/2018/2/layout/IconVerticalSolidList"/>
    <dgm:cxn modelId="{D4C53B3D-784A-4413-A398-26517C7D538B}" type="presParOf" srcId="{65A7F582-330E-4013-8C91-B41A44995B82}" destId="{B50CBB6A-876F-4C6A-88DD-1344781371F2}" srcOrd="1" destOrd="0" presId="urn:microsoft.com/office/officeart/2018/2/layout/IconVerticalSolidList"/>
    <dgm:cxn modelId="{96108275-548A-4FEE-BD94-8492504DBF81}" type="presParOf" srcId="{65A7F582-330E-4013-8C91-B41A44995B82}" destId="{EE834E39-1F01-480F-9E63-C9692C152E8D}" srcOrd="2" destOrd="0" presId="urn:microsoft.com/office/officeart/2018/2/layout/IconVerticalSolidList"/>
    <dgm:cxn modelId="{AF8234BA-B88E-4561-B0BF-1CBD5129E5FF}" type="presParOf" srcId="{65A7F582-330E-4013-8C91-B41A44995B82}" destId="{48733991-D6AC-45F3-A633-6AB368CE89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3DE8F-D765-46D3-8B97-BE37E34F2B07}">
      <dsp:nvSpPr>
        <dsp:cNvPr id="0" name=""/>
        <dsp:cNvSpPr/>
      </dsp:nvSpPr>
      <dsp:spPr>
        <a:xfrm>
          <a:off x="0" y="2938"/>
          <a:ext cx="10058399" cy="625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3A08C-1EF5-4259-AA0A-B03D0ABF7E4D}">
      <dsp:nvSpPr>
        <dsp:cNvPr id="0" name=""/>
        <dsp:cNvSpPr/>
      </dsp:nvSpPr>
      <dsp:spPr>
        <a:xfrm>
          <a:off x="189310" y="143747"/>
          <a:ext cx="344200" cy="3442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FF7330-FE87-4791-B869-801E37A3A78A}">
      <dsp:nvSpPr>
        <dsp:cNvPr id="0" name=""/>
        <dsp:cNvSpPr/>
      </dsp:nvSpPr>
      <dsp:spPr>
        <a:xfrm>
          <a:off x="722820" y="2938"/>
          <a:ext cx="9335579" cy="62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2" tIns="66232" rIns="66232" bIns="66232" numCol="1" spcCol="1270" anchor="ctr" anchorCtr="0">
          <a:noAutofit/>
        </a:bodyPr>
        <a:lstStyle/>
        <a:p>
          <a:pPr marL="0" lvl="0" indent="0" algn="l" defTabSz="711200">
            <a:lnSpc>
              <a:spcPct val="100000"/>
            </a:lnSpc>
            <a:spcBef>
              <a:spcPct val="0"/>
            </a:spcBef>
            <a:spcAft>
              <a:spcPct val="35000"/>
            </a:spcAft>
            <a:buNone/>
          </a:pPr>
          <a:r>
            <a:rPr lang="en-US" sz="1600" kern="1200"/>
            <a:t>The Board of Directors must comply with Professional Standards of Conduct within 30 days.</a:t>
          </a:r>
        </a:p>
      </dsp:txBody>
      <dsp:txXfrm>
        <a:off x="722820" y="2938"/>
        <a:ext cx="9335579" cy="625818"/>
      </dsp:txXfrm>
    </dsp:sp>
    <dsp:sp modelId="{5CE894A1-73C9-449C-80C8-BB435187EA20}">
      <dsp:nvSpPr>
        <dsp:cNvPr id="0" name=""/>
        <dsp:cNvSpPr/>
      </dsp:nvSpPr>
      <dsp:spPr>
        <a:xfrm>
          <a:off x="0" y="785211"/>
          <a:ext cx="10058399" cy="625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50E58E-70FB-4294-A572-7CB8B8425611}">
      <dsp:nvSpPr>
        <dsp:cNvPr id="0" name=""/>
        <dsp:cNvSpPr/>
      </dsp:nvSpPr>
      <dsp:spPr>
        <a:xfrm>
          <a:off x="189310" y="926020"/>
          <a:ext cx="344200" cy="3442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81BF46-EDBB-4674-9F09-C9B190717C1B}">
      <dsp:nvSpPr>
        <dsp:cNvPr id="0" name=""/>
        <dsp:cNvSpPr/>
      </dsp:nvSpPr>
      <dsp:spPr>
        <a:xfrm>
          <a:off x="722820" y="785211"/>
          <a:ext cx="9335579" cy="62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2" tIns="66232" rIns="66232" bIns="66232" numCol="1" spcCol="1270" anchor="ctr" anchorCtr="0">
          <a:noAutofit/>
        </a:bodyPr>
        <a:lstStyle/>
        <a:p>
          <a:pPr marL="0" lvl="0" indent="0" algn="l" defTabSz="711200">
            <a:lnSpc>
              <a:spcPct val="100000"/>
            </a:lnSpc>
            <a:spcBef>
              <a:spcPct val="0"/>
            </a:spcBef>
            <a:spcAft>
              <a:spcPct val="35000"/>
            </a:spcAft>
            <a:buNone/>
          </a:pPr>
          <a:r>
            <a:rPr lang="en-US" sz="1600" kern="1200" dirty="0"/>
            <a:t>Management must </a:t>
          </a:r>
          <a:r>
            <a:rPr lang="en-US" sz="1600" kern="1200" dirty="0">
              <a:latin typeface="Avenir Next LT Pro Light" panose="020F0302020204030204"/>
            </a:rPr>
            <a:t>plan</a:t>
          </a:r>
          <a:r>
            <a:rPr lang="en-US" sz="1600" kern="1200" dirty="0"/>
            <a:t> an organization-wide policy review for alignment and subsequent reform within 60 days.</a:t>
          </a:r>
        </a:p>
      </dsp:txBody>
      <dsp:txXfrm>
        <a:off x="722820" y="785211"/>
        <a:ext cx="9335579" cy="625818"/>
      </dsp:txXfrm>
    </dsp:sp>
    <dsp:sp modelId="{13E54F1F-A20D-41C2-B3CF-5A003EFDC126}">
      <dsp:nvSpPr>
        <dsp:cNvPr id="0" name=""/>
        <dsp:cNvSpPr/>
      </dsp:nvSpPr>
      <dsp:spPr>
        <a:xfrm>
          <a:off x="0" y="1567484"/>
          <a:ext cx="10058399" cy="625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C2372-DD01-4CDF-ADC9-88C6DA48E973}">
      <dsp:nvSpPr>
        <dsp:cNvPr id="0" name=""/>
        <dsp:cNvSpPr/>
      </dsp:nvSpPr>
      <dsp:spPr>
        <a:xfrm>
          <a:off x="189310" y="1708293"/>
          <a:ext cx="344200" cy="3442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522125-BE13-44F4-B004-67EBE52C01AB}">
      <dsp:nvSpPr>
        <dsp:cNvPr id="0" name=""/>
        <dsp:cNvSpPr/>
      </dsp:nvSpPr>
      <dsp:spPr>
        <a:xfrm>
          <a:off x="722820" y="1567484"/>
          <a:ext cx="9335579" cy="62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2" tIns="66232" rIns="66232" bIns="66232" numCol="1" spcCol="1270" anchor="ctr" anchorCtr="0">
          <a:noAutofit/>
        </a:bodyPr>
        <a:lstStyle/>
        <a:p>
          <a:pPr marL="0" lvl="0" indent="0" algn="l" defTabSz="711200">
            <a:lnSpc>
              <a:spcPct val="100000"/>
            </a:lnSpc>
            <a:spcBef>
              <a:spcPct val="0"/>
            </a:spcBef>
            <a:spcAft>
              <a:spcPct val="35000"/>
            </a:spcAft>
            <a:buNone/>
          </a:pPr>
          <a:r>
            <a:rPr lang="en-US" sz="1600" kern="1200" dirty="0"/>
            <a:t>NGO must provide proof of reconciliation with top-up fuel cards in each quarterly financial report in the new award.</a:t>
          </a:r>
        </a:p>
      </dsp:txBody>
      <dsp:txXfrm>
        <a:off x="722820" y="1567484"/>
        <a:ext cx="9335579" cy="625818"/>
      </dsp:txXfrm>
    </dsp:sp>
    <dsp:sp modelId="{B8F63032-0F68-4FD9-A126-FF463F2A1D2C}">
      <dsp:nvSpPr>
        <dsp:cNvPr id="0" name=""/>
        <dsp:cNvSpPr/>
      </dsp:nvSpPr>
      <dsp:spPr>
        <a:xfrm>
          <a:off x="0" y="2349757"/>
          <a:ext cx="10058399" cy="625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CFE63-A52E-4322-A37B-147F4ECAEFF6}">
      <dsp:nvSpPr>
        <dsp:cNvPr id="0" name=""/>
        <dsp:cNvSpPr/>
      </dsp:nvSpPr>
      <dsp:spPr>
        <a:xfrm>
          <a:off x="189310" y="2490567"/>
          <a:ext cx="344200" cy="3442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3411D6-2F8B-4F66-8930-F9A9994C8ADA}">
      <dsp:nvSpPr>
        <dsp:cNvPr id="0" name=""/>
        <dsp:cNvSpPr/>
      </dsp:nvSpPr>
      <dsp:spPr>
        <a:xfrm>
          <a:off x="722820" y="2349757"/>
          <a:ext cx="9335579" cy="62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2" tIns="66232" rIns="66232" bIns="66232" numCol="1" spcCol="1270" anchor="ctr" anchorCtr="0">
          <a:noAutofit/>
        </a:bodyPr>
        <a:lstStyle/>
        <a:p>
          <a:pPr marL="0" lvl="0" indent="0" algn="l" defTabSz="711200">
            <a:lnSpc>
              <a:spcPct val="100000"/>
            </a:lnSpc>
            <a:spcBef>
              <a:spcPct val="0"/>
            </a:spcBef>
            <a:spcAft>
              <a:spcPct val="35000"/>
            </a:spcAft>
            <a:buNone/>
          </a:pPr>
          <a:r>
            <a:rPr lang="en-US" sz="1600" kern="1200" dirty="0"/>
            <a:t>NGO must hire a dedicated M&amp;E Advisor at HQ, and one for the Center of Excellence, within 60 days of the new award.</a:t>
          </a:r>
          <a:r>
            <a:rPr lang="en-US" sz="1600" kern="1200" dirty="0">
              <a:latin typeface="Avenir Next LT Pro Light" panose="020F0302020204030204"/>
            </a:rPr>
            <a:t> </a:t>
          </a:r>
          <a:endParaRPr lang="en-US" sz="1600" kern="1200" dirty="0"/>
        </a:p>
      </dsp:txBody>
      <dsp:txXfrm>
        <a:off x="722820" y="2349757"/>
        <a:ext cx="9335579" cy="625818"/>
      </dsp:txXfrm>
    </dsp:sp>
    <dsp:sp modelId="{7ED36F0F-2038-4E31-8369-93A473668FDC}">
      <dsp:nvSpPr>
        <dsp:cNvPr id="0" name=""/>
        <dsp:cNvSpPr/>
      </dsp:nvSpPr>
      <dsp:spPr>
        <a:xfrm>
          <a:off x="0" y="3132031"/>
          <a:ext cx="10058399" cy="625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CBB6A-876F-4C6A-88DD-1344781371F2}">
      <dsp:nvSpPr>
        <dsp:cNvPr id="0" name=""/>
        <dsp:cNvSpPr/>
      </dsp:nvSpPr>
      <dsp:spPr>
        <a:xfrm>
          <a:off x="189310" y="3272840"/>
          <a:ext cx="344200" cy="3442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733991-D6AC-45F3-A633-6AB368CE895C}">
      <dsp:nvSpPr>
        <dsp:cNvPr id="0" name=""/>
        <dsp:cNvSpPr/>
      </dsp:nvSpPr>
      <dsp:spPr>
        <a:xfrm>
          <a:off x="722820" y="3132031"/>
          <a:ext cx="9335579" cy="62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2" tIns="66232" rIns="66232" bIns="66232" numCol="1" spcCol="1270" anchor="ctr" anchorCtr="0">
          <a:noAutofit/>
        </a:bodyPr>
        <a:lstStyle/>
        <a:p>
          <a:pPr marL="0" lvl="0" indent="0" algn="l" defTabSz="711200">
            <a:lnSpc>
              <a:spcPct val="100000"/>
            </a:lnSpc>
            <a:spcBef>
              <a:spcPct val="0"/>
            </a:spcBef>
            <a:spcAft>
              <a:spcPct val="35000"/>
            </a:spcAft>
            <a:buNone/>
          </a:pPr>
          <a:r>
            <a:rPr lang="en-US" sz="1600" kern="1200"/>
            <a:t>NGO must develop and use a timesheet for the organization and provide training in timekeeping within 30 days.</a:t>
          </a:r>
        </a:p>
      </dsp:txBody>
      <dsp:txXfrm>
        <a:off x="722820" y="3132031"/>
        <a:ext cx="9335579" cy="6258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1C09FE-0494-4AD0-A7C0-17FBBC7C0A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1D61736-2C99-4BDA-BA83-959BB57096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6C3263-6CC3-40AA-86D9-72591814E9F2}" type="datetimeFigureOut">
              <a:rPr lang="en-US" smtClean="0"/>
              <a:t>10/12/2023</a:t>
            </a:fld>
            <a:endParaRPr lang="en-US"/>
          </a:p>
        </p:txBody>
      </p:sp>
      <p:sp>
        <p:nvSpPr>
          <p:cNvPr id="4" name="Footer Placeholder 3">
            <a:extLst>
              <a:ext uri="{FF2B5EF4-FFF2-40B4-BE49-F238E27FC236}">
                <a16:creationId xmlns:a16="http://schemas.microsoft.com/office/drawing/2014/main" id="{C516C1FC-7493-4648-AFF4-6C8126C9A2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D15C9E-8545-4CF7-BC35-3877A0A718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19FF96-139B-455E-AC16-B35298AC9023}" type="slidenum">
              <a:rPr lang="en-US" smtClean="0"/>
              <a:t>‹#›</a:t>
            </a:fld>
            <a:endParaRPr lang="en-US"/>
          </a:p>
        </p:txBody>
      </p:sp>
    </p:spTree>
    <p:extLst>
      <p:ext uri="{BB962C8B-B14F-4D97-AF65-F5344CB8AC3E}">
        <p14:creationId xmlns:p14="http://schemas.microsoft.com/office/powerpoint/2010/main" val="1441534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4E7A5-3EFC-44ED-8189-332E762CBFF6}"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67BC1-B30C-4853-A1CC-0B0C38956638}" type="slidenum">
              <a:rPr lang="en-US" smtClean="0"/>
              <a:t>‹#›</a:t>
            </a:fld>
            <a:endParaRPr lang="en-US"/>
          </a:p>
        </p:txBody>
      </p:sp>
    </p:spTree>
    <p:extLst>
      <p:ext uri="{BB962C8B-B14F-4D97-AF65-F5344CB8AC3E}">
        <p14:creationId xmlns:p14="http://schemas.microsoft.com/office/powerpoint/2010/main" val="416111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67BC1-B30C-4853-A1CC-0B0C38956638}" type="slidenum">
              <a:rPr lang="en-US" smtClean="0"/>
              <a:t>1</a:t>
            </a:fld>
            <a:endParaRPr lang="en-US"/>
          </a:p>
        </p:txBody>
      </p:sp>
    </p:spTree>
    <p:extLst>
      <p:ext uri="{BB962C8B-B14F-4D97-AF65-F5344CB8AC3E}">
        <p14:creationId xmlns:p14="http://schemas.microsoft.com/office/powerpoint/2010/main" val="206415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17</a:t>
            </a:fld>
            <a:endParaRPr lang="en-US"/>
          </a:p>
        </p:txBody>
      </p:sp>
    </p:spTree>
    <p:extLst>
      <p:ext uri="{BB962C8B-B14F-4D97-AF65-F5344CB8AC3E}">
        <p14:creationId xmlns:p14="http://schemas.microsoft.com/office/powerpoint/2010/main" val="221422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18</a:t>
            </a:fld>
            <a:endParaRPr lang="en-US"/>
          </a:p>
        </p:txBody>
      </p:sp>
    </p:spTree>
    <p:extLst>
      <p:ext uri="{BB962C8B-B14F-4D97-AF65-F5344CB8AC3E}">
        <p14:creationId xmlns:p14="http://schemas.microsoft.com/office/powerpoint/2010/main" val="220540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31</a:t>
            </a:fld>
            <a:endParaRPr lang="en-US"/>
          </a:p>
        </p:txBody>
      </p:sp>
    </p:spTree>
    <p:extLst>
      <p:ext uri="{BB962C8B-B14F-4D97-AF65-F5344CB8AC3E}">
        <p14:creationId xmlns:p14="http://schemas.microsoft.com/office/powerpoint/2010/main" val="1068439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33</a:t>
            </a:fld>
            <a:endParaRPr lang="en-US"/>
          </a:p>
        </p:txBody>
      </p:sp>
    </p:spTree>
    <p:extLst>
      <p:ext uri="{BB962C8B-B14F-4D97-AF65-F5344CB8AC3E}">
        <p14:creationId xmlns:p14="http://schemas.microsoft.com/office/powerpoint/2010/main" val="1142284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35</a:t>
            </a:fld>
            <a:endParaRPr lang="en-US"/>
          </a:p>
        </p:txBody>
      </p:sp>
    </p:spTree>
    <p:extLst>
      <p:ext uri="{BB962C8B-B14F-4D97-AF65-F5344CB8AC3E}">
        <p14:creationId xmlns:p14="http://schemas.microsoft.com/office/powerpoint/2010/main" val="2898572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36</a:t>
            </a:fld>
            <a:endParaRPr lang="en-US"/>
          </a:p>
        </p:txBody>
      </p:sp>
    </p:spTree>
    <p:extLst>
      <p:ext uri="{BB962C8B-B14F-4D97-AF65-F5344CB8AC3E}">
        <p14:creationId xmlns:p14="http://schemas.microsoft.com/office/powerpoint/2010/main" val="2279931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38</a:t>
            </a:fld>
            <a:endParaRPr lang="en-US"/>
          </a:p>
        </p:txBody>
      </p:sp>
    </p:spTree>
    <p:extLst>
      <p:ext uri="{BB962C8B-B14F-4D97-AF65-F5344CB8AC3E}">
        <p14:creationId xmlns:p14="http://schemas.microsoft.com/office/powerpoint/2010/main" val="148855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50</a:t>
            </a:fld>
            <a:endParaRPr lang="en-US"/>
          </a:p>
        </p:txBody>
      </p:sp>
    </p:spTree>
    <p:extLst>
      <p:ext uri="{BB962C8B-B14F-4D97-AF65-F5344CB8AC3E}">
        <p14:creationId xmlns:p14="http://schemas.microsoft.com/office/powerpoint/2010/main" val="1535875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51</a:t>
            </a:fld>
            <a:endParaRPr lang="en-US"/>
          </a:p>
        </p:txBody>
      </p:sp>
    </p:spTree>
    <p:extLst>
      <p:ext uri="{BB962C8B-B14F-4D97-AF65-F5344CB8AC3E}">
        <p14:creationId xmlns:p14="http://schemas.microsoft.com/office/powerpoint/2010/main" val="1539789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52</a:t>
            </a:fld>
            <a:endParaRPr lang="en-US"/>
          </a:p>
        </p:txBody>
      </p:sp>
    </p:spTree>
    <p:extLst>
      <p:ext uri="{BB962C8B-B14F-4D97-AF65-F5344CB8AC3E}">
        <p14:creationId xmlns:p14="http://schemas.microsoft.com/office/powerpoint/2010/main" val="332466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Appendix 1 for Pre and Post test </a:t>
            </a:r>
          </a:p>
        </p:txBody>
      </p:sp>
      <p:sp>
        <p:nvSpPr>
          <p:cNvPr id="4" name="Slide Number Placeholder 3"/>
          <p:cNvSpPr>
            <a:spLocks noGrp="1"/>
          </p:cNvSpPr>
          <p:nvPr>
            <p:ph type="sldNum" sz="quarter" idx="5"/>
          </p:nvPr>
        </p:nvSpPr>
        <p:spPr/>
        <p:txBody>
          <a:bodyPr/>
          <a:lstStyle/>
          <a:p>
            <a:fld id="{3EE67BC1-B30C-4853-A1CC-0B0C38956638}" type="slidenum">
              <a:rPr lang="en-US" smtClean="0"/>
              <a:t>5</a:t>
            </a:fld>
            <a:endParaRPr lang="en-US"/>
          </a:p>
        </p:txBody>
      </p:sp>
    </p:spTree>
    <p:extLst>
      <p:ext uri="{BB962C8B-B14F-4D97-AF65-F5344CB8AC3E}">
        <p14:creationId xmlns:p14="http://schemas.microsoft.com/office/powerpoint/2010/main" val="3514036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53</a:t>
            </a:fld>
            <a:endParaRPr lang="en-US"/>
          </a:p>
        </p:txBody>
      </p:sp>
    </p:spTree>
    <p:extLst>
      <p:ext uri="{BB962C8B-B14F-4D97-AF65-F5344CB8AC3E}">
        <p14:creationId xmlns:p14="http://schemas.microsoft.com/office/powerpoint/2010/main" val="12722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54</a:t>
            </a:fld>
            <a:endParaRPr lang="en-US"/>
          </a:p>
        </p:txBody>
      </p:sp>
    </p:spTree>
    <p:extLst>
      <p:ext uri="{BB962C8B-B14F-4D97-AF65-F5344CB8AC3E}">
        <p14:creationId xmlns:p14="http://schemas.microsoft.com/office/powerpoint/2010/main" val="2619386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67BC1-B30C-4853-A1CC-0B0C38956638}" type="slidenum">
              <a:rPr lang="en-US" smtClean="0"/>
              <a:t>55</a:t>
            </a:fld>
            <a:endParaRPr lang="en-US"/>
          </a:p>
        </p:txBody>
      </p:sp>
    </p:spTree>
    <p:extLst>
      <p:ext uri="{BB962C8B-B14F-4D97-AF65-F5344CB8AC3E}">
        <p14:creationId xmlns:p14="http://schemas.microsoft.com/office/powerpoint/2010/main" val="2630341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67BC1-B30C-4853-A1CC-0B0C38956638}" type="slidenum">
              <a:rPr lang="en-US" smtClean="0"/>
              <a:t>56</a:t>
            </a:fld>
            <a:endParaRPr lang="en-US"/>
          </a:p>
        </p:txBody>
      </p:sp>
    </p:spTree>
    <p:extLst>
      <p:ext uri="{BB962C8B-B14F-4D97-AF65-F5344CB8AC3E}">
        <p14:creationId xmlns:p14="http://schemas.microsoft.com/office/powerpoint/2010/main" val="4259047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67BC1-B30C-4853-A1CC-0B0C38956638}" type="slidenum">
              <a:rPr lang="en-US" smtClean="0"/>
              <a:t>57</a:t>
            </a:fld>
            <a:endParaRPr lang="en-US"/>
          </a:p>
        </p:txBody>
      </p:sp>
    </p:spTree>
    <p:extLst>
      <p:ext uri="{BB962C8B-B14F-4D97-AF65-F5344CB8AC3E}">
        <p14:creationId xmlns:p14="http://schemas.microsoft.com/office/powerpoint/2010/main" val="3977776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59</a:t>
            </a:fld>
            <a:endParaRPr lang="en-US"/>
          </a:p>
        </p:txBody>
      </p:sp>
    </p:spTree>
    <p:extLst>
      <p:ext uri="{BB962C8B-B14F-4D97-AF65-F5344CB8AC3E}">
        <p14:creationId xmlns:p14="http://schemas.microsoft.com/office/powerpoint/2010/main" val="2800377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67BC1-B30C-4853-A1CC-0B0C389566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876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67</a:t>
            </a:fld>
            <a:endParaRPr lang="en-US"/>
          </a:p>
        </p:txBody>
      </p:sp>
    </p:spTree>
    <p:extLst>
      <p:ext uri="{BB962C8B-B14F-4D97-AF65-F5344CB8AC3E}">
        <p14:creationId xmlns:p14="http://schemas.microsoft.com/office/powerpoint/2010/main" val="1965439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I’m showing the Navigation </a:t>
            </a:r>
          </a:p>
          <a:p>
            <a:endParaRPr lang="en-US"/>
          </a:p>
        </p:txBody>
      </p:sp>
      <p:sp>
        <p:nvSpPr>
          <p:cNvPr id="4" name="Slide Number Placeholder 3"/>
          <p:cNvSpPr>
            <a:spLocks noGrp="1"/>
          </p:cNvSpPr>
          <p:nvPr>
            <p:ph type="sldNum" sz="quarter" idx="5"/>
          </p:nvPr>
        </p:nvSpPr>
        <p:spPr/>
        <p:txBody>
          <a:bodyPr/>
          <a:lstStyle/>
          <a:p>
            <a:fld id="{96382882-C7C8-1548-8CC9-74E412880E47}" type="slidenum">
              <a:rPr lang="en-US" smtClean="0"/>
              <a:t>72</a:t>
            </a:fld>
            <a:endParaRPr lang="en-US"/>
          </a:p>
        </p:txBody>
      </p:sp>
    </p:spTree>
    <p:extLst>
      <p:ext uri="{BB962C8B-B14F-4D97-AF65-F5344CB8AC3E}">
        <p14:creationId xmlns:p14="http://schemas.microsoft.com/office/powerpoint/2010/main" val="4251408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80</a:t>
            </a:fld>
            <a:endParaRPr lang="en-US"/>
          </a:p>
        </p:txBody>
      </p:sp>
    </p:spTree>
    <p:extLst>
      <p:ext uri="{BB962C8B-B14F-4D97-AF65-F5344CB8AC3E}">
        <p14:creationId xmlns:p14="http://schemas.microsoft.com/office/powerpoint/2010/main" val="149878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6</a:t>
            </a:fld>
            <a:endParaRPr lang="en-US"/>
          </a:p>
        </p:txBody>
      </p:sp>
    </p:spTree>
    <p:extLst>
      <p:ext uri="{BB962C8B-B14F-4D97-AF65-F5344CB8AC3E}">
        <p14:creationId xmlns:p14="http://schemas.microsoft.com/office/powerpoint/2010/main" val="278689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85</a:t>
            </a:fld>
            <a:endParaRPr lang="en-US"/>
          </a:p>
        </p:txBody>
      </p:sp>
    </p:spTree>
    <p:extLst>
      <p:ext uri="{BB962C8B-B14F-4D97-AF65-F5344CB8AC3E}">
        <p14:creationId xmlns:p14="http://schemas.microsoft.com/office/powerpoint/2010/main" val="3683525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40" marR="0" eaLnBrk="0" hangingPunct="0">
              <a:lnSpc>
                <a:spcPct val="107000"/>
              </a:lnSpc>
              <a:spcBef>
                <a:spcPts val="0"/>
              </a:spcBef>
              <a:spcAft>
                <a:spcPts val="0"/>
              </a:spcAft>
              <a:tabLst>
                <a:tab pos="1537335" algn="l"/>
                <a:tab pos="629412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Possible imposing of specific subaward conditions.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eaLnBrk="0" hangingPunct="0">
              <a:lnSpc>
                <a:spcPct val="107000"/>
              </a:lnSpc>
              <a:spcBef>
                <a:spcPts val="0"/>
              </a:spcBef>
              <a:spcAft>
                <a:spcPts val="0"/>
              </a:spcAft>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If significant risks are identified by the pre-award assessment, pass-through entities may place specific conditions on the award. 2 CFR 200.208 identifies the conditions that the US Government awarding agency (e.g., USAID) may place on a recipient and explains the responsibilities of Federal awarding agencies and pass-through entities when applying specific conditions.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eaLnBrk="0" hangingPunct="0">
              <a:lnSpc>
                <a:spcPct val="107000"/>
              </a:lnSpc>
              <a:spcBef>
                <a:spcPts val="0"/>
              </a:spcBef>
              <a:spcAft>
                <a:spcPts val="0"/>
              </a:spcAft>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eaLnBrk="0" hangingPunct="0">
              <a:lnSpc>
                <a:spcPct val="107000"/>
              </a:lnSpc>
              <a:spcBef>
                <a:spcPts val="0"/>
              </a:spcBef>
              <a:spcAft>
                <a:spcPts val="0"/>
              </a:spcAft>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Specific award conditions may include the following (2 CFR 200.208(c):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Symbol" panose="05050102010706020507" pitchFamily="18" charset="2"/>
              <a:buChar char=""/>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Requiring payments as reimbursements rather than advance payments.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Symbol" panose="05050102010706020507" pitchFamily="18" charset="2"/>
              <a:buChar char=""/>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Withholding authority to proceed to the next phase until receipt of evidence of acceptable performance within a given performance 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Symbol" panose="05050102010706020507" pitchFamily="18" charset="2"/>
              <a:buChar char=""/>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Requiring additional, more detailed financial reports.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Symbol" panose="05050102010706020507" pitchFamily="18" charset="2"/>
              <a:buChar char=""/>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Requiring additional project monitoring.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Symbol" panose="05050102010706020507" pitchFamily="18" charset="2"/>
              <a:buChar char=""/>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Requiring the non-Federal entity to obtain technical or management assistance, 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Courier New" panose="02070309020205020404" pitchFamily="49" charset="0"/>
              <a:buChar char="o"/>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Establishing additional prior approvals.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40385" marR="0" indent="-180340" eaLnBrk="0" hangingPunct="0">
              <a:lnSpc>
                <a:spcPct val="107000"/>
              </a:lnSpc>
              <a:spcBef>
                <a:spcPts val="0"/>
              </a:spcBef>
              <a:spcAft>
                <a:spcPts val="0"/>
              </a:spcAft>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179705" eaLnBrk="0" hangingPunct="0">
              <a:lnSpc>
                <a:spcPct val="107000"/>
              </a:lnSpc>
              <a:spcBef>
                <a:spcPts val="0"/>
              </a:spcBef>
              <a:spcAft>
                <a:spcPts val="0"/>
              </a:spcAft>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 According to 2 CFR 200.208 (d), if the Federal awarding agency or pass-through entity imposes additional requirements, it must notify the applicant or non-Federal entity 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Symbol" panose="05050102010706020507" pitchFamily="18" charset="2"/>
              <a:buChar char=""/>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nature of the additional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Symbol" panose="05050102010706020507" pitchFamily="18" charset="2"/>
              <a:buChar char=""/>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reason for imposing the additional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Symbol" panose="05050102010706020507" pitchFamily="18" charset="2"/>
              <a:buChar char=""/>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action needed to remove the additional requirement, if applicable.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Symbol" panose="05050102010706020507" pitchFamily="18" charset="2"/>
              <a:buChar char=""/>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time allowed for completing the actions, if applicable.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hangingPunct="0">
              <a:lnSpc>
                <a:spcPct val="107000"/>
              </a:lnSpc>
              <a:spcBef>
                <a:spcPts val="0"/>
              </a:spcBef>
              <a:spcAft>
                <a:spcPts val="0"/>
              </a:spcAft>
              <a:buFont typeface="Symbol" panose="05050102010706020507" pitchFamily="18" charset="2"/>
              <a:buChar char=""/>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method to request reconsideration of the additional requirements imposed.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20090" marR="0" indent="-179705" eaLnBrk="0" hangingPunct="0">
              <a:lnSpc>
                <a:spcPct val="107000"/>
              </a:lnSpc>
              <a:spcBef>
                <a:spcPts val="0"/>
              </a:spcBef>
              <a:spcAft>
                <a:spcPts val="0"/>
              </a:spcAft>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179705" eaLnBrk="0" hangingPunct="0">
              <a:lnSpc>
                <a:spcPct val="107000"/>
              </a:lnSpc>
              <a:spcBef>
                <a:spcPts val="0"/>
              </a:spcBef>
              <a:spcAft>
                <a:spcPts val="0"/>
              </a:spcAft>
              <a:tabLst>
                <a:tab pos="1537335" algn="l"/>
                <a:tab pos="62941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 Any additional requirements must be removed as soon as the conditions that prompted them have been satisfied (2 CFR 208(e)).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EE67BC1-B30C-4853-A1CC-0B0C38956638}" type="slidenum">
              <a:rPr lang="en-US" smtClean="0"/>
              <a:t>86</a:t>
            </a:fld>
            <a:endParaRPr lang="en-US"/>
          </a:p>
        </p:txBody>
      </p:sp>
    </p:spTree>
    <p:extLst>
      <p:ext uri="{BB962C8B-B14F-4D97-AF65-F5344CB8AC3E}">
        <p14:creationId xmlns:p14="http://schemas.microsoft.com/office/powerpoint/2010/main" val="407607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87</a:t>
            </a:fld>
            <a:endParaRPr lang="en-US"/>
          </a:p>
        </p:txBody>
      </p:sp>
    </p:spTree>
    <p:extLst>
      <p:ext uri="{BB962C8B-B14F-4D97-AF65-F5344CB8AC3E}">
        <p14:creationId xmlns:p14="http://schemas.microsoft.com/office/powerpoint/2010/main" val="367157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95</a:t>
            </a:fld>
            <a:endParaRPr lang="en-US"/>
          </a:p>
        </p:txBody>
      </p:sp>
    </p:spTree>
    <p:extLst>
      <p:ext uri="{BB962C8B-B14F-4D97-AF65-F5344CB8AC3E}">
        <p14:creationId xmlns:p14="http://schemas.microsoft.com/office/powerpoint/2010/main" val="3163454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106</a:t>
            </a:fld>
            <a:endParaRPr lang="en-US"/>
          </a:p>
        </p:txBody>
      </p:sp>
    </p:spTree>
    <p:extLst>
      <p:ext uri="{BB962C8B-B14F-4D97-AF65-F5344CB8AC3E}">
        <p14:creationId xmlns:p14="http://schemas.microsoft.com/office/powerpoint/2010/main" val="938082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112</a:t>
            </a:fld>
            <a:endParaRPr lang="en-US"/>
          </a:p>
        </p:txBody>
      </p:sp>
    </p:spTree>
    <p:extLst>
      <p:ext uri="{BB962C8B-B14F-4D97-AF65-F5344CB8AC3E}">
        <p14:creationId xmlns:p14="http://schemas.microsoft.com/office/powerpoint/2010/main" val="478992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113</a:t>
            </a:fld>
            <a:endParaRPr lang="en-US"/>
          </a:p>
        </p:txBody>
      </p:sp>
    </p:spTree>
    <p:extLst>
      <p:ext uri="{BB962C8B-B14F-4D97-AF65-F5344CB8AC3E}">
        <p14:creationId xmlns:p14="http://schemas.microsoft.com/office/powerpoint/2010/main" val="1468368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67BC1-B30C-4853-A1CC-0B0C38956638}" type="slidenum">
              <a:rPr lang="en-US" smtClean="0"/>
              <a:t>120</a:t>
            </a:fld>
            <a:endParaRPr lang="en-US"/>
          </a:p>
        </p:txBody>
      </p:sp>
    </p:spTree>
    <p:extLst>
      <p:ext uri="{BB962C8B-B14F-4D97-AF65-F5344CB8AC3E}">
        <p14:creationId xmlns:p14="http://schemas.microsoft.com/office/powerpoint/2010/main" val="1425700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123</a:t>
            </a:fld>
            <a:endParaRPr lang="en-US"/>
          </a:p>
        </p:txBody>
      </p:sp>
    </p:spTree>
    <p:extLst>
      <p:ext uri="{BB962C8B-B14F-4D97-AF65-F5344CB8AC3E}">
        <p14:creationId xmlns:p14="http://schemas.microsoft.com/office/powerpoint/2010/main" val="2135175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130</a:t>
            </a:fld>
            <a:endParaRPr lang="en-US"/>
          </a:p>
        </p:txBody>
      </p:sp>
    </p:spTree>
    <p:extLst>
      <p:ext uri="{BB962C8B-B14F-4D97-AF65-F5344CB8AC3E}">
        <p14:creationId xmlns:p14="http://schemas.microsoft.com/office/powerpoint/2010/main" val="30337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67BC1-B30C-4853-A1CC-0B0C38956638}" type="slidenum">
              <a:rPr lang="en-US" smtClean="0"/>
              <a:t>7</a:t>
            </a:fld>
            <a:endParaRPr lang="en-US"/>
          </a:p>
        </p:txBody>
      </p:sp>
    </p:spTree>
    <p:extLst>
      <p:ext uri="{BB962C8B-B14F-4D97-AF65-F5344CB8AC3E}">
        <p14:creationId xmlns:p14="http://schemas.microsoft.com/office/powerpoint/2010/main" val="17603697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131</a:t>
            </a:fld>
            <a:endParaRPr lang="en-US"/>
          </a:p>
        </p:txBody>
      </p:sp>
    </p:spTree>
    <p:extLst>
      <p:ext uri="{BB962C8B-B14F-4D97-AF65-F5344CB8AC3E}">
        <p14:creationId xmlns:p14="http://schemas.microsoft.com/office/powerpoint/2010/main" val="17690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132</a:t>
            </a:fld>
            <a:endParaRPr lang="en-US"/>
          </a:p>
        </p:txBody>
      </p:sp>
    </p:spTree>
    <p:extLst>
      <p:ext uri="{BB962C8B-B14F-4D97-AF65-F5344CB8AC3E}">
        <p14:creationId xmlns:p14="http://schemas.microsoft.com/office/powerpoint/2010/main" val="422620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134</a:t>
            </a:fld>
            <a:endParaRPr lang="en-US"/>
          </a:p>
        </p:txBody>
      </p:sp>
    </p:spTree>
    <p:extLst>
      <p:ext uri="{BB962C8B-B14F-4D97-AF65-F5344CB8AC3E}">
        <p14:creationId xmlns:p14="http://schemas.microsoft.com/office/powerpoint/2010/main" val="1213892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Appendix 1 for Pre and Post test </a:t>
            </a:r>
          </a:p>
        </p:txBody>
      </p:sp>
      <p:sp>
        <p:nvSpPr>
          <p:cNvPr id="4" name="Slide Number Placeholder 3"/>
          <p:cNvSpPr>
            <a:spLocks noGrp="1"/>
          </p:cNvSpPr>
          <p:nvPr>
            <p:ph type="sldNum" sz="quarter" idx="5"/>
          </p:nvPr>
        </p:nvSpPr>
        <p:spPr/>
        <p:txBody>
          <a:bodyPr/>
          <a:lstStyle/>
          <a:p>
            <a:fld id="{3EE67BC1-B30C-4853-A1CC-0B0C38956638}" type="slidenum">
              <a:rPr lang="en-US" smtClean="0"/>
              <a:t>147</a:t>
            </a:fld>
            <a:endParaRPr lang="en-US"/>
          </a:p>
        </p:txBody>
      </p:sp>
    </p:spTree>
    <p:extLst>
      <p:ext uri="{BB962C8B-B14F-4D97-AF65-F5344CB8AC3E}">
        <p14:creationId xmlns:p14="http://schemas.microsoft.com/office/powerpoint/2010/main" val="437582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150</a:t>
            </a:fld>
            <a:endParaRPr lang="en-US"/>
          </a:p>
        </p:txBody>
      </p:sp>
    </p:spTree>
    <p:extLst>
      <p:ext uri="{BB962C8B-B14F-4D97-AF65-F5344CB8AC3E}">
        <p14:creationId xmlns:p14="http://schemas.microsoft.com/office/powerpoint/2010/main" val="70499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67BC1-B30C-4853-A1CC-0B0C38956638}" type="slidenum">
              <a:rPr lang="en-US" smtClean="0"/>
              <a:t>8</a:t>
            </a:fld>
            <a:endParaRPr lang="en-US"/>
          </a:p>
        </p:txBody>
      </p:sp>
    </p:spTree>
    <p:extLst>
      <p:ext uri="{BB962C8B-B14F-4D97-AF65-F5344CB8AC3E}">
        <p14:creationId xmlns:p14="http://schemas.microsoft.com/office/powerpoint/2010/main" val="388392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9</a:t>
            </a:fld>
            <a:endParaRPr lang="en-US"/>
          </a:p>
        </p:txBody>
      </p:sp>
    </p:spTree>
    <p:extLst>
      <p:ext uri="{BB962C8B-B14F-4D97-AF65-F5344CB8AC3E}">
        <p14:creationId xmlns:p14="http://schemas.microsoft.com/office/powerpoint/2010/main" val="53472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12</a:t>
            </a:fld>
            <a:endParaRPr lang="en-US"/>
          </a:p>
        </p:txBody>
      </p:sp>
    </p:spTree>
    <p:extLst>
      <p:ext uri="{BB962C8B-B14F-4D97-AF65-F5344CB8AC3E}">
        <p14:creationId xmlns:p14="http://schemas.microsoft.com/office/powerpoint/2010/main" val="88448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13</a:t>
            </a:fld>
            <a:endParaRPr lang="en-US"/>
          </a:p>
        </p:txBody>
      </p:sp>
    </p:spTree>
    <p:extLst>
      <p:ext uri="{BB962C8B-B14F-4D97-AF65-F5344CB8AC3E}">
        <p14:creationId xmlns:p14="http://schemas.microsoft.com/office/powerpoint/2010/main" val="162247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E67BC1-B30C-4853-A1CC-0B0C38956638}" type="slidenum">
              <a:rPr lang="en-US" smtClean="0"/>
              <a:t>16</a:t>
            </a:fld>
            <a:endParaRPr lang="en-US"/>
          </a:p>
        </p:txBody>
      </p:sp>
    </p:spTree>
    <p:extLst>
      <p:ext uri="{BB962C8B-B14F-4D97-AF65-F5344CB8AC3E}">
        <p14:creationId xmlns:p14="http://schemas.microsoft.com/office/powerpoint/2010/main" val="212124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9"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5" y="6446840"/>
            <a:ext cx="2584851" cy="365125"/>
          </a:xfrm>
          <a:prstGeom prst="rect">
            <a:avLst/>
          </a:prstGeom>
        </p:spPr>
        <p:txBody>
          <a:bodyPr/>
          <a:lstStyle/>
          <a:p>
            <a:fld id="{9184DA70-C731-4C70-880D-CCD4705E623C}" type="datetime1">
              <a:rPr lang="en-US" smtClean="0"/>
              <a:t>10/12/2023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40"/>
            <a:ext cx="6818263"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3424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2"/>
            <a:ext cx="4654296" cy="68580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7" y="786384"/>
            <a:ext cx="3517567" cy="2093975"/>
          </a:xfrm>
        </p:spPr>
        <p:txBody>
          <a:bodyPr anchor="b">
            <a:normAutofit/>
          </a:bodyPr>
          <a:lstStyle>
            <a:lvl1pPr>
              <a:lnSpc>
                <a:spcPct val="90000"/>
              </a:lnSpc>
              <a:defRPr sz="3600" b="0">
                <a:solidFill>
                  <a:srgbClr val="FFFFFF"/>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458984" y="812801"/>
            <a:ext cx="5928344" cy="5294757"/>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43466" y="3043052"/>
            <a:ext cx="3517567" cy="3064505"/>
          </a:xfrm>
        </p:spPr>
        <p:txBody>
          <a:bodyPr lIns="91440" rIns="91440">
            <a:normAutofit/>
          </a:bodyPr>
          <a:lstStyle>
            <a:lvl1pPr marL="0" indent="0">
              <a:buNone/>
              <a:defRPr sz="1800">
                <a:solidFill>
                  <a:srgbClr val="FFFFFF"/>
                </a:solidFill>
                <a:latin typeface="Source Sans Pro" panose="020B0503030403020204" pitchFamily="34" charset="0"/>
                <a:ea typeface="Source Sans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43464" y="6446522"/>
            <a:ext cx="3517568" cy="365125"/>
          </a:xfrm>
          <a:prstGeom prst="rect">
            <a:avLst/>
          </a:prstGeom>
        </p:spPr>
        <p:txBody>
          <a:bodyPr/>
          <a:lstStyle>
            <a:lvl1pPr algn="l">
              <a:defRPr/>
            </a:lvl1pPr>
          </a:lstStyle>
          <a:p>
            <a:fld id="{92BEA474-078D-4E9B-9B14-09A87B19DC46}" type="datetime1">
              <a:rPr lang="en-US" smtClean="0"/>
              <a:t>10/12/2023</a:t>
            </a:fld>
            <a:endParaRPr lang="en-US"/>
          </a:p>
        </p:txBody>
      </p:sp>
      <p:sp>
        <p:nvSpPr>
          <p:cNvPr id="6" name="Footer Placeholder 5"/>
          <p:cNvSpPr>
            <a:spLocks noGrp="1"/>
          </p:cNvSpPr>
          <p:nvPr>
            <p:ph type="ftr" sz="quarter" idx="11"/>
          </p:nvPr>
        </p:nvSpPr>
        <p:spPr>
          <a:xfrm>
            <a:off x="5458984" y="6446522"/>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1" y="6446840"/>
            <a:ext cx="780011"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
        <p:nvSpPr>
          <p:cNvPr id="9" name="Rectangle 8">
            <a:extLst>
              <a:ext uri="{FF2B5EF4-FFF2-40B4-BE49-F238E27FC236}">
                <a16:creationId xmlns:a16="http://schemas.microsoft.com/office/drawing/2014/main" id="{3485A8CB-C146-4691-BE06-6709012978E4}"/>
              </a:ext>
            </a:extLst>
          </p:cNvPr>
          <p:cNvSpPr/>
          <p:nvPr userDrawn="1"/>
        </p:nvSpPr>
        <p:spPr>
          <a:xfrm>
            <a:off x="4654312" y="6335486"/>
            <a:ext cx="7537672" cy="522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74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2960" y="2040767"/>
            <a:ext cx="6215253" cy="4178550"/>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43464" y="6446522"/>
            <a:ext cx="3517568" cy="365125"/>
          </a:xfrm>
          <a:prstGeom prst="rect">
            <a:avLst/>
          </a:prstGeom>
        </p:spPr>
        <p:txBody>
          <a:bodyPr/>
          <a:lstStyle>
            <a:lvl1pPr algn="l">
              <a:defRPr/>
            </a:lvl1pPr>
          </a:lstStyle>
          <a:p>
            <a:fld id="{92BEA474-078D-4E9B-9B14-09A87B19DC46}" type="datetime1">
              <a:rPr lang="en-US" smtClean="0"/>
              <a:t>10/12/2023</a:t>
            </a:fld>
            <a:endParaRPr lang="en-US"/>
          </a:p>
        </p:txBody>
      </p:sp>
      <p:sp>
        <p:nvSpPr>
          <p:cNvPr id="6" name="Footer Placeholder 5"/>
          <p:cNvSpPr>
            <a:spLocks noGrp="1"/>
          </p:cNvSpPr>
          <p:nvPr>
            <p:ph type="ftr" sz="quarter" idx="11"/>
          </p:nvPr>
        </p:nvSpPr>
        <p:spPr>
          <a:xfrm>
            <a:off x="5458984" y="6446522"/>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1" y="6446840"/>
            <a:ext cx="780011"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
        <p:nvSpPr>
          <p:cNvPr id="9" name="Title">
            <a:extLst>
              <a:ext uri="{FF2B5EF4-FFF2-40B4-BE49-F238E27FC236}">
                <a16:creationId xmlns:a16="http://schemas.microsoft.com/office/drawing/2014/main" id="{3F9B7C16-35D2-4312-A328-489A2A112242}"/>
              </a:ext>
            </a:extLst>
          </p:cNvPr>
          <p:cNvSpPr>
            <a:spLocks noGrp="1"/>
          </p:cNvSpPr>
          <p:nvPr>
            <p:ph type="ctrTitle"/>
          </p:nvPr>
        </p:nvSpPr>
        <p:spPr>
          <a:xfrm>
            <a:off x="5150004" y="122139"/>
            <a:ext cx="6005677" cy="1450757"/>
          </a:xfrm>
        </p:spPr>
        <p:txBody>
          <a:bodyPr>
            <a:normAutofit/>
          </a:bodyPr>
          <a:lstStyle>
            <a:lvl1pPr>
              <a:defRPr sz="3200">
                <a:latin typeface="Source Sans Pro" panose="020B0503030403020204" pitchFamily="34" charset="0"/>
                <a:ea typeface="Source Sans Pro" panose="020B0503030403020204" pitchFamily="34" charset="0"/>
              </a:defRPr>
            </a:lvl1pPr>
          </a:lstStyle>
          <a:p>
            <a:r>
              <a:rPr lang="en-US" dirty="0"/>
              <a:t>WEBINARS</a:t>
            </a:r>
          </a:p>
        </p:txBody>
      </p:sp>
      <p:cxnSp>
        <p:nvCxnSpPr>
          <p:cNvPr id="11" name="Straight Connector 10">
            <a:extLst>
              <a:ext uri="{FF2B5EF4-FFF2-40B4-BE49-F238E27FC236}">
                <a16:creationId xmlns:a16="http://schemas.microsoft.com/office/drawing/2014/main" id="{1867F18A-4696-4F41-A3FE-CA0E8A578BA8}"/>
              </a:ext>
            </a:extLst>
          </p:cNvPr>
          <p:cNvCxnSpPr>
            <a:cxnSpLocks/>
          </p:cNvCxnSpPr>
          <p:nvPr userDrawn="1"/>
        </p:nvCxnSpPr>
        <p:spPr>
          <a:xfrm>
            <a:off x="5182961" y="1666194"/>
            <a:ext cx="59727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6133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1230" y="1363008"/>
            <a:ext cx="6645018" cy="4816289"/>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43464" y="6446522"/>
            <a:ext cx="3517568" cy="365125"/>
          </a:xfrm>
          <a:prstGeom prst="rect">
            <a:avLst/>
          </a:prstGeom>
        </p:spPr>
        <p:txBody>
          <a:bodyPr/>
          <a:lstStyle>
            <a:lvl1pPr algn="l">
              <a:defRPr/>
            </a:lvl1pPr>
          </a:lstStyle>
          <a:p>
            <a:fld id="{92BEA474-078D-4E9B-9B14-09A87B19DC46}" type="datetime1">
              <a:rPr lang="en-US" smtClean="0"/>
              <a:t>10/12/2023</a:t>
            </a:fld>
            <a:endParaRPr lang="en-US"/>
          </a:p>
        </p:txBody>
      </p:sp>
      <p:sp>
        <p:nvSpPr>
          <p:cNvPr id="6" name="Footer Placeholder 5"/>
          <p:cNvSpPr>
            <a:spLocks noGrp="1"/>
          </p:cNvSpPr>
          <p:nvPr>
            <p:ph type="ftr" sz="quarter" idx="11"/>
          </p:nvPr>
        </p:nvSpPr>
        <p:spPr>
          <a:xfrm>
            <a:off x="5458984" y="6446522"/>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1" y="6446840"/>
            <a:ext cx="780011"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
        <p:nvSpPr>
          <p:cNvPr id="9" name="Title">
            <a:extLst>
              <a:ext uri="{FF2B5EF4-FFF2-40B4-BE49-F238E27FC236}">
                <a16:creationId xmlns:a16="http://schemas.microsoft.com/office/drawing/2014/main" id="{3F9B7C16-35D2-4312-A328-489A2A112242}"/>
              </a:ext>
            </a:extLst>
          </p:cNvPr>
          <p:cNvSpPr>
            <a:spLocks noGrp="1"/>
          </p:cNvSpPr>
          <p:nvPr>
            <p:ph type="ctrTitle"/>
          </p:nvPr>
        </p:nvSpPr>
        <p:spPr>
          <a:xfrm>
            <a:off x="4104975" y="101835"/>
            <a:ext cx="6005677" cy="1189788"/>
          </a:xfrm>
        </p:spPr>
        <p:txBody>
          <a:bodyPr>
            <a:normAutofit/>
          </a:bodyPr>
          <a:lstStyle>
            <a:lvl1pPr>
              <a:defRPr sz="3200">
                <a:latin typeface="Source Sans Pro" panose="020B0503030403020204" pitchFamily="34" charset="0"/>
                <a:ea typeface="Source Sans Pro" panose="020B0503030403020204" pitchFamily="34" charset="0"/>
              </a:defRPr>
            </a:lvl1pPr>
          </a:lstStyle>
          <a:p>
            <a:endParaRPr lang="en-US" dirty="0"/>
          </a:p>
        </p:txBody>
      </p:sp>
      <p:cxnSp>
        <p:nvCxnSpPr>
          <p:cNvPr id="11" name="Straight Connector 10">
            <a:extLst>
              <a:ext uri="{FF2B5EF4-FFF2-40B4-BE49-F238E27FC236}">
                <a16:creationId xmlns:a16="http://schemas.microsoft.com/office/drawing/2014/main" id="{1867F18A-4696-4F41-A3FE-CA0E8A578BA8}"/>
              </a:ext>
            </a:extLst>
          </p:cNvPr>
          <p:cNvCxnSpPr>
            <a:cxnSpLocks/>
          </p:cNvCxnSpPr>
          <p:nvPr userDrawn="1"/>
        </p:nvCxnSpPr>
        <p:spPr>
          <a:xfrm>
            <a:off x="4231230" y="1316441"/>
            <a:ext cx="707779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129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C57A-C0BE-4128-8844-FFD1A70DA332}"/>
              </a:ext>
            </a:extLst>
          </p:cNvPr>
          <p:cNvSpPr>
            <a:spLocks noGrp="1"/>
          </p:cNvSpPr>
          <p:nvPr>
            <p:ph type="title"/>
          </p:nvPr>
        </p:nvSpPr>
        <p:spPr>
          <a:xfrm>
            <a:off x="879566" y="1978243"/>
            <a:ext cx="10058400" cy="2528438"/>
          </a:xfrm>
        </p:spPr>
        <p:txBody>
          <a:bodyPr>
            <a:normAutofit/>
          </a:bodyPr>
          <a:lstStyle>
            <a:lvl1pPr>
              <a:defRPr sz="3200">
                <a:latin typeface="Source Sans Pro" panose="020B0503030403020204" pitchFamily="34" charset="0"/>
                <a:ea typeface="Source Sans Pro" panose="020B0503030403020204" pitchFamily="34" charset="0"/>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F4B513B3-4B5C-4C72-BA1C-2AF01040BF02}"/>
              </a:ext>
            </a:extLst>
          </p:cNvPr>
          <p:cNvCxnSpPr/>
          <p:nvPr userDrawn="1"/>
        </p:nvCxnSpPr>
        <p:spPr>
          <a:xfrm>
            <a:off x="971006" y="4681075"/>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013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1" y="4578350"/>
            <a:ext cx="12188825" cy="227965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7" y="0"/>
            <a:ext cx="12191985" cy="4578350"/>
          </a:xfrm>
          <a:solidFill>
            <a:schemeClr val="bg1">
              <a:lumMod val="85000"/>
            </a:schemeClr>
          </a:solidFill>
        </p:spPr>
        <p:txBody>
          <a:bodyPr lIns="457200" tIns="457200" anchor="t"/>
          <a:lstStyle>
            <a:lvl1pPr marL="0" indent="0">
              <a:buNone/>
              <a:defRPr sz="3200">
                <a:latin typeface="Source Sans Pro" panose="020B0503030403020204" pitchFamily="34" charset="0"/>
                <a:ea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80" y="4799362"/>
            <a:ext cx="10113645" cy="743682"/>
          </a:xfrm>
        </p:spPr>
        <p:txBody>
          <a:bodyPr tIns="0" bIns="0" anchor="b">
            <a:noAutofit/>
          </a:bodyPr>
          <a:lstStyle>
            <a:lvl1pPr>
              <a:defRPr sz="3600" b="0">
                <a:solidFill>
                  <a:srgbClr val="FFFFFF"/>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latin typeface="Source Sans Pro" panose="020B0503030403020204" pitchFamily="34" charset="0"/>
                <a:ea typeface="Source Sans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8218425" y="6446840"/>
            <a:ext cx="2584851" cy="365125"/>
          </a:xfrm>
          <a:prstGeom prst="rect">
            <a:avLst/>
          </a:prstGeom>
        </p:spPr>
        <p:txBody>
          <a:bodyPr/>
          <a:lstStyle>
            <a:lvl1pPr>
              <a:defRPr/>
            </a:lvl1pPr>
          </a:lstStyle>
          <a:p>
            <a:fld id="{4907D986-8816-4272-A432-0437A28A9828}" type="datetime1">
              <a:rPr lang="en-US" smtClean="0"/>
              <a:t>10/12/2023</a:t>
            </a:fld>
            <a:endParaRPr lang="en-US"/>
          </a:p>
        </p:txBody>
      </p:sp>
      <p:sp>
        <p:nvSpPr>
          <p:cNvPr id="6" name="Footer Placeholder 5"/>
          <p:cNvSpPr>
            <a:spLocks noGrp="1"/>
          </p:cNvSpPr>
          <p:nvPr>
            <p:ph type="ftr" sz="quarter" idx="11"/>
          </p:nvPr>
        </p:nvSpPr>
        <p:spPr>
          <a:xfrm>
            <a:off x="1097279" y="6446840"/>
            <a:ext cx="6818263"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04804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5" y="6446840"/>
            <a:ext cx="2584851" cy="365125"/>
          </a:xfrm>
          <a:prstGeom prst="rect">
            <a:avLst/>
          </a:prstGeom>
        </p:spPr>
        <p:txBody>
          <a:bodyPr/>
          <a:lstStyle/>
          <a:p>
            <a:fld id="{B612A279-0833-481D-8C56-F67FD0AC6C50}" type="datetime1">
              <a:rPr lang="en-US" smtClean="0"/>
              <a:t>10/12/2023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40"/>
            <a:ext cx="6818263"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4968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7" y="6400800"/>
            <a:ext cx="12188825" cy="4572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normAutofit/>
          </a:bodyPr>
          <a:lstStyle>
            <a:lvl1pPr>
              <a:defRPr sz="3200">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5" y="6446840"/>
            <a:ext cx="2584851" cy="365125"/>
          </a:xfrm>
          <a:prstGeom prst="rect">
            <a:avLst/>
          </a:prstGeom>
        </p:spPr>
        <p:txBody>
          <a:bodyPr/>
          <a:lstStyle/>
          <a:p>
            <a:fld id="{6587DA83-5663-4C9C-B9AA-0B40A3DAFF81}" type="datetime1">
              <a:rPr lang="en-US" smtClean="0"/>
              <a:t>10/12/2023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40"/>
            <a:ext cx="6818263"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41337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9000"/>
            <a:ext cx="117856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latin typeface="Source Sans Pro" panose="020B0503030403020204" pitchFamily="34" charset="0"/>
                <a:ea typeface="Source Sans Pro" panose="020B0503030403020204" pitchFamily="34" charset="0"/>
              </a:defRPr>
            </a:lvl1pPr>
          </a:lstStyle>
          <a:p>
            <a:r>
              <a:rPr lang="en-US" dirty="0"/>
              <a:t>ADD PHOTO HERE</a:t>
            </a:r>
          </a:p>
        </p:txBody>
      </p:sp>
      <p:sp>
        <p:nvSpPr>
          <p:cNvPr id="3" name="Content Placeholder 2"/>
          <p:cNvSpPr>
            <a:spLocks noGrp="1"/>
          </p:cNvSpPr>
          <p:nvPr>
            <p:ph idx="1"/>
          </p:nvPr>
        </p:nvSpPr>
        <p:spPr>
          <a:xfrm>
            <a:off x="914400" y="1600200"/>
            <a:ext cx="10363200" cy="1600200"/>
          </a:xfrm>
        </p:spPr>
        <p:txBody>
          <a:bodyPr/>
          <a:lstStyle>
            <a:lvl1pPr>
              <a:defRPr>
                <a:solidFill>
                  <a:srgbClr val="6C6463"/>
                </a:solidFill>
                <a:latin typeface="Source Sans Pro" panose="020B0503030403020204" pitchFamily="34" charset="0"/>
                <a:ea typeface="Source Sans Pro" panose="020B0503030403020204" pitchFamily="34" charset="0"/>
              </a:defRPr>
            </a:lvl1pPr>
            <a:lvl2pPr>
              <a:defRPr>
                <a:solidFill>
                  <a:srgbClr val="6C6463"/>
                </a:solidFill>
                <a:latin typeface="Source Sans Pro" panose="020B0503030403020204" pitchFamily="34" charset="0"/>
                <a:ea typeface="Source Sans Pro" panose="020B0503030403020204" pitchFamily="34" charset="0"/>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10/12/2023</a:t>
            </a:fld>
            <a:endParaRPr lang="en-US"/>
          </a:p>
        </p:txBody>
      </p:sp>
      <p:sp>
        <p:nvSpPr>
          <p:cNvPr id="10" name="Footer Placeholder 4"/>
          <p:cNvSpPr>
            <a:spLocks noGrp="1"/>
          </p:cNvSpPr>
          <p:nvPr>
            <p:ph type="ftr" sz="quarter" idx="3"/>
          </p:nvPr>
        </p:nvSpPr>
        <p:spPr>
          <a:xfrm>
            <a:off x="4165600" y="6520934"/>
            <a:ext cx="38608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914805" y="836069"/>
            <a:ext cx="10363200" cy="535531"/>
          </a:xfrm>
        </p:spPr>
        <p:txBody>
          <a:bodyPr anchor="b" anchorCtr="0">
            <a:spAutoFit/>
          </a:bodyPr>
          <a:lstStyle>
            <a:lvl1pPr>
              <a:defRPr sz="3200">
                <a:solidFill>
                  <a:srgbClr val="BA0C2F"/>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10494089" y="4706823"/>
            <a:ext cx="2743200" cy="187552"/>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3146462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10/12/2023</a:t>
            </a:fld>
            <a:endParaRPr lang="en-US"/>
          </a:p>
        </p:txBody>
      </p:sp>
      <p:sp>
        <p:nvSpPr>
          <p:cNvPr id="9" name="Footer Placeholder 4"/>
          <p:cNvSpPr>
            <a:spLocks noGrp="1"/>
          </p:cNvSpPr>
          <p:nvPr>
            <p:ph type="ftr" sz="quarter" idx="3"/>
          </p:nvPr>
        </p:nvSpPr>
        <p:spPr>
          <a:xfrm>
            <a:off x="4165600" y="6520934"/>
            <a:ext cx="38608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914805" y="628320"/>
            <a:ext cx="10363200" cy="743280"/>
          </a:xfrm>
        </p:spPr>
        <p:txBody>
          <a:bodyPr anchor="b" anchorCtr="0">
            <a:spAutoFit/>
          </a:bodyPr>
          <a:lstStyle>
            <a:lvl1pPr>
              <a:defRPr>
                <a:solidFill>
                  <a:srgbClr val="BA0C2F"/>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298445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5079595" cy="4572000"/>
          </a:xfrm>
        </p:spPr>
        <p:txBody>
          <a:bodyPr>
            <a:normAutofit/>
          </a:bodyPr>
          <a:lstStyle>
            <a:lvl1pPr>
              <a:defRPr sz="2000">
                <a:solidFill>
                  <a:srgbClr val="6C6463"/>
                </a:solidFill>
                <a:latin typeface="Source Sans Pro" panose="020B0503030403020204" pitchFamily="34" charset="0"/>
                <a:ea typeface="Source Sans Pro" panose="020B0503030403020204" pitchFamily="34" charset="0"/>
              </a:defRPr>
            </a:lvl1pPr>
            <a:lvl2pPr>
              <a:defRPr sz="1800">
                <a:solidFill>
                  <a:srgbClr val="6C6463"/>
                </a:solidFill>
                <a:latin typeface="Source Sans Pro" panose="020B0503030403020204" pitchFamily="34" charset="0"/>
                <a:ea typeface="Source Sans Pro" panose="020B0503030403020204" pitchFamily="34" charset="0"/>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00200"/>
            <a:ext cx="5080405" cy="4572000"/>
          </a:xfrm>
        </p:spPr>
        <p:txBody>
          <a:bodyPr>
            <a:normAutofit/>
          </a:bodyPr>
          <a:lstStyle>
            <a:lvl1pPr>
              <a:defRPr sz="2000">
                <a:solidFill>
                  <a:srgbClr val="6C6463"/>
                </a:solidFill>
                <a:latin typeface="Source Sans Pro" panose="020B0503030403020204" pitchFamily="34" charset="0"/>
                <a:ea typeface="Source Sans Pro" panose="020B0503030403020204" pitchFamily="34" charset="0"/>
              </a:defRPr>
            </a:lvl1pPr>
            <a:lvl2pPr>
              <a:defRPr sz="1800">
                <a:solidFill>
                  <a:srgbClr val="6C6463"/>
                </a:solidFill>
                <a:latin typeface="Source Sans Pro" panose="020B0503030403020204" pitchFamily="34" charset="0"/>
                <a:ea typeface="Source Sans Pro" panose="020B0503030403020204" pitchFamily="34" charset="0"/>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10/12/2023</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914805" y="628320"/>
            <a:ext cx="10363200" cy="743280"/>
          </a:xfrm>
        </p:spPr>
        <p:txBody>
          <a:bodyPr anchor="b" anchorCtr="0">
            <a:spAutoFit/>
          </a:bodyPr>
          <a:lstStyle>
            <a:lvl1pPr>
              <a:defRPr>
                <a:solidFill>
                  <a:srgbClr val="BA0C2F"/>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166253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5" y="6446840"/>
            <a:ext cx="2584851" cy="365125"/>
          </a:xfrm>
          <a:prstGeom prst="rect">
            <a:avLst/>
          </a:prstGeom>
        </p:spPr>
        <p:txBody>
          <a:bodyPr/>
          <a:lstStyle/>
          <a:p>
            <a:fld id="{4BE1D723-8F53-4F53-90B0-1982A396982E}" type="datetime1">
              <a:rPr lang="en-US" smtClean="0"/>
              <a:t>10/12/2023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40"/>
            <a:ext cx="6818263"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5E0E7E75-3B55-4EB9-A900-FF246372FB3C}"/>
              </a:ext>
            </a:extLst>
          </p:cNvPr>
          <p:cNvCxnSpPr/>
          <p:nvPr userDrawn="1"/>
        </p:nvCxnSpPr>
        <p:spPr>
          <a:xfrm>
            <a:off x="1158240" y="1926989"/>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43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10/12/2023</a:t>
            </a:fld>
            <a:endParaRPr lang="en-US"/>
          </a:p>
        </p:txBody>
      </p:sp>
      <p:sp>
        <p:nvSpPr>
          <p:cNvPr id="9" name="Footer Placeholder 4"/>
          <p:cNvSpPr>
            <a:spLocks noGrp="1"/>
          </p:cNvSpPr>
          <p:nvPr>
            <p:ph type="ftr" sz="quarter" idx="3"/>
          </p:nvPr>
        </p:nvSpPr>
        <p:spPr>
          <a:xfrm>
            <a:off x="4165600" y="6520934"/>
            <a:ext cx="38608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914805" y="628320"/>
            <a:ext cx="10363200" cy="743280"/>
          </a:xfrm>
        </p:spPr>
        <p:txBody>
          <a:bodyPr anchor="b" anchorCtr="0">
            <a:spAutoFit/>
          </a:bodyPr>
          <a:lstStyle>
            <a:lvl1pPr>
              <a:defRPr>
                <a:solidFill>
                  <a:srgbClr val="0067B9"/>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2755721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0FC4-044C-4089-8BCC-F28B6D0F892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C201130-9504-4747-BEC8-B61D0A3A9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97AC7E2-871B-483E-BA0F-CDF3458CE1A3}"/>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5" name="Footer Placeholder 4">
            <a:extLst>
              <a:ext uri="{FF2B5EF4-FFF2-40B4-BE49-F238E27FC236}">
                <a16:creationId xmlns:a16="http://schemas.microsoft.com/office/drawing/2014/main" id="{5B808CB7-4043-4FD5-9A21-B06D56A0C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39DCF-C36B-49C6-B6BB-54EBFAB672D0}"/>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230118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CBD2-2BD6-4407-8C19-41F1313C355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96C7ED6-02C0-4DC8-8021-715DCEB05C4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DA11F03-CEBC-40E8-9878-F593C1928BF0}"/>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5" name="Footer Placeholder 4">
            <a:extLst>
              <a:ext uri="{FF2B5EF4-FFF2-40B4-BE49-F238E27FC236}">
                <a16:creationId xmlns:a16="http://schemas.microsoft.com/office/drawing/2014/main" id="{A2182BEA-731D-49E4-ABB9-AC8BD55BB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22AC0-431D-4CC2-9313-1C3DED622D9A}"/>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286294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E9F4-CF93-45EC-AC71-4A97F2A4A62B}"/>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5BFFE2C-9687-44D6-A609-5A8CE2C17F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D2C05-7C6F-4B0A-80DD-DFBA1F8D89C0}"/>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5" name="Footer Placeholder 4">
            <a:extLst>
              <a:ext uri="{FF2B5EF4-FFF2-40B4-BE49-F238E27FC236}">
                <a16:creationId xmlns:a16="http://schemas.microsoft.com/office/drawing/2014/main" id="{E44DDAC4-A945-40BC-ADD6-97F3BC367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CD85D-F67D-4365-ABE9-506BEC596715}"/>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132532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5D69-D7D5-4D90-B4D9-6101AD91594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7790AA3-613C-4043-9123-53FB4ABE16BB}"/>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63C5F10-D3ED-4592-B41D-0293B4BF03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7E5A1D-6B38-4239-A1E0-FD858778109D}"/>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6" name="Footer Placeholder 5">
            <a:extLst>
              <a:ext uri="{FF2B5EF4-FFF2-40B4-BE49-F238E27FC236}">
                <a16:creationId xmlns:a16="http://schemas.microsoft.com/office/drawing/2014/main" id="{DB437124-8793-41C5-9C40-8A60DEF10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E4986-E2C0-4833-AA64-0E6A4677E63E}"/>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3295704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817F-BB24-496D-869E-4AB12425B441}"/>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7066CAC-2C22-4515-BB45-9F2D65A6B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9EABD9-A954-4A07-8BB8-D2ED6A01AFE4}"/>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8D5824F-BE99-445A-AF21-C9DAA2395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017A3C-FBAF-4A4B-81CA-B1607C099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D9C07-4EE5-46A2-98BA-96514B7F5069}"/>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8" name="Footer Placeholder 7">
            <a:extLst>
              <a:ext uri="{FF2B5EF4-FFF2-40B4-BE49-F238E27FC236}">
                <a16:creationId xmlns:a16="http://schemas.microsoft.com/office/drawing/2014/main" id="{E0D4C071-42A0-4D49-899C-F5C4922FD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21251F-E0A7-4855-B2DD-03E7A22AF4CD}"/>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3995843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77A0-2A17-4084-A50E-AC6FE40B0436}"/>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963643F-F3EF-42EC-9F17-3A88CB305DBD}"/>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4" name="Footer Placeholder 3">
            <a:extLst>
              <a:ext uri="{FF2B5EF4-FFF2-40B4-BE49-F238E27FC236}">
                <a16:creationId xmlns:a16="http://schemas.microsoft.com/office/drawing/2014/main" id="{049FB8AA-4DF2-4BAD-B062-9217D7F95E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8B1222-8245-4800-BF69-9B9CB774678F}"/>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3718713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FD758-2943-491B-8D62-90ACFE297DF9}"/>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3" name="Footer Placeholder 2">
            <a:extLst>
              <a:ext uri="{FF2B5EF4-FFF2-40B4-BE49-F238E27FC236}">
                <a16:creationId xmlns:a16="http://schemas.microsoft.com/office/drawing/2014/main" id="{F8EC8EDB-AC7E-460C-AFF4-ECBB66BD9D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587552-BCD0-419E-8CDA-CBD63FDF94D1}"/>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2362019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6376-9C72-46F0-BA5B-9F4E3770FF4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FBB1AC0-BAD4-4504-B01C-4C6EBCEEF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81C6B-BFB5-4506-91B6-B527125B3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10E6B-069D-46A2-9B37-0070E074CCA0}"/>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6" name="Footer Placeholder 5">
            <a:extLst>
              <a:ext uri="{FF2B5EF4-FFF2-40B4-BE49-F238E27FC236}">
                <a16:creationId xmlns:a16="http://schemas.microsoft.com/office/drawing/2014/main" id="{34FEAC2C-B2E1-4C29-9CAE-596F13262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5D5C0-36D6-4BE0-8E01-6C9329D76715}"/>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2239728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FE20-35B0-4E8A-9770-89D0130801A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1CCEECB-99BC-4672-91CB-39871998E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69C536-EDA6-4756-B54C-4B3FCABB0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E45BD-1754-405A-A82F-E8966D99A255}"/>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6" name="Footer Placeholder 5">
            <a:extLst>
              <a:ext uri="{FF2B5EF4-FFF2-40B4-BE49-F238E27FC236}">
                <a16:creationId xmlns:a16="http://schemas.microsoft.com/office/drawing/2014/main" id="{B103522C-6314-472E-912A-FACBD5B4D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BC273-96CA-488F-8F15-1BA6A966E4EC}"/>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191685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223C67-24AA-435F-A7A4-F5505FCE25D2}"/>
              </a:ext>
            </a:extLst>
          </p:cNvPr>
          <p:cNvSpPr/>
          <p:nvPr userDrawn="1"/>
        </p:nvSpPr>
        <p:spPr>
          <a:xfrm>
            <a:off x="16" y="-1"/>
            <a:ext cx="12191984" cy="2108203"/>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normAutofit/>
          </a:bodyPr>
          <a:lstStyle>
            <a:lvl1pPr>
              <a:defRPr sz="3200">
                <a:solidFill>
                  <a:schemeClr val="bg1"/>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1097280" y="2334860"/>
            <a:ext cx="10058400" cy="3760891"/>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5" y="6446840"/>
            <a:ext cx="2584851" cy="365125"/>
          </a:xfrm>
          <a:prstGeom prst="rect">
            <a:avLst/>
          </a:prstGeom>
        </p:spPr>
        <p:txBody>
          <a:bodyPr/>
          <a:lstStyle/>
          <a:p>
            <a:fld id="{4BE1D723-8F53-4F53-90B0-1982A396982E}" type="datetime1">
              <a:rPr lang="en-US" smtClean="0"/>
              <a:t>10/12/2023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40"/>
            <a:ext cx="6818263"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5387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9218-629E-4BDA-8537-1DC15A492023}"/>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Vertical Text Placeholder 2">
            <a:extLst>
              <a:ext uri="{FF2B5EF4-FFF2-40B4-BE49-F238E27FC236}">
                <a16:creationId xmlns:a16="http://schemas.microsoft.com/office/drawing/2014/main" id="{A2E74B58-8143-4493-8893-7E3490E2FC1F}"/>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F04325-8B51-4C1C-BDD2-41908CFC30DD}"/>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5" name="Footer Placeholder 4">
            <a:extLst>
              <a:ext uri="{FF2B5EF4-FFF2-40B4-BE49-F238E27FC236}">
                <a16:creationId xmlns:a16="http://schemas.microsoft.com/office/drawing/2014/main" id="{E36D819C-76F7-4D3F-AA96-8676AD472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C1C6C-3A5A-4ED2-89D2-372D2D6CC17D}"/>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1016577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599063-52E1-43F4-941C-0A618D77DA1C}"/>
              </a:ext>
            </a:extLst>
          </p:cNvPr>
          <p:cNvSpPr>
            <a:spLocks noGrp="1"/>
          </p:cNvSpPr>
          <p:nvPr>
            <p:ph type="title" orient="vert"/>
          </p:nvPr>
        </p:nvSpPr>
        <p:spPr>
          <a:xfrm>
            <a:off x="8724900" y="365125"/>
            <a:ext cx="2628900" cy="5811838"/>
          </a:xfrm>
        </p:spPr>
        <p:txBody>
          <a:bodyPr vert="eaVert">
            <a:normAutofit/>
          </a:bodyPr>
          <a:lstStyle>
            <a:lvl1pPr>
              <a:defRPr sz="3200"/>
            </a:lvl1pPr>
          </a:lstStyle>
          <a:p>
            <a:r>
              <a:rPr lang="en-US" dirty="0"/>
              <a:t>Click to edit Master title style</a:t>
            </a:r>
          </a:p>
        </p:txBody>
      </p:sp>
      <p:sp>
        <p:nvSpPr>
          <p:cNvPr id="3" name="Vertical Text Placeholder 2">
            <a:extLst>
              <a:ext uri="{FF2B5EF4-FFF2-40B4-BE49-F238E27FC236}">
                <a16:creationId xmlns:a16="http://schemas.microsoft.com/office/drawing/2014/main" id="{0C5A3B48-0313-4C3B-AFC6-AD4904EE963E}"/>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3D600-CC70-4459-99D3-CC1992537DD5}"/>
              </a:ext>
            </a:extLst>
          </p:cNvPr>
          <p:cNvSpPr>
            <a:spLocks noGrp="1"/>
          </p:cNvSpPr>
          <p:nvPr>
            <p:ph type="dt" sz="half" idx="10"/>
          </p:nvPr>
        </p:nvSpPr>
        <p:spPr/>
        <p:txBody>
          <a:bodyPr/>
          <a:lstStyle/>
          <a:p>
            <a:fld id="{21D01918-02EE-4F13-A906-371CEA7A08CF}" type="datetimeFigureOut">
              <a:rPr lang="en-US" smtClean="0"/>
              <a:t>10/12/2023</a:t>
            </a:fld>
            <a:endParaRPr lang="en-US"/>
          </a:p>
        </p:txBody>
      </p:sp>
      <p:sp>
        <p:nvSpPr>
          <p:cNvPr id="5" name="Footer Placeholder 4">
            <a:extLst>
              <a:ext uri="{FF2B5EF4-FFF2-40B4-BE49-F238E27FC236}">
                <a16:creationId xmlns:a16="http://schemas.microsoft.com/office/drawing/2014/main" id="{D367C999-6195-4BF5-AAF9-77D3E593B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F2F9C-75D8-4520-8D80-5B85ACC5C42A}"/>
              </a:ext>
            </a:extLst>
          </p:cNvPr>
          <p:cNvSpPr>
            <a:spLocks noGrp="1"/>
          </p:cNvSpPr>
          <p:nvPr>
            <p:ph type="sldNum" sz="quarter" idx="12"/>
          </p:nvPr>
        </p:nvSpPr>
        <p:spPr/>
        <p:txBody>
          <a:bodyPr/>
          <a:lstStyle/>
          <a:p>
            <a:fld id="{A37211F7-CE52-4587-9DC6-E3FD881282C6}" type="slidenum">
              <a:rPr lang="en-US" smtClean="0"/>
              <a:t>‹#›</a:t>
            </a:fld>
            <a:endParaRPr lang="en-US"/>
          </a:p>
        </p:txBody>
      </p:sp>
    </p:spTree>
    <p:extLst>
      <p:ext uri="{BB962C8B-B14F-4D97-AF65-F5344CB8AC3E}">
        <p14:creationId xmlns:p14="http://schemas.microsoft.com/office/powerpoint/2010/main" val="1050200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10/12/2023</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914805" y="848380"/>
            <a:ext cx="10363200" cy="523220"/>
          </a:xfrm>
        </p:spPr>
        <p:txBody>
          <a:bodyPr wrap="square"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wrap="square"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10/12/2023</a:t>
            </a:fld>
            <a:endParaRPr lang="en-US"/>
          </a:p>
        </p:txBody>
      </p:sp>
      <p:sp>
        <p:nvSpPr>
          <p:cNvPr id="9" name="Footer Placeholder 4"/>
          <p:cNvSpPr>
            <a:spLocks noGrp="1"/>
          </p:cNvSpPr>
          <p:nvPr>
            <p:ph type="ftr" sz="quarter" idx="3"/>
          </p:nvPr>
        </p:nvSpPr>
        <p:spPr>
          <a:xfrm>
            <a:off x="4165600" y="6520934"/>
            <a:ext cx="3860800" cy="184666"/>
          </a:xfrm>
          <a:prstGeom prst="rect">
            <a:avLst/>
          </a:prstGeom>
        </p:spPr>
        <p:txBody>
          <a:bodyPr vert="horz" wrap="square"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914805" y="848380"/>
            <a:ext cx="10363200" cy="523220"/>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1A7F4F-1317-1041-912A-0E716A89F900}"/>
              </a:ext>
            </a:extLst>
          </p:cNvPr>
          <p:cNvSpPr/>
          <p:nvPr userDrawn="1"/>
        </p:nvSpPr>
        <p:spPr>
          <a:xfrm>
            <a:off x="0" y="5196068"/>
            <a:ext cx="12192000" cy="16619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849B1240-5E4D-E54B-8DCC-798E65AC2B95}"/>
              </a:ext>
            </a:extLst>
          </p:cNvPr>
          <p:cNvPicPr>
            <a:picLocks noChangeAspect="1"/>
          </p:cNvPicPr>
          <p:nvPr userDrawn="1"/>
        </p:nvPicPr>
        <p:blipFill>
          <a:blip r:embed="rId2"/>
          <a:stretch>
            <a:fillRect/>
          </a:stretch>
        </p:blipFill>
        <p:spPr>
          <a:xfrm>
            <a:off x="597547" y="5563639"/>
            <a:ext cx="3060053" cy="892770"/>
          </a:xfrm>
          <a:prstGeom prst="rect">
            <a:avLst/>
          </a:prstGeom>
        </p:spPr>
      </p:pic>
      <p:sp>
        <p:nvSpPr>
          <p:cNvPr id="2" name="Title 1"/>
          <p:cNvSpPr>
            <a:spLocks noGrp="1"/>
          </p:cNvSpPr>
          <p:nvPr>
            <p:ph type="title" hasCustomPrompt="1"/>
          </p:nvPr>
        </p:nvSpPr>
        <p:spPr>
          <a:xfrm>
            <a:off x="1524000" y="827782"/>
            <a:ext cx="7315200" cy="584775"/>
          </a:xfrm>
        </p:spPr>
        <p:txBody>
          <a:bodyPr wrap="square" anchor="t" anchorCtr="0">
            <a:spAutoFit/>
          </a:bodyPr>
          <a:lstStyle>
            <a:lvl1pPr>
              <a:defRPr sz="3200">
                <a:solidFill>
                  <a:srgbClr val="FFFFFF"/>
                </a:solidFill>
              </a:defRPr>
            </a:lvl1pPr>
          </a:lstStyle>
          <a:p>
            <a:r>
              <a:rPr lang="en-US" dirty="0"/>
              <a:t>CLICK TO EDIT MASTER TITLE STYLE</a:t>
            </a:r>
          </a:p>
        </p:txBody>
      </p:sp>
      <p:cxnSp>
        <p:nvCxnSpPr>
          <p:cNvPr id="7" name="Straight Connector 6"/>
          <p:cNvCxnSpPr/>
          <p:nvPr userDrawn="1"/>
        </p:nvCxnSpPr>
        <p:spPr>
          <a:xfrm>
            <a:off x="995680" y="990600"/>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1" name="Date Placeholder 3">
            <a:extLst>
              <a:ext uri="{FF2B5EF4-FFF2-40B4-BE49-F238E27FC236}">
                <a16:creationId xmlns:a16="http://schemas.microsoft.com/office/drawing/2014/main" id="{FF597001-3B20-7748-BD58-2DD901AA5704}"/>
              </a:ext>
            </a:extLst>
          </p:cNvPr>
          <p:cNvSpPr>
            <a:spLocks noGrp="1"/>
          </p:cNvSpPr>
          <p:nvPr>
            <p:ph type="dt" sz="half" idx="2"/>
          </p:nvPr>
        </p:nvSpPr>
        <p:spPr>
          <a:xfrm>
            <a:off x="203200" y="6520934"/>
            <a:ext cx="2844800" cy="184666"/>
          </a:xfrm>
          <a:prstGeom prst="rect">
            <a:avLst/>
          </a:prstGeom>
        </p:spPr>
        <p:txBody>
          <a:bodyPr vert="horz" wrap="square"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10/12/2023</a:t>
            </a:fld>
            <a:endParaRPr lang="en-US"/>
          </a:p>
        </p:txBody>
      </p:sp>
      <p:sp>
        <p:nvSpPr>
          <p:cNvPr id="12" name="Footer Placeholder 4">
            <a:extLst>
              <a:ext uri="{FF2B5EF4-FFF2-40B4-BE49-F238E27FC236}">
                <a16:creationId xmlns:a16="http://schemas.microsoft.com/office/drawing/2014/main" id="{D3C82E2B-72C5-C24C-96CD-3B600C80D303}"/>
              </a:ext>
            </a:extLst>
          </p:cNvPr>
          <p:cNvSpPr>
            <a:spLocks noGrp="1"/>
          </p:cNvSpPr>
          <p:nvPr>
            <p:ph type="ftr" sz="quarter" idx="3"/>
          </p:nvPr>
        </p:nvSpPr>
        <p:spPr>
          <a:xfrm>
            <a:off x="4165600" y="6520934"/>
            <a:ext cx="3860800" cy="184666"/>
          </a:xfrm>
          <a:prstGeom prst="rect">
            <a:avLst/>
          </a:prstGeom>
        </p:spPr>
        <p:txBody>
          <a:bodyPr vert="horz" wrap="square"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3" name="Slide Number Placeholder 5">
            <a:extLst>
              <a:ext uri="{FF2B5EF4-FFF2-40B4-BE49-F238E27FC236}">
                <a16:creationId xmlns:a16="http://schemas.microsoft.com/office/drawing/2014/main" id="{3DCC3576-80F5-FD43-8F48-7DC229D99E36}"/>
              </a:ext>
            </a:extLst>
          </p:cNvPr>
          <p:cNvSpPr>
            <a:spLocks noGrp="1"/>
          </p:cNvSpPr>
          <p:nvPr>
            <p:ph type="sldNum" sz="quarter" idx="4"/>
          </p:nvPr>
        </p:nvSpPr>
        <p:spPr>
          <a:xfrm>
            <a:off x="9144000" y="6520934"/>
            <a:ext cx="2844800" cy="184666"/>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pic>
        <p:nvPicPr>
          <p:cNvPr id="14" name="Picture 13">
            <a:extLst>
              <a:ext uri="{FF2B5EF4-FFF2-40B4-BE49-F238E27FC236}">
                <a16:creationId xmlns:a16="http://schemas.microsoft.com/office/drawing/2014/main" id="{907FD39D-A504-2D44-A3FC-F9DCD9F3A53F}"/>
              </a:ext>
            </a:extLst>
          </p:cNvPr>
          <p:cNvPicPr>
            <a:picLocks noChangeAspect="1"/>
          </p:cNvPicPr>
          <p:nvPr userDrawn="1"/>
        </p:nvPicPr>
        <p:blipFill rotWithShape="1">
          <a:blip r:embed="rId3"/>
          <a:srcRect l="9694" t="15881" r="15030" b="9925"/>
          <a:stretch/>
        </p:blipFill>
        <p:spPr>
          <a:xfrm>
            <a:off x="9347200" y="5500328"/>
            <a:ext cx="1828800" cy="927847"/>
          </a:xfrm>
          <a:prstGeom prst="rect">
            <a:avLst/>
          </a:prstGeom>
        </p:spPr>
      </p:pic>
    </p:spTree>
    <p:extLst>
      <p:ext uri="{BB962C8B-B14F-4D97-AF65-F5344CB8AC3E}">
        <p14:creationId xmlns:p14="http://schemas.microsoft.com/office/powerpoint/2010/main" val="226293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520934"/>
            <a:ext cx="2844800" cy="184666"/>
          </a:xfrm>
          <a:prstGeom prst="rect">
            <a:avLst/>
          </a:prstGeom>
        </p:spPr>
        <p:txBody>
          <a:bodyPr vert="horz" wrap="square"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10/12/2023</a:t>
            </a:fld>
            <a:endParaRPr lang="en-US"/>
          </a:p>
        </p:txBody>
      </p:sp>
      <p:sp>
        <p:nvSpPr>
          <p:cNvPr id="9" name="Footer Placeholder 4"/>
          <p:cNvSpPr>
            <a:spLocks noGrp="1"/>
          </p:cNvSpPr>
          <p:nvPr>
            <p:ph type="ftr" sz="quarter" idx="3"/>
          </p:nvPr>
        </p:nvSpPr>
        <p:spPr>
          <a:xfrm>
            <a:off x="4165600" y="6520934"/>
            <a:ext cx="3860800" cy="184666"/>
          </a:xfrm>
          <a:prstGeom prst="rect">
            <a:avLst/>
          </a:prstGeom>
        </p:spPr>
        <p:txBody>
          <a:bodyPr vert="horz" wrap="square"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520934"/>
            <a:ext cx="2844800" cy="184666"/>
          </a:xfrm>
          <a:prstGeom prst="rect">
            <a:avLst/>
          </a:prstGeom>
        </p:spPr>
        <p:txBody>
          <a:bodyPr vert="horz" wrap="square"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914400" y="2133600"/>
            <a:ext cx="73152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914400" y="4114800"/>
            <a:ext cx="4572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6" name="Straight Connector 15"/>
          <p:cNvCxnSpPr/>
          <p:nvPr userDrawn="1"/>
        </p:nvCxnSpPr>
        <p:spPr>
          <a:xfrm>
            <a:off x="1016000" y="3886200"/>
            <a:ext cx="42672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0903BEBE-DABF-4A44-9892-3591898ED9F4}"/>
              </a:ext>
            </a:extLst>
          </p:cNvPr>
          <p:cNvSpPr/>
          <p:nvPr userDrawn="1"/>
        </p:nvSpPr>
        <p:spPr>
          <a:xfrm>
            <a:off x="0" y="0"/>
            <a:ext cx="121920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82B02C66-F3DC-EC48-9344-AB7DD14E1633}"/>
              </a:ext>
            </a:extLst>
          </p:cNvPr>
          <p:cNvPicPr>
            <a:picLocks noChangeAspect="1"/>
          </p:cNvPicPr>
          <p:nvPr userDrawn="1"/>
        </p:nvPicPr>
        <p:blipFill>
          <a:blip r:embed="rId2"/>
          <a:stretch>
            <a:fillRect/>
          </a:stretch>
        </p:blipFill>
        <p:spPr>
          <a:xfrm>
            <a:off x="597547" y="533400"/>
            <a:ext cx="3060053" cy="892770"/>
          </a:xfrm>
          <a:prstGeom prst="rect">
            <a:avLst/>
          </a:prstGeom>
        </p:spPr>
      </p:pic>
      <p:pic>
        <p:nvPicPr>
          <p:cNvPr id="17" name="Picture 16">
            <a:extLst>
              <a:ext uri="{FF2B5EF4-FFF2-40B4-BE49-F238E27FC236}">
                <a16:creationId xmlns:a16="http://schemas.microsoft.com/office/drawing/2014/main" id="{21F2981A-CF72-354D-BC40-AD4172D8A451}"/>
              </a:ext>
            </a:extLst>
          </p:cNvPr>
          <p:cNvPicPr>
            <a:picLocks noChangeAspect="1"/>
          </p:cNvPicPr>
          <p:nvPr userDrawn="1"/>
        </p:nvPicPr>
        <p:blipFill rotWithShape="1">
          <a:blip r:embed="rId3"/>
          <a:srcRect l="9694" t="15881" r="15030" b="9925"/>
          <a:stretch/>
        </p:blipFill>
        <p:spPr>
          <a:xfrm>
            <a:off x="9347200" y="498324"/>
            <a:ext cx="1828800" cy="927847"/>
          </a:xfrm>
          <a:prstGeom prst="rect">
            <a:avLst/>
          </a:prstGeom>
        </p:spPr>
      </p:pic>
    </p:spTree>
    <p:extLst>
      <p:ext uri="{BB962C8B-B14F-4D97-AF65-F5344CB8AC3E}">
        <p14:creationId xmlns:p14="http://schemas.microsoft.com/office/powerpoint/2010/main" val="48945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7" y="6400800"/>
            <a:ext cx="12188825" cy="4572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Source Sans Pro" panose="020B0503030403020204" pitchFamily="34" charset="0"/>
                <a:ea typeface="Source Sans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9"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5" y="6446840"/>
            <a:ext cx="2584851" cy="365125"/>
          </a:xfrm>
          <a:prstGeom prst="rect">
            <a:avLst/>
          </a:prstGeom>
        </p:spPr>
        <p:txBody>
          <a:bodyPr/>
          <a:lstStyle/>
          <a:p>
            <a:fld id="{97669AF7-7BEB-44E4-9852-375E34362B5B}" type="datetime1">
              <a:rPr lang="en-US" smtClean="0"/>
              <a:t>10/12/2023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40"/>
            <a:ext cx="6818263"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3213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normAutofit/>
          </a:bodyPr>
          <a:lstStyle>
            <a:lvl1pPr>
              <a:defRPr sz="3200">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80" y="2120900"/>
            <a:ext cx="4639736" cy="3748193"/>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15944" y="2120900"/>
            <a:ext cx="4639736" cy="3748194"/>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5" y="6446840"/>
            <a:ext cx="2584851" cy="365125"/>
          </a:xfrm>
          <a:prstGeom prst="rect">
            <a:avLst/>
          </a:prstGeom>
        </p:spPr>
        <p:txBody>
          <a:bodyPr/>
          <a:lstStyle/>
          <a:p>
            <a:fld id="{BAAAC38D-0552-4C82-B593-E6124DFADBE2}" type="datetime1">
              <a:rPr lang="en-US" smtClean="0"/>
              <a:t>10/12/2023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40"/>
            <a:ext cx="6818263"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cxnSp>
        <p:nvCxnSpPr>
          <p:cNvPr id="11" name="Straight Connector 10">
            <a:extLst>
              <a:ext uri="{FF2B5EF4-FFF2-40B4-BE49-F238E27FC236}">
                <a16:creationId xmlns:a16="http://schemas.microsoft.com/office/drawing/2014/main" id="{656717DD-5022-4DAF-93D2-627576DF4D8B}"/>
              </a:ext>
            </a:extLst>
          </p:cNvPr>
          <p:cNvCxnSpPr/>
          <p:nvPr userDrawn="1"/>
        </p:nvCxnSpPr>
        <p:spPr>
          <a:xfrm>
            <a:off x="1158240" y="1926989"/>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40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normAutofit/>
          </a:bodyPr>
          <a:lstStyle>
            <a:lvl1pPr>
              <a:defRPr sz="3200">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958276"/>
            <a:ext cx="4639736" cy="2910821"/>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15944" y="2958275"/>
            <a:ext cx="4639736" cy="2910821"/>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5" y="6446840"/>
            <a:ext cx="2584851" cy="365125"/>
          </a:xfrm>
          <a:prstGeom prst="rect">
            <a:avLst/>
          </a:prstGeom>
        </p:spPr>
        <p:txBody>
          <a:bodyPr/>
          <a:lstStyle/>
          <a:p>
            <a:fld id="{D9DF0F1C-5577-4ACB-BB62-DF8F3C494C7E}" type="datetime1">
              <a:rPr lang="en-US" smtClean="0"/>
              <a:t>10/12/2023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40"/>
            <a:ext cx="6818263"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cxnSp>
        <p:nvCxnSpPr>
          <p:cNvPr id="13" name="Straight Connector 12">
            <a:extLst>
              <a:ext uri="{FF2B5EF4-FFF2-40B4-BE49-F238E27FC236}">
                <a16:creationId xmlns:a16="http://schemas.microsoft.com/office/drawing/2014/main" id="{B55469ED-863D-4997-8B28-BDA21B3831C9}"/>
              </a:ext>
            </a:extLst>
          </p:cNvPr>
          <p:cNvCxnSpPr/>
          <p:nvPr userDrawn="1"/>
        </p:nvCxnSpPr>
        <p:spPr>
          <a:xfrm>
            <a:off x="1158240" y="1905217"/>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87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5" y="6446840"/>
            <a:ext cx="2584851" cy="365125"/>
          </a:xfrm>
          <a:prstGeom prst="rect">
            <a:avLst/>
          </a:prstGeom>
        </p:spPr>
        <p:txBody>
          <a:bodyPr/>
          <a:lstStyle/>
          <a:p>
            <a:fld id="{1775B394-D9F9-4F0C-B15D-605F45CB9E9F}" type="datetime1">
              <a:rPr lang="en-US" smtClean="0"/>
              <a:t>10/12/2023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40"/>
            <a:ext cx="6818263"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6224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7" y="6400800"/>
            <a:ext cx="12188825" cy="4572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5" y="6446840"/>
            <a:ext cx="2584851" cy="365125"/>
          </a:xfrm>
          <a:prstGeom prst="rect">
            <a:avLst/>
          </a:prstGeom>
        </p:spPr>
        <p:txBody>
          <a:bodyPr/>
          <a:lstStyle/>
          <a:p>
            <a:fld id="{39667345-2558-425A-8533-9BFDBCE15005}" type="datetime1">
              <a:rPr lang="en-US" smtClean="0"/>
              <a:t>10/12/2023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40"/>
            <a:ext cx="6818263"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1" y="6446840"/>
            <a:ext cx="780011"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273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2"/>
            <a:ext cx="4654296" cy="68580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7" y="786384"/>
            <a:ext cx="3517567" cy="2093975"/>
          </a:xfrm>
        </p:spPr>
        <p:txBody>
          <a:bodyPr anchor="b">
            <a:normAutofit/>
          </a:bodyPr>
          <a:lstStyle>
            <a:lvl1pPr>
              <a:lnSpc>
                <a:spcPct val="90000"/>
              </a:lnSpc>
              <a:defRPr sz="3600" b="0">
                <a:solidFill>
                  <a:srgbClr val="FFFFFF"/>
                </a:solidFill>
                <a:latin typeface="Source Sans Pro" panose="020B0503030403020204" pitchFamily="34" charset="0"/>
                <a:ea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458984" y="812801"/>
            <a:ext cx="5928344" cy="5294757"/>
          </a:xfrm>
        </p:spPr>
        <p:txBody>
          <a:bodyPr/>
          <a:lstStyle>
            <a:lvl1pP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43466" y="3043052"/>
            <a:ext cx="3517567" cy="3064505"/>
          </a:xfrm>
        </p:spPr>
        <p:txBody>
          <a:bodyPr lIns="91440" rIns="91440">
            <a:normAutofit/>
          </a:bodyPr>
          <a:lstStyle>
            <a:lvl1pPr marL="0" indent="0">
              <a:buNone/>
              <a:defRPr sz="1800">
                <a:solidFill>
                  <a:srgbClr val="FFFFFF"/>
                </a:solidFill>
                <a:latin typeface="Source Sans Pro" panose="020B0503030403020204" pitchFamily="34" charset="0"/>
                <a:ea typeface="Source Sans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43464" y="6446522"/>
            <a:ext cx="3517568" cy="365125"/>
          </a:xfrm>
          <a:prstGeom prst="rect">
            <a:avLst/>
          </a:prstGeom>
        </p:spPr>
        <p:txBody>
          <a:bodyPr/>
          <a:lstStyle>
            <a:lvl1pPr algn="l">
              <a:defRPr/>
            </a:lvl1pPr>
          </a:lstStyle>
          <a:p>
            <a:fld id="{92BEA474-078D-4E9B-9B14-09A87B19DC46}" type="datetime1">
              <a:rPr lang="en-US" smtClean="0"/>
              <a:t>10/12/2023</a:t>
            </a:fld>
            <a:endParaRPr lang="en-US"/>
          </a:p>
        </p:txBody>
      </p:sp>
      <p:sp>
        <p:nvSpPr>
          <p:cNvPr id="6" name="Footer Placeholder 5"/>
          <p:cNvSpPr>
            <a:spLocks noGrp="1"/>
          </p:cNvSpPr>
          <p:nvPr>
            <p:ph type="ftr" sz="quarter" idx="11"/>
          </p:nvPr>
        </p:nvSpPr>
        <p:spPr>
          <a:xfrm>
            <a:off x="5458984" y="6446522"/>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1" y="6446840"/>
            <a:ext cx="780011"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30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3.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7" y="6400800"/>
            <a:ext cx="12188825" cy="4572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3"/>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EF2EED46-D03F-455C-8C78-28818E971B72}"/>
              </a:ext>
            </a:extLst>
          </p:cNvPr>
          <p:cNvSpPr>
            <a:spLocks noGrp="1"/>
          </p:cNvSpPr>
          <p:nvPr>
            <p:ph type="dt" sz="half" idx="2"/>
          </p:nvPr>
        </p:nvSpPr>
        <p:spPr>
          <a:xfrm>
            <a:off x="7772948" y="6435972"/>
            <a:ext cx="2584851" cy="365125"/>
          </a:xfrm>
          <a:prstGeom prst="rect">
            <a:avLst/>
          </a:prstGeom>
        </p:spPr>
        <p:txBody>
          <a:bodyPr/>
          <a:lstStyle>
            <a:lvl1pPr>
              <a:defRPr>
                <a:solidFill>
                  <a:schemeClr val="bg1"/>
                </a:solidFill>
              </a:defRPr>
            </a:lvl1pPr>
          </a:lstStyle>
          <a:p>
            <a:fld id="{4BE1D723-8F53-4F53-90B0-1982A396982E}" type="datetime1">
              <a:rPr lang="en-US" smtClean="0"/>
              <a:pPr/>
              <a:t>10/12/2023</a:t>
            </a:fld>
            <a:endParaRPr lang="en-US"/>
          </a:p>
        </p:txBody>
      </p:sp>
      <p:sp>
        <p:nvSpPr>
          <p:cNvPr id="6" name="Footer Placeholder 7">
            <a:extLst>
              <a:ext uri="{FF2B5EF4-FFF2-40B4-BE49-F238E27FC236}">
                <a16:creationId xmlns:a16="http://schemas.microsoft.com/office/drawing/2014/main" id="{04401C72-F088-43A0-8113-7469F1AC4EF8}"/>
              </a:ext>
            </a:extLst>
          </p:cNvPr>
          <p:cNvSpPr>
            <a:spLocks noGrp="1"/>
          </p:cNvSpPr>
          <p:nvPr>
            <p:ph type="ftr" sz="quarter" idx="3"/>
          </p:nvPr>
        </p:nvSpPr>
        <p:spPr>
          <a:xfrm>
            <a:off x="651802" y="6435972"/>
            <a:ext cx="6818263" cy="365125"/>
          </a:xfrm>
          <a:prstGeom prst="rect">
            <a:avLst/>
          </a:prstGeom>
        </p:spPr>
        <p:txBody>
          <a:bodyPr/>
          <a:lstStyle>
            <a:lvl1pPr>
              <a:defRPr>
                <a:solidFill>
                  <a:schemeClr val="bg1"/>
                </a:solidFill>
              </a:defRPr>
            </a:lvl1pPr>
          </a:lstStyle>
          <a:p>
            <a:endParaRPr lang="en-US"/>
          </a:p>
        </p:txBody>
      </p:sp>
      <p:sp>
        <p:nvSpPr>
          <p:cNvPr id="8" name="Slide Number Placeholder 8">
            <a:extLst>
              <a:ext uri="{FF2B5EF4-FFF2-40B4-BE49-F238E27FC236}">
                <a16:creationId xmlns:a16="http://schemas.microsoft.com/office/drawing/2014/main" id="{D76CF031-5AC4-4343-97FD-158EB9B65F74}"/>
              </a:ext>
            </a:extLst>
          </p:cNvPr>
          <p:cNvSpPr>
            <a:spLocks noGrp="1"/>
          </p:cNvSpPr>
          <p:nvPr>
            <p:ph type="sldNum" sz="quarter" idx="4"/>
          </p:nvPr>
        </p:nvSpPr>
        <p:spPr>
          <a:xfrm>
            <a:off x="10548104" y="6435972"/>
            <a:ext cx="780011" cy="365125"/>
          </a:xfrm>
          <a:prstGeom prst="rect">
            <a:avLst/>
          </a:prstGeom>
        </p:spPr>
        <p:txBody>
          <a:bodyPr/>
          <a:lstStyle>
            <a:lvl1pPr>
              <a:defRPr>
                <a:solidFill>
                  <a:schemeClr val="bg1"/>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62889441"/>
      </p:ext>
    </p:extLst>
  </p:cSld>
  <p:clrMap bg1="lt1" tx1="dk1" bg2="lt2" tx2="dk2" accent1="accent1" accent2="accent2" accent3="accent3" accent4="accent4" accent5="accent5" accent6="accent6" hlink="hlink" folHlink="folHlink"/>
  <p:sldLayoutIdLst>
    <p:sldLayoutId id="2147484060" r:id="rId1"/>
    <p:sldLayoutId id="2147483675" r:id="rId2"/>
    <p:sldLayoutId id="2147483678" r:id="rId3"/>
    <p:sldLayoutId id="2147483663" r:id="rId4"/>
    <p:sldLayoutId id="2147483664" r:id="rId5"/>
    <p:sldLayoutId id="2147483672" r:id="rId6"/>
    <p:sldLayoutId id="2147483673" r:id="rId7"/>
    <p:sldLayoutId id="2147483754" r:id="rId8"/>
    <p:sldLayoutId id="2147483668" r:id="rId9"/>
    <p:sldLayoutId id="2147483680" r:id="rId10"/>
    <p:sldLayoutId id="2147483679" r:id="rId11"/>
    <p:sldLayoutId id="2147483681" r:id="rId12"/>
    <p:sldLayoutId id="2147483677" r:id="rId13"/>
    <p:sldLayoutId id="2147483669" r:id="rId14"/>
    <p:sldLayoutId id="2147483670" r:id="rId15"/>
    <p:sldLayoutId id="2147483671" r:id="rId16"/>
    <p:sldLayoutId id="2147484061" r:id="rId17"/>
    <p:sldLayoutId id="2147484062" r:id="rId18"/>
    <p:sldLayoutId id="2147484063" r:id="rId19"/>
    <p:sldLayoutId id="2147484064" r:id="rId20"/>
  </p:sldLayoutIdLst>
  <p:hf sldNum="0" hdr="0" ftr="0" dt="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17A73-4291-4E3F-A8EB-80743632E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D7C335-0991-441C-A080-6D0CB88B1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D373FB6-DFD0-4E2F-A292-2121DB682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01918-02EE-4F13-A906-371CEA7A08CF}" type="datetimeFigureOut">
              <a:rPr lang="en-US" smtClean="0"/>
              <a:t>10/12/2023</a:t>
            </a:fld>
            <a:endParaRPr lang="en-US"/>
          </a:p>
        </p:txBody>
      </p:sp>
      <p:sp>
        <p:nvSpPr>
          <p:cNvPr id="5" name="Footer Placeholder 4">
            <a:extLst>
              <a:ext uri="{FF2B5EF4-FFF2-40B4-BE49-F238E27FC236}">
                <a16:creationId xmlns:a16="http://schemas.microsoft.com/office/drawing/2014/main" id="{09FDA25E-A1FA-4E5C-B014-30ECF32C7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B45C8C-9967-4974-BA35-57B7513AFB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211F7-CE52-4587-9DC6-E3FD881282C6}" type="slidenum">
              <a:rPr lang="en-US" smtClean="0"/>
              <a:t>‹#›</a:t>
            </a:fld>
            <a:endParaRPr lang="en-US"/>
          </a:p>
        </p:txBody>
      </p:sp>
    </p:spTree>
    <p:extLst>
      <p:ext uri="{BB962C8B-B14F-4D97-AF65-F5344CB8AC3E}">
        <p14:creationId xmlns:p14="http://schemas.microsoft.com/office/powerpoint/2010/main" val="9252927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457200"/>
            <a:ext cx="10363200" cy="9144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914400" y="1600200"/>
            <a:ext cx="103632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530079"/>
            <a:ext cx="2844800" cy="184666"/>
          </a:xfrm>
          <a:prstGeom prst="rect">
            <a:avLst/>
          </a:prstGeom>
        </p:spPr>
        <p:txBody>
          <a:bodyPr vert="horz" wrap="square"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10/12/2023</a:t>
            </a:fld>
            <a:endParaRPr lang="en-US"/>
          </a:p>
        </p:txBody>
      </p:sp>
      <p:sp>
        <p:nvSpPr>
          <p:cNvPr id="5" name="Footer Placeholder 4"/>
          <p:cNvSpPr>
            <a:spLocks noGrp="1"/>
          </p:cNvSpPr>
          <p:nvPr>
            <p:ph type="ftr" sz="quarter" idx="3"/>
          </p:nvPr>
        </p:nvSpPr>
        <p:spPr>
          <a:xfrm>
            <a:off x="4165600" y="6530079"/>
            <a:ext cx="3860800" cy="184666"/>
          </a:xfrm>
          <a:prstGeom prst="rect">
            <a:avLst/>
          </a:prstGeom>
        </p:spPr>
        <p:txBody>
          <a:bodyPr vert="horz" wrap="square"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9144000" y="6530079"/>
            <a:ext cx="2844800" cy="184666"/>
          </a:xfrm>
          <a:prstGeom prst="rect">
            <a:avLst/>
          </a:prstGeom>
        </p:spPr>
        <p:txBody>
          <a:bodyPr vert="horz" wrap="square"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12192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720" r:id="rId1"/>
    <p:sldLayoutId id="2147483718" r:id="rId2"/>
    <p:sldLayoutId id="2147483717" r:id="rId3"/>
    <p:sldLayoutId id="2147483716" r:id="rId4"/>
  </p:sldLayoutIdLst>
  <p:hf hdr="0"/>
  <p:txStyles>
    <p:titleStyle>
      <a:lvl1pPr algn="l" defTabSz="457200" rtl="0" eaLnBrk="1" latinLnBrk="0" hangingPunct="1">
        <a:spcBef>
          <a:spcPct val="0"/>
        </a:spcBef>
        <a:buNone/>
        <a:defRPr sz="2800" b="0" i="0" kern="1200">
          <a:solidFill>
            <a:srgbClr val="BA0C2F"/>
          </a:solidFill>
          <a:latin typeface="Source Sans Pro" panose="020B0503030403020204" pitchFamily="34" charset="0"/>
          <a:ea typeface="Source Sans Pro" panose="020B0503030403020204" pitchFamily="34" charset="0"/>
          <a:cs typeface="Source Sans Pro" panose="020B0503030403020204" pitchFamily="34" charset="0"/>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Source Sans Pro" panose="020B0503030403020204" pitchFamily="34" charset="0"/>
          <a:ea typeface="Source Sans Pro" panose="020B0503030403020204" pitchFamily="34" charset="0"/>
          <a:cs typeface="Source Sans Pro" panose="020B0503030403020204" pitchFamily="34" charset="0"/>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Source Sans Pro" panose="020B0503030403020204" pitchFamily="34" charset="0"/>
          <a:ea typeface="Source Sans Pro" panose="020B0503030403020204" pitchFamily="34" charset="0"/>
          <a:cs typeface="Source Sans Pro" panose="020B0503030403020204" pitchFamily="34" charset="0"/>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usaid.gov/sites/default/agency-policy/303mab.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AD7_59CE4D2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microsoft.com/office/2018/10/relationships/comments" Target="../comments/modernComment_A94_C612366B.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microsoft.com/office/2018/10/relationships/comments" Target="../comments/modernComment_AC0_B408EE6E.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s://www.usaid.gov/anti-corruption/policy"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8.emf"/><Relationship Id="rId2" Type="http://schemas.microsoft.com/office/2018/10/relationships/comments" Target="../comments/modernComment_AC2_994A8D1E.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AD8_1DFEE2A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s://oigportal.ains.com/eCasePortal/InvestigationsCaptcha.asp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microsoft.com/office/2018/10/relationships/comments" Target="../comments/modernComment_A87_3E19A3F2.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microsoft.com/office/2018/10/relationships/comments" Target="../comments/modernComment_A23_6107684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s://www.usaid.gov/ads/policy/300/303mak" TargetMode="External"/><Relationship Id="rId2" Type="http://schemas.openxmlformats.org/officeDocument/2006/relationships/hyperlink" Target="https://www.usaid.gov/ads/policy/300/303saj"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df.usaid.gov/pdf_docs/PA00ZBRJ.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df.usaid.gov/pdf_docs/PA00KZ85.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said.gov/about-us/agency-policy/series-300/30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usaid.gov/about-us/agency-policy/series-300/302"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usaid.gov/about-us/agency-policy/series-300/302"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usaid.gov/about-us/agency-policy/series-300/303" TargetMode="External"/><Relationship Id="rId2" Type="http://schemas.openxmlformats.org/officeDocument/2006/relationships/hyperlink" Target="https://www.usaid.gov/about-us/agency-policy/series-300/302" TargetMode="External"/><Relationship Id="rId1" Type="http://schemas.openxmlformats.org/officeDocument/2006/relationships/slideLayout" Target="../slideLayouts/slideLayout3.xml"/><Relationship Id="rId4" Type="http://schemas.openxmlformats.org/officeDocument/2006/relationships/hyperlink" Target="https://pdf.usaid.gov/pdf_docs/PA00Z688.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usaid.gov/about-us/agency-policy/series-300/303" TargetMode="External"/><Relationship Id="rId2" Type="http://schemas.openxmlformats.org/officeDocument/2006/relationships/hyperlink" Target="https://www.usaid.gov/about-us/agency-policy/series-300/302" TargetMode="External"/><Relationship Id="rId1" Type="http://schemas.openxmlformats.org/officeDocument/2006/relationships/slideLayout" Target="../slideLayouts/slideLayout2.xml"/><Relationship Id="rId4" Type="http://schemas.openxmlformats.org/officeDocument/2006/relationships/hyperlink" Target="https://pdf.usaid.gov/pdf_docs/PA00Z688.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Title_48_of_the_Code_of_Federal_Regulations" TargetMode="External"/><Relationship Id="rId2" Type="http://schemas.openxmlformats.org/officeDocument/2006/relationships/hyperlink" Target="https://en.wikipedia.org/wiki/Federal_Acquisition_Regulation" TargetMode="External"/><Relationship Id="rId1" Type="http://schemas.openxmlformats.org/officeDocument/2006/relationships/slideLayout" Target="../slideLayouts/slideLayout2.xml"/><Relationship Id="rId4" Type="http://schemas.openxmlformats.org/officeDocument/2006/relationships/hyperlink" Target="https://ecfr.federalregister.gov/current/title-48/section-16.504"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usaid.gov/about-us/agency-policy/series-300/30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usaid.gov/sites/default/files/2023-01/OCC-Guide-for-NonProfit-IndirectCostRate1-27-2023.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microsoft.com/office/2018/10/relationships/comments" Target="../comments/modernComment_ADE_840E02C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microsoft.com/office/2018/10/relationships/comments" Target="../comments/modernComment_AC9_DE55440B.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AB7_916D8CA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cquisition.gov/browse/index/fa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usaid.gov/about-us/agency-policy" TargetMode="External"/><Relationship Id="rId5" Type="http://schemas.openxmlformats.org/officeDocument/2006/relationships/hyperlink" Target="https://www.ecfr.gov/current/title-2/subtitle-A/chapter-II/part-200?toc=1" TargetMode="External"/><Relationship Id="rId4" Type="http://schemas.openxmlformats.org/officeDocument/2006/relationships/hyperlink" Target="https://www.usaid.gov/ads/policy/300/aidar" TargetMode="External"/></Relationships>
</file>

<file path=ppt/slides/_rels/slide90.xml.rels><?xml version="1.0" encoding="UTF-8" standalone="yes"?>
<Relationships xmlns="http://schemas.openxmlformats.org/package/2006/relationships"><Relationship Id="rId2" Type="http://schemas.microsoft.com/office/2018/10/relationships/comments" Target="../comments/modernComment_AA7_A21058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www.usaid.gov/sites/default/files/documents/1868/302mbl.pdf"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6618B-1FB5-DC4F-BFCB-C1FC856E29A3}"/>
              </a:ext>
            </a:extLst>
          </p:cNvPr>
          <p:cNvSpPr>
            <a:spLocks noGrp="1"/>
          </p:cNvSpPr>
          <p:nvPr>
            <p:ph type="dt" sz="half" idx="2"/>
          </p:nvPr>
        </p:nvSpPr>
        <p:spPr/>
        <p:txBody>
          <a:bodyPr/>
          <a:lstStyle/>
          <a:p>
            <a:fld id="{EB2C8F94-9D67-854F-8417-3B884156945E}" type="datetime1">
              <a:rPr lang="en-US" smtClean="0"/>
              <a:pPr/>
              <a:t>10/12/2023</a:t>
            </a:fld>
            <a:endParaRPr lang="en-US"/>
          </a:p>
        </p:txBody>
      </p:sp>
      <p:sp>
        <p:nvSpPr>
          <p:cNvPr id="3" name="Footer Placeholder 2">
            <a:extLst>
              <a:ext uri="{FF2B5EF4-FFF2-40B4-BE49-F238E27FC236}">
                <a16:creationId xmlns:a16="http://schemas.microsoft.com/office/drawing/2014/main" id="{0B4E13FB-F229-E941-96AF-C68E7C9E1259}"/>
              </a:ext>
            </a:extLst>
          </p:cNvPr>
          <p:cNvSpPr>
            <a:spLocks noGrp="1"/>
          </p:cNvSpPr>
          <p:nvPr>
            <p:ph type="ftr" sz="quarter" idx="3"/>
          </p:nvPr>
        </p:nvSpPr>
        <p:spPr/>
        <p:txBody>
          <a:bodyPr/>
          <a:lstStyle/>
          <a:p>
            <a:r>
              <a:rPr lang="en-US" dirty="0"/>
              <a:t>PREPARED BY ASAP II</a:t>
            </a:r>
          </a:p>
        </p:txBody>
      </p:sp>
      <p:sp>
        <p:nvSpPr>
          <p:cNvPr id="4" name="Slide Number Placeholder 3">
            <a:extLst>
              <a:ext uri="{FF2B5EF4-FFF2-40B4-BE49-F238E27FC236}">
                <a16:creationId xmlns:a16="http://schemas.microsoft.com/office/drawing/2014/main" id="{3891E4E7-47DB-5948-BF43-643045B909C4}"/>
              </a:ext>
            </a:extLst>
          </p:cNvPr>
          <p:cNvSpPr>
            <a:spLocks noGrp="1"/>
          </p:cNvSpPr>
          <p:nvPr>
            <p:ph type="sldNum" sz="quarter" idx="4"/>
          </p:nvPr>
        </p:nvSpPr>
        <p:spPr/>
        <p:txBody>
          <a:bodyPr/>
          <a:lstStyle/>
          <a:p>
            <a:fld id="{42782948-4DBE-204D-AB9E-B65E067054AE}" type="slidenum">
              <a:rPr lang="en-US" smtClean="0"/>
              <a:pPr/>
              <a:t>1</a:t>
            </a:fld>
            <a:endParaRPr lang="en-US"/>
          </a:p>
        </p:txBody>
      </p:sp>
      <p:sp>
        <p:nvSpPr>
          <p:cNvPr id="5" name="Title 4">
            <a:extLst>
              <a:ext uri="{FF2B5EF4-FFF2-40B4-BE49-F238E27FC236}">
                <a16:creationId xmlns:a16="http://schemas.microsoft.com/office/drawing/2014/main" id="{142B888E-D415-EF42-8EE4-E10D1C2F8FD6}"/>
              </a:ext>
            </a:extLst>
          </p:cNvPr>
          <p:cNvSpPr>
            <a:spLocks noGrp="1"/>
          </p:cNvSpPr>
          <p:nvPr>
            <p:ph type="ctrTitle"/>
          </p:nvPr>
        </p:nvSpPr>
        <p:spPr>
          <a:xfrm>
            <a:off x="1118829" y="1568938"/>
            <a:ext cx="9828276" cy="2685817"/>
          </a:xfrm>
        </p:spPr>
        <p:txBody>
          <a:bodyPr>
            <a:normAutofit/>
          </a:bodyPr>
          <a:lstStyle/>
          <a:p>
            <a:pPr algn="ctr"/>
            <a:r>
              <a:rPr lang="en-US" b="1" dirty="0">
                <a:solidFill>
                  <a:schemeClr val="bg1"/>
                </a:solidFill>
              </a:rPr>
              <a:t>Accelerating Support to Advanced Local Partners II (ASAP II)</a:t>
            </a:r>
            <a:r>
              <a:rPr lang="en-US" b="1" dirty="0"/>
              <a:t> </a:t>
            </a:r>
            <a:br>
              <a:rPr lang="en-US" b="1" dirty="0"/>
            </a:br>
            <a:br>
              <a:rPr lang="en-US" b="1" dirty="0"/>
            </a:br>
            <a:br>
              <a:rPr lang="en-US" sz="1600" b="1" dirty="0"/>
            </a:br>
            <a:endParaRPr lang="en-US" b="1" dirty="0">
              <a:solidFill>
                <a:schemeClr val="bg1"/>
              </a:solidFill>
            </a:endParaRPr>
          </a:p>
        </p:txBody>
      </p:sp>
      <p:sp>
        <p:nvSpPr>
          <p:cNvPr id="6" name="Subtitle 5">
            <a:extLst>
              <a:ext uri="{FF2B5EF4-FFF2-40B4-BE49-F238E27FC236}">
                <a16:creationId xmlns:a16="http://schemas.microsoft.com/office/drawing/2014/main" id="{98801424-2929-D347-82AE-0B021BC652EA}"/>
              </a:ext>
            </a:extLst>
          </p:cNvPr>
          <p:cNvSpPr>
            <a:spLocks noGrp="1"/>
          </p:cNvSpPr>
          <p:nvPr>
            <p:ph type="subTitle" idx="1"/>
          </p:nvPr>
        </p:nvSpPr>
        <p:spPr>
          <a:xfrm>
            <a:off x="1244895" y="2574570"/>
            <a:ext cx="9045720" cy="389238"/>
          </a:xfrm>
        </p:spPr>
        <p:txBody>
          <a:bodyPr vert="horz" lIns="91440" tIns="45720" rIns="91440" bIns="45720" rtlCol="0" anchor="t">
            <a:noAutofit/>
          </a:bodyPr>
          <a:lstStyle/>
          <a:p>
            <a:pPr algn="ctr"/>
            <a:endParaRPr lang="en-US" sz="2800" dirty="0"/>
          </a:p>
          <a:p>
            <a:pPr algn="ctr"/>
            <a:endParaRPr lang="en-US" sz="2800" b="1" dirty="0"/>
          </a:p>
          <a:p>
            <a:pPr algn="ctr"/>
            <a:r>
              <a:rPr lang="en-US" sz="2800" b="1" dirty="0"/>
              <a:t>Subaward Management Training </a:t>
            </a:r>
          </a:p>
          <a:p>
            <a:pPr algn="ctr"/>
            <a:endParaRPr lang="en-US" sz="2800" dirty="0"/>
          </a:p>
        </p:txBody>
      </p:sp>
      <p:sp>
        <p:nvSpPr>
          <p:cNvPr id="11" name="Rectangle 10">
            <a:extLst>
              <a:ext uri="{FF2B5EF4-FFF2-40B4-BE49-F238E27FC236}">
                <a16:creationId xmlns:a16="http://schemas.microsoft.com/office/drawing/2014/main" id="{40AD336E-0093-4B5B-A061-027179D18A0A}"/>
              </a:ext>
            </a:extLst>
          </p:cNvPr>
          <p:cNvSpPr/>
          <p:nvPr/>
        </p:nvSpPr>
        <p:spPr>
          <a:xfrm>
            <a:off x="-18901" y="126697"/>
            <a:ext cx="12150810" cy="158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13" descr="Logo&#10;&#10;Description automatically generated">
            <a:extLst>
              <a:ext uri="{FF2B5EF4-FFF2-40B4-BE49-F238E27FC236}">
                <a16:creationId xmlns:a16="http://schemas.microsoft.com/office/drawing/2014/main" id="{F0556A3C-AAA3-41A0-8C42-F9D6D6E33205}"/>
              </a:ext>
            </a:extLst>
          </p:cNvPr>
          <p:cNvPicPr>
            <a:picLocks noChangeAspect="1"/>
          </p:cNvPicPr>
          <p:nvPr/>
        </p:nvPicPr>
        <p:blipFill>
          <a:blip r:embed="rId3"/>
          <a:stretch>
            <a:fillRect/>
          </a:stretch>
        </p:blipFill>
        <p:spPr>
          <a:xfrm>
            <a:off x="7766978" y="247011"/>
            <a:ext cx="3465764" cy="1341039"/>
          </a:xfrm>
          <a:prstGeom prst="rect">
            <a:avLst/>
          </a:prstGeom>
        </p:spPr>
      </p:pic>
      <p:sp>
        <p:nvSpPr>
          <p:cNvPr id="12" name="Rectangle 11">
            <a:extLst>
              <a:ext uri="{FF2B5EF4-FFF2-40B4-BE49-F238E27FC236}">
                <a16:creationId xmlns:a16="http://schemas.microsoft.com/office/drawing/2014/main" id="{C08B2563-50D9-4CA2-B36F-4E29733F04D1}"/>
              </a:ext>
            </a:extLst>
          </p:cNvPr>
          <p:cNvSpPr/>
          <p:nvPr/>
        </p:nvSpPr>
        <p:spPr>
          <a:xfrm>
            <a:off x="740118" y="3477140"/>
            <a:ext cx="914400" cy="914400"/>
          </a:xfrm>
          <a:prstGeom prst="rect">
            <a:avLst/>
          </a:prstGeom>
          <a:solidFill>
            <a:srgbClr val="002F6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7" descr="A picture containing logo&#10;&#10;Description automatically generated">
            <a:extLst>
              <a:ext uri="{FF2B5EF4-FFF2-40B4-BE49-F238E27FC236}">
                <a16:creationId xmlns:a16="http://schemas.microsoft.com/office/drawing/2014/main" id="{6E07FFC2-852C-4818-9EB7-3508807AC8C4}"/>
              </a:ext>
            </a:extLst>
          </p:cNvPr>
          <p:cNvPicPr>
            <a:picLocks noChangeAspect="1"/>
          </p:cNvPicPr>
          <p:nvPr/>
        </p:nvPicPr>
        <p:blipFill>
          <a:blip r:embed="rId4"/>
          <a:stretch>
            <a:fillRect/>
          </a:stretch>
        </p:blipFill>
        <p:spPr>
          <a:xfrm>
            <a:off x="1322832" y="183371"/>
            <a:ext cx="2042160" cy="1199931"/>
          </a:xfrm>
          <a:prstGeom prst="rect">
            <a:avLst/>
          </a:prstGeom>
        </p:spPr>
      </p:pic>
      <p:sp>
        <p:nvSpPr>
          <p:cNvPr id="15" name="TextBox 14">
            <a:extLst>
              <a:ext uri="{FF2B5EF4-FFF2-40B4-BE49-F238E27FC236}">
                <a16:creationId xmlns:a16="http://schemas.microsoft.com/office/drawing/2014/main" id="{B442BF83-E6B8-4C48-AE4B-3B20EF341A9F}"/>
              </a:ext>
            </a:extLst>
          </p:cNvPr>
          <p:cNvSpPr txBox="1"/>
          <p:nvPr/>
        </p:nvSpPr>
        <p:spPr>
          <a:xfrm>
            <a:off x="3048000" y="5466163"/>
            <a:ext cx="6101860" cy="461665"/>
          </a:xfrm>
          <a:prstGeom prst="rect">
            <a:avLst/>
          </a:prstGeom>
          <a:noFill/>
        </p:spPr>
        <p:txBody>
          <a:bodyPr wrap="square">
            <a:spAutoFit/>
          </a:bodyPr>
          <a:lstStyle/>
          <a:p>
            <a:pPr algn="ctr"/>
            <a:r>
              <a:rPr lang="en-US" sz="2400" dirty="0">
                <a:solidFill>
                  <a:schemeClr val="bg1"/>
                </a:solidFill>
              </a:rPr>
              <a:t>October 2023</a:t>
            </a:r>
            <a:endParaRPr lang="en-US" sz="1800" dirty="0">
              <a:solidFill>
                <a:schemeClr val="bg1"/>
              </a:solidFill>
            </a:endParaRPr>
          </a:p>
        </p:txBody>
      </p:sp>
    </p:spTree>
    <p:extLst>
      <p:ext uri="{BB962C8B-B14F-4D97-AF65-F5344CB8AC3E}">
        <p14:creationId xmlns:p14="http://schemas.microsoft.com/office/powerpoint/2010/main" val="15182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FBFB-4405-252E-C0F3-CE4B935504EC}"/>
              </a:ext>
            </a:extLst>
          </p:cNvPr>
          <p:cNvSpPr>
            <a:spLocks noGrp="1"/>
          </p:cNvSpPr>
          <p:nvPr>
            <p:ph type="title"/>
          </p:nvPr>
        </p:nvSpPr>
        <p:spPr/>
        <p:txBody>
          <a:bodyPr/>
          <a:lstStyle/>
          <a:p>
            <a:r>
              <a:rPr lang="en-US"/>
              <a:t>Non-US NGO Rules and Regs </a:t>
            </a:r>
          </a:p>
        </p:txBody>
      </p:sp>
      <p:pic>
        <p:nvPicPr>
          <p:cNvPr id="5" name="Content Placeholder 4">
            <a:extLst>
              <a:ext uri="{FF2B5EF4-FFF2-40B4-BE49-F238E27FC236}">
                <a16:creationId xmlns:a16="http://schemas.microsoft.com/office/drawing/2014/main" id="{9F8FD1EF-1814-CC7B-D12E-B2BCBF30AC56}"/>
              </a:ext>
            </a:extLst>
          </p:cNvPr>
          <p:cNvPicPr>
            <a:picLocks noGrp="1" noChangeAspect="1"/>
          </p:cNvPicPr>
          <p:nvPr>
            <p:ph idx="1"/>
          </p:nvPr>
        </p:nvPicPr>
        <p:blipFill>
          <a:blip r:embed="rId2"/>
          <a:stretch>
            <a:fillRect/>
          </a:stretch>
        </p:blipFill>
        <p:spPr>
          <a:xfrm>
            <a:off x="1097280" y="2218368"/>
            <a:ext cx="3756229" cy="3760788"/>
          </a:xfrm>
          <a:ln>
            <a:solidFill>
              <a:schemeClr val="tx1"/>
            </a:solidFill>
          </a:ln>
        </p:spPr>
      </p:pic>
      <p:sp>
        <p:nvSpPr>
          <p:cNvPr id="7" name="TextBox 6">
            <a:extLst>
              <a:ext uri="{FF2B5EF4-FFF2-40B4-BE49-F238E27FC236}">
                <a16:creationId xmlns:a16="http://schemas.microsoft.com/office/drawing/2014/main" id="{1B260964-9BF6-9A75-F15E-846147AD42C3}"/>
              </a:ext>
            </a:extLst>
          </p:cNvPr>
          <p:cNvSpPr txBox="1"/>
          <p:nvPr/>
        </p:nvSpPr>
        <p:spPr>
          <a:xfrm>
            <a:off x="5149392" y="2735535"/>
            <a:ext cx="6094428" cy="923330"/>
          </a:xfrm>
          <a:prstGeom prst="rect">
            <a:avLst/>
          </a:prstGeom>
          <a:noFill/>
        </p:spPr>
        <p:txBody>
          <a:bodyPr wrap="square">
            <a:spAutoFit/>
          </a:bodyPr>
          <a:lstStyle/>
          <a:p>
            <a:r>
              <a:rPr lang="en-US">
                <a:hlinkClick r:id="rId3"/>
              </a:rPr>
              <a:t>https://www.usaid.gov/sites/default/agency-policy/303mab.pdf</a:t>
            </a:r>
            <a:endParaRPr lang="en-US"/>
          </a:p>
          <a:p>
            <a:endParaRPr lang="en-US"/>
          </a:p>
        </p:txBody>
      </p:sp>
    </p:spTree>
    <p:extLst>
      <p:ext uri="{BB962C8B-B14F-4D97-AF65-F5344CB8AC3E}">
        <p14:creationId xmlns:p14="http://schemas.microsoft.com/office/powerpoint/2010/main" val="34154120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288F-F69F-BD37-D87C-A6C6A1002033}"/>
              </a:ext>
            </a:extLst>
          </p:cNvPr>
          <p:cNvSpPr>
            <a:spLocks noGrp="1"/>
          </p:cNvSpPr>
          <p:nvPr>
            <p:ph type="title"/>
          </p:nvPr>
        </p:nvSpPr>
        <p:spPr/>
        <p:txBody>
          <a:bodyPr/>
          <a:lstStyle/>
          <a:p>
            <a:r>
              <a:rPr lang="en-US"/>
              <a:t>Value-Added Tax</a:t>
            </a:r>
          </a:p>
        </p:txBody>
      </p:sp>
      <p:sp>
        <p:nvSpPr>
          <p:cNvPr id="3" name="Content Placeholder 2">
            <a:extLst>
              <a:ext uri="{FF2B5EF4-FFF2-40B4-BE49-F238E27FC236}">
                <a16:creationId xmlns:a16="http://schemas.microsoft.com/office/drawing/2014/main" id="{E740A892-A187-4C5E-8AAD-B46F890C4D76}"/>
              </a:ext>
            </a:extLst>
          </p:cNvPr>
          <p:cNvSpPr>
            <a:spLocks noGrp="1"/>
          </p:cNvSpPr>
          <p:nvPr>
            <p:ph idx="1"/>
          </p:nvPr>
        </p:nvSpPr>
        <p:spPr/>
        <p:txBody>
          <a:bodyPr>
            <a:normAutofit/>
          </a:bodyPr>
          <a:lstStyle/>
          <a:p>
            <a:pPr marL="0" marR="0" indent="0" algn="just">
              <a:lnSpc>
                <a:spcPct val="107000"/>
              </a:lnSpc>
              <a:spcBef>
                <a:spcPts val="0"/>
              </a:spcBef>
              <a:spcAft>
                <a:spcPts val="800"/>
              </a:spcAft>
              <a:buNone/>
            </a:pPr>
            <a:r>
              <a:rPr lang="en-US"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Reporting VAT and Other Taxes: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ClrTx/>
              <a:buFont typeface="Arial" panose="020B0604020202020204" pitchFamily="34" charset="0"/>
              <a:buChar char="•"/>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The subrecipient should track all Value-Added Taxes (VAT) and/or import/custom/duty taxes paid on qualifying transactions (&gt;US$500) with USAID funds, and tax reimbursements received in the format received from the prime.  </a:t>
            </a:r>
          </a:p>
          <a:p>
            <a:pPr marR="0">
              <a:lnSpc>
                <a:spcPct val="107000"/>
              </a:lnSpc>
              <a:spcBef>
                <a:spcPts val="0"/>
              </a:spcBef>
              <a:spcAft>
                <a:spcPts val="800"/>
              </a:spcAft>
              <a:buClrTx/>
              <a:buFont typeface="Arial" panose="020B0604020202020204" pitchFamily="34" charset="0"/>
              <a:buChar char="•"/>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The prime should guide the sub on the dates/frequency and reporting line to submit tax reports.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ClrTx/>
              <a:buFont typeface="Arial" panose="020B0604020202020204" pitchFamily="34" charset="0"/>
              <a:buChar char="•"/>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The prime must include this reporting requirement in all applicable sub-agreements, including subawards and contracts.</a:t>
            </a:r>
            <a:endParaRPr lang="en-US" sz="1800"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ClrTx/>
              <a:buFont typeface="Arial" panose="020B0604020202020204" pitchFamily="34" charset="0"/>
              <a:buChar char="•"/>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The prime must report on Host Government Taxes to USAID </a:t>
            </a:r>
            <a:r>
              <a:rPr lang="en-US"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by April 16 of each year</a:t>
            </a: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964872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4A10-4F75-61AC-E00C-FA20B89019A4}"/>
              </a:ext>
            </a:extLst>
          </p:cNvPr>
          <p:cNvSpPr>
            <a:spLocks noGrp="1"/>
          </p:cNvSpPr>
          <p:nvPr>
            <p:ph type="title"/>
          </p:nvPr>
        </p:nvSpPr>
        <p:spPr/>
        <p:txBody>
          <a:bodyPr/>
          <a:lstStyle/>
          <a:p>
            <a:r>
              <a:rPr lang="en-US"/>
              <a:t>Performance Progress Reports </a:t>
            </a:r>
          </a:p>
        </p:txBody>
      </p:sp>
      <p:sp>
        <p:nvSpPr>
          <p:cNvPr id="3" name="Content Placeholder 2">
            <a:extLst>
              <a:ext uri="{FF2B5EF4-FFF2-40B4-BE49-F238E27FC236}">
                <a16:creationId xmlns:a16="http://schemas.microsoft.com/office/drawing/2014/main" id="{89F6FFA3-35D9-3DA7-1F5F-F39967D685E7}"/>
              </a:ext>
            </a:extLst>
          </p:cNvPr>
          <p:cNvSpPr>
            <a:spLocks noGrp="1"/>
          </p:cNvSpPr>
          <p:nvPr>
            <p:ph idx="1"/>
          </p:nvPr>
        </p:nvSpPr>
        <p:spPr>
          <a:xfrm>
            <a:off x="1097280" y="2024313"/>
            <a:ext cx="10058400" cy="3760891"/>
          </a:xfrm>
        </p:spPr>
        <p:txBody>
          <a:bodyPr vert="horz" lIns="0" tIns="45720" rIns="0" bIns="45720" rtlCol="0" anchor="t">
            <a:normAutofit/>
          </a:bodyPr>
          <a:lstStyle/>
          <a:p>
            <a:pPr marL="342900" marR="0" indent="-342900">
              <a:lnSpc>
                <a:spcPct val="107000"/>
              </a:lnSpc>
              <a:spcBef>
                <a:spcPts val="0"/>
              </a:spcBef>
              <a:spcAft>
                <a:spcPts val="800"/>
              </a:spcAft>
              <a:buClrTx/>
              <a:buFont typeface="+mj-lt"/>
              <a:buAutoNum type="arabicPeriod"/>
            </a:pPr>
            <a:r>
              <a:rPr lang="en-US" sz="1800" dirty="0">
                <a:effectLst/>
                <a:latin typeface="Segoe UI"/>
                <a:ea typeface="Calibri" panose="020F0502020204030204" pitchFamily="34" charset="0"/>
                <a:cs typeface="Arial"/>
              </a:rPr>
              <a:t>Subs are required to submit progress reports with data on a quarterly or monthly basis if needed</a:t>
            </a:r>
            <a:r>
              <a:rPr lang="en-US" sz="1800" dirty="0">
                <a:latin typeface="Segoe UI"/>
                <a:ea typeface="Calibri" panose="020F0502020204030204" pitchFamily="34" charset="0"/>
                <a:cs typeface="Arial"/>
              </a:rPr>
              <a:t>.</a:t>
            </a:r>
            <a:endParaRPr lang="en-US" sz="1800" dirty="0">
              <a:effectLst/>
              <a:latin typeface="Segoe UI" panose="020B0502040204020203" pitchFamily="34" charset="0"/>
              <a:ea typeface="Calibri" panose="020F0502020204030204" pitchFamily="34" charset="0"/>
              <a:cs typeface="Arial" panose="020B0604020202020204" pitchFamily="34" charset="0"/>
            </a:endParaRPr>
          </a:p>
          <a:p>
            <a:pPr marL="251460" marR="0" indent="-342900">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Arial" panose="020B0604020202020204" pitchFamily="34" charset="0"/>
              </a:rPr>
              <a:t>Primes should provide a reporting template and guidance on how to collect and report data per        the indicators they have been assigned.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Arial" panose="020B0604020202020204" pitchFamily="34" charset="0"/>
              </a:rPr>
              <a:t>Open communication should be maintained with subs to enhance meeting deadlines and obtain any needed clarifications.   </a:t>
            </a:r>
          </a:p>
          <a:p>
            <a:pPr marL="342900" marR="0" indent="-342900">
              <a:lnSpc>
                <a:spcPct val="107000"/>
              </a:lnSpc>
              <a:spcBef>
                <a:spcPts val="0"/>
              </a:spcBef>
              <a:spcAft>
                <a:spcPts val="800"/>
              </a:spcAft>
              <a:buClrTx/>
              <a:buFont typeface="+mj-lt"/>
              <a:buAutoNum type="arabicPeriod"/>
            </a:pPr>
            <a:r>
              <a:rPr lang="en-US" sz="1800" dirty="0">
                <a:effectLst/>
                <a:latin typeface="Segoe UI"/>
                <a:ea typeface="Calibri" panose="020F0502020204030204" pitchFamily="34" charset="0"/>
                <a:cs typeface="Arial"/>
              </a:rPr>
              <a:t>Special, unplanned reports occur that require a quick response and input from the subrecipient</a:t>
            </a:r>
            <a:r>
              <a:rPr lang="en-US" sz="1800" dirty="0">
                <a:latin typeface="Segoe UI"/>
                <a:ea typeface="Calibri" panose="020F0502020204030204" pitchFamily="34" charset="0"/>
                <a:cs typeface="Arial"/>
              </a:rPr>
              <a:t>.</a:t>
            </a:r>
            <a:endParaRPr lang="en-US" sz="1800" dirty="0">
              <a:effectLst/>
              <a:latin typeface="Segoe UI" panose="020B0502040204020203" pitchFamily="34" charset="0"/>
              <a:ea typeface="Calibri" panose="020F0502020204030204" pitchFamily="34" charset="0"/>
              <a:cs typeface="Arial" panose="020B0604020202020204" pitchFamily="34" charset="0"/>
            </a:endParaRPr>
          </a:p>
          <a:p>
            <a:pPr marL="251460" indent="-342900">
              <a:lnSpc>
                <a:spcPct val="107000"/>
              </a:lnSpc>
              <a:spcBef>
                <a:spcPts val="0"/>
              </a:spcBef>
              <a:spcAft>
                <a:spcPts val="800"/>
              </a:spcAft>
              <a:buClrTx/>
              <a:buAutoNum type="arabicPeriod"/>
            </a:pPr>
            <a:r>
              <a:rPr lang="en-US" sz="1800" dirty="0">
                <a:latin typeface="Segoe UI"/>
                <a:ea typeface="Calibri" panose="020F0502020204030204" pitchFamily="34" charset="0"/>
                <a:cs typeface="Arial"/>
              </a:rPr>
              <a:t>Primes should provide subs with feedback, so they understand how they contribute to the prime’s activities. </a:t>
            </a:r>
            <a:endParaRPr lang="en-US" sz="1800" dirty="0">
              <a:effectLst/>
              <a:latin typeface="Calibri"/>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92414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5855-9A5B-36CB-3313-30FC85BBA17A}"/>
              </a:ext>
            </a:extLst>
          </p:cNvPr>
          <p:cNvSpPr>
            <a:spLocks noGrp="1"/>
          </p:cNvSpPr>
          <p:nvPr>
            <p:ph type="title"/>
          </p:nvPr>
        </p:nvSpPr>
        <p:spPr/>
        <p:txBody>
          <a:bodyPr/>
          <a:lstStyle/>
          <a:p>
            <a:r>
              <a:rPr lang="en-US"/>
              <a:t>USAID Marking and Branding</a:t>
            </a:r>
          </a:p>
        </p:txBody>
      </p:sp>
      <p:sp>
        <p:nvSpPr>
          <p:cNvPr id="3" name="Content Placeholder 2">
            <a:extLst>
              <a:ext uri="{FF2B5EF4-FFF2-40B4-BE49-F238E27FC236}">
                <a16:creationId xmlns:a16="http://schemas.microsoft.com/office/drawing/2014/main" id="{12B53883-110E-E6BF-87BE-86D67104C327}"/>
              </a:ext>
            </a:extLst>
          </p:cNvPr>
          <p:cNvSpPr>
            <a:spLocks noGrp="1"/>
          </p:cNvSpPr>
          <p:nvPr>
            <p:ph idx="1"/>
          </p:nvPr>
        </p:nvSpPr>
        <p:spPr/>
        <p:txBody>
          <a:bodyPr vert="horz" lIns="0" tIns="45720" rIns="0" bIns="45720" rtlCol="0" anchor="t">
            <a:normAutofit fontScale="47500" lnSpcReduction="20000"/>
          </a:bodyPr>
          <a:lstStyle/>
          <a:p>
            <a:pPr marL="0" marR="0" indent="0" algn="just">
              <a:lnSpc>
                <a:spcPct val="107000"/>
              </a:lnSpc>
              <a:spcBef>
                <a:spcPts val="0"/>
              </a:spcBef>
              <a:spcAft>
                <a:spcPts val="0"/>
              </a:spcAft>
              <a:buNone/>
            </a:pPr>
            <a:r>
              <a:rPr lang="en-US" sz="3200" dirty="0">
                <a:ea typeface="Calibri" panose="020F0502020204030204" pitchFamily="34" charset="0"/>
                <a:cs typeface="Arial" panose="020B0604020202020204" pitchFamily="34" charset="0"/>
              </a:rPr>
              <a:t>Subs </a:t>
            </a:r>
            <a:r>
              <a:rPr lang="en-US" sz="3200" dirty="0">
                <a:effectLst/>
                <a:ea typeface="Calibri" panose="020F0502020204030204" pitchFamily="34" charset="0"/>
                <a:cs typeface="Arial" panose="020B0604020202020204" pitchFamily="34" charset="0"/>
              </a:rPr>
              <a:t>must use the USAID Identity, of a size and prominence equivalent to or greater than any other identity or logo displayed, to mark partially or fully funded projects by USAID, including: </a:t>
            </a:r>
          </a:p>
          <a:p>
            <a:pPr marL="0" marR="0" indent="0" algn="just">
              <a:lnSpc>
                <a:spcPct val="107000"/>
              </a:lnSpc>
              <a:spcBef>
                <a:spcPts val="0"/>
              </a:spcBef>
              <a:spcAft>
                <a:spcPts val="0"/>
              </a:spcAft>
              <a:buNone/>
            </a:pPr>
            <a:endParaRPr lang="en-US" sz="3200" dirty="0">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pPr>
            <a:r>
              <a:rPr lang="en-US" sz="3200" dirty="0">
                <a:effectLst/>
                <a:ea typeface="Calibri" panose="020F0502020204030204" pitchFamily="34" charset="0"/>
                <a:cs typeface="Arial" panose="020B0604020202020204" pitchFamily="34" charset="0"/>
              </a:rPr>
              <a:t>Programs, projects, activities, public communications, and commodities partially or fully- funded by USAID.</a:t>
            </a:r>
          </a:p>
          <a:p>
            <a:pPr marL="0" marR="0" lvl="2" indent="0" algn="just">
              <a:lnSpc>
                <a:spcPct val="107000"/>
              </a:lnSpc>
              <a:spcBef>
                <a:spcPts val="0"/>
              </a:spcBef>
              <a:spcAft>
                <a:spcPts val="0"/>
              </a:spcAft>
              <a:buNone/>
            </a:pPr>
            <a:endParaRPr lang="en-US" sz="3200" dirty="0">
              <a:effectLst/>
              <a:ea typeface="Calibri" panose="020F0502020204030204" pitchFamily="34" charset="0"/>
              <a:cs typeface="Arial" panose="020B0604020202020204" pitchFamily="34" charset="0"/>
            </a:endParaRPr>
          </a:p>
          <a:p>
            <a:pPr marL="0" marR="0" lvl="2" indent="0" algn="just">
              <a:lnSpc>
                <a:spcPct val="107000"/>
              </a:lnSpc>
              <a:spcBef>
                <a:spcPts val="0"/>
              </a:spcBef>
              <a:spcAft>
                <a:spcPts val="0"/>
              </a:spcAft>
              <a:buNone/>
            </a:pPr>
            <a:r>
              <a:rPr lang="en-US" sz="3200" dirty="0">
                <a:effectLst/>
                <a:ea typeface="Calibri" panose="020F0502020204030204" pitchFamily="34" charset="0"/>
                <a:cs typeface="Arial" panose="020B0604020202020204" pitchFamily="34" charset="0"/>
              </a:rPr>
              <a:t>Program, project, or activity sites funded by USAID, including visible infrastructure projects or other physical sites.</a:t>
            </a:r>
          </a:p>
          <a:p>
            <a:pPr marL="0" marR="0" lvl="2" indent="0" algn="just">
              <a:lnSpc>
                <a:spcPct val="107000"/>
              </a:lnSpc>
              <a:spcBef>
                <a:spcPts val="0"/>
              </a:spcBef>
              <a:spcAft>
                <a:spcPts val="0"/>
              </a:spcAft>
              <a:buNone/>
            </a:pPr>
            <a:endParaRPr lang="en-US" sz="3200" dirty="0">
              <a:effectLst/>
              <a:ea typeface="Calibri" panose="020F0502020204030204" pitchFamily="34" charset="0"/>
              <a:cs typeface="Arial" panose="020B0604020202020204" pitchFamily="34" charset="0"/>
            </a:endParaRPr>
          </a:p>
          <a:p>
            <a:pPr marL="0" lvl="2" indent="0" algn="just">
              <a:lnSpc>
                <a:spcPct val="107000"/>
              </a:lnSpc>
              <a:spcBef>
                <a:spcPts val="0"/>
              </a:spcBef>
              <a:spcAft>
                <a:spcPts val="0"/>
              </a:spcAft>
              <a:buNone/>
            </a:pPr>
            <a:r>
              <a:rPr lang="en-US" sz="3200" dirty="0">
                <a:effectLst/>
                <a:ea typeface="Calibri" panose="020F0502020204030204" pitchFamily="34" charset="0"/>
                <a:cs typeface="Arial"/>
              </a:rPr>
              <a:t>Technical assistance, studies, reports, papers, publications, audiovisual productions, public service announcements, websites/internet activities, promotional, informational, media, or communications products</a:t>
            </a:r>
            <a:r>
              <a:rPr lang="en-US" sz="3200" dirty="0">
                <a:ea typeface="Calibri" panose="020F0502020204030204" pitchFamily="34" charset="0"/>
                <a:cs typeface="Arial"/>
              </a:rPr>
              <a:t>. </a:t>
            </a:r>
            <a:endParaRPr lang="en-US" sz="3200" dirty="0">
              <a:effectLst/>
              <a:ea typeface="Calibri" panose="020F0502020204030204" pitchFamily="34" charset="0"/>
              <a:cs typeface="Arial" panose="020B0604020202020204" pitchFamily="34" charset="0"/>
            </a:endParaRPr>
          </a:p>
          <a:p>
            <a:pPr marL="0" marR="0" lvl="2" indent="0" algn="just">
              <a:lnSpc>
                <a:spcPct val="107000"/>
              </a:lnSpc>
              <a:spcBef>
                <a:spcPts val="0"/>
              </a:spcBef>
              <a:spcAft>
                <a:spcPts val="0"/>
              </a:spcAft>
              <a:buNone/>
            </a:pPr>
            <a:endParaRPr lang="en-US" sz="3200" dirty="0">
              <a:effectLst/>
              <a:ea typeface="Calibri" panose="020F0502020204030204" pitchFamily="34" charset="0"/>
              <a:cs typeface="Arial" panose="020B0604020202020204" pitchFamily="34" charset="0"/>
            </a:endParaRPr>
          </a:p>
          <a:p>
            <a:pPr marL="0" marR="0" lvl="2" indent="0" algn="just">
              <a:lnSpc>
                <a:spcPct val="107000"/>
              </a:lnSpc>
              <a:spcBef>
                <a:spcPts val="0"/>
              </a:spcBef>
              <a:spcAft>
                <a:spcPts val="0"/>
              </a:spcAft>
              <a:buNone/>
            </a:pPr>
            <a:r>
              <a:rPr lang="en-US" sz="3200" dirty="0">
                <a:effectLst/>
                <a:ea typeface="Calibri" panose="020F0502020204030204" pitchFamily="34" charset="0"/>
                <a:cs typeface="Arial" panose="020B0604020202020204" pitchFamily="34" charset="0"/>
              </a:rPr>
              <a:t>Commodities, equipment, supplies, and other materials funded by USAID, including commodities or equipment provided under humanitarian assistance or disaster relief programs. </a:t>
            </a:r>
          </a:p>
          <a:p>
            <a:pPr marL="0" marR="0" lvl="2" indent="0" algn="just">
              <a:lnSpc>
                <a:spcPct val="107000"/>
              </a:lnSpc>
              <a:spcBef>
                <a:spcPts val="0"/>
              </a:spcBef>
              <a:spcAft>
                <a:spcPts val="0"/>
              </a:spcAft>
              <a:buNone/>
            </a:pPr>
            <a:endParaRPr lang="en-US" sz="3200" dirty="0">
              <a:ea typeface="Calibri" panose="020F0502020204030204" pitchFamily="34" charset="0"/>
              <a:cs typeface="Arial" panose="020B0604020202020204" pitchFamily="34" charset="0"/>
            </a:endParaRPr>
          </a:p>
          <a:p>
            <a:pPr marL="0" marR="0" lvl="2" indent="0" algn="just">
              <a:lnSpc>
                <a:spcPct val="107000"/>
              </a:lnSpc>
              <a:spcBef>
                <a:spcPts val="0"/>
              </a:spcBef>
              <a:spcAft>
                <a:spcPts val="0"/>
              </a:spcAft>
              <a:buNone/>
            </a:pPr>
            <a:r>
              <a:rPr lang="en-US" sz="3200" dirty="0">
                <a:effectLst/>
                <a:ea typeface="Calibri" panose="020F0502020204030204" pitchFamily="34" charset="0"/>
                <a:cs typeface="Arial" panose="020B0604020202020204" pitchFamily="34" charset="0"/>
              </a:rPr>
              <a:t>Training courses, conferences, seminars, exhibitions, fairs, workshops, press conferences, and other public activities. If the USAID Identity cannot be displayed, the recipient is encouraged to otherwise acknowledge USAID and the support of the American people.</a:t>
            </a:r>
          </a:p>
          <a:p>
            <a:endParaRPr lang="en-US" dirty="0"/>
          </a:p>
        </p:txBody>
      </p:sp>
    </p:spTree>
    <p:extLst>
      <p:ext uri="{BB962C8B-B14F-4D97-AF65-F5344CB8AC3E}">
        <p14:creationId xmlns:p14="http://schemas.microsoft.com/office/powerpoint/2010/main" val="32912499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5855-9A5B-36CB-3313-30FC85BBA17A}"/>
              </a:ext>
            </a:extLst>
          </p:cNvPr>
          <p:cNvSpPr>
            <a:spLocks noGrp="1"/>
          </p:cNvSpPr>
          <p:nvPr>
            <p:ph type="title"/>
          </p:nvPr>
        </p:nvSpPr>
        <p:spPr/>
        <p:txBody>
          <a:bodyPr/>
          <a:lstStyle/>
          <a:p>
            <a:r>
              <a:rPr lang="en-US"/>
              <a:t>Special Requirements</a:t>
            </a:r>
          </a:p>
        </p:txBody>
      </p:sp>
      <p:sp>
        <p:nvSpPr>
          <p:cNvPr id="3" name="Content Placeholder 2">
            <a:extLst>
              <a:ext uri="{FF2B5EF4-FFF2-40B4-BE49-F238E27FC236}">
                <a16:creationId xmlns:a16="http://schemas.microsoft.com/office/drawing/2014/main" id="{12B53883-110E-E6BF-87BE-86D67104C327}"/>
              </a:ext>
            </a:extLst>
          </p:cNvPr>
          <p:cNvSpPr>
            <a:spLocks noGrp="1"/>
          </p:cNvSpPr>
          <p:nvPr>
            <p:ph idx="1"/>
          </p:nvPr>
        </p:nvSpPr>
        <p:spPr/>
        <p:txBody>
          <a:bodyPr vert="horz" lIns="0" tIns="45720" rIns="0" bIns="45720" rtlCol="0" anchor="t">
            <a:normAutofit/>
          </a:bodyPr>
          <a:lstStyle/>
          <a:p>
            <a:pPr marL="0" marR="0">
              <a:lnSpc>
                <a:spcPct val="107000"/>
              </a:lnSpc>
              <a:spcBef>
                <a:spcPts val="0"/>
              </a:spcBef>
              <a:spcAft>
                <a:spcPts val="0"/>
              </a:spcAft>
            </a:pPr>
            <a:r>
              <a:rPr lang="en-US" sz="1600" dirty="0">
                <a:cs typeface="Arial" panose="020B0604020202020204" pitchFamily="34" charset="0"/>
              </a:rPr>
              <a:t>Marking requirements also apply to subrecipients. </a:t>
            </a:r>
          </a:p>
          <a:p>
            <a:pPr marL="0" marR="0">
              <a:lnSpc>
                <a:spcPct val="107000"/>
              </a:lnSpc>
              <a:spcBef>
                <a:spcPts val="0"/>
              </a:spcBef>
              <a:spcAft>
                <a:spcPts val="0"/>
              </a:spcAft>
            </a:pPr>
            <a:endParaRPr lang="en-US" sz="1600" dirty="0">
              <a:cs typeface="Arial" panose="020B0604020202020204" pitchFamily="34" charset="0"/>
            </a:endParaRPr>
          </a:p>
          <a:p>
            <a:pPr marL="0" marR="0">
              <a:lnSpc>
                <a:spcPct val="107000"/>
              </a:lnSpc>
              <a:spcBef>
                <a:spcPts val="0"/>
              </a:spcBef>
              <a:spcAft>
                <a:spcPts val="0"/>
              </a:spcAft>
            </a:pPr>
            <a:r>
              <a:rPr lang="en-US" sz="1600" dirty="0">
                <a:cs typeface="Arial"/>
              </a:rPr>
              <a:t>As per section (</a:t>
            </a:r>
            <a:r>
              <a:rPr lang="en-US" sz="1600" dirty="0" err="1">
                <a:cs typeface="Arial"/>
              </a:rPr>
              <a:t>i</a:t>
            </a:r>
            <a:r>
              <a:rPr lang="en-US" sz="1600" dirty="0">
                <a:cs typeface="Arial"/>
              </a:rPr>
              <a:t>) of M9, the recipient must include the following marking provision in any sub-agreements entered into under the USAID award:</a:t>
            </a:r>
          </a:p>
          <a:p>
            <a:pPr marL="0" marR="0">
              <a:lnSpc>
                <a:spcPct val="107000"/>
              </a:lnSpc>
              <a:spcBef>
                <a:spcPts val="0"/>
              </a:spcBef>
              <a:spcAft>
                <a:spcPts val="0"/>
              </a:spcAft>
            </a:pPr>
            <a:endParaRPr lang="en-US" sz="1600" dirty="0">
              <a:cs typeface="Arial" panose="020B0604020202020204" pitchFamily="34" charset="0"/>
            </a:endParaRPr>
          </a:p>
          <a:p>
            <a:pPr marL="0">
              <a:lnSpc>
                <a:spcPct val="107000"/>
              </a:lnSpc>
              <a:spcBef>
                <a:spcPts val="0"/>
              </a:spcBef>
              <a:spcAft>
                <a:spcPts val="0"/>
              </a:spcAft>
            </a:pPr>
            <a:r>
              <a:rPr lang="en-US" sz="1600" dirty="0">
                <a:cs typeface="Arial"/>
              </a:rPr>
              <a:t>"As a condition of receipt of this subaward, marking with the USAID Identity of a size and prominence equivalent to or greater than the recipient's, subrecipient's, other donors‘, or third party's is required. In the event the recipient chooses not to require marking with its own identity or logo by the subrecipient, USAID may, at its discretion, require marking by the subrecipient with the USAID Identity." </a:t>
            </a:r>
            <a:endParaRPr lang="en-US" sz="1600" dirty="0">
              <a:cs typeface="Arial" panose="020B0604020202020204" pitchFamily="34" charset="0"/>
            </a:endParaRPr>
          </a:p>
          <a:p>
            <a:pPr marL="0" marR="0">
              <a:lnSpc>
                <a:spcPct val="107000"/>
              </a:lnSpc>
              <a:spcBef>
                <a:spcPts val="0"/>
              </a:spcBef>
              <a:spcAft>
                <a:spcPts val="0"/>
              </a:spcAft>
            </a:pPr>
            <a:endParaRPr lang="en-US" sz="1600" dirty="0">
              <a:cs typeface="Arial" panose="020B0604020202020204" pitchFamily="34" charset="0"/>
            </a:endParaRPr>
          </a:p>
          <a:p>
            <a:pPr marL="0" marR="0">
              <a:lnSpc>
                <a:spcPct val="107000"/>
              </a:lnSpc>
              <a:spcBef>
                <a:spcPts val="0"/>
              </a:spcBef>
              <a:spcAft>
                <a:spcPts val="0"/>
              </a:spcAft>
            </a:pPr>
            <a:r>
              <a:rPr lang="en-US" sz="1600" dirty="0">
                <a:cs typeface="Arial" panose="020B0604020202020204" pitchFamily="34" charset="0"/>
              </a:rPr>
              <a:t>Special Requirements under M9:</a:t>
            </a:r>
          </a:p>
          <a:p>
            <a:pPr marL="486410" lvl="1" indent="-285750">
              <a:lnSpc>
                <a:spcPct val="107000"/>
              </a:lnSpc>
              <a:spcBef>
                <a:spcPts val="0"/>
              </a:spcBef>
              <a:spcAft>
                <a:spcPts val="0"/>
              </a:spcAft>
              <a:buFont typeface="Arial" panose="020B0604020202020204" pitchFamily="34" charset="0"/>
              <a:buChar char="•"/>
            </a:pPr>
            <a:r>
              <a:rPr lang="en-US" sz="1600" dirty="0">
                <a:cs typeface="Arial" panose="020B0604020202020204" pitchFamily="34" charset="0"/>
              </a:rPr>
              <a:t>"public communication" in which content has not been approved by USAID must contain a disclaimer </a:t>
            </a:r>
          </a:p>
          <a:p>
            <a:pPr marL="486410" lvl="1" indent="-285750">
              <a:lnSpc>
                <a:spcPct val="107000"/>
              </a:lnSpc>
              <a:spcBef>
                <a:spcPts val="0"/>
              </a:spcBef>
              <a:spcAft>
                <a:spcPts val="0"/>
              </a:spcAft>
              <a:buFont typeface="Arial" panose="020B0604020202020204" pitchFamily="34" charset="0"/>
              <a:buChar char="•"/>
            </a:pPr>
            <a:r>
              <a:rPr lang="en-US" sz="1600" dirty="0">
                <a:cs typeface="Arial" panose="020B0604020202020204" pitchFamily="34" charset="0"/>
              </a:rPr>
              <a:t>two copies of all program and communications materials produced under an award must be provided to the USAID AOR.</a:t>
            </a:r>
          </a:p>
          <a:p>
            <a:pPr marL="0" indent="0">
              <a:buNone/>
            </a:pPr>
            <a:endParaRPr lang="en-US" dirty="0"/>
          </a:p>
        </p:txBody>
      </p:sp>
    </p:spTree>
    <p:extLst>
      <p:ext uri="{BB962C8B-B14F-4D97-AF65-F5344CB8AC3E}">
        <p14:creationId xmlns:p14="http://schemas.microsoft.com/office/powerpoint/2010/main" val="142678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5855-9A5B-36CB-3313-30FC85BBA17A}"/>
              </a:ext>
            </a:extLst>
          </p:cNvPr>
          <p:cNvSpPr>
            <a:spLocks noGrp="1"/>
          </p:cNvSpPr>
          <p:nvPr>
            <p:ph type="title"/>
          </p:nvPr>
        </p:nvSpPr>
        <p:spPr/>
        <p:txBody>
          <a:bodyPr/>
          <a:lstStyle/>
          <a:p>
            <a:r>
              <a:rPr lang="en-US" dirty="0"/>
              <a:t>Environmental Reporting</a:t>
            </a:r>
          </a:p>
        </p:txBody>
      </p:sp>
      <p:sp>
        <p:nvSpPr>
          <p:cNvPr id="3" name="Content Placeholder 2">
            <a:extLst>
              <a:ext uri="{FF2B5EF4-FFF2-40B4-BE49-F238E27FC236}">
                <a16:creationId xmlns:a16="http://schemas.microsoft.com/office/drawing/2014/main" id="{12B53883-110E-E6BF-87BE-86D67104C327}"/>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Per EMMP timelines, the recipient (prime/sub) should prepare an Environmental Mitigation and Monitoring Report (EMMR) for submission to the AO/AOR and the USAID Environmental Compliance Database USAID Environmental Compliance Database.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If a subrecipient implements program activities that require developing an EMMP, the prime is responsible for ensuring timely preparation and submission to the AO.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453432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6BA3-FF52-3BAE-CA73-0A5077F5C90F}"/>
              </a:ext>
            </a:extLst>
          </p:cNvPr>
          <p:cNvSpPr>
            <a:spLocks noGrp="1"/>
          </p:cNvSpPr>
          <p:nvPr>
            <p:ph type="title"/>
          </p:nvPr>
        </p:nvSpPr>
        <p:spPr>
          <a:xfrm>
            <a:off x="721229" y="286605"/>
            <a:ext cx="10434451" cy="1430965"/>
          </a:xfrm>
        </p:spPr>
        <p:txBody>
          <a:bodyPr/>
          <a:lstStyle/>
          <a:p>
            <a:r>
              <a:rPr lang="en-US" b="1" dirty="0"/>
              <a:t>Session 8: Subaward Monitoring</a:t>
            </a:r>
          </a:p>
        </p:txBody>
      </p:sp>
      <p:sp>
        <p:nvSpPr>
          <p:cNvPr id="3" name="Content Placeholder 2">
            <a:extLst>
              <a:ext uri="{FF2B5EF4-FFF2-40B4-BE49-F238E27FC236}">
                <a16:creationId xmlns:a16="http://schemas.microsoft.com/office/drawing/2014/main" id="{95157EAA-B079-30B3-DFF0-79A65C3D3E9F}"/>
              </a:ext>
            </a:extLst>
          </p:cNvPr>
          <p:cNvSpPr>
            <a:spLocks noGrp="1"/>
          </p:cNvSpPr>
          <p:nvPr>
            <p:ph idx="1"/>
          </p:nvPr>
        </p:nvSpPr>
        <p:spPr/>
        <p:txBody>
          <a:bodyPr/>
          <a:lstStyle/>
          <a:p>
            <a:pPr marL="0" indent="0" algn="l" rtl="0" fontAlgn="base">
              <a:buClrTx/>
              <a:buNone/>
            </a:pPr>
            <a:r>
              <a:rPr lang="en-US" sz="1800" b="1" i="0" dirty="0">
                <a:solidFill>
                  <a:srgbClr val="000000"/>
                </a:solidFill>
                <a:effectLst/>
                <a:latin typeface="Segoe UI" panose="020B0502040204020203" pitchFamily="34" charset="0"/>
              </a:rPr>
              <a:t>Learning Objectives </a:t>
            </a:r>
          </a:p>
          <a:p>
            <a:pPr marL="0" indent="0" algn="l" rtl="0" fontAlgn="base">
              <a:buClrTx/>
              <a:buNone/>
            </a:pPr>
            <a:r>
              <a:rPr lang="en-US" sz="1800" b="0" i="0" dirty="0">
                <a:solidFill>
                  <a:srgbClr val="000000"/>
                </a:solidFill>
                <a:effectLst/>
                <a:latin typeface="Segoe UI" panose="020B0502040204020203" pitchFamily="34" charset="0"/>
              </a:rPr>
              <a:t>To understand how to conduct:</a:t>
            </a:r>
          </a:p>
          <a:p>
            <a:pPr lvl="1" fontAlgn="base">
              <a:buFont typeface="Arial" panose="020B0604020202020204" pitchFamily="34" charset="0"/>
              <a:buChar char="•"/>
            </a:pPr>
            <a:r>
              <a:rPr lang="en-US" sz="1400" dirty="0">
                <a:solidFill>
                  <a:srgbClr val="000000"/>
                </a:solidFill>
                <a:latin typeface="Segoe UI" panose="020B0502040204020203" pitchFamily="34" charset="0"/>
              </a:rPr>
              <a:t>Program Monitoring</a:t>
            </a:r>
          </a:p>
          <a:p>
            <a:pPr lvl="1" fontAlgn="base">
              <a:buFont typeface="Arial" panose="020B0604020202020204" pitchFamily="34" charset="0"/>
              <a:buChar char="•"/>
            </a:pPr>
            <a:r>
              <a:rPr lang="en-US" sz="1400" b="0" i="0" dirty="0">
                <a:solidFill>
                  <a:srgbClr val="000000"/>
                </a:solidFill>
                <a:effectLst/>
                <a:latin typeface="Segoe UI" panose="020B0502040204020203" pitchFamily="34" charset="0"/>
              </a:rPr>
              <a:t>Financial Monitoring</a:t>
            </a:r>
          </a:p>
          <a:p>
            <a:pPr lvl="1" fontAlgn="base">
              <a:buFont typeface="Arial" panose="020B0604020202020204" pitchFamily="34" charset="0"/>
              <a:buChar char="•"/>
            </a:pPr>
            <a:r>
              <a:rPr lang="en-US" sz="1400" dirty="0">
                <a:solidFill>
                  <a:srgbClr val="000000"/>
                </a:solidFill>
                <a:latin typeface="Segoe UI" panose="020B0502040204020203" pitchFamily="34" charset="0"/>
              </a:rPr>
              <a:t>Compliance Monitoring</a:t>
            </a:r>
          </a:p>
          <a:p>
            <a:pPr lvl="1" fontAlgn="base">
              <a:buFont typeface="Arial" panose="020B0604020202020204" pitchFamily="34" charset="0"/>
              <a:buChar char="•"/>
            </a:pPr>
            <a:r>
              <a:rPr lang="en-US" sz="1400" b="0" i="0" dirty="0">
                <a:solidFill>
                  <a:srgbClr val="000000"/>
                </a:solidFill>
                <a:effectLst/>
                <a:latin typeface="Segoe UI" panose="020B0502040204020203" pitchFamily="34" charset="0"/>
              </a:rPr>
              <a:t>Data Reviews</a:t>
            </a:r>
          </a:p>
          <a:p>
            <a:pPr lvl="1" fontAlgn="base">
              <a:buFont typeface="Arial" panose="020B0604020202020204" pitchFamily="34" charset="0"/>
              <a:buChar char="•"/>
            </a:pPr>
            <a:r>
              <a:rPr lang="en-US" sz="1400" dirty="0">
                <a:solidFill>
                  <a:srgbClr val="000000"/>
                </a:solidFill>
                <a:latin typeface="Segoe UI" panose="020B0502040204020203" pitchFamily="34" charset="0"/>
              </a:rPr>
              <a:t>Audit Reviews</a:t>
            </a:r>
          </a:p>
          <a:p>
            <a:pPr lvl="1" fontAlgn="base">
              <a:buFont typeface="Arial" panose="020B0604020202020204" pitchFamily="34" charset="0"/>
              <a:buChar char="•"/>
            </a:pPr>
            <a:r>
              <a:rPr lang="en-US" sz="1400" b="0" i="0" dirty="0">
                <a:solidFill>
                  <a:srgbClr val="000000"/>
                </a:solidFill>
                <a:effectLst/>
                <a:latin typeface="Segoe UI" panose="020B0502040204020203" pitchFamily="34" charset="0"/>
              </a:rPr>
              <a:t>Corrective Action Plans</a:t>
            </a:r>
          </a:p>
          <a:p>
            <a:pPr marL="201168" lvl="1" indent="0" fontAlgn="base">
              <a:buNone/>
            </a:pPr>
            <a:endParaRPr lang="en-US" sz="1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2545206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7BC88-702C-B9FB-E78F-C3A2FAFEF641}"/>
              </a:ext>
            </a:extLst>
          </p:cNvPr>
          <p:cNvSpPr txBox="1">
            <a:spLocks/>
          </p:cNvSpPr>
          <p:nvPr/>
        </p:nvSpPr>
        <p:spPr>
          <a:xfrm>
            <a:off x="1249680" y="2487260"/>
            <a:ext cx="9494520" cy="3760891"/>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87000"/>
              </a:lnSpc>
              <a:spcBef>
                <a:spcPts val="0"/>
              </a:spcBef>
              <a:spcAft>
                <a:spcPts val="0"/>
              </a:spcAft>
              <a:buClrTx/>
              <a:buFont typeface="+mj-lt"/>
              <a:buAutoNum type="arabicPeriod"/>
            </a:pPr>
            <a:r>
              <a:rPr lang="en-US" sz="3200" dirty="0"/>
              <a:t>Monitoring vs. Reviews</a:t>
            </a:r>
          </a:p>
          <a:p>
            <a:pPr marL="514350" indent="-514350">
              <a:lnSpc>
                <a:spcPct val="87000"/>
              </a:lnSpc>
              <a:spcBef>
                <a:spcPts val="0"/>
              </a:spcBef>
              <a:spcAft>
                <a:spcPts val="0"/>
              </a:spcAft>
              <a:buClrTx/>
              <a:buFont typeface="+mj-lt"/>
              <a:buAutoNum type="arabicPeriod"/>
            </a:pPr>
            <a:r>
              <a:rPr lang="en-US" sz="3200" dirty="0"/>
              <a:t>Types of Subaward Monitoring</a:t>
            </a:r>
          </a:p>
          <a:p>
            <a:pPr marL="514350" indent="-514350">
              <a:lnSpc>
                <a:spcPct val="87000"/>
              </a:lnSpc>
              <a:spcBef>
                <a:spcPts val="0"/>
              </a:spcBef>
              <a:spcAft>
                <a:spcPts val="0"/>
              </a:spcAft>
              <a:buClrTx/>
              <a:buFont typeface="+mj-lt"/>
              <a:buAutoNum type="arabicPeriod"/>
            </a:pPr>
            <a:r>
              <a:rPr lang="en-US" sz="3200" dirty="0"/>
              <a:t>Onsite Monitoring</a:t>
            </a:r>
          </a:p>
          <a:p>
            <a:pPr marL="514350" indent="-514350">
              <a:lnSpc>
                <a:spcPct val="87000"/>
              </a:lnSpc>
              <a:spcBef>
                <a:spcPts val="0"/>
              </a:spcBef>
              <a:spcAft>
                <a:spcPts val="0"/>
              </a:spcAft>
              <a:buClrTx/>
              <a:buFont typeface="+mj-lt"/>
              <a:buAutoNum type="arabicPeriod"/>
            </a:pPr>
            <a:r>
              <a:rPr lang="en-US" sz="3200" dirty="0"/>
              <a:t>Planning Onsite Visits</a:t>
            </a:r>
          </a:p>
          <a:p>
            <a:pPr marL="514350" indent="-514350">
              <a:lnSpc>
                <a:spcPct val="87000"/>
              </a:lnSpc>
              <a:spcBef>
                <a:spcPts val="0"/>
              </a:spcBef>
              <a:spcAft>
                <a:spcPts val="0"/>
              </a:spcAft>
              <a:buClrTx/>
              <a:buFont typeface="+mj-lt"/>
              <a:buAutoNum type="arabicPeriod"/>
            </a:pPr>
            <a:r>
              <a:rPr lang="en-US" sz="3200" dirty="0"/>
              <a:t>Offsite Monitoring</a:t>
            </a:r>
          </a:p>
          <a:p>
            <a:pPr marL="0" indent="0">
              <a:lnSpc>
                <a:spcPct val="87000"/>
              </a:lnSpc>
              <a:spcBef>
                <a:spcPts val="0"/>
              </a:spcBef>
              <a:spcAft>
                <a:spcPts val="0"/>
              </a:spcAft>
              <a:buClr>
                <a:schemeClr val="accent2"/>
              </a:buClr>
              <a:buNone/>
            </a:pPr>
            <a:endParaRPr lang="en-US" sz="6600" dirty="0"/>
          </a:p>
          <a:p>
            <a:pPr>
              <a:lnSpc>
                <a:spcPct val="87000"/>
              </a:lnSpc>
              <a:spcBef>
                <a:spcPts val="0"/>
              </a:spcBef>
              <a:spcAft>
                <a:spcPts val="0"/>
              </a:spcAft>
              <a:buClr>
                <a:schemeClr val="accent2"/>
              </a:buClr>
              <a:buFont typeface="Wingdings" panose="05000000000000000000" pitchFamily="2" charset="2"/>
              <a:buChar char="v"/>
            </a:pPr>
            <a:endParaRPr lang="en-US" sz="3200" dirty="0"/>
          </a:p>
          <a:p>
            <a:pPr>
              <a:lnSpc>
                <a:spcPct val="87000"/>
              </a:lnSpc>
              <a:spcBef>
                <a:spcPts val="0"/>
              </a:spcBef>
              <a:spcAft>
                <a:spcPts val="0"/>
              </a:spcAft>
              <a:buClr>
                <a:schemeClr val="accent2"/>
              </a:buClr>
              <a:buFont typeface="Wingdings" panose="05000000000000000000" pitchFamily="2" charset="2"/>
              <a:buChar char="v"/>
            </a:pPr>
            <a:endParaRPr lang="en-US" sz="3200" dirty="0"/>
          </a:p>
          <a:p>
            <a:pPr marL="0" indent="0">
              <a:buNone/>
            </a:pPr>
            <a:endParaRPr lang="en-US" sz="1000" b="1" dirty="0">
              <a:solidFill>
                <a:schemeClr val="tx1"/>
              </a:solidFill>
              <a:cs typeface="Calibri" panose="020F0502020204030204" pitchFamily="34" charset="0"/>
            </a:endParaRPr>
          </a:p>
          <a:p>
            <a:pPr marL="0" indent="0">
              <a:buFont typeface="Calibri" panose="020F0502020204030204" pitchFamily="34" charset="0"/>
              <a:buNone/>
            </a:pPr>
            <a:endParaRPr lang="en-US" dirty="0"/>
          </a:p>
        </p:txBody>
      </p:sp>
      <p:sp>
        <p:nvSpPr>
          <p:cNvPr id="6" name="Title 1">
            <a:extLst>
              <a:ext uri="{FF2B5EF4-FFF2-40B4-BE49-F238E27FC236}">
                <a16:creationId xmlns:a16="http://schemas.microsoft.com/office/drawing/2014/main" id="{71F53204-E780-8628-12AF-7CEB6222306A}"/>
              </a:ext>
            </a:extLst>
          </p:cNvPr>
          <p:cNvSpPr>
            <a:spLocks noGrp="1"/>
          </p:cNvSpPr>
          <p:nvPr>
            <p:ph type="title"/>
          </p:nvPr>
        </p:nvSpPr>
        <p:spPr>
          <a:xfrm>
            <a:off x="1097280" y="286605"/>
            <a:ext cx="10058400" cy="1450757"/>
          </a:xfrm>
        </p:spPr>
        <p:txBody>
          <a:bodyPr/>
          <a:lstStyle/>
          <a:p>
            <a:r>
              <a:rPr lang="en-US" b="1" dirty="0"/>
              <a:t>Topics for Subaward Monitoring</a:t>
            </a:r>
          </a:p>
        </p:txBody>
      </p:sp>
    </p:spTree>
    <p:extLst>
      <p:ext uri="{BB962C8B-B14F-4D97-AF65-F5344CB8AC3E}">
        <p14:creationId xmlns:p14="http://schemas.microsoft.com/office/powerpoint/2010/main" val="8265922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Monitoring versus Reviews</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a:bodyPr>
          <a:lstStyle/>
          <a:p>
            <a:pPr marL="0" indent="0">
              <a:buNone/>
            </a:pPr>
            <a:r>
              <a:rPr lang="en-US" b="1" dirty="0"/>
              <a:t>What is monitoring?</a:t>
            </a:r>
          </a:p>
          <a:p>
            <a:pPr marL="0" indent="0">
              <a:buNone/>
            </a:pPr>
            <a:r>
              <a:rPr lang="en-US" dirty="0"/>
              <a:t>The collection and analysis of information about a project or program during the performance thereof.</a:t>
            </a:r>
          </a:p>
          <a:p>
            <a:pPr marL="0" indent="0">
              <a:buNone/>
            </a:pPr>
            <a:r>
              <a:rPr lang="en-US" b="1" dirty="0"/>
              <a:t>What are reviews?</a:t>
            </a:r>
          </a:p>
          <a:p>
            <a:pPr marL="0" indent="0">
              <a:buNone/>
            </a:pPr>
            <a:r>
              <a:rPr lang="en-US" dirty="0"/>
              <a:t>The periodic, retrospective assessment of an organization, project, or program that might be conducted internally (by the prime) or by an external independent evaluator.</a:t>
            </a:r>
          </a:p>
        </p:txBody>
      </p:sp>
    </p:spTree>
    <p:extLst>
      <p:ext uri="{BB962C8B-B14F-4D97-AF65-F5344CB8AC3E}">
        <p14:creationId xmlns:p14="http://schemas.microsoft.com/office/powerpoint/2010/main" val="37820464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Types of Subaward Monitoring</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a:bodyPr>
          <a:lstStyle/>
          <a:p>
            <a:pPr marL="0" indent="0">
              <a:buNone/>
            </a:pPr>
            <a:r>
              <a:rPr lang="en-US"/>
              <a:t>Program Monitoring</a:t>
            </a:r>
          </a:p>
          <a:p>
            <a:pPr marL="0" indent="0">
              <a:buNone/>
            </a:pPr>
            <a:r>
              <a:rPr lang="en-US"/>
              <a:t>Financial Monitoring</a:t>
            </a:r>
          </a:p>
          <a:p>
            <a:pPr marL="0" indent="0">
              <a:buNone/>
            </a:pPr>
            <a:r>
              <a:rPr lang="en-US"/>
              <a:t>Compliance Monitoring</a:t>
            </a:r>
          </a:p>
          <a:p>
            <a:pPr marL="0" indent="0">
              <a:buNone/>
            </a:pPr>
            <a:r>
              <a:rPr lang="en-US"/>
              <a:t>Data Reviews</a:t>
            </a:r>
          </a:p>
          <a:p>
            <a:pPr marL="0" indent="0">
              <a:buNone/>
            </a:pPr>
            <a:r>
              <a:rPr lang="en-US"/>
              <a:t>Audit Reviews</a:t>
            </a:r>
          </a:p>
          <a:p>
            <a:pPr marL="0" indent="0">
              <a:buNone/>
            </a:pPr>
            <a:r>
              <a:rPr lang="en-US"/>
              <a:t>Corrective Action Plans</a:t>
            </a:r>
          </a:p>
          <a:p>
            <a:pPr marL="0" indent="0">
              <a:buNone/>
            </a:pPr>
            <a:endParaRPr lang="en-US"/>
          </a:p>
        </p:txBody>
      </p:sp>
    </p:spTree>
    <p:extLst>
      <p:ext uri="{BB962C8B-B14F-4D97-AF65-F5344CB8AC3E}">
        <p14:creationId xmlns:p14="http://schemas.microsoft.com/office/powerpoint/2010/main" val="27337939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dirty="0"/>
              <a:t>Onsite Monitoring</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a:bodyPr>
          <a:lstStyle/>
          <a:p>
            <a:pPr marL="0" indent="0">
              <a:buNone/>
            </a:pPr>
            <a:r>
              <a:rPr lang="en-US" dirty="0"/>
              <a:t>Prime’s responsibilities:</a:t>
            </a:r>
          </a:p>
          <a:p>
            <a:pPr>
              <a:buClr>
                <a:schemeClr val="tx1"/>
              </a:buClr>
              <a:buFont typeface="Arial" panose="020B0604020202020204" pitchFamily="34" charset="0"/>
              <a:buChar char="•"/>
            </a:pPr>
            <a:r>
              <a:rPr lang="en-US" dirty="0"/>
              <a:t> Performance monitoring</a:t>
            </a:r>
          </a:p>
          <a:p>
            <a:pPr>
              <a:buClr>
                <a:schemeClr val="tx1"/>
              </a:buClr>
              <a:buFont typeface="Arial" panose="020B0604020202020204" pitchFamily="34" charset="0"/>
              <a:buChar char="•"/>
            </a:pPr>
            <a:r>
              <a:rPr lang="en-US" dirty="0"/>
              <a:t> Context monitoring</a:t>
            </a:r>
          </a:p>
          <a:p>
            <a:pPr>
              <a:buClr>
                <a:schemeClr val="tx1"/>
              </a:buClr>
              <a:buFont typeface="Arial" panose="020B0604020202020204" pitchFamily="34" charset="0"/>
              <a:buChar char="•"/>
            </a:pPr>
            <a:r>
              <a:rPr lang="en-US" dirty="0"/>
              <a:t> Data verification</a:t>
            </a:r>
          </a:p>
          <a:p>
            <a:pPr>
              <a:buClr>
                <a:schemeClr val="tx1"/>
              </a:buClr>
              <a:buFont typeface="Arial" panose="020B0604020202020204" pitchFamily="34" charset="0"/>
              <a:buChar char="•"/>
            </a:pPr>
            <a:r>
              <a:rPr lang="en-US" dirty="0"/>
              <a:t> Learning to inform design and implementation</a:t>
            </a:r>
          </a:p>
          <a:p>
            <a:pPr>
              <a:buClr>
                <a:schemeClr val="tx1"/>
              </a:buClr>
              <a:buFont typeface="Arial" panose="020B0604020202020204" pitchFamily="34" charset="0"/>
              <a:buChar char="•"/>
            </a:pPr>
            <a:r>
              <a:rPr lang="en-US" dirty="0"/>
              <a:t> Checking compliance against subaward requirements</a:t>
            </a:r>
          </a:p>
          <a:p>
            <a:pPr marL="0" indent="0">
              <a:buNone/>
            </a:pPr>
            <a:endParaRPr lang="en-US" dirty="0"/>
          </a:p>
        </p:txBody>
      </p:sp>
    </p:spTree>
    <p:extLst>
      <p:ext uri="{BB962C8B-B14F-4D97-AF65-F5344CB8AC3E}">
        <p14:creationId xmlns:p14="http://schemas.microsoft.com/office/powerpoint/2010/main" val="31140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B202-104C-F43E-2281-EAAF105D6637}"/>
              </a:ext>
            </a:extLst>
          </p:cNvPr>
          <p:cNvSpPr>
            <a:spLocks noGrp="1"/>
          </p:cNvSpPr>
          <p:nvPr>
            <p:ph type="title"/>
          </p:nvPr>
        </p:nvSpPr>
        <p:spPr/>
        <p:txBody>
          <a:bodyPr/>
          <a:lstStyle/>
          <a:p>
            <a:r>
              <a:rPr lang="en-US"/>
              <a:t>Refresher on Mandatory Standard Provisions (MSP)</a:t>
            </a:r>
          </a:p>
        </p:txBody>
      </p:sp>
      <p:sp>
        <p:nvSpPr>
          <p:cNvPr id="3" name="Content Placeholder 2">
            <a:extLst>
              <a:ext uri="{FF2B5EF4-FFF2-40B4-BE49-F238E27FC236}">
                <a16:creationId xmlns:a16="http://schemas.microsoft.com/office/drawing/2014/main" id="{36C3EA47-3F7C-AEB6-C8F5-1756863F8CAC}"/>
              </a:ext>
            </a:extLst>
          </p:cNvPr>
          <p:cNvSpPr>
            <a:spLocks noGrp="1"/>
          </p:cNvSpPr>
          <p:nvPr>
            <p:ph idx="1"/>
          </p:nvPr>
        </p:nvSpPr>
        <p:spPr/>
        <p:txBody>
          <a:bodyPr vert="horz" lIns="0" tIns="45720" rIns="0" bIns="45720" rtlCol="0" anchor="t">
            <a:normAutofit fontScale="92500" lnSpcReduction="20000"/>
          </a:bodyPr>
          <a:lstStyle/>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Allowable Costs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Accounting, Audit, And Records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Amendment Of Award And Revision Of Budget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Notices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Procurement Policies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Eligibility Rules For Procurement Of Commodities And Services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Title To And Use Of Property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Submissions To The Development Experience Clearinghouse And Data Rights </a:t>
            </a:r>
          </a:p>
          <a:p>
            <a:pPr marL="342900" indent="-342900">
              <a:lnSpc>
                <a:spcPct val="107000"/>
              </a:lnSpc>
              <a:spcBef>
                <a:spcPts val="0"/>
              </a:spcBef>
              <a:spcAft>
                <a:spcPts val="0"/>
              </a:spcAft>
              <a:buClrTx/>
              <a:buFont typeface="+mj-lt"/>
              <a:buAutoNum type="arabicPeriod"/>
            </a:pPr>
            <a:r>
              <a:rPr lang="en-US" sz="1800" dirty="0">
                <a:effectLst/>
                <a:latin typeface="Calibri"/>
                <a:ea typeface="Calibri" panose="020F0502020204030204" pitchFamily="34" charset="0"/>
                <a:cs typeface="Times New Roman"/>
              </a:rPr>
              <a:t>Marking And Public Communications Under USAID-Funded Assistance</a:t>
            </a:r>
            <a:r>
              <a:rPr lang="en-US" sz="1800" dirty="0">
                <a:latin typeface="Calibri"/>
                <a:ea typeface="Calibri" panose="020F0502020204030204" pitchFamily="34" charset="0"/>
                <a:cs typeface="Times New Roman"/>
              </a:rPr>
              <a:t> </a:t>
            </a:r>
            <a:endParaRPr lang="en-US" sz="1800" dirty="0">
              <a:effectLst/>
              <a:latin typeface="Calibri"/>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Award Termination And Suspension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Recipient And Employee Conduct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Debarment And Suspension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Disputes And Appeals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Preventing Transactions With, Or The Provision Of Resources Or Support To, Sanctioned Groups And Individuals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Trafficking In Persons </a:t>
            </a:r>
          </a:p>
          <a:p>
            <a:endParaRPr lang="en-US" dirty="0"/>
          </a:p>
        </p:txBody>
      </p:sp>
    </p:spTree>
    <p:extLst>
      <p:ext uri="{BB962C8B-B14F-4D97-AF65-F5344CB8AC3E}">
        <p14:creationId xmlns:p14="http://schemas.microsoft.com/office/powerpoint/2010/main" val="1506692385"/>
      </p:ext>
    </p:extLst>
  </p:cSld>
  <p:clrMapOvr>
    <a:masterClrMapping/>
  </p:clrMapOvr>
  <p:extLst>
    <p:ext uri="{6950BFC3-D8DA-4A85-94F7-54DA5524770B}">
      <p188:commentRel xmlns:p188="http://schemas.microsoft.com/office/powerpoint/2018/8/main" r:id="rId2"/>
    </p:ext>
  </p:extLs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dirty="0"/>
              <a:t>Planning Onsite Visits</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a:bodyPr>
          <a:lstStyle/>
          <a:p>
            <a:pPr marL="0" indent="0">
              <a:buNone/>
            </a:pPr>
            <a:r>
              <a:rPr lang="en-US" dirty="0"/>
              <a:t>Plan for site visits throughout the award</a:t>
            </a:r>
          </a:p>
          <a:p>
            <a:pPr marL="0" indent="0">
              <a:buNone/>
            </a:pPr>
            <a:r>
              <a:rPr lang="en-US" dirty="0"/>
              <a:t>Schedule a visit and avoid schedule conflicts</a:t>
            </a:r>
          </a:p>
          <a:p>
            <a:pPr marL="0" indent="0">
              <a:buNone/>
            </a:pPr>
            <a:r>
              <a:rPr lang="en-US" dirty="0"/>
              <a:t>State the purpose of the visit and ensure that the right staff are available</a:t>
            </a:r>
          </a:p>
          <a:p>
            <a:pPr marL="0" indent="0">
              <a:buNone/>
            </a:pPr>
            <a:endParaRPr lang="en-US" dirty="0"/>
          </a:p>
        </p:txBody>
      </p:sp>
    </p:spTree>
    <p:extLst>
      <p:ext uri="{BB962C8B-B14F-4D97-AF65-F5344CB8AC3E}">
        <p14:creationId xmlns:p14="http://schemas.microsoft.com/office/powerpoint/2010/main" val="1819123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dirty="0"/>
              <a:t>Offsite Monitoring</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a:bodyPr>
          <a:lstStyle/>
          <a:p>
            <a:pPr marL="0" indent="0">
              <a:buNone/>
            </a:pPr>
            <a:r>
              <a:rPr lang="en-US" dirty="0"/>
              <a:t>Virtual monitoring visits increased during COVID</a:t>
            </a:r>
          </a:p>
          <a:p>
            <a:pPr marL="0" indent="0">
              <a:buNone/>
            </a:pPr>
            <a:r>
              <a:rPr lang="en-US" dirty="0"/>
              <a:t>Know the information you need first</a:t>
            </a:r>
          </a:p>
          <a:p>
            <a:pPr marL="0" indent="0">
              <a:buNone/>
            </a:pPr>
            <a:r>
              <a:rPr lang="en-US" dirty="0"/>
              <a:t>Determine connectivity issues</a:t>
            </a:r>
          </a:p>
          <a:p>
            <a:pPr marL="0" indent="0">
              <a:buNone/>
            </a:pPr>
            <a:r>
              <a:rPr lang="en-US" dirty="0"/>
              <a:t>Schedule regular monitoring visits</a:t>
            </a:r>
          </a:p>
          <a:p>
            <a:pPr marL="0" indent="0">
              <a:buNone/>
            </a:pPr>
            <a:r>
              <a:rPr lang="en-US" dirty="0"/>
              <a:t>Consider third-party monitoring if onsite is necessary</a:t>
            </a:r>
          </a:p>
          <a:p>
            <a:pPr marL="0" indent="0">
              <a:buNone/>
            </a:pPr>
            <a:endParaRPr lang="en-US" dirty="0"/>
          </a:p>
        </p:txBody>
      </p:sp>
    </p:spTree>
    <p:extLst>
      <p:ext uri="{BB962C8B-B14F-4D97-AF65-F5344CB8AC3E}">
        <p14:creationId xmlns:p14="http://schemas.microsoft.com/office/powerpoint/2010/main" val="20492297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6BA3-FF52-3BAE-CA73-0A5077F5C90F}"/>
              </a:ext>
            </a:extLst>
          </p:cNvPr>
          <p:cNvSpPr>
            <a:spLocks noGrp="1"/>
          </p:cNvSpPr>
          <p:nvPr>
            <p:ph type="title"/>
          </p:nvPr>
        </p:nvSpPr>
        <p:spPr/>
        <p:txBody>
          <a:bodyPr/>
          <a:lstStyle/>
          <a:p>
            <a:r>
              <a:rPr lang="en-US" b="1" dirty="0"/>
              <a:t>Session 9: Financial Management</a:t>
            </a:r>
          </a:p>
        </p:txBody>
      </p:sp>
      <p:sp>
        <p:nvSpPr>
          <p:cNvPr id="3" name="Content Placeholder 2">
            <a:extLst>
              <a:ext uri="{FF2B5EF4-FFF2-40B4-BE49-F238E27FC236}">
                <a16:creationId xmlns:a16="http://schemas.microsoft.com/office/drawing/2014/main" id="{95157EAA-B079-30B3-DFF0-79A65C3D3E9F}"/>
              </a:ext>
            </a:extLst>
          </p:cNvPr>
          <p:cNvSpPr>
            <a:spLocks noGrp="1"/>
          </p:cNvSpPr>
          <p:nvPr>
            <p:ph idx="1"/>
          </p:nvPr>
        </p:nvSpPr>
        <p:spPr/>
        <p:txBody>
          <a:bodyPr/>
          <a:lstStyle/>
          <a:p>
            <a:pPr marL="0" indent="0" algn="l" rtl="0" fontAlgn="base">
              <a:buClrTx/>
              <a:buNone/>
            </a:pPr>
            <a:r>
              <a:rPr lang="en-US" sz="1800" b="1" i="0" dirty="0">
                <a:solidFill>
                  <a:srgbClr val="000000"/>
                </a:solidFill>
                <a:effectLst/>
                <a:latin typeface="Segoe UI" panose="020B0502040204020203" pitchFamily="34" charset="0"/>
              </a:rPr>
              <a:t>Learning Objectives </a:t>
            </a:r>
          </a:p>
          <a:p>
            <a:pPr marL="342900" indent="-342900" algn="l" rtl="0" fontAlgn="base">
              <a:buClrTx/>
              <a:buFont typeface="+mj-lt"/>
              <a:buAutoNum type="arabicPeriod"/>
            </a:pPr>
            <a:r>
              <a:rPr lang="en-US" sz="1800" b="0" i="0" dirty="0">
                <a:solidFill>
                  <a:srgbClr val="000000"/>
                </a:solidFill>
                <a:effectLst/>
                <a:latin typeface="Segoe UI" panose="020B0502040204020203" pitchFamily="34" charset="0"/>
              </a:rPr>
              <a:t>Understand disbursement methods </a:t>
            </a:r>
          </a:p>
          <a:p>
            <a:pPr marL="342900" indent="-342900" algn="l" rtl="0" fontAlgn="base">
              <a:buClrTx/>
              <a:buFont typeface="+mj-lt"/>
              <a:buAutoNum type="arabicPeriod"/>
            </a:pPr>
            <a:r>
              <a:rPr lang="en-US" sz="1800" dirty="0">
                <a:solidFill>
                  <a:srgbClr val="000000"/>
                </a:solidFill>
                <a:latin typeface="Segoe UI" panose="020B0502040204020203" pitchFamily="34" charset="0"/>
              </a:rPr>
              <a:t>Understand </a:t>
            </a:r>
            <a:r>
              <a:rPr lang="en-US" sz="1800" b="0" i="0" dirty="0">
                <a:solidFill>
                  <a:srgbClr val="000000"/>
                </a:solidFill>
                <a:effectLst/>
                <a:latin typeface="Segoe UI" panose="020B0502040204020203" pitchFamily="34" charset="0"/>
              </a:rPr>
              <a:t>how disbursement requests are undertaken</a:t>
            </a:r>
            <a:endParaRPr lang="en-US" dirty="0"/>
          </a:p>
        </p:txBody>
      </p:sp>
    </p:spTree>
    <p:extLst>
      <p:ext uri="{BB962C8B-B14F-4D97-AF65-F5344CB8AC3E}">
        <p14:creationId xmlns:p14="http://schemas.microsoft.com/office/powerpoint/2010/main" val="41814172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7BC88-702C-B9FB-E78F-C3A2FAFEF641}"/>
              </a:ext>
            </a:extLst>
          </p:cNvPr>
          <p:cNvSpPr txBox="1">
            <a:spLocks/>
          </p:cNvSpPr>
          <p:nvPr/>
        </p:nvSpPr>
        <p:spPr>
          <a:xfrm>
            <a:off x="1249680" y="2487260"/>
            <a:ext cx="9829652" cy="3760891"/>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87000"/>
              </a:lnSpc>
              <a:spcBef>
                <a:spcPts val="0"/>
              </a:spcBef>
              <a:spcAft>
                <a:spcPts val="0"/>
              </a:spcAft>
              <a:buClrTx/>
              <a:buFont typeface="+mj-lt"/>
              <a:buAutoNum type="arabicPeriod"/>
            </a:pPr>
            <a:r>
              <a:rPr lang="en-US" sz="3200" dirty="0"/>
              <a:t>Disbursements and reimbursement requests</a:t>
            </a:r>
          </a:p>
          <a:p>
            <a:pPr marL="514350" indent="-514350">
              <a:lnSpc>
                <a:spcPct val="87000"/>
              </a:lnSpc>
              <a:spcBef>
                <a:spcPts val="0"/>
              </a:spcBef>
              <a:spcAft>
                <a:spcPts val="0"/>
              </a:spcAft>
              <a:buClrTx/>
              <a:buFont typeface="+mj-lt"/>
              <a:buAutoNum type="arabicPeriod"/>
            </a:pPr>
            <a:r>
              <a:rPr lang="en-US" sz="3200" dirty="0"/>
              <a:t>Prime recipient responsibilities for disbursements to subs</a:t>
            </a:r>
          </a:p>
          <a:p>
            <a:pPr marL="514350" indent="-514350">
              <a:lnSpc>
                <a:spcPct val="87000"/>
              </a:lnSpc>
              <a:spcBef>
                <a:spcPts val="0"/>
              </a:spcBef>
              <a:spcAft>
                <a:spcPts val="0"/>
              </a:spcAft>
              <a:buClrTx/>
              <a:buFont typeface="+mj-lt"/>
              <a:buAutoNum type="arabicPeriod"/>
            </a:pPr>
            <a:r>
              <a:rPr lang="en-US" sz="3200" dirty="0"/>
              <a:t>Other prime recipient financial management responsibilities</a:t>
            </a:r>
          </a:p>
          <a:p>
            <a:pPr marL="514350" indent="-514350">
              <a:lnSpc>
                <a:spcPct val="87000"/>
              </a:lnSpc>
              <a:spcBef>
                <a:spcPts val="0"/>
              </a:spcBef>
              <a:spcAft>
                <a:spcPts val="0"/>
              </a:spcAft>
              <a:buClrTx/>
              <a:buFont typeface="+mj-lt"/>
              <a:buAutoNum type="arabicPeriod"/>
            </a:pPr>
            <a:r>
              <a:rPr lang="en-US" sz="3200" dirty="0"/>
              <a:t>Disbursement methods</a:t>
            </a:r>
          </a:p>
          <a:p>
            <a:pPr marL="514350" indent="-514350">
              <a:lnSpc>
                <a:spcPct val="87000"/>
              </a:lnSpc>
              <a:spcBef>
                <a:spcPts val="0"/>
              </a:spcBef>
              <a:spcAft>
                <a:spcPts val="0"/>
              </a:spcAft>
              <a:buClrTx/>
              <a:buFont typeface="+mj-lt"/>
              <a:buAutoNum type="arabicPeriod"/>
            </a:pPr>
            <a:r>
              <a:rPr lang="en-US" sz="3200" dirty="0"/>
              <a:t>Payment by cash advance</a:t>
            </a:r>
          </a:p>
          <a:p>
            <a:pPr marL="514350" indent="-514350">
              <a:lnSpc>
                <a:spcPct val="87000"/>
              </a:lnSpc>
              <a:spcBef>
                <a:spcPts val="0"/>
              </a:spcBef>
              <a:spcAft>
                <a:spcPts val="0"/>
              </a:spcAft>
              <a:buClrTx/>
              <a:buFont typeface="+mj-lt"/>
              <a:buAutoNum type="arabicPeriod"/>
            </a:pPr>
            <a:r>
              <a:rPr lang="en-US" sz="3200" dirty="0"/>
              <a:t>Payment by cost reimbursement</a:t>
            </a:r>
          </a:p>
          <a:p>
            <a:pPr>
              <a:lnSpc>
                <a:spcPct val="87000"/>
              </a:lnSpc>
              <a:spcBef>
                <a:spcPts val="0"/>
              </a:spcBef>
              <a:spcAft>
                <a:spcPts val="0"/>
              </a:spcAft>
              <a:buClr>
                <a:schemeClr val="accent2"/>
              </a:buClr>
              <a:buFont typeface="Wingdings" panose="05000000000000000000" pitchFamily="2" charset="2"/>
              <a:buChar char="v"/>
            </a:pPr>
            <a:endParaRPr lang="en-US" sz="6600" dirty="0"/>
          </a:p>
          <a:p>
            <a:pPr>
              <a:lnSpc>
                <a:spcPct val="87000"/>
              </a:lnSpc>
              <a:spcBef>
                <a:spcPts val="0"/>
              </a:spcBef>
              <a:spcAft>
                <a:spcPts val="0"/>
              </a:spcAft>
              <a:buClr>
                <a:schemeClr val="accent2"/>
              </a:buClr>
              <a:buFont typeface="Wingdings" panose="05000000000000000000" pitchFamily="2" charset="2"/>
              <a:buChar char="v"/>
            </a:pPr>
            <a:endParaRPr lang="en-US" sz="3200" dirty="0"/>
          </a:p>
          <a:p>
            <a:pPr>
              <a:lnSpc>
                <a:spcPct val="87000"/>
              </a:lnSpc>
              <a:spcBef>
                <a:spcPts val="0"/>
              </a:spcBef>
              <a:spcAft>
                <a:spcPts val="0"/>
              </a:spcAft>
              <a:buClr>
                <a:schemeClr val="accent2"/>
              </a:buClr>
              <a:buFont typeface="Wingdings" panose="05000000000000000000" pitchFamily="2" charset="2"/>
              <a:buChar char="v"/>
            </a:pPr>
            <a:endParaRPr lang="en-US" sz="3200" dirty="0"/>
          </a:p>
          <a:p>
            <a:pPr marL="0" indent="0">
              <a:buNone/>
            </a:pPr>
            <a:endParaRPr lang="en-US" sz="1000" b="1" dirty="0">
              <a:solidFill>
                <a:schemeClr val="tx1"/>
              </a:solidFill>
              <a:cs typeface="Calibri" panose="020F0502020204030204" pitchFamily="34" charset="0"/>
            </a:endParaRPr>
          </a:p>
          <a:p>
            <a:pPr marL="0" indent="0">
              <a:buFont typeface="Calibri" panose="020F0502020204030204" pitchFamily="34" charset="0"/>
              <a:buNone/>
            </a:pPr>
            <a:endParaRPr lang="en-US" dirty="0"/>
          </a:p>
        </p:txBody>
      </p:sp>
      <p:sp>
        <p:nvSpPr>
          <p:cNvPr id="6" name="Title 1">
            <a:extLst>
              <a:ext uri="{FF2B5EF4-FFF2-40B4-BE49-F238E27FC236}">
                <a16:creationId xmlns:a16="http://schemas.microsoft.com/office/drawing/2014/main" id="{71F53204-E780-8628-12AF-7CEB6222306A}"/>
              </a:ext>
            </a:extLst>
          </p:cNvPr>
          <p:cNvSpPr>
            <a:spLocks noGrp="1"/>
          </p:cNvSpPr>
          <p:nvPr>
            <p:ph type="title"/>
          </p:nvPr>
        </p:nvSpPr>
        <p:spPr>
          <a:xfrm>
            <a:off x="1097280" y="286605"/>
            <a:ext cx="10058400" cy="1450757"/>
          </a:xfrm>
        </p:spPr>
        <p:txBody>
          <a:bodyPr/>
          <a:lstStyle/>
          <a:p>
            <a:r>
              <a:rPr lang="en-US" b="1"/>
              <a:t>Topics for  Financial Management</a:t>
            </a:r>
          </a:p>
        </p:txBody>
      </p:sp>
    </p:spTree>
    <p:extLst>
      <p:ext uri="{BB962C8B-B14F-4D97-AF65-F5344CB8AC3E}">
        <p14:creationId xmlns:p14="http://schemas.microsoft.com/office/powerpoint/2010/main" val="1585401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Disbursements and Reimbursement Requests</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a:bodyPr>
          <a:lstStyle/>
          <a:p>
            <a:pPr>
              <a:buClrTx/>
              <a:buFont typeface="Arial" panose="020B0604020202020204" pitchFamily="34" charset="0"/>
              <a:buChar char="•"/>
            </a:pPr>
            <a:r>
              <a:rPr lang="en-US" dirty="0"/>
              <a:t>The disbursement process and method vary from one agreement to the other.</a:t>
            </a:r>
          </a:p>
          <a:p>
            <a:pPr>
              <a:buClrTx/>
              <a:buFont typeface="Arial" panose="020B0604020202020204" pitchFamily="34" charset="0"/>
              <a:buChar char="•"/>
            </a:pPr>
            <a:r>
              <a:rPr lang="en-US" dirty="0"/>
              <a:t>Sub awardees should refer to the individual Grant Agreement for further guidance on what schedule applies to each subaward, as this may include different conditions based on the pre-award assessment or associated risks.</a:t>
            </a:r>
          </a:p>
        </p:txBody>
      </p:sp>
    </p:spTree>
    <p:extLst>
      <p:ext uri="{BB962C8B-B14F-4D97-AF65-F5344CB8AC3E}">
        <p14:creationId xmlns:p14="http://schemas.microsoft.com/office/powerpoint/2010/main" val="31905081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Prime Recipient Responsibilities for Disbursements to Subrecipients</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a:bodyPr>
          <a:lstStyle/>
          <a:p>
            <a:pPr>
              <a:buClr>
                <a:schemeClr val="tx1"/>
              </a:buClr>
              <a:buFont typeface="Arial" panose="020B0604020202020204" pitchFamily="34" charset="0"/>
              <a:buChar char="•"/>
            </a:pPr>
            <a:r>
              <a:rPr lang="en-US" dirty="0"/>
              <a:t>Attest to bank account(s) of the subrecipient upon signing the sub agreement.</a:t>
            </a:r>
          </a:p>
          <a:p>
            <a:pPr>
              <a:buClr>
                <a:schemeClr val="tx1"/>
              </a:buClr>
              <a:buFont typeface="Arial" panose="020B0604020202020204" pitchFamily="34" charset="0"/>
              <a:buChar char="•"/>
            </a:pPr>
            <a:r>
              <a:rPr lang="en-US" dirty="0"/>
              <a:t>Confirm that all payment/disbursement requests are supported by the appropriate supporting documents, as agreed in the subaward agreement.</a:t>
            </a:r>
          </a:p>
          <a:p>
            <a:pPr>
              <a:buClr>
                <a:schemeClr val="tx1"/>
              </a:buClr>
              <a:buFont typeface="Arial" panose="020B0604020202020204" pitchFamily="34" charset="0"/>
              <a:buChar char="•"/>
            </a:pPr>
            <a:r>
              <a:rPr lang="en-US" dirty="0"/>
              <a:t>Monitor utilization of funds.</a:t>
            </a:r>
          </a:p>
        </p:txBody>
      </p:sp>
    </p:spTree>
    <p:extLst>
      <p:ext uri="{BB962C8B-B14F-4D97-AF65-F5344CB8AC3E}">
        <p14:creationId xmlns:p14="http://schemas.microsoft.com/office/powerpoint/2010/main" val="30090900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Other Prime Recipient Financial Management Responsibilities</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a:bodyPr>
          <a:lstStyle/>
          <a:p>
            <a:pPr marL="0" indent="0">
              <a:buNone/>
            </a:pPr>
            <a:r>
              <a:rPr lang="en-US" dirty="0"/>
              <a:t>2 CFR 200.332:</a:t>
            </a:r>
          </a:p>
          <a:p>
            <a:pPr>
              <a:buClr>
                <a:schemeClr val="tx1"/>
              </a:buClr>
              <a:buFont typeface="Arial" panose="020B0604020202020204" pitchFamily="34" charset="0"/>
              <a:buChar char="•"/>
            </a:pPr>
            <a:r>
              <a:rPr lang="en-US" dirty="0"/>
              <a:t> Review subrecipient financial reports.</a:t>
            </a:r>
          </a:p>
          <a:p>
            <a:pPr>
              <a:buClr>
                <a:schemeClr val="tx1"/>
              </a:buClr>
              <a:buFont typeface="Arial" panose="020B0604020202020204" pitchFamily="34" charset="0"/>
              <a:buChar char="•"/>
            </a:pPr>
            <a:r>
              <a:rPr lang="en-US" dirty="0"/>
              <a:t>Verify that every subrecipient that spent $750,000 or more of USAID funding during its financial year is subject to a GAGAS Audit.</a:t>
            </a:r>
          </a:p>
          <a:p>
            <a:pPr>
              <a:buClr>
                <a:schemeClr val="tx1"/>
              </a:buClr>
              <a:buFont typeface="Arial" panose="020B0604020202020204" pitchFamily="34" charset="0"/>
              <a:buChar char="•"/>
            </a:pPr>
            <a:r>
              <a:rPr lang="en-US" dirty="0"/>
              <a:t>Follow up and ensure that the subrecipient takes timely and appropriate action on all deficiencies pertaining to the Federal award.</a:t>
            </a:r>
          </a:p>
          <a:p>
            <a:pPr>
              <a:buClr>
                <a:schemeClr val="tx1"/>
              </a:buClr>
              <a:buFont typeface="Arial" panose="020B0604020202020204" pitchFamily="34" charset="0"/>
              <a:buChar char="•"/>
            </a:pPr>
            <a:r>
              <a:rPr lang="en-US" dirty="0"/>
              <a:t>Issue a management decision for applicable audit findings that </a:t>
            </a:r>
            <a:r>
              <a:rPr lang="en-US" b="1" u="sng" dirty="0"/>
              <a:t>only </a:t>
            </a:r>
            <a:r>
              <a:rPr lang="en-US" dirty="0"/>
              <a:t>pertain to the Federal award.</a:t>
            </a:r>
          </a:p>
        </p:txBody>
      </p:sp>
    </p:spTree>
    <p:extLst>
      <p:ext uri="{BB962C8B-B14F-4D97-AF65-F5344CB8AC3E}">
        <p14:creationId xmlns:p14="http://schemas.microsoft.com/office/powerpoint/2010/main" val="20996126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Disbursement Methods</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a:bodyPr>
          <a:lstStyle/>
          <a:p>
            <a:pPr>
              <a:buClr>
                <a:schemeClr val="tx1"/>
              </a:buClr>
              <a:buFont typeface="Arial" panose="020B0604020202020204" pitchFamily="34" charset="0"/>
              <a:buChar char="•"/>
            </a:pPr>
            <a:r>
              <a:rPr lang="en-US" dirty="0"/>
              <a:t> Disbursement to the subrecipient can be made through cash advance or reimbursement.</a:t>
            </a:r>
          </a:p>
          <a:p>
            <a:pPr>
              <a:buClr>
                <a:schemeClr val="tx1"/>
              </a:buClr>
              <a:buFont typeface="Arial" panose="020B0604020202020204" pitchFamily="34" charset="0"/>
              <a:buChar char="•"/>
            </a:pPr>
            <a:r>
              <a:rPr lang="en-US" dirty="0"/>
              <a:t> The subaward agreement should outline the payment/disbursement method (</a:t>
            </a:r>
            <a:r>
              <a:rPr lang="en-US" b="1" dirty="0"/>
              <a:t>Advance/Cost reimbursement</a:t>
            </a:r>
            <a:r>
              <a:rPr lang="en-US" dirty="0"/>
              <a:t>).</a:t>
            </a:r>
          </a:p>
        </p:txBody>
      </p:sp>
    </p:spTree>
    <p:extLst>
      <p:ext uri="{BB962C8B-B14F-4D97-AF65-F5344CB8AC3E}">
        <p14:creationId xmlns:p14="http://schemas.microsoft.com/office/powerpoint/2010/main" val="41839998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Payment by Cash Advance</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fontScale="85000" lnSpcReduction="10000"/>
          </a:bodyPr>
          <a:lstStyle/>
          <a:p>
            <a:pPr>
              <a:buClr>
                <a:schemeClr val="tx1"/>
              </a:buClr>
              <a:buFont typeface="Arial" panose="020B0604020202020204" pitchFamily="34" charset="0"/>
              <a:buChar char="•"/>
            </a:pPr>
            <a:r>
              <a:rPr lang="en-US" dirty="0"/>
              <a:t> Efficient payment terms and conditions are critical to ensuring that funds are </a:t>
            </a:r>
            <a:r>
              <a:rPr lang="en-US" u="sng" dirty="0"/>
              <a:t>available to the subrecipient as needed</a:t>
            </a:r>
            <a:r>
              <a:rPr lang="en-US" dirty="0"/>
              <a:t> and that cash advances from the USAID are drawn as close as possible to actual cash outlays by the subrecipient.</a:t>
            </a:r>
          </a:p>
          <a:p>
            <a:pPr>
              <a:buClr>
                <a:schemeClr val="tx1"/>
              </a:buClr>
              <a:buFont typeface="Arial" panose="020B0604020202020204" pitchFamily="34" charset="0"/>
              <a:buChar char="•"/>
            </a:pPr>
            <a:r>
              <a:rPr lang="en-US" dirty="0"/>
              <a:t> Cash advances to a subrecipient shall be limited to immediate cash requirements and the minimum amounts needed by the subrecipient to implement the purpose of the </a:t>
            </a:r>
            <a:r>
              <a:rPr lang="en-US" u="sng" dirty="0"/>
              <a:t>approved program or project.</a:t>
            </a:r>
          </a:p>
          <a:p>
            <a:pPr>
              <a:buClr>
                <a:schemeClr val="tx1"/>
              </a:buClr>
              <a:buFont typeface="Arial" panose="020B0604020202020204" pitchFamily="34" charset="0"/>
              <a:buChar char="•"/>
            </a:pPr>
            <a:r>
              <a:rPr lang="en-US" dirty="0"/>
              <a:t> Procedures for requesting cash advances should be as close as is administratively possible to actual cash outlays. The ideal scenario is monthly cash advance to subrecipients. </a:t>
            </a:r>
          </a:p>
          <a:p>
            <a:pPr>
              <a:buClr>
                <a:schemeClr val="tx1"/>
              </a:buClr>
              <a:buFont typeface="Arial" panose="020B0604020202020204" pitchFamily="34" charset="0"/>
              <a:buChar char="•"/>
            </a:pPr>
            <a:r>
              <a:rPr lang="en-US" dirty="0"/>
              <a:t> At any given point of time, no further cash advance should be made unless a substantial percent of the outstanding cash advance has been liquidated. (Primes liquidate quarterly to USAID; subrecipient financial reports should therefore be more frequent.)</a:t>
            </a:r>
          </a:p>
          <a:p>
            <a:pPr marL="0" indent="0">
              <a:buNone/>
            </a:pPr>
            <a:r>
              <a:rPr lang="en-US" b="1" dirty="0"/>
              <a:t>NOTE: </a:t>
            </a:r>
            <a:r>
              <a:rPr lang="en-US" dirty="0"/>
              <a:t>Interest-bearing bank account and the treatment earn on the advances</a:t>
            </a:r>
          </a:p>
        </p:txBody>
      </p:sp>
    </p:spTree>
    <p:extLst>
      <p:ext uri="{BB962C8B-B14F-4D97-AF65-F5344CB8AC3E}">
        <p14:creationId xmlns:p14="http://schemas.microsoft.com/office/powerpoint/2010/main" val="3323082347"/>
      </p:ext>
    </p:extLst>
  </p:cSld>
  <p:clrMapOvr>
    <a:masterClrMapping/>
  </p:clrMapOvr>
  <p:extLst>
    <p:ext uri="{6950BFC3-D8DA-4A85-94F7-54DA5524770B}">
      <p188:commentRel xmlns:p188="http://schemas.microsoft.com/office/powerpoint/2018/8/main" r:id="rId2"/>
    </p:ext>
  </p:extLs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Payment by Cost Reimbursement</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vert="horz" lIns="0" tIns="45720" rIns="0" bIns="45720" rtlCol="0" anchor="t">
            <a:normAutofit/>
          </a:bodyPr>
          <a:lstStyle/>
          <a:p>
            <a:pPr>
              <a:buClr>
                <a:schemeClr val="tx1"/>
              </a:buClr>
              <a:buFont typeface="Arial" panose="020B0604020202020204" pitchFamily="34" charset="0"/>
              <a:buChar char="•"/>
            </a:pPr>
            <a:r>
              <a:rPr lang="en-US" dirty="0"/>
              <a:t> Apply to selected subrecipients with financial means to implement activities prior to receiving the award transfers.</a:t>
            </a:r>
          </a:p>
          <a:p>
            <a:pPr>
              <a:buClr>
                <a:schemeClr val="tx1"/>
              </a:buClr>
              <a:buFont typeface="Arial" panose="020B0604020202020204" pitchFamily="34" charset="0"/>
              <a:buChar char="•"/>
            </a:pPr>
            <a:r>
              <a:rPr lang="en-US" dirty="0"/>
              <a:t> Requires subrecipients to periodically submit financial reports with other additional supporting documentation to be reimbursed for expenses already incurred.</a:t>
            </a:r>
          </a:p>
          <a:p>
            <a:pPr>
              <a:buClr>
                <a:schemeClr val="tx1"/>
              </a:buClr>
              <a:buFont typeface="Arial" panose="020B0604020202020204" pitchFamily="34" charset="0"/>
              <a:buChar char="•"/>
            </a:pPr>
            <a:r>
              <a:rPr lang="en-US" dirty="0"/>
              <a:t> Payment terms may be used as a tool to effectively control/manage the program.</a:t>
            </a:r>
          </a:p>
          <a:p>
            <a:pPr>
              <a:buClr>
                <a:schemeClr val="tx1"/>
              </a:buClr>
              <a:buFont typeface="Arial" panose="020B0604020202020204" pitchFamily="34" charset="0"/>
              <a:buChar char="•"/>
            </a:pPr>
            <a:r>
              <a:rPr lang="en-US" dirty="0"/>
              <a:t> Determining payment terms and conditions should be influenced by the prime’s risk assessment of the sub. A high-risk sub warrants more rigid payment terms.</a:t>
            </a:r>
          </a:p>
        </p:txBody>
      </p:sp>
    </p:spTree>
    <p:extLst>
      <p:ext uri="{BB962C8B-B14F-4D97-AF65-F5344CB8AC3E}">
        <p14:creationId xmlns:p14="http://schemas.microsoft.com/office/powerpoint/2010/main" val="200320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B202-104C-F43E-2281-EAAF105D6637}"/>
              </a:ext>
            </a:extLst>
          </p:cNvPr>
          <p:cNvSpPr>
            <a:spLocks noGrp="1"/>
          </p:cNvSpPr>
          <p:nvPr>
            <p:ph type="title"/>
          </p:nvPr>
        </p:nvSpPr>
        <p:spPr/>
        <p:txBody>
          <a:bodyPr/>
          <a:lstStyle/>
          <a:p>
            <a:r>
              <a:rPr lang="en-US"/>
              <a:t>Refresher on MSP (Cont.) </a:t>
            </a:r>
          </a:p>
        </p:txBody>
      </p:sp>
      <p:sp>
        <p:nvSpPr>
          <p:cNvPr id="3" name="Content Placeholder 2">
            <a:extLst>
              <a:ext uri="{FF2B5EF4-FFF2-40B4-BE49-F238E27FC236}">
                <a16:creationId xmlns:a16="http://schemas.microsoft.com/office/drawing/2014/main" id="{36C3EA47-3F7C-AEB6-C8F5-1756863F8CAC}"/>
              </a:ext>
            </a:extLst>
          </p:cNvPr>
          <p:cNvSpPr>
            <a:spLocks noGrp="1"/>
          </p:cNvSpPr>
          <p:nvPr>
            <p:ph idx="1"/>
          </p:nvPr>
        </p:nvSpPr>
        <p:spPr/>
        <p:txBody>
          <a:bodyPr>
            <a:normAutofit fontScale="92500" lnSpcReduction="10000"/>
          </a:bodyPr>
          <a:lstStyle/>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Voluntary Population Planning Activities – Mandatory Requirements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Equal Participation by Faith-Based Organizations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Nondiscrimination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USAID Disability Policy - Assistance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Limiting Construction Activities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USAID Implementing Partner Notices Portal For Assistance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Pilot Program For Enhancement of Grantee Employee Whistleblower Protections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Submission of Datasets to the Development Data Library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Prohibition on Requiring Certain Internal Confidentiality Agreements or Statements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Child Safeguarding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Mandatory Disclosures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Nondiscrimination Against Beneficiaries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Conflict of Interest </a:t>
            </a:r>
          </a:p>
          <a:p>
            <a:pPr marL="342900" marR="0" lvl="0" indent="-342900">
              <a:lnSpc>
                <a:spcPct val="107000"/>
              </a:lnSpc>
              <a:spcBef>
                <a:spcPts val="0"/>
              </a:spcBef>
              <a:spcAft>
                <a:spcPts val="0"/>
              </a:spcAft>
              <a:buClrTx/>
              <a:buFont typeface="+mj-lt"/>
              <a:buAutoNum type="arabicPeriod" startAt="16"/>
            </a:pPr>
            <a:r>
              <a:rPr lang="en-US" sz="1800">
                <a:effectLst/>
                <a:latin typeface="Calibri" panose="020F0502020204030204" pitchFamily="34" charset="0"/>
                <a:ea typeface="Calibri" panose="020F0502020204030204" pitchFamily="34" charset="0"/>
                <a:cs typeface="Times New Roman" panose="02020603050405020304" pitchFamily="18" charset="0"/>
              </a:rPr>
              <a:t>Prohibition on Certain Telecommunication and Video Surveillance Services or Equipment</a:t>
            </a:r>
          </a:p>
          <a:p>
            <a:endParaRPr lang="en-US"/>
          </a:p>
        </p:txBody>
      </p:sp>
    </p:spTree>
    <p:extLst>
      <p:ext uri="{BB962C8B-B14F-4D97-AF65-F5344CB8AC3E}">
        <p14:creationId xmlns:p14="http://schemas.microsoft.com/office/powerpoint/2010/main" val="11461340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A8D9-10CA-8F89-0051-37AF13788A33}"/>
              </a:ext>
            </a:extLst>
          </p:cNvPr>
          <p:cNvSpPr>
            <a:spLocks noGrp="1"/>
          </p:cNvSpPr>
          <p:nvPr>
            <p:ph type="title"/>
          </p:nvPr>
        </p:nvSpPr>
        <p:spPr/>
        <p:txBody>
          <a:bodyPr/>
          <a:lstStyle/>
          <a:p>
            <a:r>
              <a:rPr lang="en-US" dirty="0"/>
              <a:t>Cost Share </a:t>
            </a:r>
          </a:p>
        </p:txBody>
      </p:sp>
      <p:graphicFrame>
        <p:nvGraphicFramePr>
          <p:cNvPr id="4" name="Table 4">
            <a:extLst>
              <a:ext uri="{FF2B5EF4-FFF2-40B4-BE49-F238E27FC236}">
                <a16:creationId xmlns:a16="http://schemas.microsoft.com/office/drawing/2014/main" id="{ECDDFC1D-6139-AF17-DDB9-D6E82BF336E3}"/>
              </a:ext>
            </a:extLst>
          </p:cNvPr>
          <p:cNvGraphicFramePr>
            <a:graphicFrameLocks noGrp="1"/>
          </p:cNvGraphicFramePr>
          <p:nvPr>
            <p:ph idx="1"/>
            <p:extLst>
              <p:ext uri="{D42A27DB-BD31-4B8C-83A1-F6EECF244321}">
                <p14:modId xmlns:p14="http://schemas.microsoft.com/office/powerpoint/2010/main" val="3837809644"/>
              </p:ext>
            </p:extLst>
          </p:nvPr>
        </p:nvGraphicFramePr>
        <p:xfrm>
          <a:off x="1096963" y="2108200"/>
          <a:ext cx="10058400" cy="3947160"/>
        </p:xfrm>
        <a:graphic>
          <a:graphicData uri="http://schemas.openxmlformats.org/drawingml/2006/table">
            <a:tbl>
              <a:tblPr firstRow="1" bandRow="1">
                <a:tableStyleId>{5C22544A-7EE6-4342-B048-85BDC9FD1C3A}</a:tableStyleId>
              </a:tblPr>
              <a:tblGrid>
                <a:gridCol w="3030537">
                  <a:extLst>
                    <a:ext uri="{9D8B030D-6E8A-4147-A177-3AD203B41FA5}">
                      <a16:colId xmlns:a16="http://schemas.microsoft.com/office/drawing/2014/main" val="3000725472"/>
                    </a:ext>
                  </a:extLst>
                </a:gridCol>
                <a:gridCol w="7027863">
                  <a:extLst>
                    <a:ext uri="{9D8B030D-6E8A-4147-A177-3AD203B41FA5}">
                      <a16:colId xmlns:a16="http://schemas.microsoft.com/office/drawing/2014/main" val="2445754643"/>
                    </a:ext>
                  </a:extLst>
                </a:gridCol>
              </a:tblGrid>
              <a:tr h="370840">
                <a:tc>
                  <a:txBody>
                    <a:bodyPr/>
                    <a:lstStyle/>
                    <a:p>
                      <a:r>
                        <a:rPr lang="en-US" dirty="0"/>
                        <a:t>Example </a:t>
                      </a:r>
                    </a:p>
                  </a:txBody>
                  <a:tcPr/>
                </a:tc>
                <a:tc>
                  <a:txBody>
                    <a:bodyPr/>
                    <a:lstStyle/>
                    <a:p>
                      <a:endParaRPr lang="en-US" dirty="0"/>
                    </a:p>
                    <a:p>
                      <a:r>
                        <a:rPr lang="en-US" dirty="0"/>
                        <a:t>Supporting Documentation </a:t>
                      </a:r>
                    </a:p>
                  </a:txBody>
                  <a:tcPr/>
                </a:tc>
                <a:extLst>
                  <a:ext uri="{0D108BD9-81ED-4DB2-BD59-A6C34878D82A}">
                    <a16:rowId xmlns:a16="http://schemas.microsoft.com/office/drawing/2014/main" val="2454900474"/>
                  </a:ext>
                </a:extLst>
              </a:tr>
              <a:tr h="370840">
                <a:tc>
                  <a:txBody>
                    <a:bodyPr/>
                    <a:lstStyle/>
                    <a:p>
                      <a:r>
                        <a:rPr lang="en-US" dirty="0"/>
                        <a:t>Volunteer Services </a:t>
                      </a:r>
                    </a:p>
                  </a:txBody>
                  <a:tcPr/>
                </a:tc>
                <a:tc>
                  <a:txBody>
                    <a:bodyPr/>
                    <a:lstStyle/>
                    <a:p>
                      <a:r>
                        <a:rPr lang="en-US" dirty="0"/>
                        <a:t>Signed Timesheets with rate calculation on the time should be valued</a:t>
                      </a:r>
                    </a:p>
                  </a:txBody>
                  <a:tcPr/>
                </a:tc>
                <a:extLst>
                  <a:ext uri="{0D108BD9-81ED-4DB2-BD59-A6C34878D82A}">
                    <a16:rowId xmlns:a16="http://schemas.microsoft.com/office/drawing/2014/main" val="4144896550"/>
                  </a:ext>
                </a:extLst>
              </a:tr>
              <a:tr h="370840">
                <a:tc>
                  <a:txBody>
                    <a:bodyPr/>
                    <a:lstStyle/>
                    <a:p>
                      <a:r>
                        <a:rPr lang="en-US" dirty="0"/>
                        <a:t>Donated Supplies </a:t>
                      </a:r>
                    </a:p>
                  </a:txBody>
                  <a:tcPr/>
                </a:tc>
                <a:tc>
                  <a:txBody>
                    <a:bodyPr/>
                    <a:lstStyle/>
                    <a:p>
                      <a:r>
                        <a:rPr lang="en-US" dirty="0"/>
                        <a:t>Letter of Donation  with valuation </a:t>
                      </a:r>
                    </a:p>
                  </a:txBody>
                  <a:tcPr/>
                </a:tc>
                <a:extLst>
                  <a:ext uri="{0D108BD9-81ED-4DB2-BD59-A6C34878D82A}">
                    <a16:rowId xmlns:a16="http://schemas.microsoft.com/office/drawing/2014/main" val="3982545484"/>
                  </a:ext>
                </a:extLst>
              </a:tr>
              <a:tr h="370840">
                <a:tc>
                  <a:txBody>
                    <a:bodyPr/>
                    <a:lstStyle/>
                    <a:p>
                      <a:r>
                        <a:rPr lang="en-US" dirty="0"/>
                        <a:t>Donated Equipment </a:t>
                      </a:r>
                    </a:p>
                  </a:txBody>
                  <a:tcPr/>
                </a:tc>
                <a:tc>
                  <a:txBody>
                    <a:bodyPr/>
                    <a:lstStyle/>
                    <a:p>
                      <a:r>
                        <a:rPr lang="en-US" dirty="0"/>
                        <a:t>Letter of Donation , market value, independent evaluation  and accounting policy for depreciation</a:t>
                      </a:r>
                    </a:p>
                  </a:txBody>
                  <a:tcPr/>
                </a:tc>
                <a:extLst>
                  <a:ext uri="{0D108BD9-81ED-4DB2-BD59-A6C34878D82A}">
                    <a16:rowId xmlns:a16="http://schemas.microsoft.com/office/drawing/2014/main" val="408571293"/>
                  </a:ext>
                </a:extLst>
              </a:tr>
              <a:tr h="370840">
                <a:tc>
                  <a:txBody>
                    <a:bodyPr/>
                    <a:lstStyle/>
                    <a:p>
                      <a:r>
                        <a:rPr lang="en-US" dirty="0"/>
                        <a:t>Employee services from another organization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Signed Timesheets with rate calculation on the time should be valued</a:t>
                      </a:r>
                    </a:p>
                    <a:p>
                      <a:endParaRPr lang="en-US" dirty="0"/>
                    </a:p>
                  </a:txBody>
                  <a:tcPr/>
                </a:tc>
                <a:extLst>
                  <a:ext uri="{0D108BD9-81ED-4DB2-BD59-A6C34878D82A}">
                    <a16:rowId xmlns:a16="http://schemas.microsoft.com/office/drawing/2014/main" val="636903197"/>
                  </a:ext>
                </a:extLst>
              </a:tr>
              <a:tr h="370840">
                <a:tc>
                  <a:txBody>
                    <a:bodyPr/>
                    <a:lstStyle/>
                    <a:p>
                      <a:r>
                        <a:rPr lang="en-US" dirty="0"/>
                        <a:t>Other </a:t>
                      </a:r>
                    </a:p>
                  </a:txBody>
                  <a:tcPr/>
                </a:tc>
                <a:tc>
                  <a:txBody>
                    <a:bodyPr/>
                    <a:lstStyle/>
                    <a:p>
                      <a:endParaRPr lang="en-US"/>
                    </a:p>
                  </a:txBody>
                  <a:tcPr/>
                </a:tc>
                <a:extLst>
                  <a:ext uri="{0D108BD9-81ED-4DB2-BD59-A6C34878D82A}">
                    <a16:rowId xmlns:a16="http://schemas.microsoft.com/office/drawing/2014/main" val="1092926155"/>
                  </a:ext>
                </a:extLst>
              </a:tr>
              <a:tr h="370840">
                <a:tc>
                  <a:txBody>
                    <a:bodyPr/>
                    <a:lstStyle/>
                    <a:p>
                      <a:r>
                        <a:rPr lang="en-US" dirty="0"/>
                        <a:t>Other </a:t>
                      </a:r>
                    </a:p>
                  </a:txBody>
                  <a:tcPr/>
                </a:tc>
                <a:tc>
                  <a:txBody>
                    <a:bodyPr/>
                    <a:lstStyle/>
                    <a:p>
                      <a:endParaRPr lang="en-US" dirty="0"/>
                    </a:p>
                  </a:txBody>
                  <a:tcPr/>
                </a:tc>
                <a:extLst>
                  <a:ext uri="{0D108BD9-81ED-4DB2-BD59-A6C34878D82A}">
                    <a16:rowId xmlns:a16="http://schemas.microsoft.com/office/drawing/2014/main" val="324408520"/>
                  </a:ext>
                </a:extLst>
              </a:tr>
            </a:tbl>
          </a:graphicData>
        </a:graphic>
      </p:graphicFrame>
    </p:spTree>
    <p:extLst>
      <p:ext uri="{BB962C8B-B14F-4D97-AF65-F5344CB8AC3E}">
        <p14:creationId xmlns:p14="http://schemas.microsoft.com/office/powerpoint/2010/main" val="2580533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60BE-8184-BF48-757A-A4AF205F4B7D}"/>
              </a:ext>
            </a:extLst>
          </p:cNvPr>
          <p:cNvSpPr>
            <a:spLocks noGrp="1"/>
          </p:cNvSpPr>
          <p:nvPr>
            <p:ph type="title"/>
          </p:nvPr>
        </p:nvSpPr>
        <p:spPr/>
        <p:txBody>
          <a:bodyPr/>
          <a:lstStyle/>
          <a:p>
            <a:r>
              <a:rPr lang="en-US"/>
              <a:t>Subaward Record Retention </a:t>
            </a:r>
          </a:p>
        </p:txBody>
      </p:sp>
      <p:sp>
        <p:nvSpPr>
          <p:cNvPr id="3" name="Content Placeholder 2">
            <a:extLst>
              <a:ext uri="{FF2B5EF4-FFF2-40B4-BE49-F238E27FC236}">
                <a16:creationId xmlns:a16="http://schemas.microsoft.com/office/drawing/2014/main" id="{C9C73B9E-4586-F246-F760-41F12CF2B8A8}"/>
              </a:ext>
            </a:extLst>
          </p:cNvPr>
          <p:cNvSpPr>
            <a:spLocks noGrp="1"/>
          </p:cNvSpPr>
          <p:nvPr>
            <p:ph idx="1"/>
          </p:nvPr>
        </p:nvSpPr>
        <p:spPr/>
        <p:txBody>
          <a:bodyPr/>
          <a:lstStyle/>
          <a:p>
            <a:pPr algn="just" rtl="0" fontAlgn="base"/>
            <a:r>
              <a:rPr lang="en-US" sz="1800" b="0" i="0" dirty="0">
                <a:solidFill>
                  <a:srgbClr val="000000"/>
                </a:solidFill>
                <a:effectLst/>
                <a:latin typeface="Segoe UI" panose="020B0502040204020203" pitchFamily="34" charset="0"/>
              </a:rPr>
              <a:t>According to M1 (d) of the Standard Provisions: </a:t>
            </a:r>
          </a:p>
          <a:p>
            <a:pPr marL="342900" indent="-342900" algn="just" rtl="0" fontAlgn="base">
              <a:buClrTx/>
              <a:buFont typeface="+mj-lt"/>
              <a:buAutoNum type="arabicPeriod"/>
            </a:pPr>
            <a:r>
              <a:rPr lang="en-US" sz="1800" dirty="0">
                <a:solidFill>
                  <a:srgbClr val="000000"/>
                </a:solidFill>
                <a:latin typeface="Segoe UI" panose="020B0502040204020203" pitchFamily="34" charset="0"/>
              </a:rPr>
              <a:t>Subs must </a:t>
            </a:r>
            <a:r>
              <a:rPr lang="en-US" sz="1800" b="0" i="0" dirty="0">
                <a:solidFill>
                  <a:srgbClr val="000000"/>
                </a:solidFill>
                <a:effectLst/>
                <a:latin typeface="Segoe UI" panose="020B0502040204020203" pitchFamily="34" charset="0"/>
              </a:rPr>
              <a:t>retain documentation to support charges to this award for </a:t>
            </a:r>
            <a:r>
              <a:rPr lang="en-US" sz="1800" b="1" i="0" u="sng" dirty="0">
                <a:solidFill>
                  <a:srgbClr val="000000"/>
                </a:solidFill>
                <a:effectLst/>
                <a:latin typeface="Segoe UI" panose="020B0502040204020203" pitchFamily="34" charset="0"/>
              </a:rPr>
              <a:t>three years</a:t>
            </a:r>
            <a:r>
              <a:rPr lang="en-US" sz="1800" b="0" i="0" dirty="0">
                <a:solidFill>
                  <a:srgbClr val="000000"/>
                </a:solidFill>
                <a:effectLst/>
                <a:latin typeface="Segoe UI" panose="020B0502040204020203" pitchFamily="34" charset="0"/>
              </a:rPr>
              <a:t> from the date of submission of the final expenditure report.</a:t>
            </a:r>
            <a:endParaRPr lang="en-US" b="0" i="0" dirty="0">
              <a:solidFill>
                <a:srgbClr val="000000"/>
              </a:solidFill>
              <a:effectLst/>
              <a:latin typeface="Segoe UI" panose="020B0502040204020203" pitchFamily="34" charset="0"/>
            </a:endParaRPr>
          </a:p>
          <a:p>
            <a:pPr marL="342900" indent="-342900" algn="just" rtl="0" fontAlgn="base">
              <a:buClrTx/>
              <a:buFont typeface="+mj-lt"/>
              <a:buAutoNum type="arabicPeriod"/>
            </a:pPr>
            <a:r>
              <a:rPr lang="en-US" sz="1800" b="0" i="0" dirty="0">
                <a:solidFill>
                  <a:srgbClr val="000000"/>
                </a:solidFill>
                <a:effectLst/>
                <a:latin typeface="Segoe UI" panose="020B0502040204020203" pitchFamily="34" charset="0"/>
              </a:rPr>
              <a:t>If country-specific rules are more stringent, then they must be followed.</a:t>
            </a:r>
          </a:p>
          <a:p>
            <a:pPr marL="342900" indent="-342900" algn="just" rtl="0" fontAlgn="base">
              <a:buClrTx/>
              <a:buFont typeface="+mj-lt"/>
              <a:buAutoNum type="arabicPeriod"/>
            </a:pPr>
            <a:r>
              <a:rPr lang="en-US" sz="1800" b="0" i="0" dirty="0">
                <a:solidFill>
                  <a:srgbClr val="000000"/>
                </a:solidFill>
                <a:effectLst/>
                <a:latin typeface="Segoe UI" panose="020B0502040204020203" pitchFamily="34" charset="0"/>
              </a:rPr>
              <a:t>An up-to-date document retention register should be kept and cross-referenced to the actual location where they are kept. </a:t>
            </a:r>
          </a:p>
          <a:p>
            <a:pPr marL="342900" indent="-342900" algn="just" rtl="0" fontAlgn="base">
              <a:buClrTx/>
              <a:buFont typeface="+mj-lt"/>
              <a:buAutoNum type="arabicPeriod"/>
            </a:pPr>
            <a:r>
              <a:rPr lang="en-US" sz="1800" dirty="0">
                <a:solidFill>
                  <a:srgbClr val="000000"/>
                </a:solidFill>
                <a:latin typeface="Segoe UI" panose="020B0502040204020203" pitchFamily="34" charset="0"/>
              </a:rPr>
              <a:t>Access must be granted to the Inspectors General and the USAID Comptroller.</a:t>
            </a:r>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17165042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6BA3-FF52-3BAE-CA73-0A5077F5C90F}"/>
              </a:ext>
            </a:extLst>
          </p:cNvPr>
          <p:cNvSpPr>
            <a:spLocks noGrp="1"/>
          </p:cNvSpPr>
          <p:nvPr>
            <p:ph type="title"/>
          </p:nvPr>
        </p:nvSpPr>
        <p:spPr/>
        <p:txBody>
          <a:bodyPr/>
          <a:lstStyle/>
          <a:p>
            <a:r>
              <a:rPr lang="en-US" b="1" dirty="0"/>
              <a:t>Session 10: Fraud Management</a:t>
            </a:r>
          </a:p>
        </p:txBody>
      </p:sp>
      <p:sp>
        <p:nvSpPr>
          <p:cNvPr id="3" name="Content Placeholder 2">
            <a:extLst>
              <a:ext uri="{FF2B5EF4-FFF2-40B4-BE49-F238E27FC236}">
                <a16:creationId xmlns:a16="http://schemas.microsoft.com/office/drawing/2014/main" id="{95157EAA-B079-30B3-DFF0-79A65C3D3E9F}"/>
              </a:ext>
            </a:extLst>
          </p:cNvPr>
          <p:cNvSpPr>
            <a:spLocks noGrp="1"/>
          </p:cNvSpPr>
          <p:nvPr>
            <p:ph idx="1"/>
          </p:nvPr>
        </p:nvSpPr>
        <p:spPr/>
        <p:txBody>
          <a:bodyPr/>
          <a:lstStyle/>
          <a:p>
            <a:pPr marL="0" indent="0" algn="l" rtl="0" fontAlgn="base">
              <a:buClrTx/>
              <a:buNone/>
            </a:pPr>
            <a:r>
              <a:rPr lang="en-US" sz="1800" b="1" i="0" dirty="0">
                <a:solidFill>
                  <a:srgbClr val="000000"/>
                </a:solidFill>
                <a:effectLst/>
                <a:latin typeface="Segoe UI" panose="020B0502040204020203" pitchFamily="34" charset="0"/>
              </a:rPr>
              <a:t>Learning Objectives: </a:t>
            </a:r>
          </a:p>
          <a:p>
            <a:pPr marL="342900" indent="-342900" algn="l" rtl="0" fontAlgn="base">
              <a:buClrTx/>
              <a:buFont typeface="+mj-lt"/>
              <a:buAutoNum type="arabicPeriod"/>
            </a:pPr>
            <a:r>
              <a:rPr lang="en-US" sz="1800" b="0" i="0" dirty="0">
                <a:solidFill>
                  <a:srgbClr val="000000"/>
                </a:solidFill>
                <a:effectLst/>
                <a:latin typeface="Segoe UI" panose="020B0502040204020203" pitchFamily="34" charset="0"/>
              </a:rPr>
              <a:t>To understand the definition, indicators, and examples of fraud.</a:t>
            </a:r>
          </a:p>
          <a:p>
            <a:pPr marL="342900" indent="-342900" algn="l" rtl="0" fontAlgn="base">
              <a:buClrTx/>
              <a:buFont typeface="+mj-lt"/>
              <a:buAutoNum type="arabicPeriod"/>
            </a:pPr>
            <a:r>
              <a:rPr lang="en-US" sz="1800" dirty="0">
                <a:solidFill>
                  <a:srgbClr val="000000"/>
                </a:solidFill>
                <a:latin typeface="Segoe UI" panose="020B0502040204020203" pitchFamily="34" charset="0"/>
              </a:rPr>
              <a:t>To learn the requirement for reporting fraud.</a:t>
            </a:r>
            <a:endParaRPr lang="en-US" dirty="0"/>
          </a:p>
        </p:txBody>
      </p:sp>
    </p:spTree>
    <p:extLst>
      <p:ext uri="{BB962C8B-B14F-4D97-AF65-F5344CB8AC3E}">
        <p14:creationId xmlns:p14="http://schemas.microsoft.com/office/powerpoint/2010/main" val="7552696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7BC88-702C-B9FB-E78F-C3A2FAFEF641}"/>
              </a:ext>
            </a:extLst>
          </p:cNvPr>
          <p:cNvSpPr txBox="1">
            <a:spLocks/>
          </p:cNvSpPr>
          <p:nvPr/>
        </p:nvSpPr>
        <p:spPr>
          <a:xfrm>
            <a:off x="1249680" y="2487260"/>
            <a:ext cx="10058400" cy="3760891"/>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87000"/>
              </a:lnSpc>
              <a:spcBef>
                <a:spcPts val="0"/>
              </a:spcBef>
              <a:spcAft>
                <a:spcPts val="0"/>
              </a:spcAft>
              <a:buClrTx/>
              <a:buFont typeface="+mj-lt"/>
              <a:buAutoNum type="arabicPeriod"/>
            </a:pPr>
            <a:r>
              <a:rPr lang="en-US" sz="3200"/>
              <a:t>Definition</a:t>
            </a:r>
          </a:p>
          <a:p>
            <a:pPr marL="514350" indent="-514350">
              <a:lnSpc>
                <a:spcPct val="87000"/>
              </a:lnSpc>
              <a:spcBef>
                <a:spcPts val="0"/>
              </a:spcBef>
              <a:spcAft>
                <a:spcPts val="0"/>
              </a:spcAft>
              <a:buClrTx/>
              <a:buFont typeface="+mj-lt"/>
              <a:buAutoNum type="arabicPeriod"/>
            </a:pPr>
            <a:r>
              <a:rPr lang="en-US" sz="3200"/>
              <a:t>USAID’s Anti-Corruption Policy</a:t>
            </a:r>
          </a:p>
          <a:p>
            <a:pPr marL="514350" indent="-514350">
              <a:lnSpc>
                <a:spcPct val="87000"/>
              </a:lnSpc>
              <a:spcBef>
                <a:spcPts val="0"/>
              </a:spcBef>
              <a:spcAft>
                <a:spcPts val="0"/>
              </a:spcAft>
              <a:buClrTx/>
              <a:buFont typeface="+mj-lt"/>
              <a:buAutoNum type="arabicPeriod"/>
            </a:pPr>
            <a:r>
              <a:rPr lang="en-US" sz="3200"/>
              <a:t>Examples of Fraud</a:t>
            </a:r>
          </a:p>
          <a:p>
            <a:pPr marL="514350" indent="-514350">
              <a:lnSpc>
                <a:spcPct val="87000"/>
              </a:lnSpc>
              <a:spcBef>
                <a:spcPts val="0"/>
              </a:spcBef>
              <a:spcAft>
                <a:spcPts val="0"/>
              </a:spcAft>
              <a:buClrTx/>
              <a:buFont typeface="+mj-lt"/>
              <a:buAutoNum type="arabicPeriod"/>
            </a:pPr>
            <a:r>
              <a:rPr lang="en-US" sz="3200"/>
              <a:t>Fraud Red Flags &amp; Specific Indicators</a:t>
            </a:r>
          </a:p>
          <a:p>
            <a:pPr marL="514350" indent="-514350">
              <a:lnSpc>
                <a:spcPct val="87000"/>
              </a:lnSpc>
              <a:spcBef>
                <a:spcPts val="0"/>
              </a:spcBef>
              <a:spcAft>
                <a:spcPts val="0"/>
              </a:spcAft>
              <a:buClrTx/>
              <a:buFont typeface="+mj-lt"/>
              <a:buAutoNum type="arabicPeriod"/>
            </a:pPr>
            <a:r>
              <a:rPr lang="en-US" sz="3200"/>
              <a:t>Reporting Fraud</a:t>
            </a:r>
          </a:p>
          <a:p>
            <a:pPr marL="0" indent="0">
              <a:buNone/>
            </a:pPr>
            <a:endParaRPr lang="en-US" sz="1000" b="1">
              <a:solidFill>
                <a:schemeClr val="tx1"/>
              </a:solidFill>
              <a:cs typeface="Calibri" panose="020F0502020204030204" pitchFamily="34" charset="0"/>
            </a:endParaRPr>
          </a:p>
          <a:p>
            <a:pPr marL="0" indent="0">
              <a:buFont typeface="Calibri" panose="020F0502020204030204" pitchFamily="34" charset="0"/>
              <a:buNone/>
            </a:pPr>
            <a:endParaRPr lang="en-US"/>
          </a:p>
        </p:txBody>
      </p:sp>
      <p:sp>
        <p:nvSpPr>
          <p:cNvPr id="6" name="Title 1">
            <a:extLst>
              <a:ext uri="{FF2B5EF4-FFF2-40B4-BE49-F238E27FC236}">
                <a16:creationId xmlns:a16="http://schemas.microsoft.com/office/drawing/2014/main" id="{32542E55-11EC-B550-9212-987211763652}"/>
              </a:ext>
            </a:extLst>
          </p:cNvPr>
          <p:cNvSpPr txBox="1">
            <a:spLocks/>
          </p:cNvSpPr>
          <p:nvPr/>
        </p:nvSpPr>
        <p:spPr>
          <a:xfrm>
            <a:off x="1249680" y="439005"/>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kern="1200" spc="-50" baseline="0">
                <a:solidFill>
                  <a:schemeClr val="bg1"/>
                </a:solidFill>
                <a:latin typeface="+mj-lt"/>
                <a:ea typeface="+mj-ea"/>
                <a:cs typeface="+mj-cs"/>
              </a:defRPr>
            </a:lvl1pPr>
          </a:lstStyle>
          <a:p>
            <a:r>
              <a:rPr lang="en-US" b="1" dirty="0"/>
              <a:t>Topics for Fraud Management</a:t>
            </a:r>
          </a:p>
        </p:txBody>
      </p:sp>
    </p:spTree>
    <p:extLst>
      <p:ext uri="{BB962C8B-B14F-4D97-AF65-F5344CB8AC3E}">
        <p14:creationId xmlns:p14="http://schemas.microsoft.com/office/powerpoint/2010/main" val="6584895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057F-FDAF-BA9F-1C8C-8A96FC0E9893}"/>
              </a:ext>
            </a:extLst>
          </p:cNvPr>
          <p:cNvSpPr>
            <a:spLocks noGrp="1"/>
          </p:cNvSpPr>
          <p:nvPr>
            <p:ph type="title"/>
          </p:nvPr>
        </p:nvSpPr>
        <p:spPr/>
        <p:txBody>
          <a:bodyPr/>
          <a:lstStyle/>
          <a:p>
            <a:r>
              <a:rPr lang="en-US"/>
              <a:t>Definition of Fraud &amp; Corruption </a:t>
            </a:r>
          </a:p>
        </p:txBody>
      </p:sp>
      <p:sp>
        <p:nvSpPr>
          <p:cNvPr id="3" name="Content Placeholder 2">
            <a:extLst>
              <a:ext uri="{FF2B5EF4-FFF2-40B4-BE49-F238E27FC236}">
                <a16:creationId xmlns:a16="http://schemas.microsoft.com/office/drawing/2014/main" id="{695AF246-6725-E99E-7075-D4D205816F57}"/>
              </a:ext>
            </a:extLst>
          </p:cNvPr>
          <p:cNvSpPr>
            <a:spLocks noGrp="1"/>
          </p:cNvSpPr>
          <p:nvPr>
            <p:ph idx="1"/>
          </p:nvPr>
        </p:nvSpPr>
        <p:spPr/>
        <p:txBody>
          <a:bodyPr/>
          <a:lstStyle/>
          <a:p>
            <a:r>
              <a:rPr lang="en-US" b="1" i="0" dirty="0">
                <a:solidFill>
                  <a:srgbClr val="202124"/>
                </a:solidFill>
                <a:effectLst/>
                <a:latin typeface="Segoe UI" panose="020B0502040204020203" pitchFamily="34" charset="0"/>
                <a:cs typeface="Segoe UI" panose="020B0502040204020203" pitchFamily="34" charset="0"/>
              </a:rPr>
              <a:t>Fraud</a:t>
            </a:r>
            <a:r>
              <a:rPr lang="en-US" b="0" i="0" dirty="0">
                <a:solidFill>
                  <a:srgbClr val="202124"/>
                </a:solidFill>
                <a:effectLst/>
                <a:latin typeface="Segoe UI" panose="020B0502040204020203" pitchFamily="34" charset="0"/>
                <a:cs typeface="Segoe UI" panose="020B0502040204020203" pitchFamily="34" charset="0"/>
              </a:rPr>
              <a:t> includes </a:t>
            </a:r>
            <a:r>
              <a:rPr lang="en-US" b="0" i="0" dirty="0">
                <a:solidFill>
                  <a:srgbClr val="040C28"/>
                </a:solidFill>
                <a:effectLst/>
                <a:latin typeface="Segoe UI" panose="020B0502040204020203" pitchFamily="34" charset="0"/>
                <a:cs typeface="Segoe UI" panose="020B0502040204020203" pitchFamily="34" charset="0"/>
              </a:rPr>
              <a:t>false representation of fact, making false statements, or by concealment of information</a:t>
            </a:r>
            <a:r>
              <a:rPr lang="en-US" b="0" i="0" dirty="0">
                <a:solidFill>
                  <a:srgbClr val="202124"/>
                </a:solidFill>
                <a:effectLst/>
                <a:latin typeface="Segoe UI" panose="020B0502040204020203" pitchFamily="34" charset="0"/>
                <a:cs typeface="Segoe UI" panose="020B0502040204020203" pitchFamily="34" charset="0"/>
              </a:rPr>
              <a:t>. Waste is defined as the thoughtless or careless expenditure, mismanagement, or abuse of resources to the detriment (or potential detriment) of the U.S. government.</a:t>
            </a:r>
          </a:p>
          <a:p>
            <a:endParaRPr lang="en-US" dirty="0">
              <a:solidFill>
                <a:srgbClr val="202124"/>
              </a:solidFill>
              <a:latin typeface="Segoe UI" panose="020B0502040204020203" pitchFamily="34" charset="0"/>
              <a:cs typeface="Segoe UI" panose="020B0502040204020203" pitchFamily="34" charset="0"/>
            </a:endParaRPr>
          </a:p>
          <a:p>
            <a:r>
              <a:rPr lang="en-US" b="1" i="0" dirty="0">
                <a:solidFill>
                  <a:srgbClr val="202124"/>
                </a:solidFill>
                <a:effectLst/>
                <a:latin typeface="Segoe UI" panose="020B0502040204020203" pitchFamily="34" charset="0"/>
                <a:cs typeface="Segoe UI" panose="020B0502040204020203" pitchFamily="34" charset="0"/>
              </a:rPr>
              <a:t>Corruption</a:t>
            </a:r>
            <a:r>
              <a:rPr lang="en-US" i="0" dirty="0">
                <a:solidFill>
                  <a:srgbClr val="202124"/>
                </a:solidFill>
                <a:effectLst/>
                <a:latin typeface="Segoe UI" panose="020B0502040204020203" pitchFamily="34" charset="0"/>
                <a:cs typeface="Segoe UI" panose="020B0502040204020203" pitchFamily="34" charset="0"/>
              </a:rPr>
              <a:t> is the abuse of entrusted power or influence for personal or political gain. Whether corruption is perpetuated by public officials or external actors, its defining characteristic is the exploitation of power and access to subvert the public good in service of narrow personal, economic or political interest.</a:t>
            </a:r>
            <a:endParaRPr lang="en-US" dirty="0"/>
          </a:p>
        </p:txBody>
      </p:sp>
    </p:spTree>
    <p:extLst>
      <p:ext uri="{BB962C8B-B14F-4D97-AF65-F5344CB8AC3E}">
        <p14:creationId xmlns:p14="http://schemas.microsoft.com/office/powerpoint/2010/main" val="3020484206"/>
      </p:ext>
    </p:extLst>
  </p:cSld>
  <p:clrMapOvr>
    <a:masterClrMapping/>
  </p:clrMapOvr>
  <p:extLst>
    <p:ext uri="{6950BFC3-D8DA-4A85-94F7-54DA5524770B}">
      <p188:commentRel xmlns:p188="http://schemas.microsoft.com/office/powerpoint/2018/8/main" r:id="rId2"/>
    </p:ext>
  </p:extLs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78C4-4460-54EF-847D-377CDF633F6B}"/>
              </a:ext>
            </a:extLst>
          </p:cNvPr>
          <p:cNvSpPr>
            <a:spLocks noGrp="1"/>
          </p:cNvSpPr>
          <p:nvPr>
            <p:ph type="title"/>
          </p:nvPr>
        </p:nvSpPr>
        <p:spPr>
          <a:xfrm>
            <a:off x="1097280" y="-156455"/>
            <a:ext cx="10058400" cy="1450757"/>
          </a:xfrm>
        </p:spPr>
        <p:txBody>
          <a:bodyPr/>
          <a:lstStyle/>
          <a:p>
            <a:pPr algn="ctr"/>
            <a:r>
              <a:rPr lang="en-US"/>
              <a:t>USAID Anti-Corruption Policy </a:t>
            </a:r>
            <a:br>
              <a:rPr lang="en-US"/>
            </a:br>
            <a:r>
              <a:rPr lang="en-US" sz="1600"/>
              <a:t>December 2022 </a:t>
            </a:r>
            <a:endParaRPr lang="en-US"/>
          </a:p>
        </p:txBody>
      </p:sp>
      <p:sp>
        <p:nvSpPr>
          <p:cNvPr id="3" name="Content Placeholder 2">
            <a:extLst>
              <a:ext uri="{FF2B5EF4-FFF2-40B4-BE49-F238E27FC236}">
                <a16:creationId xmlns:a16="http://schemas.microsoft.com/office/drawing/2014/main" id="{21AE7F29-4A1D-41E1-7205-0939D4B8DB62}"/>
              </a:ext>
            </a:extLst>
          </p:cNvPr>
          <p:cNvSpPr>
            <a:spLocks noGrp="1"/>
          </p:cNvSpPr>
          <p:nvPr>
            <p:ph idx="1"/>
          </p:nvPr>
        </p:nvSpPr>
        <p:spPr>
          <a:xfrm>
            <a:off x="1097280" y="1885360"/>
            <a:ext cx="10058400" cy="4119515"/>
          </a:xfrm>
        </p:spPr>
        <p:txBody>
          <a:bodyPr>
            <a:normAutofit fontScale="62500" lnSpcReduction="20000"/>
          </a:bodyPr>
          <a:lstStyle/>
          <a:p>
            <a:pPr algn="l"/>
            <a:r>
              <a:rPr lang="en-US" b="0" i="0" dirty="0">
                <a:solidFill>
                  <a:srgbClr val="212721"/>
                </a:solidFill>
                <a:effectLst/>
                <a:latin typeface="Source Sans Pro Web"/>
              </a:rPr>
              <a:t>USAID has launched the  Anti-Corruption Policy to elevate, integrate, and strengthen anti-corruption across the Agency, and to improve coordination with our partners across the U.S. government and the development community. This includes:</a:t>
            </a:r>
          </a:p>
          <a:p>
            <a:pPr algn="l">
              <a:buClr>
                <a:schemeClr val="tx1"/>
              </a:buClr>
              <a:buFont typeface="Arial" panose="020B0604020202020204" pitchFamily="34" charset="0"/>
              <a:buChar char="•"/>
            </a:pPr>
            <a:r>
              <a:rPr lang="en-US" b="1" i="0" dirty="0">
                <a:solidFill>
                  <a:srgbClr val="212721"/>
                </a:solidFill>
                <a:effectLst/>
                <a:latin typeface="Source Sans Pro Web"/>
              </a:rPr>
              <a:t>Bolstering anti-corruption efforts</a:t>
            </a:r>
            <a:r>
              <a:rPr lang="en-US" b="0" i="0" dirty="0">
                <a:solidFill>
                  <a:srgbClr val="212721"/>
                </a:solidFill>
                <a:effectLst/>
                <a:latin typeface="Source Sans Pro Web"/>
              </a:rPr>
              <a:t>: USAID is expanding its anti-corruption programs, including launching signature initiatives at the Summit for Democracy. </a:t>
            </a:r>
          </a:p>
          <a:p>
            <a:pPr algn="l">
              <a:buClr>
                <a:schemeClr val="tx1"/>
              </a:buClr>
              <a:buFont typeface="Arial" panose="020B0604020202020204" pitchFamily="34" charset="0"/>
              <a:buChar char="•"/>
            </a:pPr>
            <a:r>
              <a:rPr lang="en-US" b="1" i="0" dirty="0">
                <a:solidFill>
                  <a:srgbClr val="212721"/>
                </a:solidFill>
                <a:effectLst/>
                <a:latin typeface="Source Sans Pro Web"/>
              </a:rPr>
              <a:t>Accelerating innovation and adaptation</a:t>
            </a:r>
            <a:r>
              <a:rPr lang="en-US" b="0" i="0" dirty="0">
                <a:solidFill>
                  <a:srgbClr val="212721"/>
                </a:solidFill>
                <a:effectLst/>
                <a:latin typeface="Source Sans Pro Web"/>
              </a:rPr>
              <a:t>: USAID is increasing  its focus on innovative, responsive, and flexible programming, as well as addressing the increasingly transnational nature of corruption.</a:t>
            </a:r>
          </a:p>
          <a:p>
            <a:pPr algn="l">
              <a:buClr>
                <a:schemeClr val="tx1"/>
              </a:buClr>
              <a:buFont typeface="Arial" panose="020B0604020202020204" pitchFamily="34" charset="0"/>
              <a:buChar char="•"/>
            </a:pPr>
            <a:r>
              <a:rPr lang="en-US" b="1" i="0" dirty="0">
                <a:solidFill>
                  <a:srgbClr val="212721"/>
                </a:solidFill>
                <a:effectLst/>
                <a:latin typeface="Source Sans Pro Web"/>
              </a:rPr>
              <a:t>Embedding anti-corruption across USAID</a:t>
            </a:r>
            <a:r>
              <a:rPr lang="en-US" b="0" i="0" dirty="0">
                <a:solidFill>
                  <a:srgbClr val="212721"/>
                </a:solidFill>
                <a:effectLst/>
                <a:latin typeface="Source Sans Pro Web"/>
              </a:rPr>
              <a:t>: USAID is institutionalizing anti-corruption throughout our internal operations, and integrating anti-corruption across key sectors, including health, humanitarian assistance, and climate change.</a:t>
            </a:r>
          </a:p>
          <a:p>
            <a:pPr algn="l">
              <a:buClr>
                <a:schemeClr val="tx1"/>
              </a:buClr>
              <a:buFont typeface="Arial" panose="020B0604020202020204" pitchFamily="34" charset="0"/>
              <a:buChar char="•"/>
            </a:pPr>
            <a:r>
              <a:rPr lang="en-US" b="1" i="0" dirty="0">
                <a:solidFill>
                  <a:srgbClr val="212721"/>
                </a:solidFill>
                <a:effectLst/>
                <a:latin typeface="Source Sans Pro Web"/>
              </a:rPr>
              <a:t>Building partnerships and coalitions</a:t>
            </a:r>
            <a:r>
              <a:rPr lang="en-US" b="0" i="0" dirty="0">
                <a:solidFill>
                  <a:srgbClr val="212721"/>
                </a:solidFill>
                <a:effectLst/>
                <a:latin typeface="Source Sans Pro Web"/>
              </a:rPr>
              <a:t>: USAID is fostering new partnerships -- including with businesses, technologists, researchers, and other donors -- in our effort to transform the fight against corruption.</a:t>
            </a:r>
          </a:p>
          <a:p>
            <a:pPr algn="l">
              <a:buClr>
                <a:schemeClr val="tx1"/>
              </a:buClr>
              <a:buFont typeface="Arial" panose="020B0604020202020204" pitchFamily="34" charset="0"/>
              <a:buChar char="•"/>
            </a:pPr>
            <a:r>
              <a:rPr lang="en-US" b="1" i="0" dirty="0">
                <a:solidFill>
                  <a:srgbClr val="212721"/>
                </a:solidFill>
                <a:effectLst/>
                <a:latin typeface="Source Sans Pro Web"/>
              </a:rPr>
              <a:t>Prioritizing localization</a:t>
            </a:r>
            <a:r>
              <a:rPr lang="en-US" b="0" i="0" dirty="0">
                <a:solidFill>
                  <a:srgbClr val="212721"/>
                </a:solidFill>
                <a:effectLst/>
                <a:latin typeface="Source Sans Pro Web"/>
              </a:rPr>
              <a:t>: USAID is deepening support to frontline actors, whose leadership is essential to anti-corruption progress.</a:t>
            </a:r>
          </a:p>
          <a:p>
            <a:pPr algn="l">
              <a:buClr>
                <a:schemeClr val="tx1"/>
              </a:buClr>
              <a:buFont typeface="Arial" panose="020B0604020202020204" pitchFamily="34" charset="0"/>
              <a:buChar char="•"/>
            </a:pPr>
            <a:r>
              <a:rPr lang="en-US" b="1" i="0" dirty="0">
                <a:solidFill>
                  <a:srgbClr val="212721"/>
                </a:solidFill>
                <a:effectLst/>
                <a:latin typeface="Source Sans Pro Web"/>
              </a:rPr>
              <a:t>Strengthening safeguards</a:t>
            </a:r>
            <a:r>
              <a:rPr lang="en-US" b="0" i="0" dirty="0">
                <a:solidFill>
                  <a:srgbClr val="212721"/>
                </a:solidFill>
                <a:effectLst/>
                <a:latin typeface="Source Sans Pro Web"/>
              </a:rPr>
              <a:t>: USAID is enhancing our already-robust anti-corruption safeguards to ensure our assistance is neither diverted nor inadvertently feeds into corruption dynamics.</a:t>
            </a:r>
          </a:p>
          <a:p>
            <a:pPr algn="ctr"/>
            <a:r>
              <a:rPr lang="en-US" dirty="0">
                <a:hlinkClick r:id="rId2"/>
              </a:rPr>
              <a:t>https://www.usaid.gov/anti-corruption/policy</a:t>
            </a:r>
            <a:endParaRPr lang="en-US" dirty="0"/>
          </a:p>
          <a:p>
            <a:endParaRPr lang="en-US" dirty="0"/>
          </a:p>
        </p:txBody>
      </p:sp>
    </p:spTree>
    <p:extLst>
      <p:ext uri="{BB962C8B-B14F-4D97-AF65-F5344CB8AC3E}">
        <p14:creationId xmlns:p14="http://schemas.microsoft.com/office/powerpoint/2010/main" val="26527662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9E77-8FC3-A356-149C-6564996B1EE3}"/>
              </a:ext>
            </a:extLst>
          </p:cNvPr>
          <p:cNvSpPr>
            <a:spLocks noGrp="1"/>
          </p:cNvSpPr>
          <p:nvPr>
            <p:ph type="title"/>
          </p:nvPr>
        </p:nvSpPr>
        <p:spPr/>
        <p:txBody>
          <a:bodyPr/>
          <a:lstStyle/>
          <a:p>
            <a:r>
              <a:rPr lang="en-US"/>
              <a:t>USAID’s Objectives </a:t>
            </a:r>
          </a:p>
        </p:txBody>
      </p:sp>
      <p:sp>
        <p:nvSpPr>
          <p:cNvPr id="3" name="Content Placeholder 2">
            <a:extLst>
              <a:ext uri="{FF2B5EF4-FFF2-40B4-BE49-F238E27FC236}">
                <a16:creationId xmlns:a16="http://schemas.microsoft.com/office/drawing/2014/main" id="{F2D4B04B-ED20-4543-288D-35F20F16713A}"/>
              </a:ext>
            </a:extLst>
          </p:cNvPr>
          <p:cNvSpPr>
            <a:spLocks noGrp="1"/>
          </p:cNvSpPr>
          <p:nvPr>
            <p:ph idx="1"/>
          </p:nvPr>
        </p:nvSpPr>
        <p:spPr>
          <a:xfrm>
            <a:off x="1097280" y="2108203"/>
            <a:ext cx="4212850" cy="3760891"/>
          </a:xfrm>
        </p:spPr>
        <p:txBody>
          <a:bodyPr>
            <a:normAutofit/>
          </a:bodyPr>
          <a:lstStyle/>
          <a:p>
            <a:r>
              <a:rPr lang="en-US" dirty="0"/>
              <a:t>1. Constrain opportunities: USAID will  support activities that reduce opportunities for corruption and strengthen disclosure requirements.</a:t>
            </a:r>
          </a:p>
          <a:p>
            <a:r>
              <a:rPr lang="en-US" dirty="0"/>
              <a:t>2. Raise the cost: USAID will support activities to impose consequences.</a:t>
            </a:r>
          </a:p>
          <a:p>
            <a:r>
              <a:rPr lang="en-US" dirty="0"/>
              <a:t>3. Incentivize integrity: USAID  will support innovative activities to curb corruption. </a:t>
            </a:r>
          </a:p>
        </p:txBody>
      </p:sp>
      <p:pic>
        <p:nvPicPr>
          <p:cNvPr id="4" name="Content Placeholder 4">
            <a:extLst>
              <a:ext uri="{FF2B5EF4-FFF2-40B4-BE49-F238E27FC236}">
                <a16:creationId xmlns:a16="http://schemas.microsoft.com/office/drawing/2014/main" id="{E0F44D22-40A1-D5CA-2D6C-E7FDF46F36A2}"/>
              </a:ext>
            </a:extLst>
          </p:cNvPr>
          <p:cNvPicPr>
            <a:picLocks noChangeAspect="1"/>
          </p:cNvPicPr>
          <p:nvPr/>
        </p:nvPicPr>
        <p:blipFill>
          <a:blip r:embed="rId3"/>
          <a:stretch>
            <a:fillRect/>
          </a:stretch>
        </p:blipFill>
        <p:spPr>
          <a:xfrm>
            <a:off x="5552502" y="2108306"/>
            <a:ext cx="5798574" cy="3760788"/>
          </a:xfrm>
          <a:prstGeom prst="rect">
            <a:avLst/>
          </a:prstGeom>
        </p:spPr>
      </p:pic>
    </p:spTree>
    <p:extLst>
      <p:ext uri="{BB962C8B-B14F-4D97-AF65-F5344CB8AC3E}">
        <p14:creationId xmlns:p14="http://schemas.microsoft.com/office/powerpoint/2010/main" val="2571799838"/>
      </p:ext>
    </p:extLst>
  </p:cSld>
  <p:clrMapOvr>
    <a:masterClrMapping/>
  </p:clrMapOvr>
  <p:extLst>
    <p:ext uri="{6950BFC3-D8DA-4A85-94F7-54DA5524770B}">
      <p188:commentRel xmlns:p188="http://schemas.microsoft.com/office/powerpoint/2018/8/main" r:id="rId2"/>
    </p:ext>
  </p:extLs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Types of Fraud</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a:bodyPr>
          <a:lstStyle/>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Asset misappropriation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Bribery and incentives/corruption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Financial statement fraud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947189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D354-3C98-9221-10CF-8B933689A8DA}"/>
              </a:ext>
            </a:extLst>
          </p:cNvPr>
          <p:cNvSpPr>
            <a:spLocks noGrp="1"/>
          </p:cNvSpPr>
          <p:nvPr>
            <p:ph type="title"/>
          </p:nvPr>
        </p:nvSpPr>
        <p:spPr/>
        <p:txBody>
          <a:bodyPr/>
          <a:lstStyle/>
          <a:p>
            <a:r>
              <a:rPr lang="en-US"/>
              <a:t>Examples of Fraud </a:t>
            </a:r>
          </a:p>
        </p:txBody>
      </p:sp>
      <p:sp>
        <p:nvSpPr>
          <p:cNvPr id="3" name="Content Placeholder 2">
            <a:extLst>
              <a:ext uri="{FF2B5EF4-FFF2-40B4-BE49-F238E27FC236}">
                <a16:creationId xmlns:a16="http://schemas.microsoft.com/office/drawing/2014/main" id="{6A831D9C-0E79-6F39-D1F8-20EE69760CC2}"/>
              </a:ext>
            </a:extLst>
          </p:cNvPr>
          <p:cNvSpPr>
            <a:spLocks noGrp="1"/>
          </p:cNvSpPr>
          <p:nvPr>
            <p:ph idx="1"/>
          </p:nvPr>
        </p:nvSpPr>
        <p:spPr/>
        <p:txBody>
          <a:bodyPr/>
          <a:lstStyle/>
          <a:p>
            <a:pPr marL="342900" marR="0" lvl="0" indent="-342900">
              <a:lnSpc>
                <a:spcPct val="107000"/>
              </a:lnSpc>
              <a:spcBef>
                <a:spcPts val="0"/>
              </a:spcBef>
              <a:spcAft>
                <a:spcPts val="0"/>
              </a:spcAft>
              <a:buClrTx/>
              <a:buFont typeface="+mj-lt"/>
              <a:buAutoNum type="arabicPeriod"/>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Employee submits invoices for payment from a fictitious company.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ClrTx/>
              <a:buFont typeface="+mj-lt"/>
              <a:buAutoNum type="arabicPeriod"/>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Employee arranges for overpayment of vendor and pockets overpayment when returned to company.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ClrTx/>
              <a:buFont typeface="+mj-lt"/>
              <a:buAutoNum type="arabicPeriod"/>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Winning bid is high compared to cost estimates, published price lists, similar jobs, or industry averages.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Tx/>
              <a:buFont typeface="+mj-lt"/>
              <a:buAutoNum type="arabicPeriod"/>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Unusual bid pattern that shows bids are consistently too high, too close, or too far apart; or have round numbers; are incomplete; or have other anomalies.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Tx/>
              <a:buFont typeface="+mj-lt"/>
              <a:buAutoNum type="arabicPeriod"/>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Losing bidders submit identical bids on different jobs.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Tx/>
              <a:buFont typeface="+mj-lt"/>
              <a:buAutoNum type="arabicPeriod"/>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Losing bidder hired as subcontractor.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105647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7E8A-B279-0AEF-032E-90CB370C8ADE}"/>
              </a:ext>
            </a:extLst>
          </p:cNvPr>
          <p:cNvSpPr>
            <a:spLocks noGrp="1"/>
          </p:cNvSpPr>
          <p:nvPr>
            <p:ph type="title"/>
          </p:nvPr>
        </p:nvSpPr>
        <p:spPr/>
        <p:txBody>
          <a:bodyPr/>
          <a:lstStyle/>
          <a:p>
            <a:r>
              <a:rPr lang="en-US" sz="4800">
                <a:effectLst/>
                <a:latin typeface="Calibri" panose="020F0502020204030204" pitchFamily="34" charset="0"/>
                <a:ea typeface="Calibri" panose="020F0502020204030204" pitchFamily="34" charset="0"/>
                <a:cs typeface="Times New Roman" panose="02020603050405020304" pitchFamily="18" charset="0"/>
              </a:rPr>
              <a:t>Impact of Fraud </a:t>
            </a:r>
            <a:br>
              <a:rPr lang="en-US" sz="48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FDFB4D79-963E-C77D-53BA-349CE1679FAB}"/>
              </a:ext>
            </a:extLst>
          </p:cNvPr>
          <p:cNvSpPr>
            <a:spLocks noGrp="1"/>
          </p:cNvSpPr>
          <p:nvPr>
            <p:ph idx="1"/>
          </p:nvPr>
        </p:nvSpPr>
        <p:spPr/>
        <p:txBody>
          <a:bodyPr>
            <a:normAutofit fontScale="92500" lnSpcReduction="10000"/>
          </a:bodyPr>
          <a:lstStyle/>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Loss of assets (equipment, money, or other resources), by way of penalties/fines paid, closure of business (and employees losing their jobs)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Inaccurate or incomplete financial reporting (misrepresentation of financial information to make it look like the financial affairs of a company are in order)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Non-compliance with laws or regulations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Ineffective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Poor quality of product or service </a:t>
            </a: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Negative work environment for employees and clients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Damage to reputation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Loss of life (e.g., if a health and safety inspector is bribed during a health and safety audit/review, deficiencies in a manufacturing process may not be identified, and lives may be lost)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7885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BC6C-FD99-9073-7D88-770A5CFF6D78}"/>
              </a:ext>
            </a:extLst>
          </p:cNvPr>
          <p:cNvSpPr>
            <a:spLocks noGrp="1"/>
          </p:cNvSpPr>
          <p:nvPr>
            <p:ph type="title"/>
          </p:nvPr>
        </p:nvSpPr>
        <p:spPr/>
        <p:txBody>
          <a:bodyPr/>
          <a:lstStyle/>
          <a:p>
            <a:r>
              <a:rPr lang="en-US" dirty="0"/>
              <a:t>Required as Applicable Provisions  (RAA)  </a:t>
            </a:r>
          </a:p>
        </p:txBody>
      </p:sp>
      <p:sp>
        <p:nvSpPr>
          <p:cNvPr id="3" name="Content Placeholder 2">
            <a:extLst>
              <a:ext uri="{FF2B5EF4-FFF2-40B4-BE49-F238E27FC236}">
                <a16:creationId xmlns:a16="http://schemas.microsoft.com/office/drawing/2014/main" id="{A8343A7A-B087-7D3E-1EAD-F1A47B5311C0}"/>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Advance Payment and Refunds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Reimbursement Payment and Refunds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Indirect Costs – Negotiated Indirect Cost Rate Agreement (NICRA)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Indirect Costs – Charged as A Fixed Amount (Nonprofit)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Indirect Costs – De Minimis Rate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Universal Identifier and System For Award Management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Reporting Subawards and Executive Compensation </a:t>
            </a:r>
          </a:p>
          <a:p>
            <a:pPr marL="342900" marR="0" lvl="0" indent="-342900">
              <a:lnSpc>
                <a:spcPct val="107000"/>
              </a:lnSpc>
              <a:spcBef>
                <a:spcPts val="0"/>
              </a:spcBef>
              <a:spcAft>
                <a:spcPts val="0"/>
              </a:spcAft>
              <a:buClrTx/>
              <a:buFont typeface="+mj-lt"/>
              <a:buAutoNum type="arabicPeriod"/>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Subawards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Travel and International Air Transportation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Ocean Shipment of Goods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Reporting Host Government Taxes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Patent Rights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Exchange Visitors and Participant Training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Investment Promotion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Share </a:t>
            </a:r>
          </a:p>
          <a:p>
            <a:pPr marL="342900" marR="0" lvl="0" indent="-342900">
              <a:lnSpc>
                <a:spcPct val="107000"/>
              </a:lnSpc>
              <a:spcBef>
                <a:spcPts val="0"/>
              </a:spcBef>
              <a:spcAft>
                <a:spcPts val="0"/>
              </a:spcAft>
              <a:buClrTx/>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 Income </a:t>
            </a:r>
          </a:p>
          <a:p>
            <a:endParaRPr lang="en-US" dirty="0"/>
          </a:p>
        </p:txBody>
      </p:sp>
    </p:spTree>
    <p:extLst>
      <p:ext uri="{BB962C8B-B14F-4D97-AF65-F5344CB8AC3E}">
        <p14:creationId xmlns:p14="http://schemas.microsoft.com/office/powerpoint/2010/main" val="503243431"/>
      </p:ext>
    </p:extLst>
  </p:cSld>
  <p:clrMapOvr>
    <a:masterClrMapping/>
  </p:clrMapOvr>
  <p:extLst>
    <p:ext uri="{6950BFC3-D8DA-4A85-94F7-54DA5524770B}">
      <p188:commentRel xmlns:p188="http://schemas.microsoft.com/office/powerpoint/2018/8/main" r:id="rId3"/>
    </p:ext>
  </p:extLs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Red Flags for Fraud </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a:xfrm>
            <a:off x="1097280" y="2810504"/>
            <a:ext cx="4794473" cy="3760891"/>
          </a:xfrm>
        </p:spPr>
        <p:txBody>
          <a:bodyPr>
            <a:normAutofit fontScale="47500" lnSpcReduction="20000"/>
          </a:bodyPr>
          <a:lstStyle/>
          <a:p>
            <a:pPr>
              <a:buClrTx/>
              <a:buFont typeface="Arial" panose="020B0604020202020204" pitchFamily="34" charset="0"/>
              <a:buChar char="•"/>
            </a:pPr>
            <a:r>
              <a:rPr lang="en-US" sz="4000" dirty="0">
                <a:solidFill>
                  <a:schemeClr val="tx1"/>
                </a:solidFill>
              </a:rPr>
              <a:t>Addiction problems</a:t>
            </a:r>
          </a:p>
          <a:p>
            <a:pPr>
              <a:buClrTx/>
              <a:buFont typeface="Arial" panose="020B0604020202020204" pitchFamily="34" charset="0"/>
              <a:buChar char="•"/>
            </a:pPr>
            <a:r>
              <a:rPr lang="en-US" sz="4000" dirty="0">
                <a:solidFill>
                  <a:schemeClr val="tx1"/>
                </a:solidFill>
              </a:rPr>
              <a:t>“Wheeler-dealer” attitude</a:t>
            </a:r>
          </a:p>
          <a:p>
            <a:pPr>
              <a:buClrTx/>
              <a:buFont typeface="Arial" panose="020B0604020202020204" pitchFamily="34" charset="0"/>
              <a:buChar char="•"/>
            </a:pPr>
            <a:r>
              <a:rPr lang="en-US" sz="4000" dirty="0">
                <a:solidFill>
                  <a:schemeClr val="tx1"/>
                </a:solidFill>
              </a:rPr>
              <a:t>Complaints about inadequate pay and/or lack of authority</a:t>
            </a:r>
          </a:p>
          <a:p>
            <a:pPr>
              <a:buClrTx/>
              <a:buFont typeface="Arial" panose="020B0604020202020204" pitchFamily="34" charset="0"/>
              <a:buChar char="•"/>
            </a:pPr>
            <a:r>
              <a:rPr lang="en-US" sz="4000" dirty="0">
                <a:solidFill>
                  <a:schemeClr val="tx1"/>
                </a:solidFill>
              </a:rPr>
              <a:t>Control issues – is unwilling to share duties and rarely takes vacations or sick days (this may be due to realizing that their illegal acts may be uncovered by someone)</a:t>
            </a:r>
          </a:p>
          <a:p>
            <a:pPr>
              <a:buClrTx/>
              <a:buFont typeface="Arial" panose="020B0604020202020204" pitchFamily="34" charset="0"/>
              <a:buChar char="•"/>
            </a:pPr>
            <a:r>
              <a:rPr lang="en-US" sz="4000" dirty="0">
                <a:solidFill>
                  <a:schemeClr val="tx1"/>
                </a:solidFill>
              </a:rPr>
              <a:t>Excessive pressure from within organization (e.g., to reach unrealistic targets, individuals may tend to circumvent internal controls)</a:t>
            </a:r>
          </a:p>
        </p:txBody>
      </p:sp>
      <p:sp>
        <p:nvSpPr>
          <p:cNvPr id="3" name="TextBox 2">
            <a:extLst>
              <a:ext uri="{FF2B5EF4-FFF2-40B4-BE49-F238E27FC236}">
                <a16:creationId xmlns:a16="http://schemas.microsoft.com/office/drawing/2014/main" id="{3D93A1D3-9B6D-0399-A17E-526F0AEFA81C}"/>
              </a:ext>
            </a:extLst>
          </p:cNvPr>
          <p:cNvSpPr txBox="1"/>
          <p:nvPr/>
        </p:nvSpPr>
        <p:spPr>
          <a:xfrm>
            <a:off x="6730737" y="2810504"/>
            <a:ext cx="5250731" cy="2585323"/>
          </a:xfrm>
          <a:prstGeom prst="rect">
            <a:avLst/>
          </a:prstGeom>
          <a:noFill/>
        </p:spPr>
        <p:txBody>
          <a:bodyPr wrap="square" rtlCol="0">
            <a:spAutoFit/>
          </a:bodyPr>
          <a:lstStyle/>
          <a:p>
            <a:pPr marL="285750" indent="-285750">
              <a:buClrTx/>
              <a:buFont typeface="Arial" panose="020B0604020202020204" pitchFamily="34" charset="0"/>
              <a:buChar char="•"/>
            </a:pPr>
            <a:r>
              <a:rPr lang="en-US" sz="1800" dirty="0">
                <a:solidFill>
                  <a:schemeClr val="tx1"/>
                </a:solidFill>
              </a:rPr>
              <a:t>Irritability, suspiciousness, secretiveness, or defensiveness (as their conscience may start to trouble them)</a:t>
            </a:r>
          </a:p>
          <a:p>
            <a:pPr marL="285750" indent="-285750">
              <a:buClrTx/>
              <a:buFont typeface="Arial" panose="020B0604020202020204" pitchFamily="34" charset="0"/>
              <a:buChar char="•"/>
            </a:pPr>
            <a:r>
              <a:rPr lang="en-US" sz="1800" dirty="0">
                <a:solidFill>
                  <a:schemeClr val="tx1"/>
                </a:solidFill>
              </a:rPr>
              <a:t>Lifestyle outside the norm for their means</a:t>
            </a:r>
          </a:p>
          <a:p>
            <a:pPr marL="285750" indent="-285750">
              <a:buClrTx/>
              <a:buFont typeface="Arial" panose="020B0604020202020204" pitchFamily="34" charset="0"/>
              <a:buChar char="•"/>
            </a:pPr>
            <a:r>
              <a:rPr lang="en-US" sz="1800" dirty="0">
                <a:solidFill>
                  <a:schemeClr val="tx1"/>
                </a:solidFill>
              </a:rPr>
              <a:t>Past employment-related or legal problems</a:t>
            </a:r>
          </a:p>
          <a:p>
            <a:pPr marL="285750" indent="-285750">
              <a:buClrTx/>
              <a:buFont typeface="Arial" panose="020B0604020202020204" pitchFamily="34" charset="0"/>
              <a:buChar char="•"/>
            </a:pPr>
            <a:r>
              <a:rPr lang="en-US" sz="1800" dirty="0">
                <a:solidFill>
                  <a:schemeClr val="tx1"/>
                </a:solidFill>
              </a:rPr>
              <a:t>Too “consistent” in achieving goals/objectives</a:t>
            </a:r>
          </a:p>
          <a:p>
            <a:pPr marL="285750" indent="-285750">
              <a:buClrTx/>
              <a:buFont typeface="Arial" panose="020B0604020202020204" pitchFamily="34" charset="0"/>
              <a:buChar char="•"/>
            </a:pPr>
            <a:r>
              <a:rPr lang="en-US" sz="1800" dirty="0">
                <a:solidFill>
                  <a:schemeClr val="tx1"/>
                </a:solidFill>
              </a:rPr>
              <a:t>Financial difficulties</a:t>
            </a:r>
          </a:p>
          <a:p>
            <a:pPr marL="285750" indent="-285750">
              <a:buClrTx/>
              <a:buFont typeface="Arial" panose="020B0604020202020204" pitchFamily="34" charset="0"/>
              <a:buChar char="•"/>
            </a:pPr>
            <a:r>
              <a:rPr lang="en-US" sz="1800" dirty="0">
                <a:solidFill>
                  <a:schemeClr val="tx1"/>
                </a:solidFill>
              </a:rPr>
              <a:t>Unusually close association with vendor/customers</a:t>
            </a:r>
          </a:p>
        </p:txBody>
      </p:sp>
      <p:sp>
        <p:nvSpPr>
          <p:cNvPr id="5" name="TextBox 4">
            <a:extLst>
              <a:ext uri="{FF2B5EF4-FFF2-40B4-BE49-F238E27FC236}">
                <a16:creationId xmlns:a16="http://schemas.microsoft.com/office/drawing/2014/main" id="{5257530C-6733-399B-D4CE-2B8BB626B88C}"/>
              </a:ext>
            </a:extLst>
          </p:cNvPr>
          <p:cNvSpPr txBox="1"/>
          <p:nvPr/>
        </p:nvSpPr>
        <p:spPr>
          <a:xfrm>
            <a:off x="1253765" y="2215299"/>
            <a:ext cx="9323109" cy="369332"/>
          </a:xfrm>
          <a:prstGeom prst="rect">
            <a:avLst/>
          </a:prstGeom>
          <a:noFill/>
        </p:spPr>
        <p:txBody>
          <a:bodyPr wrap="square" rtlCol="0">
            <a:spAutoFit/>
          </a:bodyPr>
          <a:lstStyle/>
          <a:p>
            <a:r>
              <a:rPr lang="en-US" dirty="0"/>
              <a:t> </a:t>
            </a:r>
            <a:r>
              <a:rPr lang="en-US" b="1" dirty="0"/>
              <a:t>A person who demonstrates these behaviors is vulnerable to committing fraud</a:t>
            </a:r>
            <a:r>
              <a:rPr lang="en-US" dirty="0"/>
              <a:t>: </a:t>
            </a:r>
          </a:p>
        </p:txBody>
      </p:sp>
    </p:spTree>
    <p:extLst>
      <p:ext uri="{BB962C8B-B14F-4D97-AF65-F5344CB8AC3E}">
        <p14:creationId xmlns:p14="http://schemas.microsoft.com/office/powerpoint/2010/main" val="35677340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C4D2-426A-DFE9-4289-0A2C1AEC3429}"/>
              </a:ext>
            </a:extLst>
          </p:cNvPr>
          <p:cNvSpPr>
            <a:spLocks noGrp="1"/>
          </p:cNvSpPr>
          <p:nvPr>
            <p:ph type="title"/>
          </p:nvPr>
        </p:nvSpPr>
        <p:spPr>
          <a:xfrm>
            <a:off x="603315" y="286605"/>
            <a:ext cx="10552365" cy="1450757"/>
          </a:xfrm>
        </p:spPr>
        <p:txBody>
          <a:bodyPr>
            <a:normAutofit fontScale="90000"/>
          </a:bodyPr>
          <a:lstStyle/>
          <a:p>
            <a:r>
              <a:rPr lang="en-US" sz="4800">
                <a:effectLst/>
                <a:latin typeface="Segoe UI" panose="020B0502040204020203" pitchFamily="34" charset="0"/>
                <a:ea typeface="Calibri" panose="020F0502020204030204" pitchFamily="34" charset="0"/>
                <a:cs typeface="Times New Roman" panose="02020603050405020304" pitchFamily="18" charset="0"/>
              </a:rPr>
              <a:t>Best Practices for Sub awardees on Fraud</a:t>
            </a:r>
            <a:br>
              <a:rPr lang="en-US" sz="48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511CD43D-97D7-C3FA-D31C-CC7EF8A1827A}"/>
              </a:ext>
            </a:extLst>
          </p:cNvPr>
          <p:cNvSpPr>
            <a:spLocks noGrp="1"/>
          </p:cNvSpPr>
          <p:nvPr>
            <p:ph idx="1"/>
          </p:nvPr>
        </p:nvSpPr>
        <p:spPr/>
        <p:txBody>
          <a:bodyPr/>
          <a:lstStyle/>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Conduct regular fraud awareness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Develop a Whistleblower policy— a confidential reporting mechanism for employees to make complaints directly (internally/externally)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Require employees to sign a Conflict of Interest (COI) declaration and periodic updates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Conduct reference checks for employees and vendors, including regular OFAC and SAMS checks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Develop clear and open communication lines between all facets of the organization, including a robust escalation policy and an effective feedback loop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ClrTx/>
              <a:buFont typeface="+mj-lt"/>
              <a:buAutoNum type="arabicPeriod"/>
            </a:pPr>
            <a:r>
              <a:rPr lang="en-US" sz="1800" dirty="0">
                <a:effectLst/>
                <a:latin typeface="Segoe UI" panose="020B0502040204020203" pitchFamily="34" charset="0"/>
                <a:ea typeface="Calibri" panose="020F0502020204030204" pitchFamily="34" charset="0"/>
                <a:cs typeface="Times New Roman" panose="02020603050405020304" pitchFamily="18" charset="0"/>
              </a:rPr>
              <a:t>Emphasize the protection of the whistleblower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77188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Reporting Fraud</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normAutofit fontScale="25000" lnSpcReduction="20000"/>
          </a:bodyPr>
          <a:lstStyle/>
          <a:p>
            <a:pPr algn="ctr"/>
            <a:r>
              <a:rPr lang="en-US" sz="4300" b="1" dirty="0"/>
              <a:t>Local partners are required to report fraud when they suspect it </a:t>
            </a:r>
          </a:p>
          <a:p>
            <a:pPr algn="ctr"/>
            <a:r>
              <a:rPr lang="en-US" sz="4000" b="0" i="0" dirty="0">
                <a:solidFill>
                  <a:srgbClr val="000000"/>
                </a:solidFill>
                <a:effectLst/>
                <a:latin typeface="Lato" panose="020F0502020204030203" pitchFamily="34" charset="0"/>
              </a:rPr>
              <a:t> </a:t>
            </a:r>
            <a:r>
              <a:rPr lang="en-US" sz="4000" b="1" i="0" u="sng" dirty="0">
                <a:solidFill>
                  <a:srgbClr val="C2113A"/>
                </a:solidFill>
                <a:effectLst/>
                <a:latin typeface="Lato" panose="020F0502020204030203" pitchFamily="34" charset="0"/>
                <a:hlinkClick r:id="rId3"/>
              </a:rPr>
              <a:t>OIG Hotline Portal</a:t>
            </a:r>
            <a:endParaRPr lang="en-US" sz="4300" b="1" dirty="0"/>
          </a:p>
          <a:p>
            <a:r>
              <a:rPr lang="en-US" sz="4300" b="1" dirty="0"/>
              <a:t>As per M26:</a:t>
            </a:r>
          </a:p>
          <a:p>
            <a:r>
              <a:rPr lang="en-US" sz="6400" dirty="0"/>
              <a:t>Consistent with 2 CFR 200.113, applicants and recipients must disclose, in a timely manner, in writing to the USAID Office of the Inspector General (OIG), with a copy to the cognizant Agreement Officer, all violations of criminal law involving fraud, bribery, or gratuity violations potentially affecting the award. </a:t>
            </a:r>
          </a:p>
          <a:p>
            <a:r>
              <a:rPr lang="en-US" sz="6400" dirty="0"/>
              <a:t>Subrecipients must disclose, in a timely manner, in writing to the USAID Office of the Inspector General and to the prime recipient (pass through entity) all violations of criminal law involving fraud, bribery, or gratuity violations potentially affecting the  award.</a:t>
            </a:r>
          </a:p>
          <a:p>
            <a:endParaRPr lang="en-US" sz="6400" dirty="0"/>
          </a:p>
          <a:p>
            <a:r>
              <a:rPr lang="en-US" sz="6400" dirty="0"/>
              <a:t>Note: In the case of a subrecipient, reporting should go to the prime and OIG. </a:t>
            </a:r>
          </a:p>
          <a:p>
            <a:endParaRPr lang="en-US" sz="4300" dirty="0"/>
          </a:p>
        </p:txBody>
      </p:sp>
    </p:spTree>
    <p:extLst>
      <p:ext uri="{BB962C8B-B14F-4D97-AF65-F5344CB8AC3E}">
        <p14:creationId xmlns:p14="http://schemas.microsoft.com/office/powerpoint/2010/main" val="15293974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6BA3-FF52-3BAE-CA73-0A5077F5C90F}"/>
              </a:ext>
            </a:extLst>
          </p:cNvPr>
          <p:cNvSpPr>
            <a:spLocks noGrp="1"/>
          </p:cNvSpPr>
          <p:nvPr>
            <p:ph type="title"/>
          </p:nvPr>
        </p:nvSpPr>
        <p:spPr/>
        <p:txBody>
          <a:bodyPr/>
          <a:lstStyle/>
          <a:p>
            <a:r>
              <a:rPr lang="en-US" b="1" dirty="0"/>
              <a:t>Session 11: Topics for Closeout Plan </a:t>
            </a:r>
          </a:p>
        </p:txBody>
      </p:sp>
      <p:sp>
        <p:nvSpPr>
          <p:cNvPr id="3" name="Content Placeholder 2">
            <a:extLst>
              <a:ext uri="{FF2B5EF4-FFF2-40B4-BE49-F238E27FC236}">
                <a16:creationId xmlns:a16="http://schemas.microsoft.com/office/drawing/2014/main" id="{95157EAA-B079-30B3-DFF0-79A65C3D3E9F}"/>
              </a:ext>
            </a:extLst>
          </p:cNvPr>
          <p:cNvSpPr>
            <a:spLocks noGrp="1"/>
          </p:cNvSpPr>
          <p:nvPr>
            <p:ph idx="1"/>
          </p:nvPr>
        </p:nvSpPr>
        <p:spPr/>
        <p:txBody>
          <a:bodyPr/>
          <a:lstStyle/>
          <a:p>
            <a:pPr marL="0" indent="0" algn="l" rtl="0" fontAlgn="base">
              <a:buClrTx/>
              <a:buNone/>
            </a:pPr>
            <a:r>
              <a:rPr lang="en-US" sz="1800" b="1" i="0" dirty="0">
                <a:solidFill>
                  <a:srgbClr val="000000"/>
                </a:solidFill>
                <a:effectLst/>
                <a:latin typeface="Segoe UI" panose="020B0502040204020203" pitchFamily="34" charset="0"/>
              </a:rPr>
              <a:t>Learning Objectives: </a:t>
            </a:r>
          </a:p>
          <a:p>
            <a:pPr marL="342900" indent="-342900" algn="l" rtl="0" fontAlgn="base">
              <a:buClrTx/>
              <a:buFont typeface="+mj-lt"/>
              <a:buAutoNum type="arabicPeriod"/>
            </a:pPr>
            <a:r>
              <a:rPr lang="en-US" sz="1800" b="0" i="0" dirty="0">
                <a:solidFill>
                  <a:srgbClr val="000000"/>
                </a:solidFill>
                <a:effectLst/>
                <a:latin typeface="Segoe UI" panose="020B0502040204020203" pitchFamily="34" charset="0"/>
              </a:rPr>
              <a:t>To understand closeout procedures </a:t>
            </a:r>
          </a:p>
          <a:p>
            <a:pPr marL="342900" indent="-342900" algn="l" rtl="0" fontAlgn="base">
              <a:buClrTx/>
              <a:buFont typeface="+mj-lt"/>
              <a:buAutoNum type="arabicPeriod"/>
            </a:pPr>
            <a:r>
              <a:rPr lang="en-US" sz="1800" b="0" i="0" dirty="0">
                <a:solidFill>
                  <a:srgbClr val="000000"/>
                </a:solidFill>
                <a:effectLst/>
                <a:latin typeface="Segoe UI" panose="020B0502040204020203" pitchFamily="34" charset="0"/>
              </a:rPr>
              <a:t>To understand the importance of early planning for closeout.</a:t>
            </a:r>
            <a:endParaRPr lang="en-US" dirty="0"/>
          </a:p>
        </p:txBody>
      </p:sp>
    </p:spTree>
    <p:extLst>
      <p:ext uri="{BB962C8B-B14F-4D97-AF65-F5344CB8AC3E}">
        <p14:creationId xmlns:p14="http://schemas.microsoft.com/office/powerpoint/2010/main" val="34832844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7BC88-702C-B9FB-E78F-C3A2FAFEF641}"/>
              </a:ext>
            </a:extLst>
          </p:cNvPr>
          <p:cNvSpPr txBox="1">
            <a:spLocks/>
          </p:cNvSpPr>
          <p:nvPr/>
        </p:nvSpPr>
        <p:spPr>
          <a:xfrm>
            <a:off x="1249680" y="2487260"/>
            <a:ext cx="10058400" cy="3760891"/>
          </a:xfrm>
          <a:prstGeom prst="rect">
            <a:avLst/>
          </a:prstGeom>
        </p:spPr>
        <p:txBody>
          <a:bodyPr vert="horz" lIns="0" tIns="45720" rIns="0" bIns="45720" rtlCol="0" anchor="t">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87000"/>
              </a:lnSpc>
              <a:spcBef>
                <a:spcPts val="0"/>
              </a:spcBef>
              <a:spcAft>
                <a:spcPts val="0"/>
              </a:spcAft>
              <a:buClrTx/>
              <a:buFont typeface="+mj-lt"/>
              <a:buAutoNum type="arabicPeriod"/>
            </a:pPr>
            <a:r>
              <a:rPr lang="en-US" sz="3200" dirty="0"/>
              <a:t>End of project</a:t>
            </a:r>
          </a:p>
          <a:p>
            <a:pPr marL="514350" indent="-514350">
              <a:lnSpc>
                <a:spcPct val="87000"/>
              </a:lnSpc>
              <a:spcBef>
                <a:spcPts val="0"/>
              </a:spcBef>
              <a:spcAft>
                <a:spcPts val="0"/>
              </a:spcAft>
              <a:buClrTx/>
              <a:buFont typeface="+mj-lt"/>
              <a:buAutoNum type="arabicPeriod"/>
            </a:pPr>
            <a:r>
              <a:rPr lang="en-US" sz="3200" dirty="0"/>
              <a:t>Prime’s role in Closeout</a:t>
            </a:r>
          </a:p>
          <a:p>
            <a:pPr marL="514350" indent="-514350">
              <a:lnSpc>
                <a:spcPct val="87000"/>
              </a:lnSpc>
              <a:spcBef>
                <a:spcPts val="0"/>
              </a:spcBef>
              <a:spcAft>
                <a:spcPts val="0"/>
              </a:spcAft>
              <a:buClrTx/>
              <a:buFont typeface="+mj-lt"/>
              <a:buAutoNum type="arabicPeriod"/>
            </a:pPr>
            <a:r>
              <a:rPr lang="en-US" sz="3200" dirty="0"/>
              <a:t>Closeout planning</a:t>
            </a:r>
          </a:p>
          <a:p>
            <a:pPr marL="514350" indent="-514350">
              <a:lnSpc>
                <a:spcPct val="87000"/>
              </a:lnSpc>
              <a:spcBef>
                <a:spcPts val="0"/>
              </a:spcBef>
              <a:spcAft>
                <a:spcPts val="0"/>
              </a:spcAft>
              <a:buClrTx/>
              <a:buFont typeface="+mj-lt"/>
              <a:buAutoNum type="arabicPeriod"/>
            </a:pPr>
            <a:r>
              <a:rPr lang="en-US" sz="3200" dirty="0"/>
              <a:t>Closeout requirements for subs</a:t>
            </a:r>
          </a:p>
          <a:p>
            <a:pPr marL="514350" indent="-514350">
              <a:lnSpc>
                <a:spcPct val="87000"/>
              </a:lnSpc>
              <a:spcBef>
                <a:spcPts val="0"/>
              </a:spcBef>
              <a:spcAft>
                <a:spcPts val="0"/>
              </a:spcAft>
              <a:buClrTx/>
              <a:buFont typeface="+mj-lt"/>
              <a:buAutoNum type="arabicPeriod"/>
            </a:pPr>
            <a:r>
              <a:rPr lang="en-US" sz="3200" dirty="0"/>
              <a:t>Prime’s record retention</a:t>
            </a:r>
          </a:p>
          <a:p>
            <a:pPr marL="514350" indent="-514350">
              <a:lnSpc>
                <a:spcPct val="87000"/>
              </a:lnSpc>
              <a:spcBef>
                <a:spcPts val="0"/>
              </a:spcBef>
              <a:spcAft>
                <a:spcPts val="0"/>
              </a:spcAft>
              <a:buClrTx/>
              <a:buFont typeface="+mj-lt"/>
              <a:buAutoNum type="arabicPeriod"/>
            </a:pPr>
            <a:r>
              <a:rPr lang="en-US" sz="3200" dirty="0"/>
              <a:t>Final outline of closeout plan</a:t>
            </a:r>
          </a:p>
          <a:p>
            <a:pPr marL="514350" indent="-514350">
              <a:lnSpc>
                <a:spcPct val="87000"/>
              </a:lnSpc>
              <a:spcBef>
                <a:spcPts val="0"/>
              </a:spcBef>
              <a:spcAft>
                <a:spcPts val="0"/>
              </a:spcAft>
              <a:buClrTx/>
              <a:buFont typeface="+mj-lt"/>
              <a:buAutoNum type="arabicPeriod"/>
            </a:pPr>
            <a:r>
              <a:rPr lang="en-US" sz="3200" dirty="0"/>
              <a:t>Voucher and reporting submission and reconciliation</a:t>
            </a:r>
          </a:p>
          <a:p>
            <a:pPr marL="514350" indent="-514350">
              <a:lnSpc>
                <a:spcPct val="87000"/>
              </a:lnSpc>
              <a:spcBef>
                <a:spcPts val="0"/>
              </a:spcBef>
              <a:spcAft>
                <a:spcPts val="0"/>
              </a:spcAft>
              <a:buClrTx/>
              <a:buFont typeface="+mj-lt"/>
              <a:buAutoNum type="arabicPeriod"/>
            </a:pPr>
            <a:r>
              <a:rPr lang="en-US" sz="3200" dirty="0"/>
              <a:t>Equipment disposition</a:t>
            </a:r>
          </a:p>
          <a:p>
            <a:pPr marL="514350" indent="-514350">
              <a:lnSpc>
                <a:spcPct val="87000"/>
              </a:lnSpc>
              <a:spcBef>
                <a:spcPts val="0"/>
              </a:spcBef>
              <a:spcAft>
                <a:spcPts val="0"/>
              </a:spcAft>
              <a:buClrTx/>
              <a:buFont typeface="+mj-lt"/>
              <a:buAutoNum type="arabicPeriod"/>
            </a:pPr>
            <a:r>
              <a:rPr lang="en-US" sz="3200" dirty="0"/>
              <a:t>Record retention</a:t>
            </a:r>
          </a:p>
          <a:p>
            <a:pPr marL="514350" indent="-514350">
              <a:lnSpc>
                <a:spcPct val="87000"/>
              </a:lnSpc>
              <a:spcBef>
                <a:spcPts val="0"/>
              </a:spcBef>
              <a:spcAft>
                <a:spcPts val="0"/>
              </a:spcAft>
              <a:buClrTx/>
              <a:buFont typeface="+mj-lt"/>
              <a:buAutoNum type="arabicPeriod"/>
            </a:pPr>
            <a:r>
              <a:rPr lang="en-US" sz="3200" dirty="0"/>
              <a:t>Closeout audit</a:t>
            </a:r>
          </a:p>
          <a:p>
            <a:pPr marL="514350" indent="-514350">
              <a:lnSpc>
                <a:spcPct val="87000"/>
              </a:lnSpc>
              <a:spcBef>
                <a:spcPts val="0"/>
              </a:spcBef>
              <a:spcAft>
                <a:spcPts val="0"/>
              </a:spcAft>
              <a:buClrTx/>
              <a:buFont typeface="+mj-lt"/>
              <a:buAutoNum type="arabicPeriod"/>
            </a:pPr>
            <a:r>
              <a:rPr lang="en-US" sz="3200" dirty="0"/>
              <a:t>Award Completion Certificate/Closeout letter</a:t>
            </a:r>
          </a:p>
          <a:p>
            <a:pPr marL="0" indent="0">
              <a:buNone/>
            </a:pPr>
            <a:endParaRPr lang="en-US" sz="1000" b="1" dirty="0">
              <a:solidFill>
                <a:schemeClr val="tx1"/>
              </a:solidFill>
              <a:cs typeface="Calibri" panose="020F0502020204030204" pitchFamily="34" charset="0"/>
            </a:endParaRPr>
          </a:p>
          <a:p>
            <a:pPr marL="0" indent="0">
              <a:buFont typeface="Calibri" panose="020F0502020204030204" pitchFamily="34" charset="0"/>
              <a:buNone/>
            </a:pPr>
            <a:endParaRPr lang="en-US" dirty="0"/>
          </a:p>
        </p:txBody>
      </p:sp>
      <p:sp>
        <p:nvSpPr>
          <p:cNvPr id="6" name="Title 1">
            <a:extLst>
              <a:ext uri="{FF2B5EF4-FFF2-40B4-BE49-F238E27FC236}">
                <a16:creationId xmlns:a16="http://schemas.microsoft.com/office/drawing/2014/main" id="{CB7BF886-6B02-66B3-DA3F-FF7EAA6A7D23}"/>
              </a:ext>
            </a:extLst>
          </p:cNvPr>
          <p:cNvSpPr>
            <a:spLocks noGrp="1"/>
          </p:cNvSpPr>
          <p:nvPr>
            <p:ph type="title"/>
          </p:nvPr>
        </p:nvSpPr>
        <p:spPr>
          <a:xfrm>
            <a:off x="1097280" y="286605"/>
            <a:ext cx="10058400" cy="1450757"/>
          </a:xfrm>
        </p:spPr>
        <p:txBody>
          <a:bodyPr/>
          <a:lstStyle/>
          <a:p>
            <a:r>
              <a:rPr lang="en-US" b="1" dirty="0"/>
              <a:t>Topics for  Closeout Plan </a:t>
            </a:r>
          </a:p>
        </p:txBody>
      </p:sp>
    </p:spTree>
    <p:extLst>
      <p:ext uri="{BB962C8B-B14F-4D97-AF65-F5344CB8AC3E}">
        <p14:creationId xmlns:p14="http://schemas.microsoft.com/office/powerpoint/2010/main" val="1041867762"/>
      </p:ext>
    </p:extLst>
  </p:cSld>
  <p:clrMapOvr>
    <a:masterClrMapping/>
  </p:clrMapOvr>
  <p:extLst>
    <p:ext uri="{6950BFC3-D8DA-4A85-94F7-54DA5524770B}">
      <p188:commentRel xmlns:p188="http://schemas.microsoft.com/office/powerpoint/2018/8/main" r:id="rId3"/>
    </p:ext>
  </p:extLs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B0A0-2894-92DA-6A3A-02E633DD0F24}"/>
              </a:ext>
            </a:extLst>
          </p:cNvPr>
          <p:cNvSpPr>
            <a:spLocks noGrp="1"/>
          </p:cNvSpPr>
          <p:nvPr>
            <p:ph type="title"/>
          </p:nvPr>
        </p:nvSpPr>
        <p:spPr/>
        <p:txBody>
          <a:bodyPr/>
          <a:lstStyle/>
          <a:p>
            <a:r>
              <a:rPr lang="en-US"/>
              <a:t>End of Project </a:t>
            </a:r>
          </a:p>
        </p:txBody>
      </p:sp>
      <p:sp>
        <p:nvSpPr>
          <p:cNvPr id="4" name="Content Placeholder 3">
            <a:extLst>
              <a:ext uri="{FF2B5EF4-FFF2-40B4-BE49-F238E27FC236}">
                <a16:creationId xmlns:a16="http://schemas.microsoft.com/office/drawing/2014/main" id="{E7C1B247-790F-05A3-3654-59CF039F7232}"/>
              </a:ext>
            </a:extLst>
          </p:cNvPr>
          <p:cNvSpPr>
            <a:spLocks noGrp="1"/>
          </p:cNvSpPr>
          <p:nvPr>
            <p:ph idx="1"/>
          </p:nvPr>
        </p:nvSpPr>
        <p:spPr/>
        <p:txBody>
          <a:bodyPr/>
          <a:lstStyle/>
          <a:p>
            <a:r>
              <a:rPr lang="en-US"/>
              <a:t>The funding period, or the date of completion as specified in the terms and conditions of the award or in agency implementing instructions, has expired</a:t>
            </a:r>
          </a:p>
          <a:p>
            <a:pPr algn="ctr"/>
            <a:r>
              <a:rPr lang="en-US"/>
              <a:t>OR </a:t>
            </a:r>
          </a:p>
          <a:p>
            <a:r>
              <a:rPr lang="en-US"/>
              <a:t>The total award amount has been expended</a:t>
            </a:r>
          </a:p>
          <a:p>
            <a:pPr algn="ctr"/>
            <a:r>
              <a:rPr lang="en-US"/>
              <a:t>AND</a:t>
            </a:r>
          </a:p>
          <a:p>
            <a:r>
              <a:rPr lang="en-US"/>
              <a:t>The recipient has complied with all applicable terms and conditions of the award</a:t>
            </a:r>
          </a:p>
        </p:txBody>
      </p:sp>
    </p:spTree>
    <p:extLst>
      <p:ext uri="{BB962C8B-B14F-4D97-AF65-F5344CB8AC3E}">
        <p14:creationId xmlns:p14="http://schemas.microsoft.com/office/powerpoint/2010/main" val="29269309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6144A-E156-44A7-D9E4-1677D4C91888}"/>
              </a:ext>
            </a:extLst>
          </p:cNvPr>
          <p:cNvSpPr>
            <a:spLocks noGrp="1"/>
          </p:cNvSpPr>
          <p:nvPr>
            <p:ph type="title"/>
          </p:nvPr>
        </p:nvSpPr>
        <p:spPr/>
        <p:txBody>
          <a:bodyPr/>
          <a:lstStyle/>
          <a:p>
            <a:r>
              <a:rPr lang="en-US"/>
              <a:t>Prime’s Role in Closeout </a:t>
            </a:r>
          </a:p>
        </p:txBody>
      </p:sp>
      <p:sp>
        <p:nvSpPr>
          <p:cNvPr id="3" name="Content Placeholder 2">
            <a:extLst>
              <a:ext uri="{FF2B5EF4-FFF2-40B4-BE49-F238E27FC236}">
                <a16:creationId xmlns:a16="http://schemas.microsoft.com/office/drawing/2014/main" id="{3FDEE463-3162-7D4B-1CF4-4FF8E3A48F7D}"/>
              </a:ext>
            </a:extLst>
          </p:cNvPr>
          <p:cNvSpPr>
            <a:spLocks noGrp="1"/>
          </p:cNvSpPr>
          <p:nvPr>
            <p:ph idx="1"/>
          </p:nvPr>
        </p:nvSpPr>
        <p:spPr/>
        <p:txBody>
          <a:bodyPr/>
          <a:lstStyle/>
          <a:p>
            <a:pPr>
              <a:buClr>
                <a:schemeClr val="tx1"/>
              </a:buClr>
              <a:buFont typeface="Arial" panose="020B0604020202020204" pitchFamily="34" charset="0"/>
              <a:buChar char="•"/>
            </a:pPr>
            <a:r>
              <a:rPr lang="en-US" dirty="0"/>
              <a:t>  Ensure that closeout procedures are included in the subaward and support the closeout requirements.</a:t>
            </a:r>
          </a:p>
          <a:p>
            <a:pPr>
              <a:buClr>
                <a:schemeClr val="tx1"/>
              </a:buClr>
              <a:buFont typeface="Arial" panose="020B0604020202020204" pitchFamily="34" charset="0"/>
              <a:buChar char="•"/>
            </a:pPr>
            <a:r>
              <a:rPr lang="en-US" dirty="0"/>
              <a:t>  Provide orientation and support to subs as they go through closeout. </a:t>
            </a:r>
          </a:p>
          <a:p>
            <a:pPr>
              <a:buClr>
                <a:schemeClr val="tx1"/>
              </a:buClr>
              <a:buFont typeface="Arial" panose="020B0604020202020204" pitchFamily="34" charset="0"/>
              <a:buChar char="•"/>
            </a:pPr>
            <a:r>
              <a:rPr lang="en-US" dirty="0"/>
              <a:t>  Ensure the accuracy and completeness of all final closeout documents.</a:t>
            </a:r>
          </a:p>
          <a:p>
            <a:pPr>
              <a:buClr>
                <a:schemeClr val="tx1"/>
              </a:buClr>
              <a:buFont typeface="Arial" panose="020B0604020202020204" pitchFamily="34" charset="0"/>
              <a:buChar char="•"/>
            </a:pPr>
            <a:r>
              <a:rPr lang="en-US" dirty="0"/>
              <a:t>  Reconcile financial records and submit final disbursement or collect reimbursement. </a:t>
            </a:r>
          </a:p>
          <a:p>
            <a:pPr>
              <a:buClr>
                <a:schemeClr val="tx1"/>
              </a:buClr>
              <a:buFont typeface="Arial" panose="020B0604020202020204" pitchFamily="34" charset="0"/>
              <a:buChar char="•"/>
            </a:pPr>
            <a:r>
              <a:rPr lang="en-US" dirty="0"/>
              <a:t>  Send a Closeout letter. </a:t>
            </a:r>
          </a:p>
          <a:p>
            <a:endParaRPr lang="en-US" dirty="0"/>
          </a:p>
          <a:p>
            <a:endParaRPr lang="en-US" dirty="0"/>
          </a:p>
          <a:p>
            <a:endParaRPr lang="en-US" dirty="0"/>
          </a:p>
        </p:txBody>
      </p:sp>
    </p:spTree>
    <p:extLst>
      <p:ext uri="{BB962C8B-B14F-4D97-AF65-F5344CB8AC3E}">
        <p14:creationId xmlns:p14="http://schemas.microsoft.com/office/powerpoint/2010/main" val="34219608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7D27-7E5A-56D4-2EC7-9FBA0F5821D5}"/>
              </a:ext>
            </a:extLst>
          </p:cNvPr>
          <p:cNvSpPr>
            <a:spLocks noGrp="1"/>
          </p:cNvSpPr>
          <p:nvPr>
            <p:ph type="title"/>
          </p:nvPr>
        </p:nvSpPr>
        <p:spPr/>
        <p:txBody>
          <a:bodyPr/>
          <a:lstStyle/>
          <a:p>
            <a:r>
              <a:rPr lang="en-US"/>
              <a:t>Prime‘s Record Retention </a:t>
            </a:r>
          </a:p>
        </p:txBody>
      </p:sp>
      <p:sp>
        <p:nvSpPr>
          <p:cNvPr id="3" name="Content Placeholder 2">
            <a:extLst>
              <a:ext uri="{FF2B5EF4-FFF2-40B4-BE49-F238E27FC236}">
                <a16:creationId xmlns:a16="http://schemas.microsoft.com/office/drawing/2014/main" id="{C2EECE05-D733-3319-1DDD-9787A368BE04}"/>
              </a:ext>
            </a:extLst>
          </p:cNvPr>
          <p:cNvSpPr>
            <a:spLocks noGrp="1"/>
          </p:cNvSpPr>
          <p:nvPr>
            <p:ph idx="1"/>
          </p:nvPr>
        </p:nvSpPr>
        <p:spPr/>
        <p:txBody>
          <a:bodyPr/>
          <a:lstStyle/>
          <a:p>
            <a:r>
              <a:rPr lang="en-US" dirty="0"/>
              <a:t>Conduct an internal audit of the subcontract files to ensure that documentation is complete. </a:t>
            </a:r>
          </a:p>
          <a:p>
            <a:r>
              <a:rPr lang="en-US" dirty="0"/>
              <a:t>The files must include procurement documents, originals of the signed subcontract, modifications, invoices, and copies of deliverables. </a:t>
            </a:r>
          </a:p>
          <a:p>
            <a:r>
              <a:rPr lang="en-US" dirty="0"/>
              <a:t>Signed document confirming subcontract closeout.</a:t>
            </a:r>
          </a:p>
        </p:txBody>
      </p:sp>
    </p:spTree>
    <p:extLst>
      <p:ext uri="{BB962C8B-B14F-4D97-AF65-F5344CB8AC3E}">
        <p14:creationId xmlns:p14="http://schemas.microsoft.com/office/powerpoint/2010/main" val="1627875394"/>
      </p:ext>
    </p:extLst>
  </p:cSld>
  <p:clrMapOvr>
    <a:masterClrMapping/>
  </p:clrMapOvr>
  <p:extLst>
    <p:ext uri="{6950BFC3-D8DA-4A85-94F7-54DA5524770B}">
      <p188:commentRel xmlns:p188="http://schemas.microsoft.com/office/powerpoint/2018/8/main" r:id="rId2"/>
    </p:ext>
  </p:extLs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6144A-E156-44A7-D9E4-1677D4C91888}"/>
              </a:ext>
            </a:extLst>
          </p:cNvPr>
          <p:cNvSpPr>
            <a:spLocks noGrp="1"/>
          </p:cNvSpPr>
          <p:nvPr>
            <p:ph type="title"/>
          </p:nvPr>
        </p:nvSpPr>
        <p:spPr/>
        <p:txBody>
          <a:bodyPr/>
          <a:lstStyle/>
          <a:p>
            <a:r>
              <a:rPr lang="en-US"/>
              <a:t>Closeout Planning</a:t>
            </a:r>
          </a:p>
        </p:txBody>
      </p:sp>
      <p:sp>
        <p:nvSpPr>
          <p:cNvPr id="3" name="Content Placeholder 2">
            <a:extLst>
              <a:ext uri="{FF2B5EF4-FFF2-40B4-BE49-F238E27FC236}">
                <a16:creationId xmlns:a16="http://schemas.microsoft.com/office/drawing/2014/main" id="{3FDEE463-3162-7D4B-1CF4-4FF8E3A48F7D}"/>
              </a:ext>
            </a:extLst>
          </p:cNvPr>
          <p:cNvSpPr>
            <a:spLocks noGrp="1"/>
          </p:cNvSpPr>
          <p:nvPr>
            <p:ph idx="1"/>
          </p:nvPr>
        </p:nvSpPr>
        <p:spPr/>
        <p:txBody>
          <a:bodyPr/>
          <a:lstStyle/>
          <a:p>
            <a:r>
              <a:rPr lang="en-US" dirty="0"/>
              <a:t>Subs close out before the prime (preferably two to three months earlier)</a:t>
            </a:r>
          </a:p>
          <a:p>
            <a:r>
              <a:rPr lang="en-US" dirty="0"/>
              <a:t>Ensure that subs are aware of the closeout procedures in their agreement. For example: </a:t>
            </a:r>
          </a:p>
          <a:p>
            <a:pPr marL="0" indent="0">
              <a:buNone/>
            </a:pPr>
            <a:r>
              <a:rPr lang="en-US" sz="1600" dirty="0"/>
              <a:t>Submit closeout plan six months before end of award</a:t>
            </a:r>
          </a:p>
          <a:p>
            <a:pPr marL="0" indent="0">
              <a:buNone/>
            </a:pPr>
            <a:r>
              <a:rPr lang="en-US" sz="1600" dirty="0"/>
              <a:t>Disposition plan</a:t>
            </a:r>
          </a:p>
          <a:p>
            <a:pPr marL="0" indent="0">
              <a:buNone/>
            </a:pPr>
            <a:r>
              <a:rPr lang="en-US" sz="1600" dirty="0"/>
              <a:t>Cost share report</a:t>
            </a:r>
          </a:p>
          <a:p>
            <a:pPr marL="0" indent="0">
              <a:buNone/>
            </a:pPr>
            <a:r>
              <a:rPr lang="en-US" sz="1600" dirty="0"/>
              <a:t>Final report</a:t>
            </a:r>
          </a:p>
          <a:p>
            <a:endParaRPr lang="en-US" dirty="0"/>
          </a:p>
          <a:p>
            <a:endParaRPr lang="en-US" dirty="0"/>
          </a:p>
          <a:p>
            <a:endParaRPr lang="en-US" dirty="0"/>
          </a:p>
        </p:txBody>
      </p:sp>
    </p:spTree>
    <p:extLst>
      <p:ext uri="{BB962C8B-B14F-4D97-AF65-F5344CB8AC3E}">
        <p14:creationId xmlns:p14="http://schemas.microsoft.com/office/powerpoint/2010/main" val="2819044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F88F-E087-C5A1-41E6-CCCE9C1DE467}"/>
              </a:ext>
            </a:extLst>
          </p:cNvPr>
          <p:cNvSpPr>
            <a:spLocks noGrp="1"/>
          </p:cNvSpPr>
          <p:nvPr>
            <p:ph type="title"/>
          </p:nvPr>
        </p:nvSpPr>
        <p:spPr/>
        <p:txBody>
          <a:bodyPr/>
          <a:lstStyle/>
          <a:p>
            <a:r>
              <a:rPr lang="en-US"/>
              <a:t>Outline of Closeout Plan</a:t>
            </a:r>
          </a:p>
        </p:txBody>
      </p:sp>
      <p:sp>
        <p:nvSpPr>
          <p:cNvPr id="4" name="Content Placeholder 3">
            <a:extLst>
              <a:ext uri="{FF2B5EF4-FFF2-40B4-BE49-F238E27FC236}">
                <a16:creationId xmlns:a16="http://schemas.microsoft.com/office/drawing/2014/main" id="{30A76B77-727E-15BE-0FD6-454219AC1E2D}"/>
              </a:ext>
            </a:extLst>
          </p:cNvPr>
          <p:cNvSpPr>
            <a:spLocks noGrp="1"/>
          </p:cNvSpPr>
          <p:nvPr>
            <p:ph idx="1"/>
          </p:nvPr>
        </p:nvSpPr>
        <p:spPr/>
        <p:txBody>
          <a:bodyPr>
            <a:normAutofit fontScale="70000" lnSpcReduction="20000"/>
          </a:bodyPr>
          <a:lstStyle/>
          <a:p>
            <a:pPr marL="0" indent="0">
              <a:buClrTx/>
              <a:buNone/>
            </a:pPr>
            <a:r>
              <a:rPr lang="en-US" dirty="0"/>
              <a:t>The content of the sub’s closeout plans should meet the needs of the prime’s closeout plan:</a:t>
            </a:r>
          </a:p>
          <a:p>
            <a:pPr marL="457200" indent="-457200">
              <a:buClrTx/>
              <a:buFont typeface="+mj-lt"/>
              <a:buAutoNum type="arabicPeriod"/>
            </a:pPr>
            <a:r>
              <a:rPr lang="en-US" dirty="0"/>
              <a:t>Key closeout dates </a:t>
            </a:r>
          </a:p>
          <a:p>
            <a:pPr marL="457200" indent="-457200">
              <a:buClrTx/>
              <a:buFont typeface="+mj-lt"/>
              <a:buAutoNum type="arabicPeriod"/>
            </a:pPr>
            <a:r>
              <a:rPr lang="en-US" dirty="0"/>
              <a:t>Closeout management </a:t>
            </a:r>
          </a:p>
          <a:p>
            <a:pPr marL="457200" indent="-457200">
              <a:buClrTx/>
              <a:buFont typeface="+mj-lt"/>
              <a:buAutoNum type="arabicPeriod"/>
            </a:pPr>
            <a:r>
              <a:rPr lang="en-US" dirty="0"/>
              <a:t>Background on project </a:t>
            </a:r>
          </a:p>
          <a:p>
            <a:pPr marL="457200" indent="-457200">
              <a:buClrTx/>
              <a:buFont typeface="+mj-lt"/>
              <a:buAutoNum type="arabicPeriod"/>
            </a:pPr>
            <a:r>
              <a:rPr lang="en-US" dirty="0"/>
              <a:t>Financial matters</a:t>
            </a:r>
          </a:p>
          <a:p>
            <a:pPr marL="475488" lvl="2" indent="0">
              <a:buNone/>
            </a:pPr>
            <a:r>
              <a:rPr lang="en-US" dirty="0"/>
              <a:t>-  Current status</a:t>
            </a:r>
          </a:p>
          <a:p>
            <a:pPr marL="475488" lvl="2" indent="0">
              <a:buNone/>
            </a:pPr>
            <a:r>
              <a:rPr lang="en-US" dirty="0"/>
              <a:t>-  Timeline for financial report </a:t>
            </a:r>
          </a:p>
          <a:p>
            <a:pPr marL="475488" lvl="2" indent="0">
              <a:buNone/>
            </a:pPr>
            <a:r>
              <a:rPr lang="en-US" dirty="0"/>
              <a:t> -  Anticipated balances </a:t>
            </a:r>
          </a:p>
          <a:p>
            <a:pPr marL="457200" indent="-457200">
              <a:buClrTx/>
              <a:buFont typeface="+mj-lt"/>
              <a:buAutoNum type="arabicPeriod"/>
            </a:pPr>
            <a:r>
              <a:rPr lang="en-US" dirty="0"/>
              <a:t>Inventory disposition </a:t>
            </a:r>
          </a:p>
          <a:p>
            <a:pPr marL="457200" indent="-457200">
              <a:buClrTx/>
              <a:buFont typeface="+mj-lt"/>
              <a:buAutoNum type="arabicPeriod"/>
            </a:pPr>
            <a:r>
              <a:rPr lang="en-US" dirty="0"/>
              <a:t>Technical Responsibilities through closeout</a:t>
            </a:r>
          </a:p>
          <a:p>
            <a:pPr marL="457200" indent="-457200">
              <a:buClrTx/>
              <a:buFont typeface="+mj-lt"/>
              <a:buAutoNum type="arabicPeriod"/>
            </a:pPr>
            <a:r>
              <a:rPr lang="en-US" dirty="0"/>
              <a:t>Personnel  </a:t>
            </a:r>
          </a:p>
        </p:txBody>
      </p:sp>
      <p:sp>
        <p:nvSpPr>
          <p:cNvPr id="5" name="TextBox 4">
            <a:extLst>
              <a:ext uri="{FF2B5EF4-FFF2-40B4-BE49-F238E27FC236}">
                <a16:creationId xmlns:a16="http://schemas.microsoft.com/office/drawing/2014/main" id="{ED6F5D16-AF3B-8791-40A4-F90599475E50}"/>
              </a:ext>
            </a:extLst>
          </p:cNvPr>
          <p:cNvSpPr txBox="1"/>
          <p:nvPr/>
        </p:nvSpPr>
        <p:spPr>
          <a:xfrm>
            <a:off x="2792628" y="6112476"/>
            <a:ext cx="6128950" cy="230832"/>
          </a:xfrm>
          <a:prstGeom prst="rect">
            <a:avLst/>
          </a:prstGeom>
          <a:noFill/>
        </p:spPr>
        <p:txBody>
          <a:bodyPr wrap="square" rtlCol="0">
            <a:spAutoFit/>
          </a:bodyPr>
          <a:lstStyle/>
          <a:p>
            <a:r>
              <a:rPr lang="en-US" sz="900"/>
              <a:t>Example:  https://pdf.usaid.gov/pdf_docs/PA00TQ14.pdf</a:t>
            </a:r>
          </a:p>
        </p:txBody>
      </p:sp>
    </p:spTree>
    <p:extLst>
      <p:ext uri="{BB962C8B-B14F-4D97-AF65-F5344CB8AC3E}">
        <p14:creationId xmlns:p14="http://schemas.microsoft.com/office/powerpoint/2010/main" val="63137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5D95-9AA8-0E1C-FF2A-80E0C821A549}"/>
              </a:ext>
            </a:extLst>
          </p:cNvPr>
          <p:cNvSpPr>
            <a:spLocks noGrp="1"/>
          </p:cNvSpPr>
          <p:nvPr>
            <p:ph type="title"/>
          </p:nvPr>
        </p:nvSpPr>
        <p:spPr/>
        <p:txBody>
          <a:bodyPr/>
          <a:lstStyle/>
          <a:p>
            <a:r>
              <a:rPr lang="en-US"/>
              <a:t>RAA  (Cont.)</a:t>
            </a:r>
          </a:p>
        </p:txBody>
      </p:sp>
      <p:sp>
        <p:nvSpPr>
          <p:cNvPr id="3" name="Content Placeholder 2">
            <a:extLst>
              <a:ext uri="{FF2B5EF4-FFF2-40B4-BE49-F238E27FC236}">
                <a16:creationId xmlns:a16="http://schemas.microsoft.com/office/drawing/2014/main" id="{F6D7F77B-3522-DBCD-0FD4-3914860DE19F}"/>
              </a:ext>
            </a:extLst>
          </p:cNvPr>
          <p:cNvSpPr>
            <a:spLocks noGrp="1"/>
          </p:cNvSpPr>
          <p:nvPr>
            <p:ph idx="1"/>
          </p:nvPr>
        </p:nvSpPr>
        <p:spPr/>
        <p:txBody>
          <a:bodyPr vert="horz" lIns="0" tIns="45720" rIns="0" bIns="45720" rtlCol="0" anchor="t">
            <a:normAutofit fontScale="85000" lnSpcReduction="10000"/>
          </a:bodyPr>
          <a:lstStyle/>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Foreign Government Delegations to International Conferences </a:t>
            </a: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Standards For Accessibility for the Disabled in USAID Assistance Awards Involving Construction</a:t>
            </a: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Protection of Human Research Subjects   </a:t>
            </a: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Statement for Implementers of Anti-Trafficking Activities on Lack of Support for Prostitution  </a:t>
            </a: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Eligibility of Subrecipients of Anti-Trafficking Funds</a:t>
            </a: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Prohibition on the Use of Anti-Trafficking Funds to Promote, Support, or Advocate for the Legalization or Practice of Prostitution</a:t>
            </a: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Voluntary Population Planning Activities – Supplemental Requirements  </a:t>
            </a: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Conscience Clause Implementation</a:t>
            </a: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Condoms (Assistance) </a:t>
            </a: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Prohibition on The Promotion or Advocacy of The Legalization or Practice of Prostitution or Sex Trafficking (Assistance)  </a:t>
            </a:r>
          </a:p>
          <a:p>
            <a:pPr marL="342900" indent="-342900">
              <a:lnSpc>
                <a:spcPct val="107000"/>
              </a:lnSpc>
              <a:spcBef>
                <a:spcPts val="0"/>
              </a:spcBef>
              <a:spcAft>
                <a:spcPts val="0"/>
              </a:spcAft>
              <a:buClrTx/>
              <a:buFont typeface="+mj-lt"/>
              <a:buAutoNum type="arabicPeriod" startAt="17"/>
            </a:pPr>
            <a:r>
              <a:rPr lang="en-US" sz="1800" dirty="0">
                <a:effectLst/>
                <a:latin typeface="Calibri"/>
                <a:ea typeface="Calibri" panose="020F0502020204030204" pitchFamily="34" charset="0"/>
                <a:cs typeface="Times New Roman"/>
              </a:rPr>
              <a:t>Limitation on Subawards </a:t>
            </a:r>
            <a:r>
              <a:rPr lang="en-US" sz="1800" dirty="0">
                <a:latin typeface="Calibri"/>
                <a:ea typeface="Calibri" panose="020F0502020204030204" pitchFamily="34" charset="0"/>
                <a:cs typeface="Times New Roman"/>
              </a:rPr>
              <a:t>to</a:t>
            </a:r>
            <a:r>
              <a:rPr lang="en-US" sz="1800" dirty="0">
                <a:effectLst/>
                <a:latin typeface="Calibri"/>
                <a:ea typeface="Calibri" panose="020F0502020204030204" pitchFamily="34" charset="0"/>
                <a:cs typeface="Times New Roman"/>
              </a:rPr>
              <a:t> Non-Local </a:t>
            </a:r>
            <a:r>
              <a:rPr lang="en-US" sz="1800" dirty="0">
                <a:latin typeface="Calibri"/>
                <a:ea typeface="Calibri" panose="020F0502020204030204" pitchFamily="34" charset="0"/>
                <a:cs typeface="Times New Roman"/>
              </a:rPr>
              <a:t>Entities </a:t>
            </a:r>
            <a:endParaRPr lang="en-US" sz="1800" dirty="0">
              <a:effectLst/>
              <a:latin typeface="Calibri"/>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Contract Provision for DBA Insurance under Recipient Procurements </a:t>
            </a: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Contract Award Term and Condition for Recipient Integrity and Performance Matters </a:t>
            </a:r>
          </a:p>
          <a:p>
            <a:pPr marL="342900" indent="-342900">
              <a:lnSpc>
                <a:spcPct val="107000"/>
              </a:lnSpc>
              <a:spcBef>
                <a:spcPts val="0"/>
              </a:spcBef>
              <a:spcAft>
                <a:spcPts val="0"/>
              </a:spcAft>
              <a:buClrTx/>
              <a:buFont typeface="+mj-lt"/>
              <a:buAutoNum type="arabicPeriod" startAt="17"/>
            </a:pPr>
            <a:r>
              <a:rPr lang="en-US" sz="1800" dirty="0">
                <a:latin typeface="Calibri"/>
                <a:ea typeface="Calibri" panose="020F0502020204030204" pitchFamily="34" charset="0"/>
                <a:cs typeface="Times New Roman"/>
              </a:rPr>
              <a:t>Reserved</a:t>
            </a:r>
            <a:endParaRPr lang="en-US" sz="1800" dirty="0">
              <a:effectLst/>
              <a:latin typeface="Calibri"/>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Tx/>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Never Contract with the Enemy </a:t>
            </a:r>
          </a:p>
          <a:p>
            <a:endParaRPr lang="en-US" dirty="0"/>
          </a:p>
        </p:txBody>
      </p:sp>
    </p:spTree>
    <p:extLst>
      <p:ext uri="{BB962C8B-B14F-4D97-AF65-F5344CB8AC3E}">
        <p14:creationId xmlns:p14="http://schemas.microsoft.com/office/powerpoint/2010/main" val="20569890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7248-1D46-589F-BFF3-34ED295B0122}"/>
              </a:ext>
            </a:extLst>
          </p:cNvPr>
          <p:cNvSpPr>
            <a:spLocks noGrp="1"/>
          </p:cNvSpPr>
          <p:nvPr>
            <p:ph type="title"/>
          </p:nvPr>
        </p:nvSpPr>
        <p:spPr/>
        <p:txBody>
          <a:bodyPr/>
          <a:lstStyle/>
          <a:p>
            <a:r>
              <a:rPr lang="en-US" dirty="0"/>
              <a:t>Sub Closeout Requirements</a:t>
            </a:r>
          </a:p>
        </p:txBody>
      </p:sp>
      <p:sp>
        <p:nvSpPr>
          <p:cNvPr id="3" name="Content Placeholder 2">
            <a:extLst>
              <a:ext uri="{FF2B5EF4-FFF2-40B4-BE49-F238E27FC236}">
                <a16:creationId xmlns:a16="http://schemas.microsoft.com/office/drawing/2014/main" id="{FF2094FB-C741-735E-4FF6-DD2301A546D5}"/>
              </a:ext>
            </a:extLst>
          </p:cNvPr>
          <p:cNvSpPr>
            <a:spLocks noGrp="1"/>
          </p:cNvSpPr>
          <p:nvPr>
            <p:ph idx="1"/>
          </p:nvPr>
        </p:nvSpPr>
        <p:spPr>
          <a:xfrm>
            <a:off x="1097280" y="2108203"/>
            <a:ext cx="10806396" cy="3760891"/>
          </a:xfrm>
        </p:spPr>
        <p:txBody>
          <a:bodyPr>
            <a:normAutofit fontScale="92500" lnSpcReduction="20000"/>
          </a:bodyPr>
          <a:lstStyle/>
          <a:p>
            <a:r>
              <a:rPr lang="en-US" dirty="0"/>
              <a:t>Key requirements to coordinate with subs include: </a:t>
            </a:r>
          </a:p>
          <a:p>
            <a:r>
              <a:rPr lang="en-US" b="1" dirty="0"/>
              <a:t>Closeout Plan </a:t>
            </a:r>
            <a:r>
              <a:rPr lang="en-US" dirty="0"/>
              <a:t>–</a:t>
            </a:r>
            <a:r>
              <a:rPr lang="en-US" b="1" dirty="0"/>
              <a:t> </a:t>
            </a:r>
            <a:r>
              <a:rPr lang="en-US" dirty="0"/>
              <a:t>Subs should submit a closeout plan before the last quarter of their award.</a:t>
            </a:r>
          </a:p>
          <a:p>
            <a:r>
              <a:rPr lang="en-US" b="1" dirty="0"/>
              <a:t>Final Performance Reports </a:t>
            </a:r>
            <a:r>
              <a:rPr lang="en-US" dirty="0"/>
              <a:t>— Subs must contribute to the final report, including data. The final performance report should state whether each subrecipient achieved its goals and targets. Subs need to explain any shortfalls. </a:t>
            </a:r>
          </a:p>
          <a:p>
            <a:r>
              <a:rPr lang="en-US" b="1" dirty="0"/>
              <a:t>Financial Close Out </a:t>
            </a:r>
            <a:r>
              <a:rPr lang="en-US" dirty="0"/>
              <a:t>— Subs must conclude their final expenditures and complete their final financial report in time for the prime to meet their financial reporting deadline. </a:t>
            </a:r>
          </a:p>
          <a:p>
            <a:pPr marL="0" indent="0">
              <a:buNone/>
            </a:pPr>
            <a:r>
              <a:rPr lang="en-US" dirty="0"/>
              <a:t> </a:t>
            </a:r>
            <a:r>
              <a:rPr lang="en-US" b="1" dirty="0"/>
              <a:t>Inventory Report </a:t>
            </a:r>
            <a:r>
              <a:rPr lang="en-US" dirty="0"/>
              <a:t>— Subs are required to complete a final inventory report.</a:t>
            </a:r>
          </a:p>
          <a:p>
            <a:r>
              <a:rPr lang="en-US" b="1" dirty="0"/>
              <a:t>Records </a:t>
            </a:r>
            <a:r>
              <a:rPr lang="en-US" dirty="0"/>
              <a:t>— Subs are required to maintain the same documentation as primes. Work with the subs to make sure they know what documentation they must maintain, and for how long. </a:t>
            </a:r>
          </a:p>
          <a:p>
            <a:pPr marL="0" indent="0">
              <a:buNone/>
            </a:pPr>
            <a:endParaRPr lang="en-US" dirty="0"/>
          </a:p>
          <a:p>
            <a:endParaRPr lang="en-US" dirty="0"/>
          </a:p>
        </p:txBody>
      </p:sp>
      <p:sp>
        <p:nvSpPr>
          <p:cNvPr id="4" name="TextBox 3">
            <a:extLst>
              <a:ext uri="{FF2B5EF4-FFF2-40B4-BE49-F238E27FC236}">
                <a16:creationId xmlns:a16="http://schemas.microsoft.com/office/drawing/2014/main" id="{90DC4B2E-CB80-12CE-9626-1C2F64BAFAD0}"/>
              </a:ext>
            </a:extLst>
          </p:cNvPr>
          <p:cNvSpPr txBox="1"/>
          <p:nvPr/>
        </p:nvSpPr>
        <p:spPr>
          <a:xfrm>
            <a:off x="3130378" y="6132213"/>
            <a:ext cx="5733535" cy="215444"/>
          </a:xfrm>
          <a:prstGeom prst="rect">
            <a:avLst/>
          </a:prstGeom>
          <a:noFill/>
        </p:spPr>
        <p:txBody>
          <a:bodyPr wrap="square" rtlCol="0">
            <a:spAutoFit/>
          </a:bodyPr>
          <a:lstStyle/>
          <a:p>
            <a:r>
              <a:rPr lang="en-US" sz="800"/>
              <a:t>Source: /https://www.fhi360.org/sites/default/files/media/documents/EssentialGuide.pdf</a:t>
            </a:r>
          </a:p>
        </p:txBody>
      </p:sp>
    </p:spTree>
    <p:extLst>
      <p:ext uri="{BB962C8B-B14F-4D97-AF65-F5344CB8AC3E}">
        <p14:creationId xmlns:p14="http://schemas.microsoft.com/office/powerpoint/2010/main" val="500099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AEEB-6A35-A884-212C-45DF946DC88D}"/>
              </a:ext>
            </a:extLst>
          </p:cNvPr>
          <p:cNvSpPr>
            <a:spLocks noGrp="1"/>
          </p:cNvSpPr>
          <p:nvPr>
            <p:ph type="title"/>
          </p:nvPr>
        </p:nvSpPr>
        <p:spPr/>
        <p:txBody>
          <a:bodyPr/>
          <a:lstStyle/>
          <a:p>
            <a:r>
              <a:rPr lang="en-US"/>
              <a:t>Final Voucher and Reporting Submission and Reconciliation</a:t>
            </a:r>
          </a:p>
        </p:txBody>
      </p:sp>
      <p:sp>
        <p:nvSpPr>
          <p:cNvPr id="3" name="Content Placeholder 2">
            <a:extLst>
              <a:ext uri="{FF2B5EF4-FFF2-40B4-BE49-F238E27FC236}">
                <a16:creationId xmlns:a16="http://schemas.microsoft.com/office/drawing/2014/main" id="{AA9660E2-5491-86D8-4490-D531D960AF0C}"/>
              </a:ext>
            </a:extLst>
          </p:cNvPr>
          <p:cNvSpPr>
            <a:spLocks noGrp="1"/>
          </p:cNvSpPr>
          <p:nvPr>
            <p:ph idx="1"/>
          </p:nvPr>
        </p:nvSpPr>
        <p:spPr/>
        <p:txBody>
          <a:bodyPr/>
          <a:lstStyle/>
          <a:p>
            <a:r>
              <a:rPr lang="en-US" b="0" i="0" dirty="0">
                <a:solidFill>
                  <a:srgbClr val="000000"/>
                </a:solidFill>
                <a:effectLst/>
                <a:latin typeface="+mj-lt"/>
              </a:rPr>
              <a:t>Primes  should maintain a cumulative register of advances and liquidations (Record of Advances/Liquidations, as per the below template), from the start till the end of the project/agreement. </a:t>
            </a:r>
          </a:p>
          <a:p>
            <a:r>
              <a:rPr lang="en-US" dirty="0">
                <a:solidFill>
                  <a:srgbClr val="000000"/>
                </a:solidFill>
                <a:latin typeface="+mj-lt"/>
              </a:rPr>
              <a:t>Ensure there are no outstanding invoices and reports. </a:t>
            </a:r>
          </a:p>
          <a:p>
            <a:r>
              <a:rPr lang="en-US" dirty="0">
                <a:solidFill>
                  <a:srgbClr val="000000"/>
                </a:solidFill>
                <a:latin typeface="+mj-lt"/>
              </a:rPr>
              <a:t>Calculate balance due or owed.</a:t>
            </a:r>
          </a:p>
          <a:p>
            <a:r>
              <a:rPr lang="en-US" dirty="0">
                <a:solidFill>
                  <a:srgbClr val="000000"/>
                </a:solidFill>
                <a:latin typeface="+mj-lt"/>
              </a:rPr>
              <a:t>Verify whether cost-share requirement was achieved.</a:t>
            </a:r>
          </a:p>
        </p:txBody>
      </p:sp>
    </p:spTree>
    <p:extLst>
      <p:ext uri="{BB962C8B-B14F-4D97-AF65-F5344CB8AC3E}">
        <p14:creationId xmlns:p14="http://schemas.microsoft.com/office/powerpoint/2010/main" val="8974095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26F3-4F3D-8FCE-A549-3A5D7C4262A6}"/>
              </a:ext>
            </a:extLst>
          </p:cNvPr>
          <p:cNvSpPr>
            <a:spLocks noGrp="1"/>
          </p:cNvSpPr>
          <p:nvPr>
            <p:ph type="title"/>
          </p:nvPr>
        </p:nvSpPr>
        <p:spPr/>
        <p:txBody>
          <a:bodyPr/>
          <a:lstStyle/>
          <a:p>
            <a:r>
              <a:rPr lang="en-US"/>
              <a:t>Equipment Disposition </a:t>
            </a:r>
          </a:p>
        </p:txBody>
      </p:sp>
      <p:sp>
        <p:nvSpPr>
          <p:cNvPr id="3" name="Content Placeholder 2">
            <a:extLst>
              <a:ext uri="{FF2B5EF4-FFF2-40B4-BE49-F238E27FC236}">
                <a16:creationId xmlns:a16="http://schemas.microsoft.com/office/drawing/2014/main" id="{14643F4C-90AB-2805-3F08-7D615461270E}"/>
              </a:ext>
            </a:extLst>
          </p:cNvPr>
          <p:cNvSpPr>
            <a:spLocks noGrp="1"/>
          </p:cNvSpPr>
          <p:nvPr>
            <p:ph idx="1"/>
          </p:nvPr>
        </p:nvSpPr>
        <p:spPr/>
        <p:txBody>
          <a:bodyPr>
            <a:normAutofit lnSpcReduction="10000"/>
          </a:bodyPr>
          <a:lstStyle/>
          <a:p>
            <a:pPr algn="just" rtl="0" fontAlgn="base"/>
            <a:r>
              <a:rPr lang="en-US" b="0" i="0">
                <a:solidFill>
                  <a:srgbClr val="000000"/>
                </a:solidFill>
                <a:effectLst/>
                <a:latin typeface="Avenir Next LT Pro Light" panose="020B0304020202020204" pitchFamily="34" charset="0"/>
              </a:rPr>
              <a:t>As per M7 (e) of the Standard Provisions: </a:t>
            </a:r>
          </a:p>
          <a:p>
            <a:pPr algn="just" rtl="0" fontAlgn="base"/>
            <a:r>
              <a:rPr lang="en-US" b="0" i="0">
                <a:solidFill>
                  <a:srgbClr val="000000"/>
                </a:solidFill>
                <a:effectLst/>
                <a:latin typeface="Avenir Next LT Pro Light" panose="020B0304020202020204" pitchFamily="34" charset="0"/>
              </a:rPr>
              <a:t>Upon completion of this award, the recipient must submit to the AO a property disposition report of the following types of Property, along with a proposed disposition of such Property. </a:t>
            </a:r>
          </a:p>
          <a:p>
            <a:pPr marL="457200" indent="-457200" algn="just" rtl="0" fontAlgn="base">
              <a:buClrTx/>
              <a:buFont typeface="+mj-lt"/>
              <a:buAutoNum type="arabicPeriod"/>
            </a:pPr>
            <a:r>
              <a:rPr lang="en-US" b="0" i="0">
                <a:solidFill>
                  <a:srgbClr val="000000"/>
                </a:solidFill>
                <a:effectLst/>
                <a:latin typeface="Avenir Next LT Pro Light" panose="020B0304020202020204" pitchFamily="34" charset="0"/>
              </a:rPr>
              <a:t>All equipment that has a current fair market value per unit at the end of this award of $5,000 or more. </a:t>
            </a:r>
          </a:p>
          <a:p>
            <a:pPr marL="457200" indent="-457200" algn="just" rtl="0" fontAlgn="base">
              <a:buClrTx/>
              <a:buFont typeface="+mj-lt"/>
              <a:buAutoNum type="arabicPeriod"/>
            </a:pPr>
            <a:r>
              <a:rPr lang="en-US" b="0" i="0">
                <a:solidFill>
                  <a:srgbClr val="000000"/>
                </a:solidFill>
                <a:effectLst/>
                <a:latin typeface="Avenir Next LT Pro Light" panose="020B0304020202020204" pitchFamily="34" charset="0"/>
              </a:rPr>
              <a:t>New/unused supplies with an aggregate current fair market value at the end of this award of $5,000 or more. </a:t>
            </a:r>
          </a:p>
          <a:p>
            <a:pPr marL="457200" indent="-457200" algn="just" rtl="0" fontAlgn="base">
              <a:buClrTx/>
              <a:buFont typeface="+mj-lt"/>
              <a:buAutoNum type="arabicPeriod"/>
            </a:pPr>
            <a:r>
              <a:rPr lang="en-US" b="0" i="0">
                <a:solidFill>
                  <a:srgbClr val="000000"/>
                </a:solidFill>
                <a:effectLst/>
                <a:latin typeface="Avenir Next LT Pro Light" panose="020B0304020202020204" pitchFamily="34" charset="0"/>
              </a:rPr>
              <a:t>Real or intangible property, of any value.</a:t>
            </a:r>
          </a:p>
          <a:p>
            <a:endParaRPr lang="en-US"/>
          </a:p>
        </p:txBody>
      </p:sp>
    </p:spTree>
    <p:extLst>
      <p:ext uri="{BB962C8B-B14F-4D97-AF65-F5344CB8AC3E}">
        <p14:creationId xmlns:p14="http://schemas.microsoft.com/office/powerpoint/2010/main" val="310939044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60BE-8184-BF48-757A-A4AF205F4B7D}"/>
              </a:ext>
            </a:extLst>
          </p:cNvPr>
          <p:cNvSpPr>
            <a:spLocks noGrp="1"/>
          </p:cNvSpPr>
          <p:nvPr>
            <p:ph type="title"/>
          </p:nvPr>
        </p:nvSpPr>
        <p:spPr/>
        <p:txBody>
          <a:bodyPr/>
          <a:lstStyle/>
          <a:p>
            <a:r>
              <a:rPr lang="en-US" dirty="0"/>
              <a:t>Subaward Record Retention </a:t>
            </a:r>
          </a:p>
        </p:txBody>
      </p:sp>
      <p:sp>
        <p:nvSpPr>
          <p:cNvPr id="3" name="Content Placeholder 2">
            <a:extLst>
              <a:ext uri="{FF2B5EF4-FFF2-40B4-BE49-F238E27FC236}">
                <a16:creationId xmlns:a16="http://schemas.microsoft.com/office/drawing/2014/main" id="{C9C73B9E-4586-F246-F760-41F12CF2B8A8}"/>
              </a:ext>
            </a:extLst>
          </p:cNvPr>
          <p:cNvSpPr>
            <a:spLocks noGrp="1"/>
          </p:cNvSpPr>
          <p:nvPr>
            <p:ph idx="1"/>
          </p:nvPr>
        </p:nvSpPr>
        <p:spPr/>
        <p:txBody>
          <a:bodyPr/>
          <a:lstStyle/>
          <a:p>
            <a:pPr algn="just" rtl="0" fontAlgn="base"/>
            <a:r>
              <a:rPr lang="en-US" sz="1800" b="0" i="0" dirty="0">
                <a:solidFill>
                  <a:srgbClr val="000000"/>
                </a:solidFill>
                <a:effectLst/>
                <a:latin typeface="Segoe UI" panose="020B0502040204020203" pitchFamily="34" charset="0"/>
              </a:rPr>
              <a:t>According to M1 (d) of the Standard Provisions: </a:t>
            </a:r>
          </a:p>
          <a:p>
            <a:pPr marL="342900" indent="-342900" algn="just" rtl="0" fontAlgn="base">
              <a:buClrTx/>
              <a:buFont typeface="+mj-lt"/>
              <a:buAutoNum type="arabicPeriod"/>
            </a:pPr>
            <a:r>
              <a:rPr lang="en-US" sz="1800" dirty="0">
                <a:solidFill>
                  <a:srgbClr val="000000"/>
                </a:solidFill>
                <a:latin typeface="Segoe UI" panose="020B0502040204020203" pitchFamily="34" charset="0"/>
              </a:rPr>
              <a:t>Subs must </a:t>
            </a:r>
            <a:r>
              <a:rPr lang="en-US" sz="1800" b="0" i="0" dirty="0">
                <a:solidFill>
                  <a:srgbClr val="000000"/>
                </a:solidFill>
                <a:effectLst/>
                <a:latin typeface="Segoe UI" panose="020B0502040204020203" pitchFamily="34" charset="0"/>
              </a:rPr>
              <a:t>retain documentation to support charges to this award for </a:t>
            </a:r>
            <a:r>
              <a:rPr lang="en-US" sz="1800" b="1" i="0" u="sng" dirty="0">
                <a:solidFill>
                  <a:srgbClr val="000000"/>
                </a:solidFill>
                <a:effectLst/>
                <a:latin typeface="Segoe UI" panose="020B0502040204020203" pitchFamily="34" charset="0"/>
              </a:rPr>
              <a:t>three years</a:t>
            </a:r>
            <a:r>
              <a:rPr lang="en-US" sz="1800" b="0" i="0" dirty="0">
                <a:solidFill>
                  <a:srgbClr val="000000"/>
                </a:solidFill>
                <a:effectLst/>
                <a:latin typeface="Segoe UI" panose="020B0502040204020203" pitchFamily="34" charset="0"/>
              </a:rPr>
              <a:t> from the date of submission of the final expenditure report.</a:t>
            </a:r>
            <a:endParaRPr lang="en-US" b="0" i="0" dirty="0">
              <a:solidFill>
                <a:srgbClr val="000000"/>
              </a:solidFill>
              <a:effectLst/>
              <a:latin typeface="Segoe UI" panose="020B0502040204020203" pitchFamily="34" charset="0"/>
            </a:endParaRPr>
          </a:p>
          <a:p>
            <a:pPr marL="342900" indent="-342900" algn="just" rtl="0" fontAlgn="base">
              <a:buClrTx/>
              <a:buFont typeface="+mj-lt"/>
              <a:buAutoNum type="arabicPeriod"/>
            </a:pPr>
            <a:r>
              <a:rPr lang="en-US" sz="1800" b="0" i="0" dirty="0">
                <a:solidFill>
                  <a:srgbClr val="000000"/>
                </a:solidFill>
                <a:effectLst/>
                <a:latin typeface="Segoe UI" panose="020B0502040204020203" pitchFamily="34" charset="0"/>
              </a:rPr>
              <a:t>If country-specific rules are more stringent, then they must be followed.</a:t>
            </a:r>
          </a:p>
          <a:p>
            <a:pPr marL="342900" indent="-342900" algn="just" rtl="0" fontAlgn="base">
              <a:buClrTx/>
              <a:buFont typeface="+mj-lt"/>
              <a:buAutoNum type="arabicPeriod"/>
            </a:pPr>
            <a:r>
              <a:rPr lang="en-US" sz="1800" b="0" i="0" dirty="0">
                <a:solidFill>
                  <a:srgbClr val="000000"/>
                </a:solidFill>
                <a:effectLst/>
                <a:latin typeface="Segoe UI" panose="020B0502040204020203" pitchFamily="34" charset="0"/>
              </a:rPr>
              <a:t>An up-to-date document retention register should be kept and cross-referenced to the actual location where they are kept. </a:t>
            </a:r>
          </a:p>
          <a:p>
            <a:pPr marL="342900" indent="-342900" algn="just" rtl="0" fontAlgn="base">
              <a:buClrTx/>
              <a:buFont typeface="+mj-lt"/>
              <a:buAutoNum type="arabicPeriod"/>
            </a:pPr>
            <a:r>
              <a:rPr lang="en-US" sz="1800" dirty="0">
                <a:solidFill>
                  <a:srgbClr val="000000"/>
                </a:solidFill>
                <a:latin typeface="Segoe UI" panose="020B0502040204020203" pitchFamily="34" charset="0"/>
              </a:rPr>
              <a:t>Access must be granted to the Inspectors General and the USAID Comptroller.</a:t>
            </a:r>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229924918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DD87-BD31-B7D6-3737-D55E1358C61D}"/>
              </a:ext>
            </a:extLst>
          </p:cNvPr>
          <p:cNvSpPr>
            <a:spLocks noGrp="1"/>
          </p:cNvSpPr>
          <p:nvPr>
            <p:ph type="title"/>
          </p:nvPr>
        </p:nvSpPr>
        <p:spPr/>
        <p:txBody>
          <a:bodyPr/>
          <a:lstStyle/>
          <a:p>
            <a:r>
              <a:rPr lang="en-US"/>
              <a:t>Final Evaluation Report </a:t>
            </a:r>
          </a:p>
        </p:txBody>
      </p:sp>
      <p:sp>
        <p:nvSpPr>
          <p:cNvPr id="3" name="Content Placeholder 2">
            <a:extLst>
              <a:ext uri="{FF2B5EF4-FFF2-40B4-BE49-F238E27FC236}">
                <a16:creationId xmlns:a16="http://schemas.microsoft.com/office/drawing/2014/main" id="{0F095A05-85F1-B7E8-5471-A5224033E4D1}"/>
              </a:ext>
            </a:extLst>
          </p:cNvPr>
          <p:cNvSpPr>
            <a:spLocks noGrp="1"/>
          </p:cNvSpPr>
          <p:nvPr>
            <p:ph idx="1"/>
          </p:nvPr>
        </p:nvSpPr>
        <p:spPr/>
        <p:txBody>
          <a:bodyPr/>
          <a:lstStyle/>
          <a:p>
            <a:pPr marL="0" marR="0" indent="0" algn="just">
              <a:lnSpc>
                <a:spcPct val="107000"/>
              </a:lnSpc>
              <a:spcBef>
                <a:spcPts val="0"/>
              </a:spcBef>
              <a:spcAft>
                <a:spcPts val="800"/>
              </a:spcAft>
              <a:buNone/>
            </a:pPr>
            <a:r>
              <a:rPr lang="en-US" sz="1800" b="1"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Documentation Required </a:t>
            </a:r>
          </a:p>
          <a:p>
            <a:pPr marL="0" marR="0" indent="0" algn="just">
              <a:lnSpc>
                <a:spcPct val="107000"/>
              </a:lnSpc>
              <a:spcBef>
                <a:spcPts val="0"/>
              </a:spcBef>
              <a:spcAft>
                <a:spcPts val="800"/>
              </a:spcAft>
              <a:buNone/>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At the end of the evaluation process, the lead should finalize the final evaluation report, which should contain:</a:t>
            </a:r>
          </a:p>
          <a:p>
            <a:pPr algn="just">
              <a:lnSpc>
                <a:spcPct val="107000"/>
              </a:lnSpc>
              <a:spcBef>
                <a:spcPts val="0"/>
              </a:spcBef>
              <a:spcAft>
                <a:spcPts val="800"/>
              </a:spcAft>
              <a:buClr>
                <a:schemeClr val="tx1"/>
              </a:buClr>
              <a:buFontTx/>
              <a:buChar char="-"/>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  Comprehensive detailed description of the RRP solicitation methodology </a:t>
            </a:r>
            <a:r>
              <a:rPr lang="en-US" sz="1800" dirty="0">
                <a:solidFill>
                  <a:srgbClr val="000000"/>
                </a:solidFill>
                <a:latin typeface="Segoe UI" panose="020B0502040204020203" pitchFamily="34" charset="0"/>
                <a:ea typeface="Quattrocento Sans" panose="020B0502050000020003" pitchFamily="34" charset="0"/>
                <a:cs typeface="Arial" panose="020B0604020202020204" pitchFamily="34" charset="0"/>
              </a:rPr>
              <a:t>and e</a:t>
            </a: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valuation process </a:t>
            </a:r>
          </a:p>
          <a:p>
            <a:pPr algn="just">
              <a:lnSpc>
                <a:spcPct val="107000"/>
              </a:lnSpc>
              <a:spcBef>
                <a:spcPts val="0"/>
              </a:spcBef>
              <a:spcAft>
                <a:spcPts val="800"/>
              </a:spcAft>
              <a:buClr>
                <a:schemeClr val="tx1"/>
              </a:buClr>
              <a:buFontTx/>
              <a:buChar char="-"/>
            </a:pPr>
            <a:r>
              <a:rPr lang="en-US" sz="1800" dirty="0">
                <a:solidFill>
                  <a:srgbClr val="000000"/>
                </a:solidFill>
                <a:latin typeface="Segoe UI" panose="020B0502040204020203" pitchFamily="34" charset="0"/>
                <a:ea typeface="Quattrocento Sans" panose="020B0502050000020003" pitchFamily="34" charset="0"/>
                <a:cs typeface="Arial" panose="020B0604020202020204" pitchFamily="34" charset="0"/>
              </a:rPr>
              <a:t>  D</a:t>
            </a: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ecisions made</a:t>
            </a:r>
          </a:p>
          <a:p>
            <a:pPr algn="just">
              <a:lnSpc>
                <a:spcPct val="107000"/>
              </a:lnSpc>
              <a:spcBef>
                <a:spcPts val="0"/>
              </a:spcBef>
              <a:spcAft>
                <a:spcPts val="800"/>
              </a:spcAft>
              <a:buClr>
                <a:schemeClr val="tx1"/>
              </a:buClr>
              <a:buFontTx/>
              <a:buChar char="-"/>
            </a:pPr>
            <a:r>
              <a:rPr lang="en-US" sz="1800" dirty="0">
                <a:solidFill>
                  <a:srgbClr val="000000"/>
                </a:solidFill>
                <a:latin typeface="Segoe UI" panose="020B0502040204020203" pitchFamily="34" charset="0"/>
                <a:ea typeface="Quattrocento Sans" panose="020B0502050000020003" pitchFamily="34" charset="0"/>
                <a:cs typeface="Arial" panose="020B0604020202020204" pitchFamily="34" charset="0"/>
              </a:rPr>
              <a:t>  Tools used for grading (ranking/rating) applicants </a:t>
            </a: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 </a:t>
            </a:r>
          </a:p>
          <a:p>
            <a:pPr marL="0" marR="0" indent="0" algn="just">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Note: When awarding a fixed amount award, the procedures in </a:t>
            </a:r>
            <a:r>
              <a:rPr lang="en-US" sz="1800" b="1"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ADS 303.3.25</a:t>
            </a: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a:t>
            </a:r>
            <a:r>
              <a:rPr lang="en-US" sz="1800" b="1"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 </a:t>
            </a:r>
            <a:r>
              <a:rPr lang="en-US" sz="1800" b="1" u="none" strike="noStrike" dirty="0">
                <a:solidFill>
                  <a:srgbClr val="0563C1"/>
                </a:solidFill>
                <a:effectLst/>
                <a:latin typeface="Segoe UI" panose="020B0502040204020203" pitchFamily="34" charset="0"/>
                <a:ea typeface="Quattrocento Sans" panose="020B0502050000020003" pitchFamily="34" charset="0"/>
                <a:cs typeface="Arial" panose="020B0604020202020204" pitchFamily="34" charset="0"/>
                <a:hlinkClick r:id="rId2"/>
              </a:rPr>
              <a:t>ADS 303saj</a:t>
            </a: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 fixed amount award to non-governmental organizations; and </a:t>
            </a:r>
            <a:r>
              <a:rPr lang="en-US" sz="1800" b="1" u="none" strike="noStrike" dirty="0">
                <a:solidFill>
                  <a:srgbClr val="0563C1"/>
                </a:solidFill>
                <a:effectLst/>
                <a:latin typeface="Segoe UI" panose="020B0502040204020203" pitchFamily="34" charset="0"/>
                <a:ea typeface="Quattrocento Sans" panose="020B0502050000020003" pitchFamily="34" charset="0"/>
                <a:cs typeface="Arial" panose="020B0604020202020204" pitchFamily="34" charset="0"/>
                <a:hlinkClick r:id="rId3"/>
              </a:rPr>
              <a:t>ADS303mak</a:t>
            </a: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 fixed amount award entity eligibility checklist should be used instead.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507525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CCB4-5590-FE61-79BD-E81D39ADC78F}"/>
              </a:ext>
            </a:extLst>
          </p:cNvPr>
          <p:cNvSpPr>
            <a:spLocks noGrp="1"/>
          </p:cNvSpPr>
          <p:nvPr>
            <p:ph type="title"/>
          </p:nvPr>
        </p:nvSpPr>
        <p:spPr/>
        <p:txBody>
          <a:bodyPr/>
          <a:lstStyle/>
          <a:p>
            <a:r>
              <a:rPr lang="en-US"/>
              <a:t>Closeout Audit </a:t>
            </a:r>
          </a:p>
        </p:txBody>
      </p:sp>
      <p:sp>
        <p:nvSpPr>
          <p:cNvPr id="3" name="Content Placeholder 2">
            <a:extLst>
              <a:ext uri="{FF2B5EF4-FFF2-40B4-BE49-F238E27FC236}">
                <a16:creationId xmlns:a16="http://schemas.microsoft.com/office/drawing/2014/main" id="{84AECED9-61CB-86AE-BBAF-69213587F4BB}"/>
              </a:ext>
            </a:extLst>
          </p:cNvPr>
          <p:cNvSpPr>
            <a:spLocks noGrp="1"/>
          </p:cNvSpPr>
          <p:nvPr>
            <p:ph idx="1"/>
          </p:nvPr>
        </p:nvSpPr>
        <p:spPr/>
        <p:txBody>
          <a:bodyPr/>
          <a:lstStyle/>
          <a:p>
            <a:r>
              <a:rPr lang="en-US" dirty="0"/>
              <a:t>Closeout audits are only required if the amount exceeds $750,000.</a:t>
            </a:r>
          </a:p>
        </p:txBody>
      </p:sp>
    </p:spTree>
    <p:extLst>
      <p:ext uri="{BB962C8B-B14F-4D97-AF65-F5344CB8AC3E}">
        <p14:creationId xmlns:p14="http://schemas.microsoft.com/office/powerpoint/2010/main" val="9256134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CCB4-5590-FE61-79BD-E81D39ADC78F}"/>
              </a:ext>
            </a:extLst>
          </p:cNvPr>
          <p:cNvSpPr>
            <a:spLocks noGrp="1"/>
          </p:cNvSpPr>
          <p:nvPr>
            <p:ph type="title"/>
          </p:nvPr>
        </p:nvSpPr>
        <p:spPr/>
        <p:txBody>
          <a:bodyPr/>
          <a:lstStyle/>
          <a:p>
            <a:r>
              <a:rPr lang="en-US" dirty="0"/>
              <a:t>Award Completion Certificate/ Closeout Letter</a:t>
            </a:r>
          </a:p>
        </p:txBody>
      </p:sp>
      <p:sp>
        <p:nvSpPr>
          <p:cNvPr id="3" name="Content Placeholder 2">
            <a:extLst>
              <a:ext uri="{FF2B5EF4-FFF2-40B4-BE49-F238E27FC236}">
                <a16:creationId xmlns:a16="http://schemas.microsoft.com/office/drawing/2014/main" id="{84AECED9-61CB-86AE-BBAF-69213587F4BB}"/>
              </a:ext>
            </a:extLst>
          </p:cNvPr>
          <p:cNvSpPr>
            <a:spLocks noGrp="1"/>
          </p:cNvSpPr>
          <p:nvPr>
            <p:ph idx="1"/>
          </p:nvPr>
        </p:nvSpPr>
        <p:spPr>
          <a:xfrm>
            <a:off x="1097280" y="2108203"/>
            <a:ext cx="10058400" cy="4098959"/>
          </a:xfrm>
        </p:spPr>
        <p:txBody>
          <a:bodyPr>
            <a:normAutofit fontScale="92500" lnSpcReduction="20000"/>
          </a:bodyPr>
          <a:lstStyle/>
          <a:p>
            <a:r>
              <a:rPr lang="en-US" dirty="0"/>
              <a:t>After receiving all final documents, primes send a final closeout letter or certificate of completion to end the contractual relationship with the sub.</a:t>
            </a:r>
          </a:p>
          <a:p>
            <a:r>
              <a:rPr lang="en-US" b="1" dirty="0"/>
              <a:t>Technical Completion: </a:t>
            </a:r>
            <a:r>
              <a:rPr lang="en-US" dirty="0"/>
              <a:t>“With reference to the technical proposal, award objectives and verifiable results are complete (with the exception of…)”</a:t>
            </a:r>
          </a:p>
          <a:p>
            <a:r>
              <a:rPr lang="en-US" b="1" dirty="0"/>
              <a:t>Financial Plan:</a:t>
            </a:r>
          </a:p>
          <a:p>
            <a:endParaRPr lang="en-US" dirty="0"/>
          </a:p>
          <a:p>
            <a:endParaRPr lang="en-US" dirty="0"/>
          </a:p>
          <a:p>
            <a:endParaRPr lang="en-US" b="1" dirty="0"/>
          </a:p>
          <a:p>
            <a:endParaRPr lang="en-US" b="1" dirty="0"/>
          </a:p>
          <a:p>
            <a:r>
              <a:rPr lang="en-US" b="1" dirty="0"/>
              <a:t>Signatories: </a:t>
            </a:r>
            <a:r>
              <a:rPr lang="en-US" dirty="0"/>
              <a:t>Prime and Sub</a:t>
            </a:r>
          </a:p>
        </p:txBody>
      </p:sp>
      <p:graphicFrame>
        <p:nvGraphicFramePr>
          <p:cNvPr id="4" name="Table 4">
            <a:extLst>
              <a:ext uri="{FF2B5EF4-FFF2-40B4-BE49-F238E27FC236}">
                <a16:creationId xmlns:a16="http://schemas.microsoft.com/office/drawing/2014/main" id="{BA5358B5-0DBB-002E-503B-E7307E7304AB}"/>
              </a:ext>
            </a:extLst>
          </p:cNvPr>
          <p:cNvGraphicFramePr>
            <a:graphicFrameLocks noGrp="1"/>
          </p:cNvGraphicFramePr>
          <p:nvPr>
            <p:extLst>
              <p:ext uri="{D42A27DB-BD31-4B8C-83A1-F6EECF244321}">
                <p14:modId xmlns:p14="http://schemas.microsoft.com/office/powerpoint/2010/main" val="3329966764"/>
              </p:ext>
            </p:extLst>
          </p:nvPr>
        </p:nvGraphicFramePr>
        <p:xfrm>
          <a:off x="1097280" y="3915783"/>
          <a:ext cx="9509760" cy="1725506"/>
        </p:xfrm>
        <a:graphic>
          <a:graphicData uri="http://schemas.openxmlformats.org/drawingml/2006/table">
            <a:tbl>
              <a:tblPr firstRow="1" bandRow="1">
                <a:tableStyleId>{5C22544A-7EE6-4342-B048-85BDC9FD1C3A}</a:tableStyleId>
              </a:tblPr>
              <a:tblGrid>
                <a:gridCol w="1901952">
                  <a:extLst>
                    <a:ext uri="{9D8B030D-6E8A-4147-A177-3AD203B41FA5}">
                      <a16:colId xmlns:a16="http://schemas.microsoft.com/office/drawing/2014/main" val="443549787"/>
                    </a:ext>
                  </a:extLst>
                </a:gridCol>
                <a:gridCol w="1901952">
                  <a:extLst>
                    <a:ext uri="{9D8B030D-6E8A-4147-A177-3AD203B41FA5}">
                      <a16:colId xmlns:a16="http://schemas.microsoft.com/office/drawing/2014/main" val="3442291718"/>
                    </a:ext>
                  </a:extLst>
                </a:gridCol>
                <a:gridCol w="1901952">
                  <a:extLst>
                    <a:ext uri="{9D8B030D-6E8A-4147-A177-3AD203B41FA5}">
                      <a16:colId xmlns:a16="http://schemas.microsoft.com/office/drawing/2014/main" val="2972249189"/>
                    </a:ext>
                  </a:extLst>
                </a:gridCol>
                <a:gridCol w="1901952">
                  <a:extLst>
                    <a:ext uri="{9D8B030D-6E8A-4147-A177-3AD203B41FA5}">
                      <a16:colId xmlns:a16="http://schemas.microsoft.com/office/drawing/2014/main" val="2413279285"/>
                    </a:ext>
                  </a:extLst>
                </a:gridCol>
                <a:gridCol w="1901952">
                  <a:extLst>
                    <a:ext uri="{9D8B030D-6E8A-4147-A177-3AD203B41FA5}">
                      <a16:colId xmlns:a16="http://schemas.microsoft.com/office/drawing/2014/main" val="66966426"/>
                    </a:ext>
                  </a:extLst>
                </a:gridCol>
              </a:tblGrid>
              <a:tr h="1015004">
                <a:tc>
                  <a:txBody>
                    <a:bodyPr/>
                    <a:lstStyle/>
                    <a:p>
                      <a:r>
                        <a:rPr lang="en-US"/>
                        <a:t>Total Approved Amount</a:t>
                      </a:r>
                    </a:p>
                  </a:txBody>
                  <a:tcPr/>
                </a:tc>
                <a:tc>
                  <a:txBody>
                    <a:bodyPr/>
                    <a:lstStyle/>
                    <a:p>
                      <a:r>
                        <a:rPr lang="en-US"/>
                        <a:t>Total Advanced/ Reimbursed</a:t>
                      </a:r>
                    </a:p>
                  </a:txBody>
                  <a:tcPr/>
                </a:tc>
                <a:tc>
                  <a:txBody>
                    <a:bodyPr/>
                    <a:lstStyle/>
                    <a:p>
                      <a:r>
                        <a:rPr lang="en-US"/>
                        <a:t>Total Liquidated/ Spent</a:t>
                      </a:r>
                    </a:p>
                  </a:txBody>
                  <a:tcPr/>
                </a:tc>
                <a:tc>
                  <a:txBody>
                    <a:bodyPr/>
                    <a:lstStyle/>
                    <a:p>
                      <a:r>
                        <a:rPr lang="en-US"/>
                        <a:t>Variance</a:t>
                      </a:r>
                    </a:p>
                  </a:txBody>
                  <a:tcPr/>
                </a:tc>
                <a:tc>
                  <a:txBody>
                    <a:bodyPr/>
                    <a:lstStyle/>
                    <a:p>
                      <a:r>
                        <a:rPr lang="en-US"/>
                        <a:t>Action Required</a:t>
                      </a:r>
                    </a:p>
                  </a:txBody>
                  <a:tcPr/>
                </a:tc>
                <a:extLst>
                  <a:ext uri="{0D108BD9-81ED-4DB2-BD59-A6C34878D82A}">
                    <a16:rowId xmlns:a16="http://schemas.microsoft.com/office/drawing/2014/main" val="1899301257"/>
                  </a:ext>
                </a:extLst>
              </a:tr>
              <a:tr h="710502">
                <a:tc>
                  <a:txBody>
                    <a:bodyPr/>
                    <a:lstStyle/>
                    <a:p>
                      <a:r>
                        <a:rPr lang="en-US" dirty="0"/>
                        <a:t>Budget Amount</a:t>
                      </a:r>
                    </a:p>
                  </a:txBody>
                  <a:tcPr/>
                </a:tc>
                <a:tc>
                  <a:txBody>
                    <a:bodyPr/>
                    <a:lstStyle/>
                    <a:p>
                      <a:r>
                        <a:rPr lang="en-US"/>
                        <a:t>Total Amount Disbursed</a:t>
                      </a:r>
                    </a:p>
                  </a:txBody>
                  <a:tcPr/>
                </a:tc>
                <a:tc>
                  <a:txBody>
                    <a:bodyPr/>
                    <a:lstStyle/>
                    <a:p>
                      <a:r>
                        <a:rPr lang="en-US"/>
                        <a:t>Total spent per ledger (Prime)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85785980"/>
                  </a:ext>
                </a:extLst>
              </a:tr>
            </a:tbl>
          </a:graphicData>
        </a:graphic>
      </p:graphicFrame>
    </p:spTree>
    <p:extLst>
      <p:ext uri="{BB962C8B-B14F-4D97-AF65-F5344CB8AC3E}">
        <p14:creationId xmlns:p14="http://schemas.microsoft.com/office/powerpoint/2010/main" val="8727719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89DD-446F-0DEF-7E63-1E44B3B8FABB}"/>
              </a:ext>
            </a:extLst>
          </p:cNvPr>
          <p:cNvSpPr>
            <a:spLocks noGrp="1"/>
          </p:cNvSpPr>
          <p:nvPr>
            <p:ph type="title"/>
          </p:nvPr>
        </p:nvSpPr>
        <p:spPr/>
        <p:txBody>
          <a:bodyPr/>
          <a:lstStyle/>
          <a:p>
            <a:r>
              <a:rPr lang="en-US" dirty="0"/>
              <a:t>Post-test </a:t>
            </a:r>
            <a:endParaRPr lang="en-US" dirty="0">
              <a:highlight>
                <a:srgbClr val="FFFF00"/>
              </a:highlight>
            </a:endParaRPr>
          </a:p>
        </p:txBody>
      </p:sp>
    </p:spTree>
    <p:extLst>
      <p:ext uri="{BB962C8B-B14F-4D97-AF65-F5344CB8AC3E}">
        <p14:creationId xmlns:p14="http://schemas.microsoft.com/office/powerpoint/2010/main" val="22607804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65BE-0B68-E93B-560D-EF4FAF8D6ACE}"/>
              </a:ext>
            </a:extLst>
          </p:cNvPr>
          <p:cNvSpPr>
            <a:spLocks noGrp="1"/>
          </p:cNvSpPr>
          <p:nvPr>
            <p:ph type="title"/>
          </p:nvPr>
        </p:nvSpPr>
        <p:spPr/>
        <p:txBody>
          <a:bodyPr/>
          <a:lstStyle/>
          <a:p>
            <a:pPr algn="ctr"/>
            <a:r>
              <a:rPr lang="en-US" b="1" dirty="0"/>
              <a:t>Certificate Ceremony </a:t>
            </a:r>
          </a:p>
        </p:txBody>
      </p:sp>
      <p:sp>
        <p:nvSpPr>
          <p:cNvPr id="3" name="Content Placeholder 2">
            <a:extLst>
              <a:ext uri="{FF2B5EF4-FFF2-40B4-BE49-F238E27FC236}">
                <a16:creationId xmlns:a16="http://schemas.microsoft.com/office/drawing/2014/main" id="{D4A66684-E527-7B45-BE85-DBBB29CDDE20}"/>
              </a:ext>
            </a:extLst>
          </p:cNvPr>
          <p:cNvSpPr>
            <a:spLocks noGrp="1"/>
          </p:cNvSpPr>
          <p:nvPr>
            <p:ph idx="1"/>
          </p:nvPr>
        </p:nvSpPr>
        <p:spPr/>
        <p:txBody>
          <a:bodyPr/>
          <a:lstStyle/>
          <a:p>
            <a:r>
              <a:rPr lang="en-US" dirty="0"/>
              <a:t>Congratulations! You have successfully completed the ASAPII Subaward Management Training Course. </a:t>
            </a:r>
          </a:p>
        </p:txBody>
      </p:sp>
    </p:spTree>
    <p:extLst>
      <p:ext uri="{BB962C8B-B14F-4D97-AF65-F5344CB8AC3E}">
        <p14:creationId xmlns:p14="http://schemas.microsoft.com/office/powerpoint/2010/main" val="26820802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943428" y="3136392"/>
            <a:ext cx="9994537" cy="1187409"/>
          </a:xfrm>
        </p:spPr>
        <p:txBody>
          <a:bodyPr anchor="t">
            <a:noAutofit/>
          </a:bodyPr>
          <a:lstStyle/>
          <a:p>
            <a:r>
              <a:rPr lang="en-US" sz="4800" dirty="0"/>
              <a:t>QUESTIONS?</a:t>
            </a:r>
          </a:p>
        </p:txBody>
      </p:sp>
      <p:pic>
        <p:nvPicPr>
          <p:cNvPr id="8" name="Picture 7" descr="A picture containing logo&#10;&#10;Description automatically generated">
            <a:extLst>
              <a:ext uri="{FF2B5EF4-FFF2-40B4-BE49-F238E27FC236}">
                <a16:creationId xmlns:a16="http://schemas.microsoft.com/office/drawing/2014/main" id="{461A93ED-B2D6-4174-99C2-E08C709CEEA8}"/>
              </a:ext>
            </a:extLst>
          </p:cNvPr>
          <p:cNvPicPr>
            <a:picLocks noChangeAspect="1"/>
          </p:cNvPicPr>
          <p:nvPr/>
        </p:nvPicPr>
        <p:blipFill>
          <a:blip r:embed="rId2"/>
          <a:stretch>
            <a:fillRect/>
          </a:stretch>
        </p:blipFill>
        <p:spPr>
          <a:xfrm>
            <a:off x="7176070" y="4701424"/>
            <a:ext cx="1522922" cy="896480"/>
          </a:xfrm>
          <a:prstGeom prst="rect">
            <a:avLst/>
          </a:prstGeom>
        </p:spPr>
      </p:pic>
      <p:pic>
        <p:nvPicPr>
          <p:cNvPr id="10" name="Picture 13" descr="Logo&#10;&#10;Description automatically generated">
            <a:extLst>
              <a:ext uri="{FF2B5EF4-FFF2-40B4-BE49-F238E27FC236}">
                <a16:creationId xmlns:a16="http://schemas.microsoft.com/office/drawing/2014/main" id="{3D944B40-FAB7-4BB2-9C37-1FFC369C8BB0}"/>
              </a:ext>
            </a:extLst>
          </p:cNvPr>
          <p:cNvPicPr>
            <a:picLocks noChangeAspect="1"/>
          </p:cNvPicPr>
          <p:nvPr/>
        </p:nvPicPr>
        <p:blipFill>
          <a:blip r:embed="rId3"/>
          <a:stretch>
            <a:fillRect/>
          </a:stretch>
        </p:blipFill>
        <p:spPr>
          <a:xfrm>
            <a:off x="8704306" y="4765064"/>
            <a:ext cx="2386826" cy="922950"/>
          </a:xfrm>
          <a:prstGeom prst="rect">
            <a:avLst/>
          </a:prstGeom>
        </p:spPr>
      </p:pic>
    </p:spTree>
    <p:extLst>
      <p:ext uri="{BB962C8B-B14F-4D97-AF65-F5344CB8AC3E}">
        <p14:creationId xmlns:p14="http://schemas.microsoft.com/office/powerpoint/2010/main" val="422384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43E8-9E0B-F2CB-4B84-6A9218497E68}"/>
              </a:ext>
            </a:extLst>
          </p:cNvPr>
          <p:cNvSpPr>
            <a:spLocks noGrp="1"/>
          </p:cNvSpPr>
          <p:nvPr>
            <p:ph type="title"/>
          </p:nvPr>
        </p:nvSpPr>
        <p:spPr/>
        <p:txBody>
          <a:bodyPr/>
          <a:lstStyle/>
          <a:p>
            <a:pPr algn="ctr"/>
            <a:r>
              <a:rPr lang="en-US"/>
              <a:t>RAA 8: Subawards </a:t>
            </a:r>
          </a:p>
        </p:txBody>
      </p:sp>
      <p:sp>
        <p:nvSpPr>
          <p:cNvPr id="3" name="Content Placeholder 2">
            <a:extLst>
              <a:ext uri="{FF2B5EF4-FFF2-40B4-BE49-F238E27FC236}">
                <a16:creationId xmlns:a16="http://schemas.microsoft.com/office/drawing/2014/main" id="{BE8FB551-88AD-A6BD-EF87-2EDF7D791FFB}"/>
              </a:ext>
            </a:extLst>
          </p:cNvPr>
          <p:cNvSpPr>
            <a:spLocks noGrp="1"/>
          </p:cNvSpPr>
          <p:nvPr>
            <p:ph idx="1"/>
          </p:nvPr>
        </p:nvSpPr>
        <p:spPr/>
        <p:txBody>
          <a:bodyPr vert="horz" lIns="0" tIns="45720" rIns="0" bIns="45720" rtlCol="0" anchor="t">
            <a:normAutofit/>
          </a:bodyPr>
          <a:lstStyle/>
          <a:p>
            <a:pPr marL="0" marR="0" indent="0">
              <a:lnSpc>
                <a:spcPct val="107000"/>
              </a:lnSpc>
              <a:spcBef>
                <a:spcPts val="0"/>
              </a:spcBef>
              <a:spcAft>
                <a:spcPts val="0"/>
              </a:spcAft>
              <a:buClrTx/>
              <a:buNone/>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prime recipient must : </a:t>
            </a:r>
          </a:p>
          <a:p>
            <a:pPr marL="0" marR="0" indent="0">
              <a:lnSpc>
                <a:spcPct val="107000"/>
              </a:lnSpc>
              <a:spcBef>
                <a:spcPts val="0"/>
              </a:spcBef>
              <a:spcAft>
                <a:spcPts val="0"/>
              </a:spcAft>
              <a:buClrTx/>
              <a:buNone/>
            </a:pP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ClrTx/>
              <a:buNone/>
            </a:pPr>
            <a:r>
              <a:rPr lang="en-US" sz="1800" dirty="0">
                <a:solidFill>
                  <a:schemeClr val="tx1"/>
                </a:solidFill>
                <a:effectLst/>
                <a:latin typeface="Calibri"/>
                <a:ea typeface="Calibri" panose="020F0502020204030204" pitchFamily="34" charset="0"/>
                <a:cs typeface="Times New Roman"/>
              </a:rPr>
              <a:t>1. Determine that the subrecipient possesses the ability to perform based </a:t>
            </a:r>
            <a:r>
              <a:rPr lang="en-US" sz="1800" dirty="0">
                <a:solidFill>
                  <a:schemeClr val="tx1"/>
                </a:solidFill>
                <a:latin typeface="Calibri"/>
                <a:ea typeface="Calibri" panose="020F0502020204030204" pitchFamily="34" charset="0"/>
                <a:cs typeface="Times New Roman"/>
              </a:rPr>
              <a:t>on subrecipient’s</a:t>
            </a:r>
            <a:r>
              <a:rPr lang="en-US" sz="1800" dirty="0">
                <a:solidFill>
                  <a:schemeClr val="tx1"/>
                </a:solidFill>
                <a:effectLst/>
                <a:latin typeface="Calibri"/>
                <a:ea typeface="Calibri" panose="020F0502020204030204" pitchFamily="34" charset="0"/>
                <a:cs typeface="Times New Roman"/>
              </a:rPr>
              <a:t> integrity, record of past performance, financial and technical resources, and accessibility to other necessary resources.</a:t>
            </a:r>
          </a:p>
          <a:p>
            <a:pPr marL="165735" marR="0" indent="0">
              <a:lnSpc>
                <a:spcPct val="107000"/>
              </a:lnSpc>
              <a:spcBef>
                <a:spcPts val="0"/>
              </a:spcBef>
              <a:spcAft>
                <a:spcPts val="0"/>
              </a:spcAft>
              <a:buClrTx/>
              <a:buNone/>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ClrTx/>
              <a:buNone/>
            </a:pPr>
            <a:r>
              <a:rPr lang="en-US" sz="1800" dirty="0">
                <a:solidFill>
                  <a:schemeClr val="tx1"/>
                </a:solidFill>
                <a:effectLst/>
                <a:latin typeface="Calibri"/>
                <a:ea typeface="Calibri" panose="020F0502020204030204" pitchFamily="34" charset="0"/>
                <a:cs typeface="Times New Roman"/>
              </a:rPr>
              <a:t>2. Ensure subawards are made in compliance with the Standard Provision “</a:t>
            </a:r>
            <a:r>
              <a:rPr lang="en-US" sz="1800" dirty="0">
                <a:solidFill>
                  <a:schemeClr val="tx1"/>
                </a:solidFill>
                <a:latin typeface="Calibri"/>
                <a:ea typeface="Calibri" panose="020F0502020204030204" pitchFamily="34" charset="0"/>
                <a:cs typeface="Times New Roman"/>
              </a:rPr>
              <a:t>Debarment and Suspension</a:t>
            </a:r>
            <a:r>
              <a:rPr lang="en-US" sz="1800" dirty="0">
                <a:solidFill>
                  <a:schemeClr val="tx1"/>
                </a:solidFill>
                <a:effectLst/>
                <a:latin typeface="Calibri"/>
                <a:ea typeface="Calibri" panose="020F0502020204030204" pitchFamily="34" charset="0"/>
                <a:cs typeface="Times New Roman"/>
              </a:rPr>
              <a:t>,” and the Standard Provision “Preventing Transactions with, or the Provision of Resources or Support to, Sanctioned Groups and Individuals.”</a:t>
            </a:r>
            <a:r>
              <a:rPr lang="en-US" sz="1800" dirty="0">
                <a:solidFill>
                  <a:schemeClr val="tx1"/>
                </a:solidFill>
                <a:latin typeface="Calibri"/>
                <a:ea typeface="Calibri" panose="020F0502020204030204" pitchFamily="34" charset="0"/>
                <a:cs typeface="Times New Roman"/>
              </a:rPr>
              <a:t>  </a:t>
            </a:r>
            <a:endParaRPr lang="en-US" sz="1800" dirty="0">
              <a:solidFill>
                <a:schemeClr val="tx1"/>
              </a:solidFill>
              <a:effectLst/>
              <a:latin typeface="Calibri"/>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3702638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12CE-91E0-4C50-87B2-78F86A1C9A8D}"/>
              </a:ext>
            </a:extLst>
          </p:cNvPr>
          <p:cNvSpPr>
            <a:spLocks noGrp="1"/>
          </p:cNvSpPr>
          <p:nvPr>
            <p:ph type="title"/>
          </p:nvPr>
        </p:nvSpPr>
        <p:spPr/>
        <p:txBody>
          <a:bodyPr/>
          <a:lstStyle/>
          <a:p>
            <a:r>
              <a:rPr lang="en-US"/>
              <a:t>Code of Conduct  </a:t>
            </a:r>
          </a:p>
        </p:txBody>
      </p:sp>
      <p:sp>
        <p:nvSpPr>
          <p:cNvPr id="3" name="Content Placeholder 2">
            <a:extLst>
              <a:ext uri="{FF2B5EF4-FFF2-40B4-BE49-F238E27FC236}">
                <a16:creationId xmlns:a16="http://schemas.microsoft.com/office/drawing/2014/main" id="{F5F00C5D-E8E7-4C9F-9851-2FE5C6CDE591}"/>
              </a:ext>
            </a:extLst>
          </p:cNvPr>
          <p:cNvSpPr>
            <a:spLocks noGrp="1"/>
          </p:cNvSpPr>
          <p:nvPr>
            <p:ph idx="1"/>
          </p:nvPr>
        </p:nvSpPr>
        <p:spPr/>
        <p:txBody>
          <a:bodyPr vert="horz" lIns="0" tIns="45720" rIns="0" bIns="45720" rtlCol="0" anchor="t">
            <a:normAutofit/>
          </a:bodyPr>
          <a:lstStyle/>
          <a:p>
            <a:r>
              <a:rPr lang="en-US" dirty="0"/>
              <a:t>Primes and subs must maintain high levels of ethical conduct in selection, award, implementation, and oversight.</a:t>
            </a:r>
          </a:p>
          <a:p>
            <a:r>
              <a:rPr lang="en-US" b="1" dirty="0"/>
              <a:t>Conflict of Interest: </a:t>
            </a:r>
            <a:r>
              <a:rPr lang="en-US" dirty="0"/>
              <a:t>Any interest, financial or otherwise, direct or indirect, which is or  appears to conflict with project implementation </a:t>
            </a:r>
          </a:p>
          <a:p>
            <a:r>
              <a:rPr lang="en-US" b="1" dirty="0"/>
              <a:t>Bribery and Kickbacks: </a:t>
            </a:r>
            <a:r>
              <a:rPr lang="en-US" dirty="0"/>
              <a:t>Acceptance of money, fees, commissions, credit, gifts, or gratuities </a:t>
            </a:r>
          </a:p>
          <a:p>
            <a:r>
              <a:rPr lang="en-US" b="1" dirty="0"/>
              <a:t>Gifts, Meals, and Hospitality: </a:t>
            </a:r>
            <a:r>
              <a:rPr lang="en-US" dirty="0"/>
              <a:t>Acceptance of gifts, goods, cash, services, transportation, or other favors from current or future subawards, suppliers, or vendors  </a:t>
            </a:r>
          </a:p>
          <a:p>
            <a:endParaRPr lang="en-US" dirty="0"/>
          </a:p>
          <a:p>
            <a:endParaRPr lang="en-US" dirty="0"/>
          </a:p>
        </p:txBody>
      </p:sp>
    </p:spTree>
    <p:extLst>
      <p:ext uri="{BB962C8B-B14F-4D97-AF65-F5344CB8AC3E}">
        <p14:creationId xmlns:p14="http://schemas.microsoft.com/office/powerpoint/2010/main" val="298256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6FCD-7FA7-69EE-FC49-839119685602}"/>
              </a:ext>
            </a:extLst>
          </p:cNvPr>
          <p:cNvSpPr>
            <a:spLocks noGrp="1"/>
          </p:cNvSpPr>
          <p:nvPr>
            <p:ph type="title"/>
          </p:nvPr>
        </p:nvSpPr>
        <p:spPr/>
        <p:txBody>
          <a:bodyPr/>
          <a:lstStyle/>
          <a:p>
            <a:r>
              <a:rPr lang="en-US"/>
              <a:t>Subawards Must Contain</a:t>
            </a:r>
          </a:p>
        </p:txBody>
      </p:sp>
      <p:sp>
        <p:nvSpPr>
          <p:cNvPr id="3" name="Content Placeholder 2">
            <a:extLst>
              <a:ext uri="{FF2B5EF4-FFF2-40B4-BE49-F238E27FC236}">
                <a16:creationId xmlns:a16="http://schemas.microsoft.com/office/drawing/2014/main" id="{CA79C11A-FEBC-4892-7423-07BE19D14787}"/>
              </a:ext>
            </a:extLst>
          </p:cNvPr>
          <p:cNvSpPr>
            <a:spLocks noGrp="1"/>
          </p:cNvSpPr>
          <p:nvPr>
            <p:ph idx="1"/>
          </p:nvPr>
        </p:nvSpPr>
        <p:spPr>
          <a:xfrm>
            <a:off x="814476" y="2023362"/>
            <a:ext cx="10058400" cy="3760891"/>
          </a:xfrm>
        </p:spPr>
        <p: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ClrTx/>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 description, budget, and period of performance</a:t>
            </a:r>
          </a:p>
          <a:p>
            <a:pPr marL="342900" marR="0" indent="-342900">
              <a:lnSpc>
                <a:spcPct val="107000"/>
              </a:lnSpc>
              <a:spcBef>
                <a:spcPts val="0"/>
              </a:spcBef>
              <a:spcAft>
                <a:spcPts val="0"/>
              </a:spcAft>
              <a:buClrTx/>
              <a:buFont typeface="+mj-lt"/>
              <a:buAutoNum type="arabicPeriod"/>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ClrTx/>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Terms and conditions to define a sound and complete agreement</a:t>
            </a:r>
          </a:p>
          <a:p>
            <a:pPr marL="342900" marR="0" indent="-342900">
              <a:lnSpc>
                <a:spcPct val="107000"/>
              </a:lnSpc>
              <a:spcBef>
                <a:spcPts val="0"/>
              </a:spcBef>
              <a:spcAft>
                <a:spcPts val="0"/>
              </a:spcAft>
              <a:buClrTx/>
              <a:buFont typeface="+mj-lt"/>
              <a:buAutoNum type="arabicPeriod"/>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ClrTx/>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provisions from the award that contain a requirement to incorporate that provision into the subawards. The recipient must insert a statement in the subaward that, where appropriate, in instances where USAID is mentioned in such flow down provisions, the recipient’s name will be substituted and where “recipient” appears, the subrecipient’s name will be substituted</a:t>
            </a:r>
          </a:p>
          <a:p>
            <a:pPr marL="342900" marR="0" indent="-342900">
              <a:lnSpc>
                <a:spcPct val="107000"/>
              </a:lnSpc>
              <a:spcBef>
                <a:spcPts val="0"/>
              </a:spcBef>
              <a:spcAft>
                <a:spcPts val="0"/>
              </a:spcAft>
              <a:buClrTx/>
              <a:buFont typeface="+mj-lt"/>
              <a:buAutoNum type="arabicPeriod"/>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ClrTx/>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terms that the recipient determines are required to ensure compliance with the terms of this award  </a:t>
            </a:r>
          </a:p>
          <a:p>
            <a:endParaRPr lang="en-US" dirty="0"/>
          </a:p>
        </p:txBody>
      </p:sp>
    </p:spTree>
    <p:extLst>
      <p:ext uri="{BB962C8B-B14F-4D97-AF65-F5344CB8AC3E}">
        <p14:creationId xmlns:p14="http://schemas.microsoft.com/office/powerpoint/2010/main" val="200984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E14B-5984-9304-A645-047E41AD0EF7}"/>
              </a:ext>
            </a:extLst>
          </p:cNvPr>
          <p:cNvSpPr>
            <a:spLocks noGrp="1"/>
          </p:cNvSpPr>
          <p:nvPr>
            <p:ph type="title"/>
          </p:nvPr>
        </p:nvSpPr>
        <p:spPr/>
        <p:txBody>
          <a:bodyPr/>
          <a:lstStyle/>
          <a:p>
            <a:pPr algn="ctr"/>
            <a:r>
              <a:rPr lang="en-US" dirty="0">
                <a:solidFill>
                  <a:schemeClr val="tx1"/>
                </a:solidFill>
              </a:rPr>
              <a:t>Subaward Management Manuals </a:t>
            </a:r>
          </a:p>
        </p:txBody>
      </p:sp>
      <p:sp>
        <p:nvSpPr>
          <p:cNvPr id="3" name="Content Placeholder 2">
            <a:extLst>
              <a:ext uri="{FF2B5EF4-FFF2-40B4-BE49-F238E27FC236}">
                <a16:creationId xmlns:a16="http://schemas.microsoft.com/office/drawing/2014/main" id="{E8209083-CA6B-231D-A72C-269873DADDAB}"/>
              </a:ext>
            </a:extLst>
          </p:cNvPr>
          <p:cNvSpPr>
            <a:spLocks noGrp="1"/>
          </p:cNvSpPr>
          <p:nvPr>
            <p:ph idx="1"/>
          </p:nvPr>
        </p:nvSpPr>
        <p:spPr/>
        <p:txBody>
          <a:bodyPr>
            <a:normAutofit fontScale="92500" lnSpcReduction="20000"/>
          </a:bodyPr>
          <a:lstStyle/>
          <a:p>
            <a:pPr marL="0" indent="0">
              <a:buNone/>
            </a:pPr>
            <a:r>
              <a:rPr lang="en-US" sz="1900" dirty="0">
                <a:solidFill>
                  <a:schemeClr val="tx1"/>
                </a:solidFill>
              </a:rPr>
              <a:t>A prime partner is required to prepare a manual to manage subrecipients that includes: </a:t>
            </a:r>
          </a:p>
          <a:p>
            <a:pPr marL="342900" marR="0" lvl="0" indent="-342900" eaLnBrk="0" hangingPunct="0">
              <a:lnSpc>
                <a:spcPct val="107000"/>
              </a:lnSpc>
              <a:spcBef>
                <a:spcPts val="0"/>
              </a:spcBef>
              <a:spcAft>
                <a:spcPts val="0"/>
              </a:spcAft>
              <a:buClrTx/>
              <a:buFont typeface="+mj-lt"/>
              <a:buAutoNum type="arabicPeriod"/>
              <a:tabLst>
                <a:tab pos="1624965" algn="l"/>
                <a:tab pos="6446520" algn="r"/>
              </a:tabLst>
            </a:pPr>
            <a:endParaRPr lang="en-US" sz="19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342900" marR="0" lvl="0" indent="-342900" eaLnBrk="0" hangingPunct="0">
              <a:lnSpc>
                <a:spcPct val="107000"/>
              </a:lnSpc>
              <a:spcBef>
                <a:spcPts val="0"/>
              </a:spcBef>
              <a:spcAft>
                <a:spcPts val="0"/>
              </a:spcAft>
              <a:buClrTx/>
              <a:buFont typeface="+mj-lt"/>
              <a:buAutoNum type="arabicPeriod"/>
              <a:tabLst>
                <a:tab pos="1624965" algn="l"/>
                <a:tab pos="6446520" algn="r"/>
              </a:tabLst>
            </a:pPr>
            <a:r>
              <a:rPr lang="en-US" sz="19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Roles and Responsibilities for Grants Management and Administration</a:t>
            </a:r>
            <a:endParaRPr lang="en-US" sz="1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eaLnBrk="0" hangingPunct="0">
              <a:lnSpc>
                <a:spcPct val="107000"/>
              </a:lnSpc>
              <a:spcBef>
                <a:spcPts val="0"/>
              </a:spcBef>
              <a:spcAft>
                <a:spcPts val="0"/>
              </a:spcAft>
              <a:buClrTx/>
              <a:buFont typeface="+mj-lt"/>
              <a:buAutoNum type="arabicPeriod"/>
              <a:tabLst>
                <a:tab pos="1624965" algn="l"/>
                <a:tab pos="6446520" algn="r"/>
              </a:tabLst>
            </a:pPr>
            <a:r>
              <a:rPr lang="en-US" sz="19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Pre-award Processes and Procedures</a:t>
            </a:r>
            <a:endParaRPr lang="en-US" sz="1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eaLnBrk="0" hangingPunct="0">
              <a:lnSpc>
                <a:spcPct val="107000"/>
              </a:lnSpc>
              <a:spcBef>
                <a:spcPts val="0"/>
              </a:spcBef>
              <a:spcAft>
                <a:spcPts val="0"/>
              </a:spcAft>
              <a:buClrTx/>
              <a:buFont typeface="+mj-lt"/>
              <a:buAutoNum type="arabicPeriod"/>
              <a:tabLst>
                <a:tab pos="1624965" algn="l"/>
                <a:tab pos="6446520" algn="r"/>
              </a:tabLst>
            </a:pPr>
            <a:r>
              <a:rPr lang="en-US" sz="19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Post-award Processes and Procedures</a:t>
            </a:r>
            <a:endParaRPr lang="en-US" sz="1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eaLnBrk="0" hangingPunct="0">
              <a:lnSpc>
                <a:spcPct val="107000"/>
              </a:lnSpc>
              <a:spcBef>
                <a:spcPts val="0"/>
              </a:spcBef>
              <a:spcAft>
                <a:spcPts val="0"/>
              </a:spcAft>
              <a:buClrTx/>
              <a:buFont typeface="+mj-lt"/>
              <a:buAutoNum type="arabicPeriod"/>
              <a:tabLst>
                <a:tab pos="1624965" algn="l"/>
                <a:tab pos="6446520" algn="r"/>
              </a:tabLst>
            </a:pPr>
            <a:r>
              <a:rPr lang="en-US" sz="19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Implementation of the Grant Project</a:t>
            </a:r>
            <a:endParaRPr lang="en-US" sz="1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eaLnBrk="0" hangingPunct="0">
              <a:lnSpc>
                <a:spcPct val="107000"/>
              </a:lnSpc>
              <a:spcBef>
                <a:spcPts val="0"/>
              </a:spcBef>
              <a:spcAft>
                <a:spcPts val="0"/>
              </a:spcAft>
              <a:buClrTx/>
              <a:buFont typeface="+mj-lt"/>
              <a:buAutoNum type="arabicPeriod"/>
              <a:tabLst>
                <a:tab pos="1624965" algn="l"/>
                <a:tab pos="6446520" algn="r"/>
              </a:tabLst>
            </a:pPr>
            <a:r>
              <a:rPr lang="en-US" sz="19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Project Evaluation</a:t>
            </a:r>
            <a:endParaRPr lang="en-US" sz="1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eaLnBrk="0" hangingPunct="0">
              <a:lnSpc>
                <a:spcPct val="107000"/>
              </a:lnSpc>
              <a:spcBef>
                <a:spcPts val="0"/>
              </a:spcBef>
              <a:spcAft>
                <a:spcPts val="0"/>
              </a:spcAft>
              <a:buClrTx/>
              <a:buFont typeface="+mj-lt"/>
              <a:buAutoNum type="arabicPeriod"/>
              <a:tabLst>
                <a:tab pos="1624965" algn="l"/>
                <a:tab pos="6446520" algn="r"/>
              </a:tabLst>
            </a:pPr>
            <a:r>
              <a:rPr lang="en-US" sz="19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Compliance, Audits, and Audit readiness</a:t>
            </a:r>
          </a:p>
          <a:p>
            <a:pPr marL="342900" marR="0" lvl="0" indent="-342900" eaLnBrk="0" hangingPunct="0">
              <a:lnSpc>
                <a:spcPct val="107000"/>
              </a:lnSpc>
              <a:spcBef>
                <a:spcPts val="0"/>
              </a:spcBef>
              <a:spcAft>
                <a:spcPts val="0"/>
              </a:spcAft>
              <a:buClrTx/>
              <a:buFont typeface="+mj-lt"/>
              <a:buAutoNum type="arabicPeriod"/>
              <a:tabLst>
                <a:tab pos="1624965" algn="l"/>
                <a:tab pos="6446520" algn="r"/>
              </a:tabLst>
            </a:pPr>
            <a:r>
              <a:rPr lang="en-US" sz="1900" dirty="0">
                <a:solidFill>
                  <a:schemeClr val="tx1"/>
                </a:solidFill>
                <a:effectLst/>
                <a:latin typeface="Segoe UI" panose="020B0502040204020203" pitchFamily="34" charset="0"/>
                <a:ea typeface="Times New Roman" panose="02020603050405020304" pitchFamily="18" charset="0"/>
              </a:rPr>
              <a:t>Project Close-out</a:t>
            </a:r>
            <a:endParaRPr lang="en-US" sz="1900" dirty="0">
              <a:solidFill>
                <a:schemeClr val="tx1"/>
              </a:solidFill>
            </a:endParaRPr>
          </a:p>
          <a:p>
            <a:pPr marL="0" indent="0">
              <a:buNone/>
            </a:pPr>
            <a:r>
              <a:rPr lang="en-US" dirty="0">
                <a:solidFill>
                  <a:schemeClr val="tx1"/>
                </a:solidFill>
              </a:rPr>
              <a:t>Examples: </a:t>
            </a:r>
          </a:p>
          <a:p>
            <a:pPr marL="0" indent="0">
              <a:buNone/>
            </a:pPr>
            <a:r>
              <a:rPr lang="en-US" dirty="0">
                <a:solidFill>
                  <a:schemeClr val="tx1"/>
                </a:solidFill>
              </a:rPr>
              <a:t>Grants Under Contract Manual, example from DAI: </a:t>
            </a:r>
            <a:r>
              <a:rPr lang="en-US" dirty="0">
                <a:hlinkClick r:id="rId3"/>
              </a:rPr>
              <a:t>https://pdf.usaid.gov/pdf_docs/PA00ZBRJ.pdf</a:t>
            </a:r>
            <a:endParaRPr lang="en-US" dirty="0"/>
          </a:p>
          <a:p>
            <a:pPr marL="0" indent="0">
              <a:buNone/>
            </a:pPr>
            <a:r>
              <a:rPr lang="en-US" dirty="0">
                <a:solidFill>
                  <a:schemeClr val="tx1"/>
                </a:solidFill>
              </a:rPr>
              <a:t>Subaward Manual: </a:t>
            </a:r>
            <a:r>
              <a:rPr lang="en-US" dirty="0">
                <a:hlinkClick r:id="rId4"/>
              </a:rPr>
              <a:t>https://pdf.usaid.gov/pdf_docs/PA00KZ85.pdf</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621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FBCD-45E0-C30A-AB4F-D6C92C521DE8}"/>
              </a:ext>
            </a:extLst>
          </p:cNvPr>
          <p:cNvSpPr>
            <a:spLocks noGrp="1"/>
          </p:cNvSpPr>
          <p:nvPr>
            <p:ph type="title"/>
          </p:nvPr>
        </p:nvSpPr>
        <p:spPr>
          <a:xfrm>
            <a:off x="1" y="127214"/>
            <a:ext cx="11764720" cy="1450757"/>
          </a:xfrm>
        </p:spPr>
        <p:txBody>
          <a:bodyPr/>
          <a:lstStyle/>
          <a:p>
            <a:pPr algn="ctr"/>
            <a:r>
              <a:rPr lang="en-US" sz="4800"/>
              <a:t>Session 2: Types of Subawards and Subcontracts</a:t>
            </a:r>
            <a:endParaRPr lang="en-US"/>
          </a:p>
        </p:txBody>
      </p:sp>
      <p:sp>
        <p:nvSpPr>
          <p:cNvPr id="3" name="Content Placeholder 2">
            <a:extLst>
              <a:ext uri="{FF2B5EF4-FFF2-40B4-BE49-F238E27FC236}">
                <a16:creationId xmlns:a16="http://schemas.microsoft.com/office/drawing/2014/main" id="{E60710E6-369D-09B6-0C39-FA555BAE76F0}"/>
              </a:ext>
            </a:extLst>
          </p:cNvPr>
          <p:cNvSpPr>
            <a:spLocks noGrp="1"/>
          </p:cNvSpPr>
          <p:nvPr>
            <p:ph idx="1"/>
          </p:nvPr>
        </p:nvSpPr>
        <p:spPr>
          <a:xfrm>
            <a:off x="5443038" y="2336432"/>
            <a:ext cx="6159156" cy="3760891"/>
          </a:xfrm>
        </p:spPr>
        <p:txBody>
          <a:bodyPr vert="horz" lIns="0" tIns="45720" rIns="0" bIns="45720" rtlCol="0" anchor="t">
            <a:normAutofit/>
          </a:bodyPr>
          <a:lstStyle/>
          <a:p>
            <a:pPr marL="0" indent="0">
              <a:lnSpc>
                <a:spcPct val="100000"/>
              </a:lnSpc>
              <a:spcBef>
                <a:spcPts val="0"/>
              </a:spcBef>
              <a:spcAft>
                <a:spcPts val="0"/>
              </a:spcAft>
              <a:buClrTx/>
              <a:buNone/>
            </a:pPr>
            <a:r>
              <a:rPr lang="en-US" sz="1800" b="1" dirty="0"/>
              <a:t>USAID Assistance: Cooperative Agreements or Grants</a:t>
            </a:r>
          </a:p>
          <a:p>
            <a:pPr marL="0" indent="0">
              <a:lnSpc>
                <a:spcPct val="100000"/>
              </a:lnSpc>
              <a:spcBef>
                <a:spcPts val="0"/>
              </a:spcBef>
              <a:spcAft>
                <a:spcPts val="0"/>
              </a:spcAft>
              <a:buClrTx/>
              <a:buNone/>
            </a:pPr>
            <a:endParaRPr lang="en-US" sz="1800" b="1" dirty="0"/>
          </a:p>
          <a:p>
            <a:pPr marL="635508" lvl="1" indent="-342900">
              <a:lnSpc>
                <a:spcPct val="100000"/>
              </a:lnSpc>
              <a:spcBef>
                <a:spcPts val="0"/>
              </a:spcBef>
              <a:spcAft>
                <a:spcPts val="0"/>
              </a:spcAft>
              <a:buFont typeface="+mj-lt"/>
              <a:buAutoNum type="arabicPeriod"/>
            </a:pPr>
            <a:r>
              <a:rPr lang="en-US" dirty="0"/>
              <a:t>Cost Reimbursable Subaward</a:t>
            </a:r>
          </a:p>
          <a:p>
            <a:pPr marL="635508" lvl="1" indent="-342900">
              <a:lnSpc>
                <a:spcPct val="100000"/>
              </a:lnSpc>
              <a:spcBef>
                <a:spcPts val="0"/>
              </a:spcBef>
              <a:spcAft>
                <a:spcPts val="0"/>
              </a:spcAft>
              <a:buFont typeface="+mj-lt"/>
              <a:buAutoNum type="arabicPeriod"/>
            </a:pPr>
            <a:r>
              <a:rPr lang="en-US" dirty="0"/>
              <a:t>In-Kind Grant</a:t>
            </a:r>
          </a:p>
          <a:p>
            <a:pPr marL="635508" lvl="1" indent="-342900">
              <a:lnSpc>
                <a:spcPct val="100000"/>
              </a:lnSpc>
              <a:spcBef>
                <a:spcPts val="0"/>
              </a:spcBef>
              <a:spcAft>
                <a:spcPts val="0"/>
              </a:spcAft>
              <a:buFont typeface="+mj-lt"/>
              <a:buAutoNum type="arabicPeriod"/>
            </a:pPr>
            <a:r>
              <a:rPr lang="en-US" dirty="0"/>
              <a:t>Fixed Amount Award (FAA)</a:t>
            </a:r>
          </a:p>
          <a:p>
            <a:pPr marL="578358" lvl="1" indent="-285750">
              <a:lnSpc>
                <a:spcPct val="100000"/>
              </a:lnSpc>
              <a:spcBef>
                <a:spcPts val="0"/>
              </a:spcBef>
              <a:spcAft>
                <a:spcPts val="0"/>
              </a:spcAft>
              <a:buFont typeface="Arial" panose="020F0502020204030204" pitchFamily="34" charset="0"/>
              <a:buChar char="•"/>
            </a:pPr>
            <a:endParaRPr lang="en-US" dirty="0"/>
          </a:p>
          <a:p>
            <a:pPr marL="292608" lvl="1" indent="0">
              <a:lnSpc>
                <a:spcPct val="100000"/>
              </a:lnSpc>
              <a:spcBef>
                <a:spcPts val="0"/>
              </a:spcBef>
              <a:spcAft>
                <a:spcPts val="0"/>
              </a:spcAft>
              <a:buNone/>
            </a:pPr>
            <a:endParaRPr lang="en-US" dirty="0"/>
          </a:p>
          <a:p>
            <a:pPr marL="292608" lvl="1" indent="0">
              <a:lnSpc>
                <a:spcPct val="100000"/>
              </a:lnSpc>
              <a:spcBef>
                <a:spcPts val="0"/>
              </a:spcBef>
              <a:spcAft>
                <a:spcPts val="0"/>
              </a:spcAft>
              <a:buNone/>
            </a:pPr>
            <a:endParaRPr lang="en-US" dirty="0"/>
          </a:p>
          <a:p>
            <a:pPr marL="292608" lvl="1" indent="0">
              <a:lnSpc>
                <a:spcPct val="100000"/>
              </a:lnSpc>
              <a:spcBef>
                <a:spcPts val="0"/>
              </a:spcBef>
              <a:spcAft>
                <a:spcPts val="0"/>
              </a:spcAft>
              <a:buNone/>
            </a:pPr>
            <a:r>
              <a:rPr lang="en-US" dirty="0"/>
              <a:t>ADS 303</a:t>
            </a:r>
          </a:p>
          <a:p>
            <a:pPr marL="292608" lvl="1" indent="0">
              <a:lnSpc>
                <a:spcPct val="100000"/>
              </a:lnSpc>
              <a:spcBef>
                <a:spcPts val="0"/>
              </a:spcBef>
              <a:spcAft>
                <a:spcPts val="0"/>
              </a:spcAft>
              <a:buNone/>
            </a:pPr>
            <a:r>
              <a:rPr lang="en-US" dirty="0">
                <a:hlinkClick r:id="rId3"/>
              </a:rPr>
              <a:t>https://www.usaid.gov/about-us/agency-policy/series-300/303</a:t>
            </a:r>
            <a:endParaRPr lang="en-US" dirty="0"/>
          </a:p>
          <a:p>
            <a:pPr marL="292608" lvl="1" indent="0">
              <a:lnSpc>
                <a:spcPct val="100000"/>
              </a:lnSpc>
              <a:spcBef>
                <a:spcPts val="0"/>
              </a:spcBef>
              <a:spcAft>
                <a:spcPts val="0"/>
              </a:spcAft>
              <a:buNone/>
            </a:pPr>
            <a:endParaRPr lang="en-US" dirty="0"/>
          </a:p>
          <a:p>
            <a:pPr marL="292608" lvl="1" indent="0">
              <a:lnSpc>
                <a:spcPct val="100000"/>
              </a:lnSpc>
              <a:spcBef>
                <a:spcPts val="0"/>
              </a:spcBef>
              <a:spcAft>
                <a:spcPts val="0"/>
              </a:spcAft>
              <a:buNone/>
            </a:pPr>
            <a:endParaRPr lang="en-US" sz="1800" dirty="0"/>
          </a:p>
          <a:p>
            <a:pPr marL="0" indent="0">
              <a:lnSpc>
                <a:spcPct val="100000"/>
              </a:lnSpc>
              <a:spcBef>
                <a:spcPts val="0"/>
              </a:spcBef>
              <a:spcAft>
                <a:spcPts val="0"/>
              </a:spcAft>
              <a:buClr>
                <a:srgbClr val="29A8E7"/>
              </a:buClr>
              <a:buNone/>
            </a:pPr>
            <a:endParaRPr lang="en-US" sz="1800" dirty="0"/>
          </a:p>
          <a:p>
            <a:pPr marL="749300" lvl="1" indent="-457200">
              <a:lnSpc>
                <a:spcPct val="100000"/>
              </a:lnSpc>
              <a:spcBef>
                <a:spcPts val="0"/>
              </a:spcBef>
              <a:spcAft>
                <a:spcPts val="0"/>
              </a:spcAft>
              <a:buFont typeface="Arial" panose="020B0604020202020204" pitchFamily="34" charset="0"/>
              <a:buChar char="•"/>
            </a:pPr>
            <a:endParaRPr lang="en-US" dirty="0"/>
          </a:p>
          <a:p>
            <a:pPr marL="749300" lvl="1" indent="-457200">
              <a:lnSpc>
                <a:spcPct val="100000"/>
              </a:lnSpc>
              <a:spcBef>
                <a:spcPts val="0"/>
              </a:spcBef>
              <a:spcAft>
                <a:spcPts val="0"/>
              </a:spcAft>
              <a:buFont typeface="Arial" panose="020B0604020202020204" pitchFamily="34" charset="0"/>
              <a:buChar char="•"/>
            </a:pPr>
            <a:endParaRPr lang="en-US" dirty="0"/>
          </a:p>
          <a:p>
            <a:pPr marL="0" indent="0">
              <a:lnSpc>
                <a:spcPct val="100000"/>
              </a:lnSpc>
              <a:spcBef>
                <a:spcPts val="0"/>
              </a:spcBef>
              <a:spcAft>
                <a:spcPts val="0"/>
              </a:spcAft>
              <a:buNone/>
            </a:pPr>
            <a:endParaRPr lang="en-US" sz="1800" dirty="0"/>
          </a:p>
        </p:txBody>
      </p:sp>
      <p:sp>
        <p:nvSpPr>
          <p:cNvPr id="4" name="Content Placeholder 2">
            <a:extLst>
              <a:ext uri="{FF2B5EF4-FFF2-40B4-BE49-F238E27FC236}">
                <a16:creationId xmlns:a16="http://schemas.microsoft.com/office/drawing/2014/main" id="{58C38270-45DD-AE78-79A8-C65A5DEDD6DA}"/>
              </a:ext>
            </a:extLst>
          </p:cNvPr>
          <p:cNvSpPr txBox="1">
            <a:spLocks/>
          </p:cNvSpPr>
          <p:nvPr/>
        </p:nvSpPr>
        <p:spPr>
          <a:xfrm>
            <a:off x="476684" y="2487261"/>
            <a:ext cx="4898167" cy="2980286"/>
          </a:xfrm>
          <a:prstGeom prst="rect">
            <a:avLst/>
          </a:prstGeom>
        </p:spPr>
        <p:txBody>
          <a:bodyPr vert="horz" lIns="0" tIns="45720" rIns="0" bIns="45720" rtlCol="0" anchor="t">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Font typeface="Calibri" panose="020F0502020204030204" pitchFamily="34" charset="0"/>
              <a:buNone/>
            </a:pPr>
            <a:r>
              <a:rPr lang="en-US" sz="1800" b="1" dirty="0"/>
              <a:t>USAID Acquisition: Contracts </a:t>
            </a:r>
          </a:p>
          <a:p>
            <a:pPr marL="0" indent="0">
              <a:lnSpc>
                <a:spcPct val="100000"/>
              </a:lnSpc>
              <a:spcBef>
                <a:spcPts val="0"/>
              </a:spcBef>
              <a:spcAft>
                <a:spcPts val="0"/>
              </a:spcAft>
              <a:buFont typeface="Calibri" panose="020F0502020204030204" pitchFamily="34" charset="0"/>
              <a:buNone/>
            </a:pPr>
            <a:endParaRPr lang="en-US" sz="1800" b="1" dirty="0"/>
          </a:p>
          <a:p>
            <a:pPr marL="525780" lvl="3" indent="-342900">
              <a:spcBef>
                <a:spcPts val="0"/>
              </a:spcBef>
              <a:spcAft>
                <a:spcPts val="0"/>
              </a:spcAft>
              <a:buSzPct val="100000"/>
              <a:buFont typeface="+mj-lt"/>
              <a:buAutoNum type="arabicPeriod"/>
            </a:pPr>
            <a:r>
              <a:rPr lang="en-US" sz="1800" dirty="0"/>
              <a:t>Grant under Contract (GUC)</a:t>
            </a:r>
          </a:p>
          <a:p>
            <a:pPr marL="525780" lvl="3" indent="-342900">
              <a:spcBef>
                <a:spcPts val="0"/>
              </a:spcBef>
              <a:spcAft>
                <a:spcPts val="0"/>
              </a:spcAft>
              <a:buSzPct val="100000"/>
              <a:buFont typeface="+mj-lt"/>
              <a:buAutoNum type="arabicPeriod"/>
            </a:pPr>
            <a:r>
              <a:rPr lang="en-US" sz="1800" dirty="0"/>
              <a:t>Cost Reimbursement </a:t>
            </a:r>
          </a:p>
          <a:p>
            <a:pPr marL="525780" lvl="3" indent="-342900">
              <a:spcBef>
                <a:spcPts val="0"/>
              </a:spcBef>
              <a:spcAft>
                <a:spcPts val="0"/>
              </a:spcAft>
              <a:buSzPct val="100000"/>
              <a:buFont typeface="+mj-lt"/>
              <a:buAutoNum type="arabicPeriod"/>
            </a:pPr>
            <a:r>
              <a:rPr lang="en-US" sz="1800" dirty="0"/>
              <a:t>Firm Fixed Price </a:t>
            </a:r>
          </a:p>
          <a:p>
            <a:pPr marL="525780" lvl="3" indent="-342900">
              <a:spcBef>
                <a:spcPts val="0"/>
              </a:spcBef>
              <a:spcAft>
                <a:spcPts val="0"/>
              </a:spcAft>
              <a:buSzPct val="100000"/>
              <a:buFont typeface="+mj-lt"/>
              <a:buAutoNum type="arabicPeriod"/>
            </a:pPr>
            <a:r>
              <a:rPr lang="en-US" sz="1800" dirty="0"/>
              <a:t>Cost Plus Fixed Fee </a:t>
            </a:r>
          </a:p>
          <a:p>
            <a:pPr marL="525780" lvl="3" indent="-342900">
              <a:spcBef>
                <a:spcPts val="0"/>
              </a:spcBef>
              <a:spcAft>
                <a:spcPts val="0"/>
              </a:spcAft>
              <a:buSzPct val="100000"/>
              <a:buAutoNum type="arabicPeriod"/>
            </a:pPr>
            <a:r>
              <a:rPr lang="en-US" sz="1800" dirty="0"/>
              <a:t>Time and Materials</a:t>
            </a:r>
          </a:p>
          <a:p>
            <a:pPr marL="525780" lvl="3" indent="-342900">
              <a:spcBef>
                <a:spcPts val="0"/>
              </a:spcBef>
              <a:spcAft>
                <a:spcPts val="0"/>
              </a:spcAft>
              <a:buSzPct val="100000"/>
              <a:buAutoNum type="arabicPeriod"/>
            </a:pPr>
            <a:r>
              <a:rPr lang="en-US" sz="1800" dirty="0"/>
              <a:t>Indefinite Delivery/Indefinite Quantity (IDIQ)</a:t>
            </a:r>
          </a:p>
          <a:p>
            <a:pPr marL="525780" lvl="3" indent="-342900">
              <a:spcBef>
                <a:spcPts val="0"/>
              </a:spcBef>
              <a:spcAft>
                <a:spcPts val="0"/>
              </a:spcAft>
              <a:buSzPct val="100000"/>
              <a:buFont typeface="+mj-lt"/>
              <a:buAutoNum type="arabicPeriod"/>
            </a:pPr>
            <a:endParaRPr lang="en-US" sz="1800" dirty="0">
              <a:highlight>
                <a:srgbClr val="FFFF00"/>
              </a:highlight>
            </a:endParaRPr>
          </a:p>
          <a:p>
            <a:pPr marL="292100" lvl="1" indent="0">
              <a:lnSpc>
                <a:spcPct val="100000"/>
              </a:lnSpc>
              <a:spcBef>
                <a:spcPts val="0"/>
              </a:spcBef>
              <a:spcAft>
                <a:spcPts val="0"/>
              </a:spcAft>
              <a:buNone/>
            </a:pPr>
            <a:endParaRPr lang="en-US" dirty="0"/>
          </a:p>
          <a:p>
            <a:pPr marL="292100" lvl="1" indent="0">
              <a:lnSpc>
                <a:spcPct val="100000"/>
              </a:lnSpc>
              <a:spcBef>
                <a:spcPts val="0"/>
              </a:spcBef>
              <a:spcAft>
                <a:spcPts val="0"/>
              </a:spcAft>
              <a:buNone/>
            </a:pPr>
            <a:r>
              <a:rPr lang="en-US" dirty="0"/>
              <a:t>ADS 302 </a:t>
            </a:r>
          </a:p>
          <a:p>
            <a:pPr marL="292100" lvl="1" indent="0">
              <a:lnSpc>
                <a:spcPct val="100000"/>
              </a:lnSpc>
              <a:spcBef>
                <a:spcPts val="0"/>
              </a:spcBef>
              <a:spcAft>
                <a:spcPts val="0"/>
              </a:spcAft>
              <a:buNone/>
            </a:pPr>
            <a:r>
              <a:rPr lang="en-US" dirty="0">
                <a:hlinkClick r:id="rId4"/>
              </a:rPr>
              <a:t>https://www.usaid.gov/about-us/agency-policy/series-300/302</a:t>
            </a:r>
            <a:endParaRPr lang="en-US" dirty="0"/>
          </a:p>
          <a:p>
            <a:pPr marL="292100" lvl="1" indent="0">
              <a:lnSpc>
                <a:spcPct val="100000"/>
              </a:lnSpc>
              <a:spcBef>
                <a:spcPts val="0"/>
              </a:spcBef>
              <a:spcAft>
                <a:spcPts val="0"/>
              </a:spcAft>
              <a:buNone/>
            </a:pPr>
            <a:endParaRPr lang="en-US" dirty="0"/>
          </a:p>
          <a:p>
            <a:pPr marL="0" indent="0">
              <a:lnSpc>
                <a:spcPct val="100000"/>
              </a:lnSpc>
              <a:spcBef>
                <a:spcPts val="0"/>
              </a:spcBef>
              <a:spcAft>
                <a:spcPts val="0"/>
              </a:spcAft>
              <a:buFont typeface="Calibri" panose="020F0502020204030204" pitchFamily="34" charset="0"/>
              <a:buNone/>
            </a:pPr>
            <a:endParaRPr lang="en-US" sz="1800" dirty="0"/>
          </a:p>
        </p:txBody>
      </p:sp>
    </p:spTree>
    <p:extLst>
      <p:ext uri="{BB962C8B-B14F-4D97-AF65-F5344CB8AC3E}">
        <p14:creationId xmlns:p14="http://schemas.microsoft.com/office/powerpoint/2010/main" val="273283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7AA0-8E27-69AC-556A-A5A56CBE8A55}"/>
              </a:ext>
            </a:extLst>
          </p:cNvPr>
          <p:cNvSpPr>
            <a:spLocks noGrp="1"/>
          </p:cNvSpPr>
          <p:nvPr>
            <p:ph type="title"/>
          </p:nvPr>
        </p:nvSpPr>
        <p:spPr/>
        <p:txBody>
          <a:bodyPr/>
          <a:lstStyle/>
          <a:p>
            <a:r>
              <a:rPr lang="en-US" sz="4800" b="1" dirty="0"/>
              <a:t>USAID Acquisition: Contracts </a:t>
            </a:r>
            <a:br>
              <a:rPr lang="en-US" sz="4800" b="1" dirty="0"/>
            </a:br>
            <a:endParaRPr lang="en-US" dirty="0"/>
          </a:p>
        </p:txBody>
      </p:sp>
      <p:sp>
        <p:nvSpPr>
          <p:cNvPr id="3" name="Content Placeholder 2">
            <a:extLst>
              <a:ext uri="{FF2B5EF4-FFF2-40B4-BE49-F238E27FC236}">
                <a16:creationId xmlns:a16="http://schemas.microsoft.com/office/drawing/2014/main" id="{EAEDC24E-7862-95CD-C678-C8A77364DDBA}"/>
              </a:ext>
            </a:extLst>
          </p:cNvPr>
          <p:cNvSpPr>
            <a:spLocks noGrp="1"/>
          </p:cNvSpPr>
          <p:nvPr>
            <p:ph idx="1"/>
          </p:nvPr>
        </p:nvSpPr>
        <p:spPr/>
        <p:txBody>
          <a:bodyPr/>
          <a:lstStyle/>
          <a:p>
            <a:pPr marL="525780" lvl="3" indent="-342900">
              <a:spcBef>
                <a:spcPts val="0"/>
              </a:spcBef>
              <a:spcAft>
                <a:spcPts val="0"/>
              </a:spcAft>
              <a:buSzPct val="100000"/>
              <a:buFont typeface="+mj-lt"/>
              <a:buAutoNum type="arabicPeriod"/>
            </a:pPr>
            <a:r>
              <a:rPr lang="en-US" sz="1800" dirty="0"/>
              <a:t>Grant under Contract (GUC)</a:t>
            </a:r>
          </a:p>
          <a:p>
            <a:pPr marL="525780" lvl="3" indent="-342900">
              <a:spcBef>
                <a:spcPts val="0"/>
              </a:spcBef>
              <a:spcAft>
                <a:spcPts val="0"/>
              </a:spcAft>
              <a:buSzPct val="100000"/>
              <a:buFont typeface="+mj-lt"/>
              <a:buAutoNum type="arabicPeriod"/>
            </a:pPr>
            <a:r>
              <a:rPr lang="en-US" sz="1800" dirty="0"/>
              <a:t>Cost Reimbursement </a:t>
            </a:r>
          </a:p>
          <a:p>
            <a:pPr marL="525780" lvl="3" indent="-342900">
              <a:spcBef>
                <a:spcPts val="0"/>
              </a:spcBef>
              <a:spcAft>
                <a:spcPts val="0"/>
              </a:spcAft>
              <a:buSzPct val="100000"/>
              <a:buFont typeface="+mj-lt"/>
              <a:buAutoNum type="arabicPeriod"/>
            </a:pPr>
            <a:r>
              <a:rPr lang="en-US" sz="1800" dirty="0"/>
              <a:t>Firm Fixed Price </a:t>
            </a:r>
          </a:p>
          <a:p>
            <a:pPr marL="525780" lvl="3" indent="-342900">
              <a:spcBef>
                <a:spcPts val="0"/>
              </a:spcBef>
              <a:spcAft>
                <a:spcPts val="0"/>
              </a:spcAft>
              <a:buSzPct val="100000"/>
              <a:buFont typeface="+mj-lt"/>
              <a:buAutoNum type="arabicPeriod"/>
            </a:pPr>
            <a:r>
              <a:rPr lang="en-US" sz="1800" dirty="0"/>
              <a:t>Cost Plus Fixed Fee </a:t>
            </a:r>
          </a:p>
          <a:p>
            <a:pPr marL="525780" lvl="3" indent="-342900">
              <a:spcBef>
                <a:spcPts val="0"/>
              </a:spcBef>
              <a:spcAft>
                <a:spcPts val="0"/>
              </a:spcAft>
              <a:buSzPct val="100000"/>
              <a:buAutoNum type="arabicPeriod"/>
            </a:pPr>
            <a:r>
              <a:rPr lang="en-US" sz="1800" dirty="0"/>
              <a:t>Time and Materials</a:t>
            </a:r>
          </a:p>
          <a:p>
            <a:pPr marL="525780" lvl="3" indent="-342900">
              <a:spcBef>
                <a:spcPts val="0"/>
              </a:spcBef>
              <a:spcAft>
                <a:spcPts val="0"/>
              </a:spcAft>
              <a:buSzPct val="100000"/>
              <a:buAutoNum type="arabicPeriod"/>
            </a:pPr>
            <a:r>
              <a:rPr lang="en-US" sz="1800" dirty="0"/>
              <a:t>Indefinite Delivery/Indefinite Quantity (IDIQ)</a:t>
            </a:r>
          </a:p>
          <a:p>
            <a:pPr marL="525780" lvl="3" indent="-342900">
              <a:spcBef>
                <a:spcPts val="0"/>
              </a:spcBef>
              <a:spcAft>
                <a:spcPts val="0"/>
              </a:spcAft>
              <a:buSzPct val="100000"/>
              <a:buFont typeface="+mj-lt"/>
              <a:buAutoNum type="arabicPeriod"/>
            </a:pPr>
            <a:endParaRPr lang="en-US" sz="1800" dirty="0">
              <a:highlight>
                <a:srgbClr val="FFFF00"/>
              </a:highlight>
            </a:endParaRPr>
          </a:p>
          <a:p>
            <a:pPr marL="292100" lvl="1" indent="0">
              <a:lnSpc>
                <a:spcPct val="100000"/>
              </a:lnSpc>
              <a:spcBef>
                <a:spcPts val="0"/>
              </a:spcBef>
              <a:spcAft>
                <a:spcPts val="0"/>
              </a:spcAft>
              <a:buNone/>
            </a:pPr>
            <a:endParaRPr lang="en-US" dirty="0"/>
          </a:p>
          <a:p>
            <a:pPr marL="292100" lvl="1" indent="0">
              <a:lnSpc>
                <a:spcPct val="100000"/>
              </a:lnSpc>
              <a:spcBef>
                <a:spcPts val="0"/>
              </a:spcBef>
              <a:spcAft>
                <a:spcPts val="0"/>
              </a:spcAft>
              <a:buNone/>
            </a:pPr>
            <a:r>
              <a:rPr lang="en-US" dirty="0"/>
              <a:t>ADS 302 </a:t>
            </a:r>
          </a:p>
          <a:p>
            <a:pPr marL="292100" lvl="1" indent="0">
              <a:lnSpc>
                <a:spcPct val="100000"/>
              </a:lnSpc>
              <a:spcBef>
                <a:spcPts val="0"/>
              </a:spcBef>
              <a:spcAft>
                <a:spcPts val="0"/>
              </a:spcAft>
              <a:buNone/>
            </a:pPr>
            <a:r>
              <a:rPr lang="en-US" dirty="0">
                <a:hlinkClick r:id="rId2"/>
              </a:rPr>
              <a:t>https://www.usaid.gov/about-us/agency-policy/series-300/302</a:t>
            </a:r>
            <a:endParaRPr lang="en-US" dirty="0"/>
          </a:p>
          <a:p>
            <a:endParaRPr lang="en-US" dirty="0"/>
          </a:p>
        </p:txBody>
      </p:sp>
    </p:spTree>
    <p:extLst>
      <p:ext uri="{BB962C8B-B14F-4D97-AF65-F5344CB8AC3E}">
        <p14:creationId xmlns:p14="http://schemas.microsoft.com/office/powerpoint/2010/main" val="169907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FBCD-45E0-C30A-AB4F-D6C92C521DE8}"/>
              </a:ext>
            </a:extLst>
          </p:cNvPr>
          <p:cNvSpPr>
            <a:spLocks noGrp="1"/>
          </p:cNvSpPr>
          <p:nvPr>
            <p:ph type="title"/>
          </p:nvPr>
        </p:nvSpPr>
        <p:spPr>
          <a:xfrm>
            <a:off x="488239" y="127214"/>
            <a:ext cx="11276481" cy="1450757"/>
          </a:xfrm>
        </p:spPr>
        <p:txBody>
          <a:bodyPr/>
          <a:lstStyle/>
          <a:p>
            <a:r>
              <a:rPr lang="en-US" sz="4800" b="1"/>
              <a:t>SUBAWARD MANAGEMENT TRAINING</a:t>
            </a:r>
            <a:endParaRPr lang="en-US" b="1"/>
          </a:p>
        </p:txBody>
      </p:sp>
      <p:sp>
        <p:nvSpPr>
          <p:cNvPr id="3" name="Content Placeholder 2">
            <a:extLst>
              <a:ext uri="{FF2B5EF4-FFF2-40B4-BE49-F238E27FC236}">
                <a16:creationId xmlns:a16="http://schemas.microsoft.com/office/drawing/2014/main" id="{E60710E6-369D-09B6-0C39-FA555BAE76F0}"/>
              </a:ext>
            </a:extLst>
          </p:cNvPr>
          <p:cNvSpPr>
            <a:spLocks noGrp="1"/>
          </p:cNvSpPr>
          <p:nvPr>
            <p:ph idx="1"/>
          </p:nvPr>
        </p:nvSpPr>
        <p:spPr/>
        <p:txBody>
          <a:bodyPr/>
          <a:lstStyle/>
          <a:p>
            <a:r>
              <a:rPr lang="en-US" b="1" dirty="0"/>
              <a:t>Welcome </a:t>
            </a:r>
          </a:p>
          <a:p>
            <a:r>
              <a:rPr lang="en-US" b="1" dirty="0"/>
              <a:t>Introductions </a:t>
            </a:r>
          </a:p>
          <a:p>
            <a:pPr lvl="1"/>
            <a:r>
              <a:rPr lang="en-US" dirty="0"/>
              <a:t>Name </a:t>
            </a:r>
          </a:p>
          <a:p>
            <a:pPr lvl="1"/>
            <a:r>
              <a:rPr lang="en-US" dirty="0"/>
              <a:t>Organization</a:t>
            </a:r>
          </a:p>
          <a:p>
            <a:pPr lvl="1"/>
            <a:r>
              <a:rPr lang="en-US" dirty="0"/>
              <a:t>Position</a:t>
            </a:r>
          </a:p>
          <a:p>
            <a:pPr lvl="1"/>
            <a:r>
              <a:rPr lang="en-US" dirty="0"/>
              <a:t>What you are most interested in learning in this training</a:t>
            </a:r>
          </a:p>
          <a:p>
            <a:pPr lvl="1"/>
            <a:endParaRPr lang="en-US" dirty="0"/>
          </a:p>
          <a:p>
            <a:pPr marL="201168" lvl="1" indent="0">
              <a:buNone/>
            </a:pPr>
            <a:r>
              <a:rPr lang="en-US" b="1" dirty="0"/>
              <a:t>Ice Breaker</a:t>
            </a:r>
          </a:p>
          <a:p>
            <a:endParaRPr lang="en-US" dirty="0"/>
          </a:p>
        </p:txBody>
      </p:sp>
    </p:spTree>
    <p:extLst>
      <p:ext uri="{BB962C8B-B14F-4D97-AF65-F5344CB8AC3E}">
        <p14:creationId xmlns:p14="http://schemas.microsoft.com/office/powerpoint/2010/main" val="137319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86B6-775F-05BA-3C53-1AC3C405FD63}"/>
              </a:ext>
            </a:extLst>
          </p:cNvPr>
          <p:cNvSpPr>
            <a:spLocks noGrp="1"/>
          </p:cNvSpPr>
          <p:nvPr>
            <p:ph type="title"/>
          </p:nvPr>
        </p:nvSpPr>
        <p:spPr/>
        <p:txBody>
          <a:bodyPr/>
          <a:lstStyle/>
          <a:p>
            <a:r>
              <a:rPr lang="en-US" dirty="0"/>
              <a:t>Grant Under Contract (GUC) </a:t>
            </a:r>
          </a:p>
        </p:txBody>
      </p:sp>
      <p:sp>
        <p:nvSpPr>
          <p:cNvPr id="4" name="Content Placeholder 2">
            <a:extLst>
              <a:ext uri="{FF2B5EF4-FFF2-40B4-BE49-F238E27FC236}">
                <a16:creationId xmlns:a16="http://schemas.microsoft.com/office/drawing/2014/main" id="{DABFB32A-9E41-9974-1CC0-D33325145A9D}"/>
              </a:ext>
            </a:extLst>
          </p:cNvPr>
          <p:cNvSpPr>
            <a:spLocks noGrp="1"/>
          </p:cNvSpPr>
          <p:nvPr>
            <p:ph idx="1"/>
          </p:nvPr>
        </p:nvSpPr>
        <p:spPr>
          <a:xfrm>
            <a:off x="1096963" y="2335213"/>
            <a:ext cx="10058400" cy="3760787"/>
          </a:xfrm>
        </p:spPr>
        <p:txBody>
          <a:bodyPr vert="horz" lIns="0" tIns="45720" rIns="0" bIns="45720" rtlCol="0" anchor="t">
            <a:normAutofit fontScale="92500" lnSpcReduction="10000"/>
          </a:bodyPr>
          <a:lstStyle/>
          <a:p>
            <a:r>
              <a:rPr lang="en-US" dirty="0"/>
              <a:t>A prime with a contract can issue GUCs if authorized in the contract.   </a:t>
            </a:r>
          </a:p>
          <a:p>
            <a:r>
              <a:rPr lang="en-US" dirty="0"/>
              <a:t>USAID is </a:t>
            </a:r>
            <a:r>
              <a:rPr lang="en-US" b="1" dirty="0"/>
              <a:t>substantially involved </a:t>
            </a:r>
            <a:r>
              <a:rPr lang="en-US" dirty="0"/>
              <a:t>and must approve selection criteria and provide prior written approval of grant recipients. </a:t>
            </a:r>
          </a:p>
          <a:p>
            <a:r>
              <a:rPr lang="en-US" dirty="0"/>
              <a:t>USAID retains the right to </a:t>
            </a:r>
            <a:r>
              <a:rPr lang="en-US" b="1" dirty="0"/>
              <a:t>terminate</a:t>
            </a:r>
            <a:r>
              <a:rPr lang="en-US" dirty="0"/>
              <a:t> grants.</a:t>
            </a:r>
          </a:p>
          <a:p>
            <a:r>
              <a:rPr lang="en-US" dirty="0"/>
              <a:t>Grants must follow ADS 302, USAID Direct Contracting: </a:t>
            </a:r>
            <a:r>
              <a:rPr lang="en-US" dirty="0">
                <a:ea typeface="+mn-lt"/>
                <a:cs typeface="+mn-lt"/>
                <a:hlinkClick r:id="rId2"/>
              </a:rPr>
              <a:t>https://www.usaid.gov/about-us/agency-policy/series-300/302</a:t>
            </a:r>
            <a:r>
              <a:rPr lang="en-US" dirty="0">
                <a:ea typeface="+mn-lt"/>
                <a:cs typeface="+mn-lt"/>
              </a:rPr>
              <a:t> </a:t>
            </a:r>
            <a:r>
              <a:rPr lang="en-US" dirty="0"/>
              <a:t>and ADS 303, Grants and Cooperative Agreements to NGOs: </a:t>
            </a:r>
            <a:r>
              <a:rPr lang="en-US" dirty="0">
                <a:ea typeface="+mn-lt"/>
                <a:cs typeface="+mn-lt"/>
                <a:hlinkClick r:id="rId3"/>
              </a:rPr>
              <a:t>https://www.usaid.gov/about-us/agency-policy/series-300/303</a:t>
            </a:r>
            <a:r>
              <a:rPr lang="en-US" dirty="0"/>
              <a:t>  and the applicable standard provisions in ADS 303</a:t>
            </a:r>
          </a:p>
          <a:p>
            <a:r>
              <a:rPr lang="en-US" dirty="0"/>
              <a:t>Example of GUC Manual: </a:t>
            </a:r>
            <a:r>
              <a:rPr lang="en-US" dirty="0">
                <a:ea typeface="+mn-lt"/>
                <a:cs typeface="+mn-lt"/>
                <a:hlinkClick r:id="rId4"/>
              </a:rPr>
              <a:t>https://pdf.usaid.gov/pdf_docs/PA00Z688.pdf</a:t>
            </a:r>
            <a:r>
              <a:rPr lang="en-US" dirty="0"/>
              <a:t>  from International Executive Services Corps (IESC)</a:t>
            </a:r>
          </a:p>
          <a:p>
            <a:endParaRPr lang="en-US" dirty="0"/>
          </a:p>
          <a:p>
            <a:endParaRPr lang="en-US" dirty="0"/>
          </a:p>
        </p:txBody>
      </p:sp>
    </p:spTree>
    <p:extLst>
      <p:ext uri="{BB962C8B-B14F-4D97-AF65-F5344CB8AC3E}">
        <p14:creationId xmlns:p14="http://schemas.microsoft.com/office/powerpoint/2010/main" val="320269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FF33-87F8-DEFC-A353-22FADF3A96D0}"/>
              </a:ext>
            </a:extLst>
          </p:cNvPr>
          <p:cNvSpPr>
            <a:spLocks noGrp="1"/>
          </p:cNvSpPr>
          <p:nvPr>
            <p:ph type="title"/>
          </p:nvPr>
        </p:nvSpPr>
        <p:spPr/>
        <p:txBody>
          <a:bodyPr/>
          <a:lstStyle/>
          <a:p>
            <a:r>
              <a:rPr lang="en-US"/>
              <a:t>Contracts: Grants Under Contract (GUC)</a:t>
            </a:r>
          </a:p>
        </p:txBody>
      </p:sp>
      <p:sp>
        <p:nvSpPr>
          <p:cNvPr id="3" name="Content Placeholder 2">
            <a:extLst>
              <a:ext uri="{FF2B5EF4-FFF2-40B4-BE49-F238E27FC236}">
                <a16:creationId xmlns:a16="http://schemas.microsoft.com/office/drawing/2014/main" id="{84581B7C-58C8-5261-A06F-60E03EA1FC0B}"/>
              </a:ext>
            </a:extLst>
          </p:cNvPr>
          <p:cNvSpPr>
            <a:spLocks noGrp="1"/>
          </p:cNvSpPr>
          <p:nvPr>
            <p:ph idx="1"/>
          </p:nvPr>
        </p:nvSpPr>
        <p:spPr>
          <a:xfrm>
            <a:off x="1097280" y="2108203"/>
            <a:ext cx="8763157" cy="3760891"/>
          </a:xfrm>
        </p:spPr>
        <p:txBody>
          <a:bodyPr vert="horz" lIns="0" tIns="45720" rIns="0" bIns="45720" rtlCol="0" anchor="t">
            <a:normAutofit fontScale="92500" lnSpcReduction="10000"/>
          </a:bodyPr>
          <a:lstStyle/>
          <a:p>
            <a:r>
              <a:rPr lang="en-US" dirty="0"/>
              <a:t>A prime with a contract can issue GUCs if authorized in the contract.   </a:t>
            </a:r>
          </a:p>
          <a:p>
            <a:r>
              <a:rPr lang="en-US" dirty="0"/>
              <a:t>USAID is </a:t>
            </a:r>
            <a:r>
              <a:rPr lang="en-US" b="1" dirty="0"/>
              <a:t>substantially involved </a:t>
            </a:r>
            <a:r>
              <a:rPr lang="en-US" dirty="0"/>
              <a:t>and must approve selection criteria and provide prior written approval of grant recipients. </a:t>
            </a:r>
          </a:p>
          <a:p>
            <a:r>
              <a:rPr lang="en-US" dirty="0"/>
              <a:t>USAID retains the right to </a:t>
            </a:r>
            <a:r>
              <a:rPr lang="en-US" b="1" dirty="0"/>
              <a:t>terminate</a:t>
            </a:r>
            <a:r>
              <a:rPr lang="en-US" dirty="0"/>
              <a:t> grants.</a:t>
            </a:r>
          </a:p>
          <a:p>
            <a:r>
              <a:rPr lang="en-US" dirty="0"/>
              <a:t>Grants must follow ADS 302, USAID Direct Contracting: </a:t>
            </a:r>
            <a:r>
              <a:rPr lang="en-US" dirty="0">
                <a:ea typeface="+mn-lt"/>
                <a:cs typeface="+mn-lt"/>
                <a:hlinkClick r:id="rId2"/>
              </a:rPr>
              <a:t>https://www.usaid.gov/about-us/agency-policy/series-300/302</a:t>
            </a:r>
            <a:r>
              <a:rPr lang="en-US" dirty="0">
                <a:ea typeface="+mn-lt"/>
                <a:cs typeface="+mn-lt"/>
              </a:rPr>
              <a:t> </a:t>
            </a:r>
            <a:r>
              <a:rPr lang="en-US" dirty="0"/>
              <a:t>and ADS 303, Grants and Cooperative Agreements to NGOs: </a:t>
            </a:r>
            <a:r>
              <a:rPr lang="en-US" dirty="0">
                <a:ea typeface="+mn-lt"/>
                <a:cs typeface="+mn-lt"/>
                <a:hlinkClick r:id="rId3"/>
              </a:rPr>
              <a:t>https://www.usaid.gov/about-us/agency-policy/series-300/303</a:t>
            </a:r>
            <a:r>
              <a:rPr lang="en-US" dirty="0"/>
              <a:t>  and the applicable standard provisions in ADS 303</a:t>
            </a:r>
          </a:p>
          <a:p>
            <a:r>
              <a:rPr lang="en-US" dirty="0"/>
              <a:t>Example of GUC Manual: </a:t>
            </a:r>
            <a:r>
              <a:rPr lang="en-US" dirty="0">
                <a:ea typeface="+mn-lt"/>
                <a:cs typeface="+mn-lt"/>
                <a:hlinkClick r:id="rId4"/>
              </a:rPr>
              <a:t>https://pdf.usaid.gov/pdf_docs/PA00Z688.pdf</a:t>
            </a:r>
            <a:r>
              <a:rPr lang="en-US" dirty="0"/>
              <a:t>  from International Executive Services Corps (IESC)</a:t>
            </a:r>
          </a:p>
          <a:p>
            <a:endParaRPr lang="en-US" dirty="0"/>
          </a:p>
          <a:p>
            <a:endParaRPr lang="en-US" dirty="0"/>
          </a:p>
        </p:txBody>
      </p:sp>
    </p:spTree>
    <p:extLst>
      <p:ext uri="{BB962C8B-B14F-4D97-AF65-F5344CB8AC3E}">
        <p14:creationId xmlns:p14="http://schemas.microsoft.com/office/powerpoint/2010/main" val="1026484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2110-033A-5834-7A11-20D19E4E88CE}"/>
              </a:ext>
            </a:extLst>
          </p:cNvPr>
          <p:cNvSpPr>
            <a:spLocks noGrp="1"/>
          </p:cNvSpPr>
          <p:nvPr>
            <p:ph type="title"/>
          </p:nvPr>
        </p:nvSpPr>
        <p:spPr/>
        <p:txBody>
          <a:bodyPr>
            <a:normAutofit/>
          </a:bodyPr>
          <a:lstStyle/>
          <a:p>
            <a:r>
              <a:rPr lang="en-US" sz="4800"/>
              <a:t>Contract: Cost Reimbursement</a:t>
            </a:r>
            <a:endParaRPr lang="en-US"/>
          </a:p>
        </p:txBody>
      </p:sp>
      <p:sp>
        <p:nvSpPr>
          <p:cNvPr id="3" name="Content Placeholder 2">
            <a:extLst>
              <a:ext uri="{FF2B5EF4-FFF2-40B4-BE49-F238E27FC236}">
                <a16:creationId xmlns:a16="http://schemas.microsoft.com/office/drawing/2014/main" id="{3B4B10B9-EFF6-FC53-9411-B808449C4810}"/>
              </a:ext>
            </a:extLst>
          </p:cNvPr>
          <p:cNvSpPr>
            <a:spLocks noGrp="1"/>
          </p:cNvSpPr>
          <p:nvPr>
            <p:ph idx="1"/>
          </p:nvPr>
        </p:nvSpPr>
        <p:spPr/>
        <p:txBody>
          <a:bodyPr vert="horz" lIns="0" tIns="45720" rIns="0" bIns="45720" rtlCol="0" anchor="t">
            <a:normAutofit/>
          </a:bodyPr>
          <a:lstStyle/>
          <a:p>
            <a:pPr marL="566420" lvl="2">
              <a:lnSpc>
                <a:spcPct val="100000"/>
              </a:lnSpc>
              <a:spcBef>
                <a:spcPts val="0"/>
              </a:spcBef>
              <a:spcAft>
                <a:spcPts val="0"/>
              </a:spcAft>
              <a:buFont typeface="Arial" panose="020B0604020202020204" pitchFamily="34" charset="0"/>
              <a:buChar char="•"/>
            </a:pPr>
            <a:r>
              <a:rPr lang="en-US" sz="2400" dirty="0"/>
              <a:t>The procuring organization pays all costs, but no fee, so long as the work is in accordance with the scope of work (SOW).</a:t>
            </a:r>
          </a:p>
          <a:p>
            <a:pPr marL="566420" lvl="2">
              <a:lnSpc>
                <a:spcPct val="100000"/>
              </a:lnSpc>
              <a:spcBef>
                <a:spcPts val="0"/>
              </a:spcBef>
              <a:spcAft>
                <a:spcPts val="0"/>
              </a:spcAft>
              <a:buFont typeface="Arial" panose="020B0604020202020204" pitchFamily="34" charset="0"/>
              <a:buChar char="•"/>
            </a:pPr>
            <a:r>
              <a:rPr lang="en-US" sz="2400" dirty="0"/>
              <a:t>The SOW can be more flexible and less defined.</a:t>
            </a:r>
          </a:p>
          <a:p>
            <a:pPr marL="566420" lvl="2">
              <a:lnSpc>
                <a:spcPct val="100000"/>
              </a:lnSpc>
              <a:spcBef>
                <a:spcPts val="0"/>
              </a:spcBef>
              <a:spcAft>
                <a:spcPts val="0"/>
              </a:spcAft>
              <a:buFont typeface="Arial" panose="020B0604020202020204" pitchFamily="34" charset="0"/>
              <a:buChar char="•"/>
            </a:pPr>
            <a:r>
              <a:rPr lang="en-US" sz="2400" dirty="0"/>
              <a:t>The risk is on the prime contractor that costs will increase.</a:t>
            </a:r>
          </a:p>
          <a:p>
            <a:pPr>
              <a:buClr>
                <a:srgbClr val="29A8E7"/>
              </a:buClr>
            </a:pPr>
            <a:endParaRPr lang="en-US" dirty="0"/>
          </a:p>
        </p:txBody>
      </p:sp>
    </p:spTree>
    <p:extLst>
      <p:ext uri="{BB962C8B-B14F-4D97-AF65-F5344CB8AC3E}">
        <p14:creationId xmlns:p14="http://schemas.microsoft.com/office/powerpoint/2010/main" val="649159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2110-033A-5834-7A11-20D19E4E88CE}"/>
              </a:ext>
            </a:extLst>
          </p:cNvPr>
          <p:cNvSpPr>
            <a:spLocks noGrp="1"/>
          </p:cNvSpPr>
          <p:nvPr>
            <p:ph type="title"/>
          </p:nvPr>
        </p:nvSpPr>
        <p:spPr/>
        <p:txBody>
          <a:bodyPr>
            <a:normAutofit/>
          </a:bodyPr>
          <a:lstStyle/>
          <a:p>
            <a:r>
              <a:rPr lang="en-US" sz="4800"/>
              <a:t>Contract: Firm Fixed Price</a:t>
            </a:r>
            <a:br>
              <a:rPr lang="en-US" sz="4800" b="1" u="sng"/>
            </a:br>
            <a:endParaRPr lang="en-US"/>
          </a:p>
        </p:txBody>
      </p:sp>
      <p:sp>
        <p:nvSpPr>
          <p:cNvPr id="3" name="Content Placeholder 2">
            <a:extLst>
              <a:ext uri="{FF2B5EF4-FFF2-40B4-BE49-F238E27FC236}">
                <a16:creationId xmlns:a16="http://schemas.microsoft.com/office/drawing/2014/main" id="{3B4B10B9-EFF6-FC53-9411-B808449C4810}"/>
              </a:ext>
            </a:extLst>
          </p:cNvPr>
          <p:cNvSpPr>
            <a:spLocks noGrp="1"/>
          </p:cNvSpPr>
          <p:nvPr>
            <p:ph idx="1"/>
          </p:nvPr>
        </p:nvSpPr>
        <p:spPr/>
        <p:txBody>
          <a:bodyPr vert="horz" lIns="0" tIns="45720" rIns="0" bIns="45720" rtlCol="0" anchor="t">
            <a:normAutofit/>
          </a:bodyPr>
          <a:lstStyle/>
          <a:p>
            <a:pPr marL="566420" lvl="2">
              <a:lnSpc>
                <a:spcPct val="100000"/>
              </a:lnSpc>
              <a:spcBef>
                <a:spcPts val="0"/>
              </a:spcBef>
              <a:spcAft>
                <a:spcPts val="0"/>
              </a:spcAft>
              <a:buFont typeface="Arial" panose="020B0604020202020204" pitchFamily="34" charset="0"/>
              <a:buChar char="•"/>
            </a:pPr>
            <a:r>
              <a:rPr lang="en-US" sz="2400" dirty="0"/>
              <a:t>Contractor has full responsibility for performance costs and resulting profit (or loss). Most of the risk is on the contractor.</a:t>
            </a:r>
          </a:p>
          <a:p>
            <a:pPr marL="566420" lvl="2">
              <a:lnSpc>
                <a:spcPct val="100000"/>
              </a:lnSpc>
              <a:spcBef>
                <a:spcPts val="0"/>
              </a:spcBef>
              <a:spcAft>
                <a:spcPts val="0"/>
              </a:spcAft>
              <a:buFont typeface="Arial" panose="020B0604020202020204" pitchFamily="34" charset="0"/>
              <a:buChar char="•"/>
            </a:pPr>
            <a:r>
              <a:rPr lang="en-US" sz="2400" dirty="0"/>
              <a:t>Everybody must agree on fixed price at inception.</a:t>
            </a:r>
          </a:p>
          <a:p>
            <a:pPr marL="566420" lvl="2">
              <a:lnSpc>
                <a:spcPct val="100000"/>
              </a:lnSpc>
              <a:spcBef>
                <a:spcPts val="0"/>
              </a:spcBef>
              <a:spcAft>
                <a:spcPts val="0"/>
              </a:spcAft>
              <a:buFont typeface="Arial" panose="020B0604020202020204" pitchFamily="34" charset="0"/>
              <a:buChar char="•"/>
            </a:pPr>
            <a:r>
              <a:rPr lang="en-US" sz="2400" dirty="0"/>
              <a:t>Use when deliverables and price can be negotiated with a high degree of certainty.</a:t>
            </a:r>
          </a:p>
          <a:p>
            <a:pPr marL="566420" lvl="2">
              <a:lnSpc>
                <a:spcPct val="100000"/>
              </a:lnSpc>
              <a:spcBef>
                <a:spcPts val="0"/>
              </a:spcBef>
              <a:spcAft>
                <a:spcPts val="0"/>
              </a:spcAft>
              <a:buFont typeface="Arial" panose="020B0604020202020204" pitchFamily="34" charset="0"/>
              <a:buChar char="•"/>
            </a:pPr>
            <a:r>
              <a:rPr lang="en-US" sz="2400" dirty="0"/>
              <a:t>Deliverables must be completed regardless of cost, even if it is more or less than the contract states. </a:t>
            </a:r>
            <a:endParaRPr lang="en-US" dirty="0"/>
          </a:p>
          <a:p>
            <a:pPr marL="566420" lvl="2">
              <a:lnSpc>
                <a:spcPct val="100000"/>
              </a:lnSpc>
              <a:spcBef>
                <a:spcPts val="0"/>
              </a:spcBef>
              <a:spcAft>
                <a:spcPts val="0"/>
              </a:spcAft>
              <a:buFont typeface="Arial" panose="020B0604020202020204" pitchFamily="34" charset="0"/>
              <a:buChar char="•"/>
            </a:pPr>
            <a:endParaRPr lang="en-US" sz="2400" dirty="0"/>
          </a:p>
          <a:p>
            <a:pPr marL="566420" lvl="2">
              <a:lnSpc>
                <a:spcPct val="100000"/>
              </a:lnSpc>
              <a:spcBef>
                <a:spcPts val="0"/>
              </a:spcBef>
              <a:spcAft>
                <a:spcPts val="0"/>
              </a:spcAft>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757019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9283-7522-2969-B728-6ACAA72DEDA1}"/>
              </a:ext>
            </a:extLst>
          </p:cNvPr>
          <p:cNvSpPr>
            <a:spLocks noGrp="1"/>
          </p:cNvSpPr>
          <p:nvPr>
            <p:ph type="title"/>
          </p:nvPr>
        </p:nvSpPr>
        <p:spPr/>
        <p:txBody>
          <a:bodyPr/>
          <a:lstStyle/>
          <a:p>
            <a:r>
              <a:rPr lang="en-US" dirty="0"/>
              <a:t>Example of Firm Fixed Price </a:t>
            </a:r>
          </a:p>
        </p:txBody>
      </p:sp>
      <p:sp>
        <p:nvSpPr>
          <p:cNvPr id="3" name="Content Placeholder 2">
            <a:extLst>
              <a:ext uri="{FF2B5EF4-FFF2-40B4-BE49-F238E27FC236}">
                <a16:creationId xmlns:a16="http://schemas.microsoft.com/office/drawing/2014/main" id="{1AE6ED64-3E4D-253F-C425-C1CAC81DF39F}"/>
              </a:ext>
            </a:extLst>
          </p:cNvPr>
          <p:cNvSpPr>
            <a:spLocks noGrp="1"/>
          </p:cNvSpPr>
          <p:nvPr>
            <p:ph idx="1"/>
          </p:nvPr>
        </p:nvSpPr>
        <p:spPr>
          <a:xfrm>
            <a:off x="436228" y="2108203"/>
            <a:ext cx="10719452" cy="3760891"/>
          </a:xfrm>
        </p:spPr>
        <p:txBody>
          <a:bodyPr/>
          <a:lstStyle/>
          <a:p>
            <a:pPr marL="457200" marR="0">
              <a:lnSpc>
                <a:spcPct val="107000"/>
              </a:lnSpc>
              <a:spcBef>
                <a:spcPts val="0"/>
              </a:spcBef>
              <a:spcAft>
                <a:spcPts val="0"/>
              </a:spcAft>
            </a:pPr>
            <a:endParaRPr lang="en-US" sz="180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solidFill>
                  <a:schemeClr val="tx1"/>
                </a:solidFill>
                <a:latin typeface="Avenir Next LT Pro" panose="020B0504020202020204" pitchFamily="34" charset="0"/>
                <a:ea typeface="Calibri" panose="020F0502020204030204" pitchFamily="34" charset="0"/>
                <a:cs typeface="Times New Roman" panose="02020603050405020304" pitchFamily="18" charset="0"/>
              </a:rPr>
              <a:t>A </a:t>
            </a:r>
            <a:r>
              <a:rPr lang="en-US" sz="180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vendor has an FFP contract to supply 33 baby scales at $454 a piece totaling $15,000.00</a:t>
            </a:r>
          </a:p>
          <a:p>
            <a:pPr marL="457200" marR="0">
              <a:lnSpc>
                <a:spcPct val="107000"/>
              </a:lnSpc>
              <a:spcBef>
                <a:spcPts val="0"/>
              </a:spcBef>
              <a:spcAft>
                <a:spcPts val="0"/>
              </a:spcAft>
            </a:pPr>
            <a:endParaRPr lang="en-US" sz="1800" dirty="0">
              <a:solidFill>
                <a:schemeClr val="tx1"/>
              </a:solidFill>
              <a:latin typeface="Avenir Next LT Pro" panose="020B05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If it costs the vendor $14,000.00 to supply the 33 baby scales, the vendor is still owed the agreed-upon amount of $15,000.00—which means that the vendor will make a profit of $1,000.00. </a:t>
            </a:r>
          </a:p>
          <a:p>
            <a:pPr marL="457200" marR="0">
              <a:lnSpc>
                <a:spcPct val="107000"/>
              </a:lnSpc>
              <a:spcBef>
                <a:spcPts val="0"/>
              </a:spcBef>
              <a:spcAft>
                <a:spcPts val="0"/>
              </a:spcAft>
            </a:pPr>
            <a:endParaRPr lang="en-US" sz="1800" dirty="0">
              <a:solidFill>
                <a:schemeClr val="tx1"/>
              </a:solidFill>
              <a:latin typeface="Avenir Next LT Pro" panose="020B05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However, if it costs $20,000.00 to supply 33 baby scales, the vendor will still be paid $15,000.00 because of the FFP that was agreed upon at the inception of the contract. </a:t>
            </a:r>
          </a:p>
          <a:p>
            <a:pPr marL="457200" marR="0">
              <a:lnSpc>
                <a:spcPct val="107000"/>
              </a:lnSpc>
              <a:spcBef>
                <a:spcPts val="0"/>
              </a:spcBef>
              <a:spcAft>
                <a:spcPts val="0"/>
              </a:spcAft>
            </a:pPr>
            <a:endParaRPr lang="en-US" sz="1800" dirty="0">
              <a:solidFill>
                <a:schemeClr val="tx1"/>
              </a:solidFill>
              <a:latin typeface="Avenir Next LT Pro" panose="020B05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solidFill>
                  <a:schemeClr val="tx1"/>
                </a:solidFill>
                <a:effectLst/>
                <a:latin typeface="Avenir Next LT Pro" panose="020B0504020202020204" pitchFamily="34" charset="0"/>
                <a:ea typeface="Calibri" panose="020F0502020204030204" pitchFamily="34" charset="0"/>
                <a:cs typeface="Times New Roman" panose="02020603050405020304" pitchFamily="18" charset="0"/>
              </a:rPr>
              <a:t>The risk of an FFP contract is on the vendor.</a:t>
            </a:r>
          </a:p>
          <a:p>
            <a:endParaRPr lang="en-US" dirty="0"/>
          </a:p>
        </p:txBody>
      </p:sp>
    </p:spTree>
    <p:extLst>
      <p:ext uri="{BB962C8B-B14F-4D97-AF65-F5344CB8AC3E}">
        <p14:creationId xmlns:p14="http://schemas.microsoft.com/office/powerpoint/2010/main" val="448576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2110-033A-5834-7A11-20D19E4E88CE}"/>
              </a:ext>
            </a:extLst>
          </p:cNvPr>
          <p:cNvSpPr>
            <a:spLocks noGrp="1"/>
          </p:cNvSpPr>
          <p:nvPr>
            <p:ph type="title"/>
          </p:nvPr>
        </p:nvSpPr>
        <p:spPr/>
        <p:txBody>
          <a:bodyPr>
            <a:normAutofit/>
          </a:bodyPr>
          <a:lstStyle/>
          <a:p>
            <a:r>
              <a:rPr lang="en-US" sz="4800"/>
              <a:t>Contract: Cost Plus Fixed Fee</a:t>
            </a:r>
            <a:br>
              <a:rPr lang="en-US" sz="4800" b="1" u="sng"/>
            </a:br>
            <a:endParaRPr lang="en-US"/>
          </a:p>
        </p:txBody>
      </p:sp>
      <p:sp>
        <p:nvSpPr>
          <p:cNvPr id="3" name="Content Placeholder 2">
            <a:extLst>
              <a:ext uri="{FF2B5EF4-FFF2-40B4-BE49-F238E27FC236}">
                <a16:creationId xmlns:a16="http://schemas.microsoft.com/office/drawing/2014/main" id="{3B4B10B9-EFF6-FC53-9411-B808449C4810}"/>
              </a:ext>
            </a:extLst>
          </p:cNvPr>
          <p:cNvSpPr>
            <a:spLocks noGrp="1"/>
          </p:cNvSpPr>
          <p:nvPr>
            <p:ph idx="1"/>
          </p:nvPr>
        </p:nvSpPr>
        <p:spPr/>
        <p:txBody>
          <a:bodyPr vert="horz" lIns="0" tIns="45720" rIns="0" bIns="45720" rtlCol="0" anchor="t">
            <a:normAutofit/>
          </a:bodyPr>
          <a:lstStyle/>
          <a:p>
            <a:pPr marL="566420" lvl="2">
              <a:lnSpc>
                <a:spcPct val="100000"/>
              </a:lnSpc>
              <a:spcBef>
                <a:spcPts val="0"/>
              </a:spcBef>
              <a:spcAft>
                <a:spcPts val="0"/>
              </a:spcAft>
              <a:buFont typeface="Arial" panose="020B0604020202020204" pitchFamily="34" charset="0"/>
              <a:buChar char="•"/>
            </a:pPr>
            <a:r>
              <a:rPr lang="en-US" sz="2400" dirty="0"/>
              <a:t>The negotiated fee (profit) is fixed. Negotiate an estimate of the total cost with the vendor.</a:t>
            </a:r>
          </a:p>
          <a:p>
            <a:pPr marL="566420" lvl="2">
              <a:lnSpc>
                <a:spcPct val="100000"/>
              </a:lnSpc>
              <a:spcBef>
                <a:spcPts val="0"/>
              </a:spcBef>
              <a:spcAft>
                <a:spcPts val="0"/>
              </a:spcAft>
              <a:buFont typeface="Arial" panose="020B0604020202020204" pitchFamily="34" charset="0"/>
              <a:buChar char="•"/>
            </a:pPr>
            <a:r>
              <a:rPr lang="en-US" sz="2400" dirty="0"/>
              <a:t>The risk in using this contract type is on the organization procuring the services because costs may increase.</a:t>
            </a:r>
          </a:p>
          <a:p>
            <a:pPr marL="566420" lvl="2">
              <a:lnSpc>
                <a:spcPct val="100000"/>
              </a:lnSpc>
              <a:spcBef>
                <a:spcPts val="0"/>
              </a:spcBef>
              <a:spcAft>
                <a:spcPts val="0"/>
              </a:spcAft>
              <a:buFont typeface="Arial" panose="020B0604020202020204" pitchFamily="34" charset="0"/>
              <a:buChar char="•"/>
            </a:pPr>
            <a:r>
              <a:rPr lang="en-US" sz="2400" dirty="0"/>
              <a:t>The contractor will perform against the scope of work (SOW) and will be reimbursed for that work up to a predefined ceiling. </a:t>
            </a:r>
          </a:p>
          <a:p>
            <a:pPr>
              <a:buClr>
                <a:srgbClr val="29A8E7"/>
              </a:buClr>
            </a:pPr>
            <a:endParaRPr lang="en-US" dirty="0"/>
          </a:p>
        </p:txBody>
      </p:sp>
    </p:spTree>
    <p:extLst>
      <p:ext uri="{BB962C8B-B14F-4D97-AF65-F5344CB8AC3E}">
        <p14:creationId xmlns:p14="http://schemas.microsoft.com/office/powerpoint/2010/main" val="1952843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2110-033A-5834-7A11-20D19E4E88CE}"/>
              </a:ext>
            </a:extLst>
          </p:cNvPr>
          <p:cNvSpPr>
            <a:spLocks noGrp="1"/>
          </p:cNvSpPr>
          <p:nvPr>
            <p:ph type="title"/>
          </p:nvPr>
        </p:nvSpPr>
        <p:spPr/>
        <p:txBody>
          <a:bodyPr>
            <a:normAutofit/>
          </a:bodyPr>
          <a:lstStyle/>
          <a:p>
            <a:r>
              <a:rPr lang="en-US" sz="4800"/>
              <a:t>Contract: Time and Materials</a:t>
            </a:r>
            <a:endParaRPr lang="en-US"/>
          </a:p>
        </p:txBody>
      </p:sp>
      <p:sp>
        <p:nvSpPr>
          <p:cNvPr id="3" name="Content Placeholder 2">
            <a:extLst>
              <a:ext uri="{FF2B5EF4-FFF2-40B4-BE49-F238E27FC236}">
                <a16:creationId xmlns:a16="http://schemas.microsoft.com/office/drawing/2014/main" id="{3B4B10B9-EFF6-FC53-9411-B808449C4810}"/>
              </a:ext>
            </a:extLst>
          </p:cNvPr>
          <p:cNvSpPr>
            <a:spLocks noGrp="1"/>
          </p:cNvSpPr>
          <p:nvPr>
            <p:ph idx="1"/>
          </p:nvPr>
        </p:nvSpPr>
        <p:spPr/>
        <p:txBody>
          <a:bodyPr vert="horz" lIns="0" tIns="45720" rIns="0" bIns="45720" rtlCol="0" anchor="t">
            <a:normAutofit/>
          </a:bodyPr>
          <a:lstStyle/>
          <a:p>
            <a:pPr marL="566420" lvl="2">
              <a:lnSpc>
                <a:spcPct val="100000"/>
              </a:lnSpc>
              <a:spcBef>
                <a:spcPts val="0"/>
              </a:spcBef>
              <a:spcAft>
                <a:spcPts val="0"/>
              </a:spcAft>
              <a:buFont typeface="Arial" panose="020B0604020202020204" pitchFamily="34" charset="0"/>
              <a:buChar char="•"/>
            </a:pPr>
            <a:r>
              <a:rPr lang="en-US" sz="2400" dirty="0"/>
              <a:t>Direct labor hours at specified fixed rates (inclusive of indirect expenses and profit); materials or other direct costs at actual cost.</a:t>
            </a:r>
          </a:p>
          <a:p>
            <a:pPr marL="566420" lvl="2">
              <a:lnSpc>
                <a:spcPct val="100000"/>
              </a:lnSpc>
              <a:spcBef>
                <a:spcPts val="0"/>
              </a:spcBef>
              <a:spcAft>
                <a:spcPts val="0"/>
              </a:spcAft>
              <a:buFont typeface="Arial" panose="020B0604020202020204" pitchFamily="34" charset="0"/>
              <a:buChar char="•"/>
            </a:pPr>
            <a:r>
              <a:rPr lang="en-US" sz="2400" dirty="0"/>
              <a:t>May only be used after a determination that no other contract type is suitable – per 2 CFR 200.318(j)(</a:t>
            </a:r>
            <a:r>
              <a:rPr lang="en-US" sz="2400" dirty="0" err="1"/>
              <a:t>i</a:t>
            </a:r>
            <a:r>
              <a:rPr lang="en-US" sz="2400" dirty="0"/>
              <a:t>).</a:t>
            </a:r>
          </a:p>
          <a:p>
            <a:pPr marL="566420" lvl="2">
              <a:lnSpc>
                <a:spcPct val="100000"/>
              </a:lnSpc>
              <a:spcBef>
                <a:spcPts val="0"/>
              </a:spcBef>
              <a:spcAft>
                <a:spcPts val="0"/>
              </a:spcAft>
              <a:buFont typeface="Arial" panose="020B0604020202020204" pitchFamily="34" charset="0"/>
              <a:buChar char="•"/>
            </a:pPr>
            <a:r>
              <a:rPr lang="en-US" sz="2400" dirty="0"/>
              <a:t>The contract must include a ceiling price, which the contractor exceeds at their own risk.</a:t>
            </a:r>
          </a:p>
          <a:p>
            <a:pPr marL="566420" lvl="2">
              <a:lnSpc>
                <a:spcPct val="100000"/>
              </a:lnSpc>
              <a:spcBef>
                <a:spcPts val="0"/>
              </a:spcBef>
              <a:spcAft>
                <a:spcPts val="0"/>
              </a:spcAft>
              <a:buFont typeface="Arial" panose="020B0604020202020204" pitchFamily="34" charset="0"/>
              <a:buChar char="•"/>
            </a:pPr>
            <a:r>
              <a:rPr lang="en-US" sz="2400" dirty="0"/>
              <a:t>Used when there is no requirement for deliverables (best effort to achieve goals on contract).</a:t>
            </a:r>
          </a:p>
          <a:p>
            <a:pPr>
              <a:buClr>
                <a:srgbClr val="29A8E7"/>
              </a:buClr>
            </a:pPr>
            <a:endParaRPr lang="en-US" dirty="0"/>
          </a:p>
        </p:txBody>
      </p:sp>
    </p:spTree>
    <p:extLst>
      <p:ext uri="{BB962C8B-B14F-4D97-AF65-F5344CB8AC3E}">
        <p14:creationId xmlns:p14="http://schemas.microsoft.com/office/powerpoint/2010/main" val="2368524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04F9-21FE-E291-5F5A-33404D72AEB4}"/>
              </a:ext>
            </a:extLst>
          </p:cNvPr>
          <p:cNvSpPr>
            <a:spLocks noGrp="1"/>
          </p:cNvSpPr>
          <p:nvPr>
            <p:ph type="title"/>
          </p:nvPr>
        </p:nvSpPr>
        <p:spPr/>
        <p:txBody>
          <a:bodyPr/>
          <a:lstStyle/>
          <a:p>
            <a:r>
              <a:rPr lang="en-US"/>
              <a:t>Contract: IDIQ</a:t>
            </a:r>
          </a:p>
        </p:txBody>
      </p:sp>
      <p:sp>
        <p:nvSpPr>
          <p:cNvPr id="3" name="Content Placeholder 2">
            <a:extLst>
              <a:ext uri="{FF2B5EF4-FFF2-40B4-BE49-F238E27FC236}">
                <a16:creationId xmlns:a16="http://schemas.microsoft.com/office/drawing/2014/main" id="{35E55F58-A400-4AA6-C6E4-56D342DAC20D}"/>
              </a:ext>
            </a:extLst>
          </p:cNvPr>
          <p:cNvSpPr>
            <a:spLocks noGrp="1"/>
          </p:cNvSpPr>
          <p:nvPr>
            <p:ph idx="1"/>
          </p:nvPr>
        </p:nvSpPr>
        <p:spPr/>
        <p:txBody>
          <a:bodyPr vert="horz" lIns="0" tIns="45720" rIns="0" bIns="45720" rtlCol="0" anchor="t">
            <a:normAutofit fontScale="92500" lnSpcReduction="20000"/>
          </a:bodyPr>
          <a:lstStyle/>
          <a:p>
            <a:pPr marL="0" indent="0">
              <a:buNone/>
            </a:pPr>
            <a:r>
              <a:rPr lang="en-US" b="1" u="sng" dirty="0">
                <a:solidFill>
                  <a:schemeClr val="tx1"/>
                </a:solidFill>
              </a:rPr>
              <a:t>Indefinite Delivery/Indefinite Quantity</a:t>
            </a:r>
            <a:r>
              <a:rPr lang="en-US" dirty="0">
                <a:solidFill>
                  <a:schemeClr val="tx1"/>
                </a:solidFill>
              </a:rPr>
              <a:t> (IDIQ) </a:t>
            </a:r>
            <a:endParaRPr lang="en-US" b="0" i="0" dirty="0">
              <a:solidFill>
                <a:srgbClr val="202122"/>
              </a:solidFill>
              <a:effectLst/>
              <a:latin typeface="Arial" panose="020B0604020202020204" pitchFamily="34" charset="0"/>
            </a:endParaRPr>
          </a:p>
          <a:p>
            <a:pPr marL="0" indent="0">
              <a:buNone/>
            </a:pPr>
            <a:r>
              <a:rPr lang="en-US" b="0" i="0" dirty="0">
                <a:solidFill>
                  <a:srgbClr val="202122"/>
                </a:solidFill>
                <a:effectLst/>
                <a:latin typeface="Arial" panose="020B0604020202020204" pitchFamily="34" charset="0"/>
              </a:rPr>
              <a:t>IDIQs are contracts that do not specify delivery or quantity a the time of award.  Work is requested through task orders, which may be issued as fixed price or cost reimbursement type orders.</a:t>
            </a:r>
            <a:endParaRPr lang="en-US" b="0" i="0" dirty="0">
              <a:solidFill>
                <a:srgbClr val="202122"/>
              </a:solidFill>
              <a:effectLst/>
              <a:latin typeface="Arial"/>
              <a:cs typeface="Arial"/>
            </a:endParaRPr>
          </a:p>
          <a:p>
            <a:pPr marL="0" indent="0">
              <a:buNone/>
            </a:pPr>
            <a:r>
              <a:rPr lang="en-US" b="0" i="0" dirty="0">
                <a:solidFill>
                  <a:srgbClr val="202122"/>
                </a:solidFill>
                <a:effectLst/>
                <a:latin typeface="Arial"/>
                <a:cs typeface="Arial"/>
              </a:rPr>
              <a:t>IDIQs are also sometimes called "Task Orders" or "Delivery Order Contracts." IDIQ contracts are a subtype of the Indefinite Delivery Contract (IDC), which is a "vehicle that has been awarded to one or more vendors to facilitate the delivery of supply and service orders</a:t>
            </a:r>
            <a:r>
              <a:rPr lang="en-US" dirty="0">
                <a:solidFill>
                  <a:srgbClr val="202122"/>
                </a:solidFill>
                <a:latin typeface="Arial"/>
                <a:cs typeface="Arial"/>
              </a:rPr>
              <a:t>.”</a:t>
            </a:r>
          </a:p>
          <a:p>
            <a:pPr marL="0" indent="0">
              <a:buNone/>
            </a:pPr>
            <a:r>
              <a:rPr lang="en-US" dirty="0">
                <a:solidFill>
                  <a:srgbClr val="202122"/>
                </a:solidFill>
                <a:latin typeface="Arial"/>
                <a:cs typeface="Arial"/>
              </a:rPr>
              <a:t>T</a:t>
            </a:r>
            <a:r>
              <a:rPr lang="en-US" b="0" i="0" dirty="0">
                <a:solidFill>
                  <a:srgbClr val="202122"/>
                </a:solidFill>
                <a:effectLst/>
                <a:latin typeface="Arial"/>
                <a:cs typeface="Arial"/>
              </a:rPr>
              <a:t>his type of contract provides for an indefinite quantity of supplies or services during a fixed time.</a:t>
            </a:r>
            <a:r>
              <a:rPr lang="en-US" dirty="0">
                <a:solidFill>
                  <a:srgbClr val="202122"/>
                </a:solidFill>
                <a:latin typeface="Arial"/>
                <a:cs typeface="Arial"/>
              </a:rPr>
              <a:t> </a:t>
            </a:r>
            <a:endParaRPr lang="en-US" b="0" i="0" dirty="0">
              <a:solidFill>
                <a:srgbClr val="202122"/>
              </a:solidFill>
              <a:effectLst/>
              <a:latin typeface="Arial" panose="020B0604020202020204" pitchFamily="34" charset="0"/>
              <a:cs typeface="Arial"/>
            </a:endParaRPr>
          </a:p>
          <a:p>
            <a:pPr marL="0" indent="0">
              <a:buNone/>
            </a:pPr>
            <a:r>
              <a:rPr lang="en-US" b="0" i="0" dirty="0">
                <a:solidFill>
                  <a:srgbClr val="202122"/>
                </a:solidFill>
                <a:effectLst/>
                <a:latin typeface="Arial" panose="020B0604020202020204" pitchFamily="34" charset="0"/>
              </a:rPr>
              <a:t>The legal origin of IDIQ contracts is the </a:t>
            </a:r>
            <a:r>
              <a:rPr lang="en-US" b="0" i="0" u="none" strike="noStrike" dirty="0">
                <a:solidFill>
                  <a:srgbClr val="0645AD"/>
                </a:solidFill>
                <a:effectLst/>
                <a:latin typeface="Arial" panose="020B0604020202020204" pitchFamily="34" charset="0"/>
                <a:hlinkClick r:id="rId2" tooltip="Federal Acquisition Regulation"/>
              </a:rPr>
              <a:t>Federal Acquisition Regulation</a:t>
            </a:r>
            <a:r>
              <a:rPr lang="en-US" b="0" i="0" dirty="0">
                <a:solidFill>
                  <a:srgbClr val="202122"/>
                </a:solidFill>
                <a:effectLst/>
                <a:latin typeface="Arial" panose="020B0604020202020204" pitchFamily="34" charset="0"/>
              </a:rPr>
              <a:t> (FAR) section 16.504(a) (</a:t>
            </a:r>
            <a:r>
              <a:rPr lang="en-US" b="0" i="0" u="none" strike="noStrike" dirty="0">
                <a:solidFill>
                  <a:srgbClr val="0645AD"/>
                </a:solidFill>
                <a:effectLst/>
                <a:latin typeface="Arial" panose="020B0604020202020204" pitchFamily="34" charset="0"/>
                <a:hlinkClick r:id="rId3" tooltip="Title 48 of the Code of Federal Regulations"/>
              </a:rPr>
              <a:t>48 CFR</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a:rPr>
              <a:t>16.504</a:t>
            </a:r>
            <a:r>
              <a:rPr lang="en-US" b="0" i="0" dirty="0">
                <a:solidFill>
                  <a:srgbClr val="202122"/>
                </a:solidFill>
                <a:effectLst/>
                <a:latin typeface="Arial" panose="020B0604020202020204" pitchFamily="34" charset="0"/>
              </a:rPr>
              <a:t>). </a:t>
            </a:r>
          </a:p>
          <a:p>
            <a:pPr marL="0" indent="0">
              <a:buNone/>
            </a:pPr>
            <a:endParaRPr lang="en-US" dirty="0">
              <a:solidFill>
                <a:srgbClr val="202122"/>
              </a:solidFill>
              <a:latin typeface="Arial" panose="020B0604020202020204" pitchFamily="34" charset="0"/>
            </a:endParaRPr>
          </a:p>
          <a:p>
            <a:pPr marL="0"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3250317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7AA0-8E27-69AC-556A-A5A56CBE8A55}"/>
              </a:ext>
            </a:extLst>
          </p:cNvPr>
          <p:cNvSpPr>
            <a:spLocks noGrp="1"/>
          </p:cNvSpPr>
          <p:nvPr>
            <p:ph type="title"/>
          </p:nvPr>
        </p:nvSpPr>
        <p:spPr>
          <a:xfrm>
            <a:off x="1097280" y="1263149"/>
            <a:ext cx="10058400" cy="1450757"/>
          </a:xfrm>
        </p:spPr>
        <p:txBody>
          <a:bodyPr>
            <a:normAutofit fontScale="90000"/>
          </a:bodyPr>
          <a:lstStyle/>
          <a:p>
            <a:r>
              <a:rPr lang="en-US" sz="3600" b="1" dirty="0"/>
              <a:t>USAID Assistance: Cooperative Agreements or Grants</a:t>
            </a:r>
            <a:br>
              <a:rPr lang="en-US" sz="4800" b="1" dirty="0"/>
            </a:br>
            <a:br>
              <a:rPr lang="en-US" sz="4800" b="1" dirty="0"/>
            </a:br>
            <a:endParaRPr lang="en-US" dirty="0"/>
          </a:p>
        </p:txBody>
      </p:sp>
      <p:sp>
        <p:nvSpPr>
          <p:cNvPr id="3" name="Content Placeholder 2">
            <a:extLst>
              <a:ext uri="{FF2B5EF4-FFF2-40B4-BE49-F238E27FC236}">
                <a16:creationId xmlns:a16="http://schemas.microsoft.com/office/drawing/2014/main" id="{EAEDC24E-7862-95CD-C678-C8A77364DDBA}"/>
              </a:ext>
            </a:extLst>
          </p:cNvPr>
          <p:cNvSpPr>
            <a:spLocks noGrp="1"/>
          </p:cNvSpPr>
          <p:nvPr>
            <p:ph idx="1"/>
          </p:nvPr>
        </p:nvSpPr>
        <p:spPr/>
        <p:txBody>
          <a:bodyPr/>
          <a:lstStyle/>
          <a:p>
            <a:pPr marL="635508" lvl="1" indent="-342900">
              <a:lnSpc>
                <a:spcPct val="100000"/>
              </a:lnSpc>
              <a:spcBef>
                <a:spcPts val="0"/>
              </a:spcBef>
              <a:spcAft>
                <a:spcPts val="0"/>
              </a:spcAft>
              <a:buFont typeface="+mj-lt"/>
              <a:buAutoNum type="arabicPeriod"/>
            </a:pPr>
            <a:r>
              <a:rPr lang="en-US" dirty="0"/>
              <a:t>Cost Reimbursable Subaward</a:t>
            </a:r>
          </a:p>
          <a:p>
            <a:pPr marL="635508" lvl="1" indent="-342900">
              <a:lnSpc>
                <a:spcPct val="100000"/>
              </a:lnSpc>
              <a:spcBef>
                <a:spcPts val="0"/>
              </a:spcBef>
              <a:spcAft>
                <a:spcPts val="0"/>
              </a:spcAft>
              <a:buFont typeface="+mj-lt"/>
              <a:buAutoNum type="arabicPeriod"/>
            </a:pPr>
            <a:r>
              <a:rPr lang="en-US" dirty="0"/>
              <a:t>In-Kind Grant</a:t>
            </a:r>
          </a:p>
          <a:p>
            <a:pPr marL="635508" lvl="1" indent="-342900">
              <a:lnSpc>
                <a:spcPct val="100000"/>
              </a:lnSpc>
              <a:spcBef>
                <a:spcPts val="0"/>
              </a:spcBef>
              <a:spcAft>
                <a:spcPts val="0"/>
              </a:spcAft>
              <a:buFont typeface="+mj-lt"/>
              <a:buAutoNum type="arabicPeriod"/>
            </a:pPr>
            <a:r>
              <a:rPr lang="en-US" dirty="0"/>
              <a:t>Fixed Amount Award (FAA)</a:t>
            </a:r>
          </a:p>
          <a:p>
            <a:pPr marL="578358" lvl="1" indent="-285750">
              <a:lnSpc>
                <a:spcPct val="100000"/>
              </a:lnSpc>
              <a:spcBef>
                <a:spcPts val="0"/>
              </a:spcBef>
              <a:spcAft>
                <a:spcPts val="0"/>
              </a:spcAft>
              <a:buFont typeface="Arial" panose="020F0502020204030204" pitchFamily="34" charset="0"/>
              <a:buChar char="•"/>
            </a:pPr>
            <a:endParaRPr lang="en-US" dirty="0"/>
          </a:p>
          <a:p>
            <a:pPr marL="292608" lvl="1" indent="0">
              <a:lnSpc>
                <a:spcPct val="100000"/>
              </a:lnSpc>
              <a:spcBef>
                <a:spcPts val="0"/>
              </a:spcBef>
              <a:spcAft>
                <a:spcPts val="0"/>
              </a:spcAft>
              <a:buNone/>
            </a:pPr>
            <a:endParaRPr lang="en-US" dirty="0"/>
          </a:p>
          <a:p>
            <a:pPr marL="292608" lvl="1" indent="0">
              <a:lnSpc>
                <a:spcPct val="100000"/>
              </a:lnSpc>
              <a:spcBef>
                <a:spcPts val="0"/>
              </a:spcBef>
              <a:spcAft>
                <a:spcPts val="0"/>
              </a:spcAft>
              <a:buNone/>
            </a:pPr>
            <a:endParaRPr lang="en-US" dirty="0"/>
          </a:p>
          <a:p>
            <a:pPr marL="292608" lvl="1" indent="0">
              <a:lnSpc>
                <a:spcPct val="100000"/>
              </a:lnSpc>
              <a:spcBef>
                <a:spcPts val="0"/>
              </a:spcBef>
              <a:spcAft>
                <a:spcPts val="0"/>
              </a:spcAft>
              <a:buNone/>
            </a:pPr>
            <a:endParaRPr lang="en-US" dirty="0"/>
          </a:p>
          <a:p>
            <a:pPr marL="292608" lvl="1" indent="0">
              <a:lnSpc>
                <a:spcPct val="100000"/>
              </a:lnSpc>
              <a:spcBef>
                <a:spcPts val="0"/>
              </a:spcBef>
              <a:spcAft>
                <a:spcPts val="0"/>
              </a:spcAft>
              <a:buNone/>
            </a:pPr>
            <a:endParaRPr lang="en-US" dirty="0"/>
          </a:p>
          <a:p>
            <a:pPr marL="292608" lvl="1" indent="0">
              <a:lnSpc>
                <a:spcPct val="100000"/>
              </a:lnSpc>
              <a:spcBef>
                <a:spcPts val="0"/>
              </a:spcBef>
              <a:spcAft>
                <a:spcPts val="0"/>
              </a:spcAft>
              <a:buNone/>
            </a:pPr>
            <a:r>
              <a:rPr lang="en-US" dirty="0"/>
              <a:t>ADS 303</a:t>
            </a:r>
          </a:p>
          <a:p>
            <a:pPr marL="292608" lvl="1" indent="0">
              <a:lnSpc>
                <a:spcPct val="100000"/>
              </a:lnSpc>
              <a:spcBef>
                <a:spcPts val="0"/>
              </a:spcBef>
              <a:spcAft>
                <a:spcPts val="0"/>
              </a:spcAft>
              <a:buNone/>
            </a:pPr>
            <a:r>
              <a:rPr lang="en-US" dirty="0">
                <a:hlinkClick r:id="rId2"/>
              </a:rPr>
              <a:t>https://www.usaid.gov/about-us/agency-policy/series-300/303</a:t>
            </a:r>
            <a:endParaRPr lang="en-US" dirty="0"/>
          </a:p>
          <a:p>
            <a:endParaRPr lang="en-US" dirty="0"/>
          </a:p>
        </p:txBody>
      </p:sp>
    </p:spTree>
    <p:extLst>
      <p:ext uri="{BB962C8B-B14F-4D97-AF65-F5344CB8AC3E}">
        <p14:creationId xmlns:p14="http://schemas.microsoft.com/office/powerpoint/2010/main" val="607924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24FF-1CDA-44E1-9292-6C3E2B873223}"/>
              </a:ext>
            </a:extLst>
          </p:cNvPr>
          <p:cNvSpPr>
            <a:spLocks noGrp="1"/>
          </p:cNvSpPr>
          <p:nvPr>
            <p:ph type="title"/>
          </p:nvPr>
        </p:nvSpPr>
        <p:spPr/>
        <p:txBody>
          <a:bodyPr/>
          <a:lstStyle/>
          <a:p>
            <a:pPr algn="ctr"/>
            <a:r>
              <a:rPr lang="en-US" dirty="0"/>
              <a:t>Cooperative Agreement or Grant:</a:t>
            </a:r>
            <a:br>
              <a:rPr lang="en-US" dirty="0"/>
            </a:br>
            <a:r>
              <a:rPr lang="en-US" dirty="0"/>
              <a:t> Cost Reimbursable Subaward</a:t>
            </a:r>
          </a:p>
        </p:txBody>
      </p:sp>
      <p:sp>
        <p:nvSpPr>
          <p:cNvPr id="3" name="Content Placeholder 2">
            <a:extLst>
              <a:ext uri="{FF2B5EF4-FFF2-40B4-BE49-F238E27FC236}">
                <a16:creationId xmlns:a16="http://schemas.microsoft.com/office/drawing/2014/main" id="{B53C522A-3026-4E76-B53C-ACB33EC96DFE}"/>
              </a:ext>
            </a:extLst>
          </p:cNvPr>
          <p:cNvSpPr>
            <a:spLocks noGrp="1"/>
          </p:cNvSpPr>
          <p:nvPr>
            <p:ph idx="1"/>
          </p:nvPr>
        </p:nvSpPr>
        <p:spPr/>
        <p:txBody>
          <a:bodyPr vert="horz" lIns="0" tIns="45720" rIns="0" bIns="45720" rtlCol="0" anchor="t">
            <a:normAutofit/>
          </a:bodyPr>
          <a:lstStyle/>
          <a:p>
            <a:pPr marL="0" indent="0">
              <a:buNone/>
            </a:pPr>
            <a:r>
              <a:rPr lang="en-US" b="1" dirty="0"/>
              <a:t>Cost reimbursable subaward </a:t>
            </a:r>
            <a:r>
              <a:rPr lang="en-US" dirty="0"/>
              <a:t>is a standard subaward under which the subrecipient is reimbursed for the amount expended to carry out its scope of work.  </a:t>
            </a:r>
          </a:p>
          <a:p>
            <a:pPr marL="0" indent="0">
              <a:buNone/>
            </a:pPr>
            <a:r>
              <a:rPr lang="en-US" dirty="0"/>
              <a:t>The total estimated amount is for the life of a project. </a:t>
            </a:r>
          </a:p>
          <a:p>
            <a:pPr marL="0" indent="0">
              <a:buNone/>
            </a:pPr>
            <a:r>
              <a:rPr lang="en-US" dirty="0"/>
              <a:t>The total obligated amount is the amount of funding available to the subrecipient to spend.</a:t>
            </a:r>
          </a:p>
          <a:p>
            <a:pPr marL="0" indent="0">
              <a:buNone/>
            </a:pPr>
            <a:r>
              <a:rPr lang="en-US" dirty="0"/>
              <a:t>Financial and programmatic reports are required at a frequency determined by the prime.</a:t>
            </a:r>
          </a:p>
          <a:p>
            <a:pPr marL="0" indent="0">
              <a:buFont typeface="Courier New" panose="020F0502020204030204" pitchFamily="34" charset="0"/>
              <a:buChar char="o"/>
            </a:pPr>
            <a:endParaRPr lang="en-US" dirty="0"/>
          </a:p>
        </p:txBody>
      </p:sp>
    </p:spTree>
    <p:extLst>
      <p:ext uri="{BB962C8B-B14F-4D97-AF65-F5344CB8AC3E}">
        <p14:creationId xmlns:p14="http://schemas.microsoft.com/office/powerpoint/2010/main" val="373977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C52F-DCC1-24C5-EA21-6D90B6B0004C}"/>
              </a:ext>
            </a:extLst>
          </p:cNvPr>
          <p:cNvSpPr>
            <a:spLocks noGrp="1"/>
          </p:cNvSpPr>
          <p:nvPr>
            <p:ph type="title"/>
          </p:nvPr>
        </p:nvSpPr>
        <p:spPr/>
        <p:txBody>
          <a:bodyPr/>
          <a:lstStyle/>
          <a:p>
            <a:pPr algn="ctr"/>
            <a:r>
              <a:rPr lang="en-US" dirty="0"/>
              <a:t>TRAINING OBJECTIVES</a:t>
            </a:r>
          </a:p>
        </p:txBody>
      </p:sp>
      <p:sp>
        <p:nvSpPr>
          <p:cNvPr id="3" name="Content Placeholder 2">
            <a:extLst>
              <a:ext uri="{FF2B5EF4-FFF2-40B4-BE49-F238E27FC236}">
                <a16:creationId xmlns:a16="http://schemas.microsoft.com/office/drawing/2014/main" id="{8B23E608-7AA5-275F-81E6-3CDD4386999A}"/>
              </a:ext>
            </a:extLst>
          </p:cNvPr>
          <p:cNvSpPr>
            <a:spLocks noGrp="1"/>
          </p:cNvSpPr>
          <p:nvPr>
            <p:ph idx="1"/>
          </p:nvPr>
        </p:nvSpPr>
        <p:spPr/>
        <p:txBody>
          <a:bodyPr vert="horz" lIns="0" tIns="45720" rIns="0" bIns="45720" rtlCol="0" anchor="t">
            <a:normAutofit/>
          </a:bodyPr>
          <a:lstStyle/>
          <a:p>
            <a:r>
              <a:rPr lang="en-US" dirty="0"/>
              <a:t>1</a:t>
            </a:r>
            <a:r>
              <a:rPr lang="en-US" dirty="0">
                <a:solidFill>
                  <a:schemeClr val="tx1"/>
                </a:solidFill>
              </a:rPr>
              <a:t>. Learn how primes prepare, select, and manage subawards</a:t>
            </a:r>
          </a:p>
          <a:p>
            <a:r>
              <a:rPr lang="en-US" dirty="0">
                <a:solidFill>
                  <a:schemeClr val="tx1"/>
                </a:solidFill>
              </a:rPr>
              <a:t>2.  Understand the different types of subawards </a:t>
            </a:r>
          </a:p>
          <a:p>
            <a:r>
              <a:rPr lang="en-US" dirty="0">
                <a:solidFill>
                  <a:schemeClr val="tx1"/>
                </a:solidFill>
              </a:rPr>
              <a:t>3. Learn about the compliance requirements when issuing a sub award</a:t>
            </a:r>
          </a:p>
          <a:p>
            <a:r>
              <a:rPr lang="en-US" dirty="0">
                <a:solidFill>
                  <a:schemeClr val="tx1"/>
                </a:solidFill>
              </a:rPr>
              <a:t>4. Learn about reporting and monitoring requirements for the sub award</a:t>
            </a:r>
          </a:p>
          <a:p>
            <a:r>
              <a:rPr lang="en-US" dirty="0">
                <a:solidFill>
                  <a:schemeClr val="tx1"/>
                </a:solidFill>
              </a:rPr>
              <a:t>5. Learn about sub award financial management and the risk of fraud</a:t>
            </a:r>
          </a:p>
          <a:p>
            <a:r>
              <a:rPr lang="en-US" dirty="0">
                <a:solidFill>
                  <a:schemeClr val="tx1"/>
                </a:solidFill>
              </a:rPr>
              <a:t>6. Learn about requirements for close-out</a:t>
            </a:r>
          </a:p>
          <a:p>
            <a:endParaRPr lang="en-US" dirty="0"/>
          </a:p>
          <a:p>
            <a:endParaRPr lang="en-US" dirty="0"/>
          </a:p>
        </p:txBody>
      </p:sp>
    </p:spTree>
    <p:extLst>
      <p:ext uri="{BB962C8B-B14F-4D97-AF65-F5344CB8AC3E}">
        <p14:creationId xmlns:p14="http://schemas.microsoft.com/office/powerpoint/2010/main" val="1665073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703D-C267-4F7E-9978-502387277845}"/>
              </a:ext>
            </a:extLst>
          </p:cNvPr>
          <p:cNvSpPr>
            <a:spLocks noGrp="1"/>
          </p:cNvSpPr>
          <p:nvPr>
            <p:ph type="title"/>
          </p:nvPr>
        </p:nvSpPr>
        <p:spPr>
          <a:xfrm>
            <a:off x="1097279" y="286605"/>
            <a:ext cx="10701143" cy="1450757"/>
          </a:xfrm>
        </p:spPr>
        <p:txBody>
          <a:bodyPr/>
          <a:lstStyle/>
          <a:p>
            <a:pPr algn="ctr"/>
            <a:r>
              <a:rPr lang="en-US" dirty="0"/>
              <a:t>Cooperative Agreement or Grant:    </a:t>
            </a:r>
            <a:br>
              <a:rPr lang="en-US" dirty="0"/>
            </a:br>
            <a:r>
              <a:rPr lang="en-US" dirty="0"/>
              <a:t>In Kind Grant </a:t>
            </a:r>
          </a:p>
        </p:txBody>
      </p:sp>
      <p:sp>
        <p:nvSpPr>
          <p:cNvPr id="3" name="Content Placeholder 2">
            <a:extLst>
              <a:ext uri="{FF2B5EF4-FFF2-40B4-BE49-F238E27FC236}">
                <a16:creationId xmlns:a16="http://schemas.microsoft.com/office/drawing/2014/main" id="{610ADA92-A4CD-420D-BD4D-95AAC8639182}"/>
              </a:ext>
            </a:extLst>
          </p:cNvPr>
          <p:cNvSpPr>
            <a:spLocks noGrp="1"/>
          </p:cNvSpPr>
          <p:nvPr>
            <p:ph idx="1"/>
          </p:nvPr>
        </p:nvSpPr>
        <p:spPr/>
        <p:txBody>
          <a:bodyPr vert="horz" lIns="0" tIns="45720" rIns="0" bIns="45720" rtlCol="0" anchor="t">
            <a:normAutofit/>
          </a:bodyPr>
          <a:lstStyle/>
          <a:p>
            <a:r>
              <a:rPr lang="en-US" b="1" dirty="0"/>
              <a:t>In-Kind Grants</a:t>
            </a:r>
            <a:r>
              <a:rPr lang="en-US" dirty="0"/>
              <a:t> are a type of subaward that provide for the transfer of in-kind goods and services from the prime to the subrecipient.  </a:t>
            </a:r>
          </a:p>
          <a:p>
            <a:r>
              <a:rPr lang="en-US" dirty="0"/>
              <a:t>They are non-cash subawards but must be set up and monitored according to the requirements set forth in the procedures.  </a:t>
            </a:r>
          </a:p>
          <a:p>
            <a:r>
              <a:rPr lang="en-US" dirty="0"/>
              <a:t>In-kind good and services must not be transferred until the in-kind grant is fully executed.  </a:t>
            </a:r>
          </a:p>
          <a:p>
            <a:r>
              <a:rPr lang="en-US" dirty="0"/>
              <a:t>Financial reports are not required. </a:t>
            </a:r>
          </a:p>
        </p:txBody>
      </p:sp>
    </p:spTree>
    <p:extLst>
      <p:ext uri="{BB962C8B-B14F-4D97-AF65-F5344CB8AC3E}">
        <p14:creationId xmlns:p14="http://schemas.microsoft.com/office/powerpoint/2010/main" val="2598541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A433-6F76-44EF-86AE-CB7061581D6F}"/>
              </a:ext>
            </a:extLst>
          </p:cNvPr>
          <p:cNvSpPr>
            <a:spLocks noGrp="1"/>
          </p:cNvSpPr>
          <p:nvPr>
            <p:ph type="title"/>
          </p:nvPr>
        </p:nvSpPr>
        <p:spPr/>
        <p:txBody>
          <a:bodyPr/>
          <a:lstStyle/>
          <a:p>
            <a:pPr algn="ctr"/>
            <a:r>
              <a:rPr lang="en-US" dirty="0"/>
              <a:t>Cooperative Agreement or Grant: Fixed Amount Award (FAA) </a:t>
            </a:r>
          </a:p>
        </p:txBody>
      </p:sp>
      <p:sp>
        <p:nvSpPr>
          <p:cNvPr id="3" name="Content Placeholder 2">
            <a:extLst>
              <a:ext uri="{FF2B5EF4-FFF2-40B4-BE49-F238E27FC236}">
                <a16:creationId xmlns:a16="http://schemas.microsoft.com/office/drawing/2014/main" id="{59053325-933F-4879-B98C-7CBD86FDF5B8}"/>
              </a:ext>
            </a:extLst>
          </p:cNvPr>
          <p:cNvSpPr>
            <a:spLocks noGrp="1"/>
          </p:cNvSpPr>
          <p:nvPr>
            <p:ph idx="1"/>
          </p:nvPr>
        </p:nvSpPr>
        <p:spPr/>
        <p:txBody>
          <a:bodyPr vert="horz" lIns="0" tIns="45720" rIns="0" bIns="45720" rtlCol="0" anchor="t">
            <a:normAutofit/>
          </a:bodyPr>
          <a:lstStyle/>
          <a:p>
            <a:r>
              <a:rPr lang="en-US" b="1" dirty="0"/>
              <a:t>Fixed Amount Awards </a:t>
            </a:r>
            <a:r>
              <a:rPr lang="en-US" dirty="0"/>
              <a:t>are used for very specific program elements and do not require the prime to monitor actual costs incurred, as all costs are covered on a benchmarked reimbursement basis. ADS 303.3.25 states that an FAA is appropriate when supporting a specific project and when the prime is confident that a reasonable estimate of the actual cost of the effort can be established, and that clear milestones can be defined. </a:t>
            </a:r>
          </a:p>
          <a:p>
            <a:r>
              <a:rPr lang="en-US" dirty="0"/>
              <a:t>Must not exceed $250,000 USD. </a:t>
            </a:r>
          </a:p>
          <a:p>
            <a:r>
              <a:rPr lang="en-US" dirty="0"/>
              <a:t>Payments and milestones can be divided into smaller units.</a:t>
            </a:r>
          </a:p>
          <a:p>
            <a:r>
              <a:rPr lang="en-US" dirty="0"/>
              <a:t>Payments are made upon completion and documentation of the milestone.  </a:t>
            </a:r>
          </a:p>
        </p:txBody>
      </p:sp>
    </p:spTree>
    <p:extLst>
      <p:ext uri="{BB962C8B-B14F-4D97-AF65-F5344CB8AC3E}">
        <p14:creationId xmlns:p14="http://schemas.microsoft.com/office/powerpoint/2010/main" val="457654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7CCC1-810E-721D-3C6E-88D3A3C93AD7}"/>
              </a:ext>
            </a:extLst>
          </p:cNvPr>
          <p:cNvSpPr>
            <a:spLocks noGrp="1"/>
          </p:cNvSpPr>
          <p:nvPr>
            <p:ph type="title"/>
          </p:nvPr>
        </p:nvSpPr>
        <p:spPr/>
        <p:txBody>
          <a:bodyPr/>
          <a:lstStyle/>
          <a:p>
            <a:r>
              <a:rPr lang="en-US"/>
              <a:t>Sole Source </a:t>
            </a:r>
          </a:p>
        </p:txBody>
      </p:sp>
      <p:sp>
        <p:nvSpPr>
          <p:cNvPr id="3" name="Content Placeholder 2">
            <a:extLst>
              <a:ext uri="{FF2B5EF4-FFF2-40B4-BE49-F238E27FC236}">
                <a16:creationId xmlns:a16="http://schemas.microsoft.com/office/drawing/2014/main" id="{E5C7C62C-832C-E132-F75A-D22FEF3B2F43}"/>
              </a:ext>
            </a:extLst>
          </p:cNvPr>
          <p:cNvSpPr>
            <a:spLocks noGrp="1"/>
          </p:cNvSpPr>
          <p:nvPr>
            <p:ph idx="1"/>
          </p:nvPr>
        </p:nvSpPr>
        <p:spPr/>
        <p:txBody>
          <a:bodyPr vert="horz" lIns="0" tIns="45720" rIns="0" bIns="45720" rtlCol="0" anchor="t">
            <a:normAutofit fontScale="92500" lnSpcReduction="10000"/>
          </a:bodyPr>
          <a:lstStyle/>
          <a:p>
            <a:r>
              <a:rPr lang="en-US" dirty="0"/>
              <a:t>If the project requires performance from a single source because the services or expertise needed are not available from other sources, the prime must justify that sole source by identifying the need for the specific services and why the selected subcontractor is the only source available to fulfill them.  </a:t>
            </a:r>
          </a:p>
          <a:p>
            <a:r>
              <a:rPr lang="en-US" dirty="0"/>
              <a:t>The justification should include: </a:t>
            </a:r>
          </a:p>
          <a:p>
            <a:pPr marL="457200" indent="-457200">
              <a:buClrTx/>
              <a:buFont typeface="+mj-lt"/>
              <a:buAutoNum type="arabicPeriod"/>
            </a:pPr>
            <a:r>
              <a:rPr lang="en-US" dirty="0"/>
              <a:t>Specific description of the supplies or services required/needed.</a:t>
            </a:r>
          </a:p>
          <a:p>
            <a:pPr marL="457200" indent="-457200">
              <a:buClrTx/>
              <a:buFont typeface="+mj-lt"/>
              <a:buAutoNum type="arabicPeriod"/>
            </a:pPr>
            <a:r>
              <a:rPr lang="en-US" dirty="0"/>
              <a:t>Statement of facts that show unique qualifications of subcontractor to meet those needs.</a:t>
            </a:r>
          </a:p>
          <a:p>
            <a:pPr marL="457200" indent="-457200">
              <a:buClrTx/>
              <a:buFont typeface="+mj-lt"/>
              <a:buAutoNum type="arabicPeriod"/>
            </a:pPr>
            <a:r>
              <a:rPr lang="en-US" dirty="0"/>
              <a:t>A description of why the anticipated costs are fair and reasonable.</a:t>
            </a:r>
          </a:p>
          <a:p>
            <a:pPr marL="457200" indent="-457200">
              <a:buClrTx/>
              <a:buFont typeface="+mj-lt"/>
              <a:buAutoNum type="arabicPeriod"/>
            </a:pPr>
            <a:r>
              <a:rPr lang="en-US" dirty="0"/>
              <a:t>Any other information supporting the justification of sole source.</a:t>
            </a:r>
          </a:p>
        </p:txBody>
      </p:sp>
    </p:spTree>
    <p:extLst>
      <p:ext uri="{BB962C8B-B14F-4D97-AF65-F5344CB8AC3E}">
        <p14:creationId xmlns:p14="http://schemas.microsoft.com/office/powerpoint/2010/main" val="353684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4C4C-F405-4732-867F-8828B7ECAB43}"/>
              </a:ext>
            </a:extLst>
          </p:cNvPr>
          <p:cNvSpPr>
            <a:spLocks noGrp="1"/>
          </p:cNvSpPr>
          <p:nvPr>
            <p:ph type="title"/>
          </p:nvPr>
        </p:nvSpPr>
        <p:spPr/>
        <p:txBody>
          <a:bodyPr/>
          <a:lstStyle/>
          <a:p>
            <a:pPr algn="ctr"/>
            <a:r>
              <a:rPr lang="en-US"/>
              <a:t>Rules and Roles </a:t>
            </a:r>
          </a:p>
        </p:txBody>
      </p:sp>
      <p:sp>
        <p:nvSpPr>
          <p:cNvPr id="3" name="Content Placeholder 2">
            <a:extLst>
              <a:ext uri="{FF2B5EF4-FFF2-40B4-BE49-F238E27FC236}">
                <a16:creationId xmlns:a16="http://schemas.microsoft.com/office/drawing/2014/main" id="{C100FEB6-E213-4BB0-BEFC-8230954073A6}"/>
              </a:ext>
            </a:extLst>
          </p:cNvPr>
          <p:cNvSpPr>
            <a:spLocks noGrp="1"/>
          </p:cNvSpPr>
          <p:nvPr>
            <p:ph idx="1"/>
          </p:nvPr>
        </p:nvSpPr>
        <p:spPr>
          <a:xfrm>
            <a:off x="1097280" y="2108203"/>
            <a:ext cx="4389120" cy="3760891"/>
          </a:xfrm>
        </p:spPr>
        <p:txBody>
          <a:bodyPr/>
          <a:lstStyle/>
          <a:p>
            <a:pPr marL="0" marR="0" indent="0" algn="just">
              <a:lnSpc>
                <a:spcPct val="107000"/>
              </a:lnSpc>
              <a:spcBef>
                <a:spcPts val="0"/>
              </a:spcBef>
              <a:spcAft>
                <a:spcPts val="800"/>
              </a:spcAft>
              <a:buNone/>
            </a:pPr>
            <a:r>
              <a:rPr lang="en-US" sz="1800" b="1"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Prime: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Develops strategy and proposal</a:t>
            </a:r>
          </a:p>
          <a:p>
            <a:pPr marL="0" marR="0" indent="0">
              <a:lnSpc>
                <a:spcPct val="107000"/>
              </a:lnSpc>
              <a:spcBef>
                <a:spcPts val="0"/>
              </a:spcBef>
              <a:spcAft>
                <a:spcPts val="800"/>
              </a:spcAft>
              <a:buNone/>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Selects sub partners; checks not debarred or suspended </a:t>
            </a:r>
          </a:p>
          <a:p>
            <a:pPr marL="0" marR="0" indent="0">
              <a:lnSpc>
                <a:spcPct val="107000"/>
              </a:lnSpc>
              <a:spcBef>
                <a:spcPts val="0"/>
              </a:spcBef>
              <a:spcAft>
                <a:spcPts val="800"/>
              </a:spcAft>
              <a:buNone/>
            </a:pPr>
            <a:r>
              <a:rPr lang="en-US" sz="1800" dirty="0">
                <a:solidFill>
                  <a:srgbClr val="000000"/>
                </a:solidFill>
                <a:latin typeface="Segoe UI" panose="020B0502040204020203" pitchFamily="34" charset="0"/>
                <a:ea typeface="Calibri" panose="020F0502020204030204" pitchFamily="34" charset="0"/>
                <a:cs typeface="Arial" panose="020B0604020202020204" pitchFamily="34" charset="0"/>
              </a:rPr>
              <a:t>Responsible for overall compliance and performance</a:t>
            </a:r>
          </a:p>
          <a:p>
            <a:pPr marL="0" marR="0" indent="0">
              <a:lnSpc>
                <a:spcPct val="107000"/>
              </a:lnSpc>
              <a:spcBef>
                <a:spcPts val="0"/>
              </a:spcBef>
              <a:spcAft>
                <a:spcPts val="800"/>
              </a:spcAft>
              <a:buNone/>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Resp</a:t>
            </a:r>
            <a:r>
              <a:rPr lang="en-US" sz="1800" dirty="0">
                <a:solidFill>
                  <a:srgbClr val="000000"/>
                </a:solidFill>
                <a:latin typeface="Segoe UI" panose="020B0502040204020203" pitchFamily="34" charset="0"/>
                <a:ea typeface="Calibri" panose="020F0502020204030204" pitchFamily="34" charset="0"/>
                <a:cs typeface="Arial" panose="020B0604020202020204" pitchFamily="34" charset="0"/>
              </a:rPr>
              <a:t>onsible for monitoring and reporting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Serves as point of contact for USAID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Content Placeholder 2">
            <a:extLst>
              <a:ext uri="{FF2B5EF4-FFF2-40B4-BE49-F238E27FC236}">
                <a16:creationId xmlns:a16="http://schemas.microsoft.com/office/drawing/2014/main" id="{776CC52E-4458-4636-B824-4E4ACAEA766C}"/>
              </a:ext>
            </a:extLst>
          </p:cNvPr>
          <p:cNvSpPr txBox="1">
            <a:spLocks/>
          </p:cNvSpPr>
          <p:nvPr/>
        </p:nvSpPr>
        <p:spPr>
          <a:xfrm>
            <a:off x="6219568" y="2108202"/>
            <a:ext cx="5708821"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gn="just">
              <a:lnSpc>
                <a:spcPct val="107000"/>
              </a:lnSpc>
              <a:spcBef>
                <a:spcPts val="0"/>
              </a:spcBef>
              <a:spcAft>
                <a:spcPts val="800"/>
              </a:spcAft>
            </a:pPr>
            <a:r>
              <a:rPr lang="en-US" sz="1800" b="1" dirty="0">
                <a:solidFill>
                  <a:srgbClr val="000000"/>
                </a:solidFill>
                <a:latin typeface="Segoe UI" panose="020B0502040204020203" pitchFamily="34" charset="0"/>
                <a:ea typeface="Quattrocento Sans" panose="020B0502050000020003" pitchFamily="34" charset="0"/>
                <a:cs typeface="Arial" panose="020B0604020202020204" pitchFamily="34" charset="0"/>
              </a:rPr>
              <a:t>Subaward:</a:t>
            </a:r>
            <a:endParaRPr lang="en-US" sz="1800" b="1" dirty="0">
              <a:latin typeface="Calibri" panose="020F0502020204030204" pitchFamily="34" charset="0"/>
              <a:ea typeface="Calibri" panose="020F0502020204030204" pitchFamily="34" charset="0"/>
              <a:cs typeface="Arial" panose="020B0604020202020204" pitchFamily="34" charset="0"/>
            </a:endParaRPr>
          </a:p>
          <a:p>
            <a:r>
              <a:rPr lang="en-US" sz="1800" dirty="0">
                <a:latin typeface="Segoe UI" panose="020B0502040204020203" pitchFamily="34" charset="0"/>
                <a:cs typeface="Segoe UI" panose="020B0502040204020203" pitchFamily="34" charset="0"/>
              </a:rPr>
              <a:t>Expands the capacity of the team to achieve objectives</a:t>
            </a:r>
          </a:p>
          <a:p>
            <a:r>
              <a:rPr lang="en-US" sz="1800" dirty="0">
                <a:latin typeface="Segoe UI" panose="020B0502040204020203" pitchFamily="34" charset="0"/>
                <a:cs typeface="Segoe UI" panose="020B0502040204020203" pitchFamily="34" charset="0"/>
              </a:rPr>
              <a:t>Contributes to monitoring, evaluation, learning, and reporting </a:t>
            </a:r>
          </a:p>
          <a:p>
            <a:r>
              <a:rPr lang="en-US" sz="1800" dirty="0">
                <a:latin typeface="Segoe UI" panose="020B0502040204020203" pitchFamily="34" charset="0"/>
                <a:cs typeface="Segoe UI" panose="020B0502040204020203" pitchFamily="34" charset="0"/>
              </a:rPr>
              <a:t>Submits financial reports </a:t>
            </a:r>
          </a:p>
          <a:p>
            <a:r>
              <a:rPr lang="en-US" sz="1800" dirty="0">
                <a:latin typeface="Segoe UI" panose="020B0502040204020203" pitchFamily="34" charset="0"/>
                <a:cs typeface="Segoe UI" panose="020B0502040204020203" pitchFamily="34" charset="0"/>
              </a:rPr>
              <a:t>Does not have a direct relationship with USAID </a:t>
            </a:r>
          </a:p>
          <a:p>
            <a:endParaRPr lang="en-US" dirty="0"/>
          </a:p>
        </p:txBody>
      </p:sp>
      <p:sp>
        <p:nvSpPr>
          <p:cNvPr id="6" name="TextBox 5">
            <a:extLst>
              <a:ext uri="{FF2B5EF4-FFF2-40B4-BE49-F238E27FC236}">
                <a16:creationId xmlns:a16="http://schemas.microsoft.com/office/drawing/2014/main" id="{BBE0596C-D26B-4B74-9956-DD99BE8B90C3}"/>
              </a:ext>
            </a:extLst>
          </p:cNvPr>
          <p:cNvSpPr txBox="1"/>
          <p:nvPr/>
        </p:nvSpPr>
        <p:spPr>
          <a:xfrm>
            <a:off x="2942968" y="5817285"/>
            <a:ext cx="6553200" cy="369332"/>
          </a:xfrm>
          <a:prstGeom prst="rect">
            <a:avLst/>
          </a:prstGeom>
          <a:noFill/>
        </p:spPr>
        <p:txBody>
          <a:bodyPr wrap="square" rtlCol="0">
            <a:spAutoFit/>
          </a:bodyPr>
          <a:lstStyle/>
          <a:p>
            <a:pPr algn="ctr"/>
            <a:r>
              <a:rPr lang="en-US" b="1" dirty="0">
                <a:solidFill>
                  <a:srgbClr val="0070C0"/>
                </a:solidFill>
              </a:rPr>
              <a:t>All USAID Award Rules for the prime apply to the sub  </a:t>
            </a:r>
          </a:p>
        </p:txBody>
      </p:sp>
      <p:sp>
        <p:nvSpPr>
          <p:cNvPr id="5" name="Arrow: Up 4">
            <a:extLst>
              <a:ext uri="{FF2B5EF4-FFF2-40B4-BE49-F238E27FC236}">
                <a16:creationId xmlns:a16="http://schemas.microsoft.com/office/drawing/2014/main" id="{3B6740C8-7482-47CC-ABCA-EDE7890717CA}"/>
              </a:ext>
            </a:extLst>
          </p:cNvPr>
          <p:cNvSpPr/>
          <p:nvPr/>
        </p:nvSpPr>
        <p:spPr>
          <a:xfrm>
            <a:off x="7548293" y="5071517"/>
            <a:ext cx="280087" cy="5804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62468AA6-039E-4B3A-B480-0710CAB0EF0E}"/>
              </a:ext>
            </a:extLst>
          </p:cNvPr>
          <p:cNvSpPr/>
          <p:nvPr/>
        </p:nvSpPr>
        <p:spPr>
          <a:xfrm>
            <a:off x="3685984" y="5071517"/>
            <a:ext cx="299280" cy="5804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106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7813-C981-5168-6F47-E38DF569F28F}"/>
              </a:ext>
            </a:extLst>
          </p:cNvPr>
          <p:cNvSpPr>
            <a:spLocks noGrp="1"/>
          </p:cNvSpPr>
          <p:nvPr>
            <p:ph type="title"/>
          </p:nvPr>
        </p:nvSpPr>
        <p:spPr/>
        <p:txBody>
          <a:bodyPr/>
          <a:lstStyle/>
          <a:p>
            <a:r>
              <a:rPr lang="en-US" dirty="0"/>
              <a:t>Do NOT use a subaward when… </a:t>
            </a:r>
          </a:p>
        </p:txBody>
      </p:sp>
      <p:sp>
        <p:nvSpPr>
          <p:cNvPr id="3" name="Content Placeholder 2">
            <a:extLst>
              <a:ext uri="{FF2B5EF4-FFF2-40B4-BE49-F238E27FC236}">
                <a16:creationId xmlns:a16="http://schemas.microsoft.com/office/drawing/2014/main" id="{E0FBF1B2-4938-26A9-016C-B330DEA03E78}"/>
              </a:ext>
            </a:extLst>
          </p:cNvPr>
          <p:cNvSpPr>
            <a:spLocks noGrp="1"/>
          </p:cNvSpPr>
          <p:nvPr>
            <p:ph idx="1"/>
          </p:nvPr>
        </p:nvSpPr>
        <p:spPr/>
        <p:txBody>
          <a:bodyPr vert="horz" lIns="0" tIns="45720" rIns="0" bIns="45720" rtlCol="0" anchor="t">
            <a:normAutofit/>
          </a:bodyPr>
          <a:lstStyle/>
          <a:p>
            <a:r>
              <a:rPr lang="en-US" dirty="0"/>
              <a:t>1. The agreement provides for goods or services within normal business operations</a:t>
            </a:r>
          </a:p>
          <a:p>
            <a:r>
              <a:rPr lang="en-US" dirty="0"/>
              <a:t>2. The organization/business provides similar goods or services to many different purchasers</a:t>
            </a:r>
          </a:p>
          <a:p>
            <a:r>
              <a:rPr lang="en-US" dirty="0"/>
              <a:t>3. The organization/business operates in a competitive environment to procure the goods or services </a:t>
            </a:r>
          </a:p>
          <a:p>
            <a:r>
              <a:rPr lang="en-US" dirty="0"/>
              <a:t>4. Providing goods or services are ancillary to the operations of the funding agency, or the organization/business is not subject to the requirements of the funding agency</a:t>
            </a:r>
          </a:p>
        </p:txBody>
      </p:sp>
    </p:spTree>
    <p:extLst>
      <p:ext uri="{BB962C8B-B14F-4D97-AF65-F5344CB8AC3E}">
        <p14:creationId xmlns:p14="http://schemas.microsoft.com/office/powerpoint/2010/main" val="1556860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4B38-5500-47F6-9D47-B169D7B67CF7}"/>
              </a:ext>
            </a:extLst>
          </p:cNvPr>
          <p:cNvSpPr>
            <a:spLocks noGrp="1"/>
          </p:cNvSpPr>
          <p:nvPr>
            <p:ph type="title"/>
          </p:nvPr>
        </p:nvSpPr>
        <p:spPr/>
        <p:txBody>
          <a:bodyPr/>
          <a:lstStyle/>
          <a:p>
            <a:r>
              <a:rPr lang="en-US" sz="3600"/>
              <a:t>Session 3: Planning Subawards</a:t>
            </a:r>
          </a:p>
        </p:txBody>
      </p:sp>
      <p:sp>
        <p:nvSpPr>
          <p:cNvPr id="4" name="Content Placeholder 2">
            <a:extLst>
              <a:ext uri="{FF2B5EF4-FFF2-40B4-BE49-F238E27FC236}">
                <a16:creationId xmlns:a16="http://schemas.microsoft.com/office/drawing/2014/main" id="{4C259610-AC30-4B1F-B75F-98A81B838138}"/>
              </a:ext>
            </a:extLst>
          </p:cNvPr>
          <p:cNvSpPr>
            <a:spLocks noGrp="1"/>
          </p:cNvSpPr>
          <p:nvPr>
            <p:ph idx="1"/>
          </p:nvPr>
        </p:nvSpPr>
        <p:spPr/>
        <p:txBody>
          <a:bodyPr vert="horz" lIns="0" tIns="45720" rIns="0" bIns="45720" rtlCol="0" anchor="t">
            <a:normAutofit/>
          </a:bodyPr>
          <a:lstStyle/>
          <a:p>
            <a:pPr marL="0" marR="0" lvl="0" indent="0">
              <a:lnSpc>
                <a:spcPct val="107000"/>
              </a:lnSpc>
              <a:spcBef>
                <a:spcPts val="0"/>
              </a:spcBef>
              <a:spcAft>
                <a:spcPts val="0"/>
              </a:spcAft>
              <a:buNone/>
            </a:pPr>
            <a:r>
              <a:rPr lang="en-US" sz="2800" b="1" dirty="0">
                <a:solidFill>
                  <a:schemeClr val="tx1"/>
                </a:solidFill>
                <a:effectLst/>
                <a:ea typeface="Times New Roman" panose="02020603050405020304" pitchFamily="18" charset="0"/>
                <a:cs typeface="Calibri" panose="020F0502020204030204" pitchFamily="34" charset="0"/>
              </a:rPr>
              <a:t>Learning Objectives: </a:t>
            </a:r>
          </a:p>
          <a:p>
            <a:pPr marL="514350" indent="-514350">
              <a:buClrTx/>
              <a:buAutoNum type="arabicPeriod"/>
            </a:pPr>
            <a:r>
              <a:rPr lang="en-US" sz="2800" dirty="0"/>
              <a:t>Identify the planning stages for developing a subaward</a:t>
            </a:r>
          </a:p>
          <a:p>
            <a:pPr marL="514350" indent="-514350">
              <a:buClrTx/>
              <a:buAutoNum type="arabicPeriod"/>
            </a:pPr>
            <a:r>
              <a:rPr lang="en-US" sz="2800" dirty="0"/>
              <a:t>Understand how to develop and solicit responses to an RFP/RFA</a:t>
            </a:r>
          </a:p>
          <a:p>
            <a:pPr marL="514350" indent="-514350">
              <a:buClrTx/>
              <a:buAutoNum type="arabicPeriod"/>
            </a:pPr>
            <a:r>
              <a:rPr lang="en-US" sz="2800" dirty="0"/>
              <a:t>Detail the components of a Request for Proposals (RFP) and why they are important </a:t>
            </a:r>
          </a:p>
          <a:p>
            <a:pPr marL="514350" indent="-514350">
              <a:buClrTx/>
              <a:buAutoNum type="arabicPeriod"/>
            </a:pPr>
            <a:r>
              <a:rPr lang="en-US" sz="2800" dirty="0"/>
              <a:t>Develop independent cost estimate </a:t>
            </a:r>
          </a:p>
          <a:p>
            <a:pPr marL="0" indent="0">
              <a:buClrTx/>
              <a:buNone/>
            </a:pPr>
            <a:endParaRPr lang="en-US" sz="2800" dirty="0"/>
          </a:p>
        </p:txBody>
      </p:sp>
    </p:spTree>
    <p:extLst>
      <p:ext uri="{BB962C8B-B14F-4D97-AF65-F5344CB8AC3E}">
        <p14:creationId xmlns:p14="http://schemas.microsoft.com/office/powerpoint/2010/main" val="4099893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7BC88-702C-B9FB-E78F-C3A2FAFEF641}"/>
              </a:ext>
            </a:extLst>
          </p:cNvPr>
          <p:cNvSpPr txBox="1">
            <a:spLocks/>
          </p:cNvSpPr>
          <p:nvPr/>
        </p:nvSpPr>
        <p:spPr>
          <a:xfrm>
            <a:off x="1249680" y="2136078"/>
            <a:ext cx="10058400" cy="3760891"/>
          </a:xfrm>
          <a:prstGeom prst="rect">
            <a:avLst/>
          </a:prstGeom>
        </p:spPr>
        <p:txBody>
          <a:bodyPr vert="horz" lIns="0" tIns="45720" rIns="0" bIns="45720" rtlCol="0" anchor="t">
            <a:normAutofit fontScale="25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100000"/>
              </a:lnSpc>
              <a:buClrTx/>
              <a:buFont typeface="Calibri" panose="020F0502020204030204" pitchFamily="34" charset="0"/>
              <a:buAutoNum type="arabicPeriod"/>
            </a:pPr>
            <a:r>
              <a:rPr lang="en-US" sz="10000" dirty="0"/>
              <a:t>Planning </a:t>
            </a:r>
          </a:p>
          <a:p>
            <a:pPr marL="514350" indent="-514350">
              <a:lnSpc>
                <a:spcPct val="100000"/>
              </a:lnSpc>
              <a:buClrTx/>
              <a:buFont typeface="Calibri" panose="020F0502020204030204" pitchFamily="34" charset="0"/>
              <a:buAutoNum type="arabicPeriod"/>
            </a:pPr>
            <a:r>
              <a:rPr lang="en-US" sz="10000" dirty="0"/>
              <a:t>Factors for Consideration </a:t>
            </a:r>
          </a:p>
          <a:p>
            <a:pPr marL="514350" indent="-514350">
              <a:lnSpc>
                <a:spcPct val="100000"/>
              </a:lnSpc>
              <a:buClrTx/>
              <a:buFont typeface="Calibri" panose="020F0502020204030204" pitchFamily="34" charset="0"/>
              <a:buAutoNum type="arabicPeriod"/>
            </a:pPr>
            <a:r>
              <a:rPr lang="en-US" sz="10000" dirty="0"/>
              <a:t>Competitive or Non-Competitive</a:t>
            </a:r>
          </a:p>
          <a:p>
            <a:pPr marL="514350" indent="-514350">
              <a:lnSpc>
                <a:spcPct val="100000"/>
              </a:lnSpc>
              <a:buClrTx/>
              <a:buFont typeface="Calibri" panose="020F0502020204030204" pitchFamily="34" charset="0"/>
              <a:buAutoNum type="arabicPeriod"/>
            </a:pPr>
            <a:r>
              <a:rPr lang="en-US" sz="10000" dirty="0"/>
              <a:t>RFP Planning Stages</a:t>
            </a:r>
          </a:p>
          <a:p>
            <a:pPr marL="514350" indent="-514350">
              <a:lnSpc>
                <a:spcPct val="100000"/>
              </a:lnSpc>
              <a:buClrTx/>
              <a:buFont typeface="Calibri" panose="020F0502020204030204" pitchFamily="34" charset="0"/>
              <a:buAutoNum type="arabicPeriod"/>
            </a:pPr>
            <a:r>
              <a:rPr lang="en-US" sz="10000" dirty="0"/>
              <a:t>RFP Planning Timeline</a:t>
            </a:r>
          </a:p>
          <a:p>
            <a:pPr marL="514350" indent="-514350">
              <a:lnSpc>
                <a:spcPct val="100000"/>
              </a:lnSpc>
              <a:buClrTx/>
              <a:buFont typeface="Calibri" panose="020F0502020204030204" pitchFamily="34" charset="0"/>
              <a:buAutoNum type="arabicPeriod"/>
            </a:pPr>
            <a:r>
              <a:rPr lang="en-US" sz="10000" dirty="0"/>
              <a:t>Steps to Prepare the RFP</a:t>
            </a:r>
          </a:p>
          <a:p>
            <a:pPr marL="514350" indent="-514350">
              <a:lnSpc>
                <a:spcPct val="100000"/>
              </a:lnSpc>
              <a:buClrTx/>
              <a:buFont typeface="Calibri" panose="020F0502020204030204" pitchFamily="34" charset="0"/>
              <a:buAutoNum type="arabicPeriod"/>
            </a:pPr>
            <a:r>
              <a:rPr lang="en-US" sz="10000" dirty="0"/>
              <a:t>Recommended Sections in an RFP</a:t>
            </a:r>
          </a:p>
          <a:p>
            <a:pPr marL="514350" indent="-514350">
              <a:lnSpc>
                <a:spcPct val="100000"/>
              </a:lnSpc>
              <a:buClrTx/>
              <a:buFont typeface="Calibri" panose="020F0502020204030204" pitchFamily="34" charset="0"/>
              <a:buAutoNum type="arabicPeriod"/>
            </a:pPr>
            <a:r>
              <a:rPr lang="en-US" sz="10000" dirty="0"/>
              <a:t>RFP Sections</a:t>
            </a:r>
          </a:p>
          <a:p>
            <a:pPr marL="514350" indent="-514350">
              <a:lnSpc>
                <a:spcPct val="100000"/>
              </a:lnSpc>
              <a:buClrTx/>
              <a:buFont typeface="Calibri" panose="020F0502020204030204" pitchFamily="34" charset="0"/>
              <a:buAutoNum type="arabicPeriod"/>
            </a:pPr>
            <a:r>
              <a:rPr lang="en-US" sz="10000" dirty="0"/>
              <a:t>Budget for RFP</a:t>
            </a:r>
          </a:p>
          <a:p>
            <a:pPr marL="0" indent="0">
              <a:lnSpc>
                <a:spcPct val="107000"/>
              </a:lnSpc>
              <a:spcBef>
                <a:spcPts val="0"/>
              </a:spcBef>
              <a:spcAft>
                <a:spcPts val="0"/>
              </a:spcAft>
              <a:buFont typeface="Calibri" panose="020F0502020204030204" pitchFamily="34" charset="0"/>
              <a:buNone/>
            </a:pPr>
            <a:endParaRPr lang="en-US" sz="2400" dirty="0">
              <a:solidFill>
                <a:schemeClr val="tx1"/>
              </a:solidFill>
              <a:ea typeface="Times New Roman" panose="02020603050405020304" pitchFamily="18" charset="0"/>
              <a:cs typeface="Calibri" panose="020F0502020204030204" pitchFamily="34" charset="0"/>
            </a:endParaRPr>
          </a:p>
          <a:p>
            <a:pPr marL="0" indent="0">
              <a:buFont typeface="Calibri" panose="020F0502020204030204" pitchFamily="34" charset="0"/>
              <a:buNone/>
            </a:pPr>
            <a:endParaRPr lang="en-US" sz="2400" b="1" dirty="0"/>
          </a:p>
          <a:p>
            <a:pPr marL="0" indent="0">
              <a:buNone/>
            </a:pPr>
            <a:endParaRPr lang="en-US" sz="900" b="1" dirty="0">
              <a:solidFill>
                <a:schemeClr val="tx1"/>
              </a:solidFill>
              <a:cs typeface="Calibri" panose="020F0502020204030204" pitchFamily="34" charset="0"/>
            </a:endParaRPr>
          </a:p>
          <a:p>
            <a:pPr marL="0" indent="0">
              <a:buFont typeface="Calibri" panose="020F0502020204030204" pitchFamily="34" charset="0"/>
              <a:buNone/>
            </a:pPr>
            <a:endParaRPr lang="en-US" sz="1800" dirty="0"/>
          </a:p>
        </p:txBody>
      </p:sp>
      <p:sp>
        <p:nvSpPr>
          <p:cNvPr id="8" name="Title 1">
            <a:extLst>
              <a:ext uri="{FF2B5EF4-FFF2-40B4-BE49-F238E27FC236}">
                <a16:creationId xmlns:a16="http://schemas.microsoft.com/office/drawing/2014/main" id="{157133B9-D396-3623-35CC-FD456AD05240}"/>
              </a:ext>
            </a:extLst>
          </p:cNvPr>
          <p:cNvSpPr>
            <a:spLocks noGrp="1"/>
          </p:cNvSpPr>
          <p:nvPr>
            <p:ph type="title"/>
          </p:nvPr>
        </p:nvSpPr>
        <p:spPr>
          <a:xfrm>
            <a:off x="1097280" y="286605"/>
            <a:ext cx="10058400" cy="1450757"/>
          </a:xfrm>
        </p:spPr>
        <p:txBody>
          <a:bodyPr/>
          <a:lstStyle/>
          <a:p>
            <a:r>
              <a:rPr lang="en-US" sz="3600"/>
              <a:t>Session 3: Topics </a:t>
            </a:r>
          </a:p>
        </p:txBody>
      </p:sp>
    </p:spTree>
    <p:extLst>
      <p:ext uri="{BB962C8B-B14F-4D97-AF65-F5344CB8AC3E}">
        <p14:creationId xmlns:p14="http://schemas.microsoft.com/office/powerpoint/2010/main" val="1822065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9DB1-6BEF-4254-92F0-C5618AB8C570}"/>
              </a:ext>
            </a:extLst>
          </p:cNvPr>
          <p:cNvSpPr>
            <a:spLocks noGrp="1"/>
          </p:cNvSpPr>
          <p:nvPr>
            <p:ph type="title"/>
          </p:nvPr>
        </p:nvSpPr>
        <p:spPr/>
        <p:txBody>
          <a:bodyPr/>
          <a:lstStyle/>
          <a:p>
            <a:r>
              <a:rPr lang="en-US"/>
              <a:t>Factors for Consideration </a:t>
            </a:r>
          </a:p>
        </p:txBody>
      </p:sp>
      <p:sp>
        <p:nvSpPr>
          <p:cNvPr id="6" name="Content Placeholder 5">
            <a:extLst>
              <a:ext uri="{FF2B5EF4-FFF2-40B4-BE49-F238E27FC236}">
                <a16:creationId xmlns:a16="http://schemas.microsoft.com/office/drawing/2014/main" id="{732162A4-9DAE-8F0C-5774-4FFF55D0328F}"/>
              </a:ext>
            </a:extLst>
          </p:cNvPr>
          <p:cNvSpPr>
            <a:spLocks noGrp="1"/>
          </p:cNvSpPr>
          <p:nvPr>
            <p:ph idx="1"/>
          </p:nvPr>
        </p:nvSpPr>
        <p:spPr/>
        <p:txBody>
          <a:bodyPr vert="horz" lIns="0" tIns="45720" rIns="0" bIns="45720" rtlCol="0" anchor="t">
            <a:normAutofit/>
          </a:bodyPr>
          <a:lstStyle/>
          <a:p>
            <a:r>
              <a:rPr lang="en-US" dirty="0"/>
              <a:t>1.  </a:t>
            </a:r>
            <a:r>
              <a:rPr lang="en-US" b="1" dirty="0"/>
              <a:t>Prime recipient's budget:</a:t>
            </a:r>
            <a:r>
              <a:rPr lang="en-US" dirty="0"/>
              <a:t> Does the prime have sufficient budget allocation?</a:t>
            </a:r>
          </a:p>
          <a:p>
            <a:r>
              <a:rPr lang="en-US" dirty="0"/>
              <a:t>2. </a:t>
            </a:r>
            <a:r>
              <a:rPr lang="en-US" b="1" dirty="0"/>
              <a:t>Geographical scope:</a:t>
            </a:r>
            <a:r>
              <a:rPr lang="en-US" dirty="0"/>
              <a:t> Can the sub recipient best serve a given geographical area?</a:t>
            </a:r>
          </a:p>
          <a:p>
            <a:r>
              <a:rPr lang="en-US" dirty="0"/>
              <a:t>3.</a:t>
            </a:r>
            <a:r>
              <a:rPr lang="en-US" b="1" dirty="0"/>
              <a:t> Thematic area:</a:t>
            </a:r>
            <a:r>
              <a:rPr lang="en-US" dirty="0"/>
              <a:t> Do sub recipients have prior experience operating in the thematic area of the program?</a:t>
            </a:r>
          </a:p>
          <a:p>
            <a:r>
              <a:rPr lang="en-US" dirty="0"/>
              <a:t>4. </a:t>
            </a:r>
            <a:r>
              <a:rPr lang="en-US" b="1" dirty="0"/>
              <a:t>Demonstrated capacity:</a:t>
            </a:r>
            <a:r>
              <a:rPr lang="en-US" dirty="0"/>
              <a:t> Does the sub recipient have the required resources, capacity, and the experience to manage the subaward and implement activities in their scope? </a:t>
            </a:r>
          </a:p>
          <a:p>
            <a:r>
              <a:rPr lang="en-US" dirty="0"/>
              <a:t>5. </a:t>
            </a:r>
            <a:r>
              <a:rPr lang="en-US" b="1" dirty="0"/>
              <a:t>Roles and responsibilities:</a:t>
            </a:r>
            <a:r>
              <a:rPr lang="en-US" dirty="0"/>
              <a:t> Coverage of all aspects of program description</a:t>
            </a:r>
          </a:p>
          <a:p>
            <a:endParaRPr lang="en-US" dirty="0"/>
          </a:p>
          <a:p>
            <a:endParaRPr lang="en-US" dirty="0"/>
          </a:p>
        </p:txBody>
      </p:sp>
    </p:spTree>
    <p:extLst>
      <p:ext uri="{BB962C8B-B14F-4D97-AF65-F5344CB8AC3E}">
        <p14:creationId xmlns:p14="http://schemas.microsoft.com/office/powerpoint/2010/main" val="3197019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2514B-2D8A-ACA4-E7FD-8E6E56E7C7E4}"/>
              </a:ext>
            </a:extLst>
          </p:cNvPr>
          <p:cNvSpPr>
            <a:spLocks noGrp="1"/>
          </p:cNvSpPr>
          <p:nvPr>
            <p:ph type="title"/>
          </p:nvPr>
        </p:nvSpPr>
        <p:spPr/>
        <p:txBody>
          <a:bodyPr/>
          <a:lstStyle/>
          <a:p>
            <a:r>
              <a:rPr lang="en-US" dirty="0"/>
              <a:t>Competitive or Non-Competitive</a:t>
            </a:r>
          </a:p>
        </p:txBody>
      </p:sp>
      <p:sp>
        <p:nvSpPr>
          <p:cNvPr id="5" name="Content Placeholder 4">
            <a:extLst>
              <a:ext uri="{FF2B5EF4-FFF2-40B4-BE49-F238E27FC236}">
                <a16:creationId xmlns:a16="http://schemas.microsoft.com/office/drawing/2014/main" id="{0FA57A72-F4C7-6E25-3F27-8BFA8D96E145}"/>
              </a:ext>
            </a:extLst>
          </p:cNvPr>
          <p:cNvSpPr>
            <a:spLocks noGrp="1"/>
          </p:cNvSpPr>
          <p:nvPr>
            <p:ph idx="1"/>
          </p:nvPr>
        </p:nvSpPr>
        <p:spPr>
          <a:xfrm>
            <a:off x="1097280" y="1971675"/>
            <a:ext cx="10058400" cy="4476749"/>
          </a:xfrm>
        </p:spPr>
        <p:txBody>
          <a:bodyPr>
            <a:normAutofit fontScale="70000" lnSpcReduction="20000"/>
          </a:bodyPr>
          <a:lstStyle/>
          <a:p>
            <a:pPr algn="l"/>
            <a:r>
              <a:rPr lang="en-US" sz="2600" b="1" i="0" dirty="0">
                <a:solidFill>
                  <a:srgbClr val="000000"/>
                </a:solidFill>
                <a:effectLst/>
                <a:latin typeface="+mj-lt"/>
              </a:rPr>
              <a:t>The process of selecting subs determines </a:t>
            </a:r>
            <a:r>
              <a:rPr lang="en-US" sz="2600" b="1" dirty="0">
                <a:solidFill>
                  <a:srgbClr val="000000"/>
                </a:solidFill>
                <a:latin typeface="+mj-lt"/>
              </a:rPr>
              <a:t>the </a:t>
            </a:r>
            <a:r>
              <a:rPr lang="en-US" sz="2600" b="1" i="0" dirty="0">
                <a:solidFill>
                  <a:srgbClr val="000000"/>
                </a:solidFill>
                <a:effectLst/>
                <a:latin typeface="+mj-lt"/>
              </a:rPr>
              <a:t>justification required to secure USAID approval: </a:t>
            </a:r>
            <a:r>
              <a:rPr lang="en-US" sz="2600" b="1" dirty="0">
                <a:solidFill>
                  <a:srgbClr val="000000"/>
                </a:solidFill>
                <a:latin typeface="+mj-lt"/>
              </a:rPr>
              <a:t> </a:t>
            </a:r>
            <a:endParaRPr lang="en-US" sz="2600" b="1" i="0" dirty="0">
              <a:solidFill>
                <a:srgbClr val="000000"/>
              </a:solidFill>
              <a:effectLst/>
              <a:latin typeface="+mj-lt"/>
            </a:endParaRPr>
          </a:p>
          <a:p>
            <a:pPr algn="l"/>
            <a:r>
              <a:rPr lang="en-US" sz="2300" b="1" i="0" dirty="0">
                <a:solidFill>
                  <a:srgbClr val="000000"/>
                </a:solidFill>
                <a:effectLst/>
                <a:latin typeface="+mj-lt"/>
              </a:rPr>
              <a:t>1. Sub awardees selected competitively</a:t>
            </a:r>
          </a:p>
          <a:p>
            <a:pPr lvl="1">
              <a:buFont typeface="Arial" panose="020B0604020202020204" pitchFamily="34" charset="0"/>
              <a:buChar char="•"/>
            </a:pPr>
            <a:r>
              <a:rPr lang="en-US" sz="2100" dirty="0">
                <a:solidFill>
                  <a:srgbClr val="000000"/>
                </a:solidFill>
                <a:latin typeface="+mj-lt"/>
              </a:rPr>
              <a:t>P</a:t>
            </a:r>
            <a:r>
              <a:rPr lang="en-US" sz="2100" b="0" i="0" dirty="0">
                <a:solidFill>
                  <a:srgbClr val="000000"/>
                </a:solidFill>
                <a:effectLst/>
                <a:latin typeface="+mj-lt"/>
              </a:rPr>
              <a:t>referred selection process by USAID through Request for Applications (RFA) or Request for Proposal (RFP)</a:t>
            </a:r>
          </a:p>
          <a:p>
            <a:pPr algn="l"/>
            <a:r>
              <a:rPr lang="en-US" sz="2300" b="1" i="0" dirty="0">
                <a:solidFill>
                  <a:srgbClr val="000000"/>
                </a:solidFill>
                <a:effectLst/>
                <a:latin typeface="+mj-lt"/>
              </a:rPr>
              <a:t>2. Sub awardees identified within original application (non-competitive)</a:t>
            </a:r>
          </a:p>
          <a:p>
            <a:pPr lvl="1">
              <a:buFont typeface="Arial" panose="020B0604020202020204" pitchFamily="34" charset="0"/>
              <a:buChar char="•"/>
            </a:pPr>
            <a:r>
              <a:rPr lang="en-US" sz="2100" b="0" i="0" dirty="0">
                <a:solidFill>
                  <a:srgbClr val="000000"/>
                </a:solidFill>
                <a:effectLst/>
                <a:latin typeface="+mj-lt"/>
              </a:rPr>
              <a:t>These subs are identified when applying for the award and appear explicitly on the proposal to USAID </a:t>
            </a:r>
          </a:p>
          <a:p>
            <a:pPr lvl="1">
              <a:buFont typeface="Arial" panose="020B0604020202020204" pitchFamily="34" charset="0"/>
              <a:buChar char="•"/>
            </a:pPr>
            <a:r>
              <a:rPr lang="en-US" sz="2100" dirty="0">
                <a:solidFill>
                  <a:srgbClr val="000000"/>
                </a:solidFill>
                <a:latin typeface="+mj-lt"/>
              </a:rPr>
              <a:t>N</a:t>
            </a:r>
            <a:r>
              <a:rPr lang="en-US" sz="2100" b="0" i="0" dirty="0">
                <a:solidFill>
                  <a:srgbClr val="000000"/>
                </a:solidFill>
                <a:effectLst/>
                <a:latin typeface="+mj-lt"/>
              </a:rPr>
              <a:t>o further requirements are needed to select these partners for subaward</a:t>
            </a:r>
          </a:p>
          <a:p>
            <a:pPr algn="l"/>
            <a:r>
              <a:rPr lang="en-US" b="1" dirty="0">
                <a:solidFill>
                  <a:srgbClr val="000000"/>
                </a:solidFill>
                <a:latin typeface="+mj-lt"/>
              </a:rPr>
              <a:t>3. </a:t>
            </a:r>
            <a:r>
              <a:rPr lang="en-US" sz="2300" b="1" i="0" dirty="0">
                <a:solidFill>
                  <a:srgbClr val="000000"/>
                </a:solidFill>
                <a:effectLst/>
                <a:latin typeface="+mj-lt"/>
              </a:rPr>
              <a:t>Sub awardees selected by USAID (non-competitive) </a:t>
            </a:r>
          </a:p>
          <a:p>
            <a:pPr lvl="1">
              <a:buFont typeface="Arial" panose="020B0604020202020204" pitchFamily="34" charset="0"/>
              <a:buChar char="•"/>
            </a:pPr>
            <a:r>
              <a:rPr lang="en-US" sz="2100" b="0" i="0" dirty="0">
                <a:solidFill>
                  <a:srgbClr val="000000"/>
                </a:solidFill>
                <a:effectLst/>
                <a:latin typeface="+mj-lt"/>
              </a:rPr>
              <a:t>USG must provide </a:t>
            </a:r>
            <a:r>
              <a:rPr lang="en-US" sz="2100" dirty="0">
                <a:solidFill>
                  <a:srgbClr val="000000"/>
                </a:solidFill>
                <a:latin typeface="+mj-lt"/>
              </a:rPr>
              <a:t>legal </a:t>
            </a:r>
            <a:r>
              <a:rPr lang="en-US" sz="2100" b="0" i="0" dirty="0">
                <a:solidFill>
                  <a:srgbClr val="000000"/>
                </a:solidFill>
                <a:effectLst/>
                <a:latin typeface="+mj-lt"/>
              </a:rPr>
              <a:t>documentation that they have directed such inclusion and their rationale for doing so</a:t>
            </a:r>
          </a:p>
          <a:p>
            <a:pPr algn="l"/>
            <a:r>
              <a:rPr lang="en-US" sz="2300" b="1" i="0" dirty="0">
                <a:solidFill>
                  <a:srgbClr val="000000"/>
                </a:solidFill>
                <a:effectLst/>
                <a:latin typeface="+mj-lt"/>
              </a:rPr>
              <a:t>4. Sub awardees selected without competition because of unique attributes (non-competitive)</a:t>
            </a:r>
          </a:p>
          <a:p>
            <a:pPr lvl="1">
              <a:buFont typeface="Arial" panose="020B0604020202020204" pitchFamily="34" charset="0"/>
              <a:buChar char="•"/>
            </a:pPr>
            <a:r>
              <a:rPr lang="en-US" sz="2000" b="0" i="0" dirty="0">
                <a:solidFill>
                  <a:srgbClr val="000000"/>
                </a:solidFill>
                <a:effectLst/>
                <a:latin typeface="+mj-lt"/>
              </a:rPr>
              <a:t>In rare circumstance, sub awardees may be selected without competition because of their unique qualifications </a:t>
            </a:r>
          </a:p>
          <a:p>
            <a:pPr lvl="1">
              <a:buFont typeface="Arial" panose="020B0604020202020204" pitchFamily="34" charset="0"/>
              <a:buChar char="•"/>
            </a:pPr>
            <a:r>
              <a:rPr lang="en-US" sz="2000" b="0" i="0" dirty="0">
                <a:solidFill>
                  <a:srgbClr val="000000"/>
                </a:solidFill>
                <a:effectLst/>
                <a:latin typeface="+mj-lt"/>
              </a:rPr>
              <a:t>Sole sourcing requires justifying why there was no open solicitation </a:t>
            </a:r>
          </a:p>
          <a:p>
            <a:endParaRPr lang="en-US" dirty="0"/>
          </a:p>
        </p:txBody>
      </p:sp>
    </p:spTree>
    <p:extLst>
      <p:ext uri="{BB962C8B-B14F-4D97-AF65-F5344CB8AC3E}">
        <p14:creationId xmlns:p14="http://schemas.microsoft.com/office/powerpoint/2010/main" val="1209621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6534-DD5C-4A20-96D2-BCB16D8864EC}"/>
              </a:ext>
            </a:extLst>
          </p:cNvPr>
          <p:cNvSpPr>
            <a:spLocks noGrp="1"/>
          </p:cNvSpPr>
          <p:nvPr>
            <p:ph type="title"/>
          </p:nvPr>
        </p:nvSpPr>
        <p:spPr/>
        <p:txBody>
          <a:bodyPr/>
          <a:lstStyle/>
          <a:p>
            <a:r>
              <a:rPr lang="en-US"/>
              <a:t>RFP Planning Stages </a:t>
            </a:r>
          </a:p>
        </p:txBody>
      </p:sp>
      <p:sp>
        <p:nvSpPr>
          <p:cNvPr id="3" name="Content Placeholder 2">
            <a:extLst>
              <a:ext uri="{FF2B5EF4-FFF2-40B4-BE49-F238E27FC236}">
                <a16:creationId xmlns:a16="http://schemas.microsoft.com/office/drawing/2014/main" id="{B91259AD-2903-48EC-ABE8-C2A68C7C0FC9}"/>
              </a:ext>
            </a:extLst>
          </p:cNvPr>
          <p:cNvSpPr>
            <a:spLocks noGrp="1"/>
          </p:cNvSpPr>
          <p:nvPr>
            <p:ph idx="1"/>
          </p:nvPr>
        </p:nvSpPr>
        <p:spPr/>
        <p:txBody>
          <a:bodyPr vert="horz" lIns="0" tIns="45720" rIns="0" bIns="45720" rtlCol="0" anchor="t">
            <a:normAutofit/>
          </a:bodyPr>
          <a:lstStyle/>
          <a:p>
            <a:pPr marL="971550" lvl="1" indent="-571500">
              <a:buAutoNum type="arabicPeriod"/>
            </a:pPr>
            <a:r>
              <a:rPr lang="en-US" sz="2400" dirty="0"/>
              <a:t>Subaward plans are included in the prime’s proposal to USAID </a:t>
            </a:r>
            <a:endParaRPr lang="en-US" dirty="0"/>
          </a:p>
          <a:p>
            <a:pPr marL="971550" lvl="1" indent="-571500">
              <a:buAutoNum type="arabicPeriod"/>
            </a:pPr>
            <a:r>
              <a:rPr lang="en-US" sz="2400" dirty="0"/>
              <a:t>Prepare request for applications/tenders/proposals </a:t>
            </a:r>
          </a:p>
          <a:p>
            <a:pPr marL="971550" lvl="1" indent="-571500">
              <a:buAutoNum type="arabicPeriod"/>
            </a:pPr>
            <a:r>
              <a:rPr lang="en-US" sz="2400" dirty="0"/>
              <a:t>Select subrecipients</a:t>
            </a:r>
          </a:p>
          <a:p>
            <a:pPr marL="971550" lvl="1" indent="-571500">
              <a:buAutoNum type="arabicPeriod"/>
            </a:pPr>
            <a:r>
              <a:rPr lang="en-US" sz="2400" dirty="0"/>
              <a:t>Complete a pre-award survey</a:t>
            </a:r>
          </a:p>
          <a:p>
            <a:pPr marL="971550" lvl="1" indent="-571500">
              <a:buAutoNum type="arabicPeriod"/>
            </a:pPr>
            <a:r>
              <a:rPr lang="en-US" sz="2400" dirty="0"/>
              <a:t>Pre-award authorizations and conditions</a:t>
            </a:r>
          </a:p>
          <a:p>
            <a:endParaRPr lang="en-US" dirty="0"/>
          </a:p>
        </p:txBody>
      </p:sp>
    </p:spTree>
    <p:extLst>
      <p:ext uri="{BB962C8B-B14F-4D97-AF65-F5344CB8AC3E}">
        <p14:creationId xmlns:p14="http://schemas.microsoft.com/office/powerpoint/2010/main" val="390100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AF66-28DE-2B98-1D02-B7102B06BBAA}"/>
              </a:ext>
            </a:extLst>
          </p:cNvPr>
          <p:cNvSpPr>
            <a:spLocks noGrp="1"/>
          </p:cNvSpPr>
          <p:nvPr>
            <p:ph type="title"/>
          </p:nvPr>
        </p:nvSpPr>
        <p:spPr/>
        <p:txBody>
          <a:bodyPr/>
          <a:lstStyle/>
          <a:p>
            <a:pPr algn="ctr"/>
            <a:r>
              <a:rPr lang="en-US" dirty="0"/>
              <a:t>TRAINING SESSIONS</a:t>
            </a:r>
          </a:p>
        </p:txBody>
      </p:sp>
      <p:sp>
        <p:nvSpPr>
          <p:cNvPr id="4" name="Content Placeholder 2">
            <a:extLst>
              <a:ext uri="{FF2B5EF4-FFF2-40B4-BE49-F238E27FC236}">
                <a16:creationId xmlns:a16="http://schemas.microsoft.com/office/drawing/2014/main" id="{F9F0FAB4-7197-AB91-9847-3C692B61D7E0}"/>
              </a:ext>
            </a:extLst>
          </p:cNvPr>
          <p:cNvSpPr>
            <a:spLocks noGrp="1"/>
          </p:cNvSpPr>
          <p:nvPr>
            <p:ph idx="1"/>
          </p:nvPr>
        </p:nvSpPr>
        <p:spPr>
          <a:xfrm>
            <a:off x="1096963" y="2335213"/>
            <a:ext cx="4807448" cy="3760787"/>
          </a:xfrm>
        </p:spPr>
        <p:txBody>
          <a:bodyPr vert="horz" lIns="0" tIns="45720" rIns="0" bIns="45720" rtlCol="0" anchor="t">
            <a:normAutofit/>
          </a:bodyPr>
          <a:lstStyle/>
          <a:p>
            <a:pPr marL="0" marR="0" indent="0">
              <a:lnSpc>
                <a:spcPct val="107000"/>
              </a:lnSpc>
              <a:spcBef>
                <a:spcPts val="0"/>
              </a:spcBef>
              <a:spcAft>
                <a:spcPts val="800"/>
              </a:spcAft>
              <a:buClrTx/>
              <a:buNone/>
            </a:pPr>
            <a:r>
              <a:rPr lang="en-US" sz="1800" dirty="0">
                <a:latin typeface="Calibri" panose="020F0502020204030204" pitchFamily="34" charset="0"/>
                <a:cs typeface="Arial" panose="020B0604020202020204" pitchFamily="34" charset="0"/>
              </a:rPr>
              <a:t>Welcome and Introductions</a:t>
            </a:r>
          </a:p>
          <a:p>
            <a:pPr marL="251460" marR="0" indent="-342900">
              <a:lnSpc>
                <a:spcPct val="107000"/>
              </a:lnSpc>
              <a:spcBef>
                <a:spcPts val="0"/>
              </a:spcBef>
              <a:spcAft>
                <a:spcPts val="800"/>
              </a:spcAft>
              <a:buClrTx/>
              <a:buFont typeface="+mj-lt"/>
              <a:buAutoNum type="arabicPeriod"/>
            </a:pPr>
            <a:r>
              <a:rPr lang="en-US" sz="1800" dirty="0">
                <a:latin typeface="Calibri" panose="020F0502020204030204" pitchFamily="34" charset="0"/>
                <a:cs typeface="Arial" panose="020B0604020202020204" pitchFamily="34" charset="0"/>
              </a:rPr>
              <a:t>Compliance Requirements</a:t>
            </a:r>
          </a:p>
          <a:p>
            <a:pPr marL="251460" marR="0" indent="-342900">
              <a:lnSpc>
                <a:spcPct val="107000"/>
              </a:lnSpc>
              <a:spcBef>
                <a:spcPts val="0"/>
              </a:spcBef>
              <a:spcAft>
                <a:spcPts val="800"/>
              </a:spcAft>
              <a:buClrTx/>
              <a:buFont typeface="+mj-lt"/>
              <a:buAutoNum type="arabicPeriod"/>
            </a:pPr>
            <a:r>
              <a:rPr lang="en-US" sz="1800" dirty="0">
                <a:latin typeface="Calibri" panose="020F0502020204030204" pitchFamily="34" charset="0"/>
                <a:cs typeface="Arial" panose="020B0604020202020204" pitchFamily="34" charset="0"/>
              </a:rPr>
              <a:t>Types of Subawards and Subcontracts</a:t>
            </a:r>
          </a:p>
          <a:p>
            <a:pPr marL="251460" indent="-342900">
              <a:lnSpc>
                <a:spcPct val="107000"/>
              </a:lnSpc>
              <a:spcBef>
                <a:spcPts val="0"/>
              </a:spcBef>
              <a:spcAft>
                <a:spcPts val="800"/>
              </a:spcAft>
              <a:buClrTx/>
              <a:buFont typeface="+mj-lt"/>
              <a:buAutoNum type="arabicPeriod"/>
            </a:pPr>
            <a:r>
              <a:rPr lang="en-US" sz="1800" dirty="0">
                <a:latin typeface="Calibri" panose="020F0502020204030204" pitchFamily="34" charset="0"/>
                <a:cs typeface="Arial" panose="020B0604020202020204" pitchFamily="34" charset="0"/>
              </a:rPr>
              <a:t>Planning Subawards </a:t>
            </a:r>
          </a:p>
          <a:p>
            <a:pPr marL="251460" marR="0" indent="-342900">
              <a:lnSpc>
                <a:spcPct val="107000"/>
              </a:lnSpc>
              <a:spcBef>
                <a:spcPts val="0"/>
              </a:spcBef>
              <a:spcAft>
                <a:spcPts val="800"/>
              </a:spcAft>
              <a:buClrTx/>
              <a:buFont typeface="+mj-lt"/>
              <a:buAutoNum type="arabicPeriod"/>
            </a:pPr>
            <a:r>
              <a:rPr lang="en-US" sz="1800" dirty="0">
                <a:latin typeface="Calibri" panose="020F0502020204030204" pitchFamily="34" charset="0"/>
                <a:cs typeface="Arial" panose="020B0604020202020204" pitchFamily="34" charset="0"/>
              </a:rPr>
              <a:t>Evaluating and Selecting Applicants</a:t>
            </a:r>
          </a:p>
          <a:p>
            <a:pPr marL="251460" marR="0" indent="-342900">
              <a:lnSpc>
                <a:spcPct val="107000"/>
              </a:lnSpc>
              <a:spcBef>
                <a:spcPts val="0"/>
              </a:spcBef>
              <a:spcAft>
                <a:spcPts val="800"/>
              </a:spcAft>
              <a:buClrTx/>
              <a:buFont typeface="+mj-lt"/>
              <a:buAutoNum type="arabicPeriod"/>
            </a:pPr>
            <a:r>
              <a:rPr lang="en-US" sz="1800" dirty="0">
                <a:latin typeface="Calibri" panose="020F0502020204030204" pitchFamily="34" charset="0"/>
                <a:cs typeface="Arial" panose="020B0604020202020204" pitchFamily="34" charset="0"/>
              </a:rPr>
              <a:t>Pre-Award Survey and Risk Management</a:t>
            </a:r>
          </a:p>
          <a:p>
            <a:pPr marL="251460" marR="0" indent="-342900">
              <a:lnSpc>
                <a:spcPct val="107000"/>
              </a:lnSpc>
              <a:spcBef>
                <a:spcPts val="0"/>
              </a:spcBef>
              <a:spcAft>
                <a:spcPts val="800"/>
              </a:spcAft>
              <a:buClrTx/>
              <a:buFont typeface="+mj-lt"/>
              <a:buAutoNum type="arabicPeriod"/>
            </a:pPr>
            <a:r>
              <a:rPr lang="en-US" sz="1800" dirty="0">
                <a:latin typeface="Calibri" panose="020F0502020204030204" pitchFamily="34" charset="0"/>
                <a:cs typeface="Arial" panose="020B0604020202020204" pitchFamily="34" charset="0"/>
              </a:rPr>
              <a:t>Issuing Subawards</a:t>
            </a:r>
          </a:p>
          <a:p>
            <a:pPr marL="342900" indent="-342900">
              <a:lnSpc>
                <a:spcPct val="107000"/>
              </a:lnSpc>
              <a:spcBef>
                <a:spcPts val="0"/>
              </a:spcBef>
              <a:spcAft>
                <a:spcPts val="0"/>
              </a:spcAft>
              <a:buClrTx/>
              <a:buAutoNum type="arabicPeriod"/>
            </a:pPr>
            <a:endParaRPr lang="en-US" sz="2800" dirty="0">
              <a:effectLst/>
              <a:latin typeface="Segoe UI"/>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749300" lvl="3"/>
            <a:endParaRPr lang="en-US" dirty="0"/>
          </a:p>
        </p:txBody>
      </p:sp>
      <p:sp>
        <p:nvSpPr>
          <p:cNvPr id="6" name="TextBox 5">
            <a:extLst>
              <a:ext uri="{FF2B5EF4-FFF2-40B4-BE49-F238E27FC236}">
                <a16:creationId xmlns:a16="http://schemas.microsoft.com/office/drawing/2014/main" id="{8B542A71-2C11-4079-57C1-832BDEC047EA}"/>
              </a:ext>
            </a:extLst>
          </p:cNvPr>
          <p:cNvSpPr txBox="1"/>
          <p:nvPr/>
        </p:nvSpPr>
        <p:spPr>
          <a:xfrm>
            <a:off x="6836229" y="2352189"/>
            <a:ext cx="6096000" cy="2768450"/>
          </a:xfrm>
          <a:prstGeom prst="rect">
            <a:avLst/>
          </a:prstGeom>
          <a:noFill/>
        </p:spPr>
        <p:txBody>
          <a:bodyPr wrap="square">
            <a:spAutoFit/>
          </a:bodyPr>
          <a:lstStyle/>
          <a:p>
            <a:pPr marL="251460" indent="-342900">
              <a:lnSpc>
                <a:spcPct val="107000"/>
              </a:lnSpc>
              <a:spcBef>
                <a:spcPts val="0"/>
              </a:spcBef>
              <a:spcAft>
                <a:spcPts val="800"/>
              </a:spcAft>
              <a:buClrTx/>
              <a:buFont typeface="+mj-lt"/>
              <a:buAutoNum type="arabicPeriod" startAt="7"/>
            </a:pPr>
            <a:r>
              <a:rPr lang="en-US" sz="1800" dirty="0">
                <a:latin typeface="Calibri" panose="020F0502020204030204" pitchFamily="34" charset="0"/>
                <a:cs typeface="Arial" panose="020B0604020202020204" pitchFamily="34" charset="0"/>
              </a:rPr>
              <a:t>Subaward Reporting</a:t>
            </a:r>
          </a:p>
          <a:p>
            <a:pPr marL="251460" indent="-342900">
              <a:lnSpc>
                <a:spcPct val="107000"/>
              </a:lnSpc>
              <a:spcBef>
                <a:spcPts val="0"/>
              </a:spcBef>
              <a:spcAft>
                <a:spcPts val="800"/>
              </a:spcAft>
              <a:buClrTx/>
              <a:buFont typeface="+mj-lt"/>
              <a:buAutoNum type="arabicPeriod" startAt="7"/>
            </a:pPr>
            <a:r>
              <a:rPr lang="en-US" sz="1800" dirty="0">
                <a:latin typeface="Calibri" panose="020F0502020204030204" pitchFamily="34" charset="0"/>
                <a:cs typeface="Arial" panose="020B0604020202020204" pitchFamily="34" charset="0"/>
              </a:rPr>
              <a:t>Subaward Monitoring</a:t>
            </a:r>
          </a:p>
          <a:p>
            <a:pPr marL="251460" marR="0" indent="-342900">
              <a:lnSpc>
                <a:spcPct val="107000"/>
              </a:lnSpc>
              <a:spcBef>
                <a:spcPts val="0"/>
              </a:spcBef>
              <a:spcAft>
                <a:spcPts val="800"/>
              </a:spcAft>
              <a:buClrTx/>
              <a:buFont typeface="+mj-lt"/>
              <a:buAutoNum type="arabicPeriod" startAt="7"/>
            </a:pPr>
            <a:r>
              <a:rPr lang="en-US" sz="1800" dirty="0">
                <a:latin typeface="Calibri" panose="020F0502020204030204" pitchFamily="34" charset="0"/>
                <a:cs typeface="Arial" panose="020B0604020202020204" pitchFamily="34" charset="0"/>
              </a:rPr>
              <a:t>Financial Management</a:t>
            </a:r>
          </a:p>
          <a:p>
            <a:pPr marL="342900" marR="0" indent="-342900">
              <a:lnSpc>
                <a:spcPct val="107000"/>
              </a:lnSpc>
              <a:spcBef>
                <a:spcPts val="0"/>
              </a:spcBef>
              <a:spcAft>
                <a:spcPts val="800"/>
              </a:spcAft>
              <a:buClrTx/>
              <a:buFont typeface="+mj-lt"/>
              <a:buAutoNum type="arabicPeriod" startAt="7"/>
            </a:pPr>
            <a:r>
              <a:rPr lang="en-US" sz="1800" dirty="0">
                <a:latin typeface="Calibri" panose="020F0502020204030204" pitchFamily="34" charset="0"/>
                <a:cs typeface="Arial" panose="020B0604020202020204" pitchFamily="34" charset="0"/>
              </a:rPr>
              <a:t> Fraud Management</a:t>
            </a:r>
          </a:p>
          <a:p>
            <a:pPr marL="251460" marR="0" indent="-342900">
              <a:lnSpc>
                <a:spcPct val="107000"/>
              </a:lnSpc>
              <a:spcBef>
                <a:spcPts val="0"/>
              </a:spcBef>
              <a:spcAft>
                <a:spcPts val="800"/>
              </a:spcAft>
              <a:buClrTx/>
              <a:buFont typeface="+mj-lt"/>
              <a:buAutoNum type="arabicPeriod" startAt="7"/>
            </a:pPr>
            <a:r>
              <a:rPr lang="en-US" sz="1800" dirty="0">
                <a:latin typeface="Calibri" panose="020F0502020204030204" pitchFamily="34" charset="0"/>
                <a:cs typeface="Arial" panose="020B0604020202020204" pitchFamily="34" charset="0"/>
              </a:rPr>
              <a:t> Closeout</a:t>
            </a:r>
          </a:p>
          <a:p>
            <a:pPr marL="251460" marR="0" indent="-342900">
              <a:lnSpc>
                <a:spcPct val="107000"/>
              </a:lnSpc>
              <a:spcBef>
                <a:spcPts val="0"/>
              </a:spcBef>
              <a:spcAft>
                <a:spcPts val="800"/>
              </a:spcAft>
              <a:buClrTx/>
              <a:buFont typeface="+mj-lt"/>
              <a:buAutoNum type="arabicPeriod" startAt="7"/>
            </a:pPr>
            <a:r>
              <a:rPr lang="en-US" sz="1800" dirty="0">
                <a:latin typeface="Calibri" panose="020F0502020204030204" pitchFamily="34" charset="0"/>
                <a:cs typeface="Arial" panose="020B0604020202020204" pitchFamily="34" charset="0"/>
              </a:rPr>
              <a:t> Post test</a:t>
            </a:r>
          </a:p>
          <a:p>
            <a:pPr marL="251460" marR="0" indent="-342900">
              <a:lnSpc>
                <a:spcPct val="107000"/>
              </a:lnSpc>
              <a:spcBef>
                <a:spcPts val="0"/>
              </a:spcBef>
              <a:spcAft>
                <a:spcPts val="800"/>
              </a:spcAft>
              <a:buClrTx/>
              <a:buFont typeface="+mj-lt"/>
              <a:buAutoNum type="arabicPeriod" startAt="7"/>
            </a:pPr>
            <a:r>
              <a:rPr lang="en-US" dirty="0">
                <a:latin typeface="Calibri" panose="020F0502020204030204" pitchFamily="34" charset="0"/>
                <a:cs typeface="Arial" panose="020B0604020202020204" pitchFamily="34" charset="0"/>
              </a:rPr>
              <a:t> Certificates </a:t>
            </a:r>
            <a:endParaRPr lang="en-US" dirty="0"/>
          </a:p>
        </p:txBody>
      </p:sp>
    </p:spTree>
    <p:extLst>
      <p:ext uri="{BB962C8B-B14F-4D97-AF65-F5344CB8AC3E}">
        <p14:creationId xmlns:p14="http://schemas.microsoft.com/office/powerpoint/2010/main" val="2847788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A0DF-A26F-4AAE-8BF9-04CD6F9E6283}"/>
              </a:ext>
            </a:extLst>
          </p:cNvPr>
          <p:cNvSpPr>
            <a:spLocks noGrp="1"/>
          </p:cNvSpPr>
          <p:nvPr>
            <p:ph type="title"/>
          </p:nvPr>
        </p:nvSpPr>
        <p:spPr>
          <a:xfrm>
            <a:off x="1445740" y="92468"/>
            <a:ext cx="10058400" cy="1450757"/>
          </a:xfrm>
        </p:spPr>
        <p:txBody>
          <a:bodyPr/>
          <a:lstStyle/>
          <a:p>
            <a:pPr algn="ctr"/>
            <a:r>
              <a:rPr lang="en-US" sz="4800"/>
              <a:t>RFP Planning Timeline</a:t>
            </a:r>
            <a:endParaRPr lang="en-US"/>
          </a:p>
        </p:txBody>
      </p:sp>
      <p:sp>
        <p:nvSpPr>
          <p:cNvPr id="37" name="TextBox 36">
            <a:extLst>
              <a:ext uri="{FF2B5EF4-FFF2-40B4-BE49-F238E27FC236}">
                <a16:creationId xmlns:a16="http://schemas.microsoft.com/office/drawing/2014/main" id="{7DF1821F-4D90-41A5-9DB0-B698BA0EB883}"/>
              </a:ext>
            </a:extLst>
          </p:cNvPr>
          <p:cNvSpPr txBox="1"/>
          <p:nvPr/>
        </p:nvSpPr>
        <p:spPr>
          <a:xfrm>
            <a:off x="642551" y="1877421"/>
            <a:ext cx="11829535" cy="2062103"/>
          </a:xfrm>
          <a:prstGeom prst="rect">
            <a:avLst/>
          </a:prstGeom>
          <a:noFill/>
        </p:spPr>
        <p:txBody>
          <a:bodyPr wrap="square" lIns="91440" tIns="45720" rIns="91440" bIns="45720" anchor="t">
            <a:spAutoFit/>
          </a:bodyPr>
          <a:lstStyle/>
          <a:p>
            <a:endParaRPr lang="en-US" sz="2000" dirty="0"/>
          </a:p>
          <a:p>
            <a:r>
              <a:rPr lang="en-US" sz="2400" dirty="0"/>
              <a:t>Allocate a reasonable amount of time for each stage (see estimates below)</a:t>
            </a:r>
          </a:p>
          <a:p>
            <a:endParaRPr lang="en-US" sz="2400" dirty="0"/>
          </a:p>
          <a:p>
            <a:r>
              <a:rPr lang="en-US" sz="2400" dirty="0"/>
              <a:t>Poor planning can delay work and create unnecessary cost</a:t>
            </a:r>
          </a:p>
          <a:p>
            <a:endParaRPr lang="en-US" dirty="0"/>
          </a:p>
          <a:p>
            <a:pPr marL="342900" indent="-342900">
              <a:buAutoNum type="arabicPeriod"/>
            </a:pPr>
            <a:endParaRPr lang="en-US" dirty="0"/>
          </a:p>
        </p:txBody>
      </p:sp>
      <p:graphicFrame>
        <p:nvGraphicFramePr>
          <p:cNvPr id="12" name="Table 13">
            <a:extLst>
              <a:ext uri="{FF2B5EF4-FFF2-40B4-BE49-F238E27FC236}">
                <a16:creationId xmlns:a16="http://schemas.microsoft.com/office/drawing/2014/main" id="{5284347C-B530-4076-AA1B-481DCF501B89}"/>
              </a:ext>
            </a:extLst>
          </p:cNvPr>
          <p:cNvGraphicFramePr>
            <a:graphicFrameLocks noGrp="1"/>
          </p:cNvGraphicFramePr>
          <p:nvPr>
            <p:extLst>
              <p:ext uri="{D42A27DB-BD31-4B8C-83A1-F6EECF244321}">
                <p14:modId xmlns:p14="http://schemas.microsoft.com/office/powerpoint/2010/main" val="2464727163"/>
              </p:ext>
            </p:extLst>
          </p:nvPr>
        </p:nvGraphicFramePr>
        <p:xfrm>
          <a:off x="1850768" y="3644098"/>
          <a:ext cx="8128000" cy="2225040"/>
        </p:xfrm>
        <a:graphic>
          <a:graphicData uri="http://schemas.openxmlformats.org/drawingml/2006/table">
            <a:tbl>
              <a:tblPr firstRow="1" bandRow="1">
                <a:tableStyleId>{5C22544A-7EE6-4342-B048-85BDC9FD1C3A}</a:tableStyleId>
              </a:tblPr>
              <a:tblGrid>
                <a:gridCol w="3660346">
                  <a:extLst>
                    <a:ext uri="{9D8B030D-6E8A-4147-A177-3AD203B41FA5}">
                      <a16:colId xmlns:a16="http://schemas.microsoft.com/office/drawing/2014/main" val="1616164169"/>
                    </a:ext>
                  </a:extLst>
                </a:gridCol>
                <a:gridCol w="4467654">
                  <a:extLst>
                    <a:ext uri="{9D8B030D-6E8A-4147-A177-3AD203B41FA5}">
                      <a16:colId xmlns:a16="http://schemas.microsoft.com/office/drawing/2014/main" val="4221321780"/>
                    </a:ext>
                  </a:extLst>
                </a:gridCol>
              </a:tblGrid>
              <a:tr h="370840">
                <a:tc>
                  <a:txBody>
                    <a:bodyPr/>
                    <a:lstStyle/>
                    <a:p>
                      <a:pPr algn="ctr"/>
                      <a:r>
                        <a:rPr lang="en-US"/>
                        <a:t>Estimated  Number of Days </a:t>
                      </a:r>
                    </a:p>
                  </a:txBody>
                  <a:tcPr/>
                </a:tc>
                <a:tc>
                  <a:txBody>
                    <a:bodyPr/>
                    <a:lstStyle/>
                    <a:p>
                      <a:r>
                        <a:rPr lang="en-US"/>
                        <a:t> Task</a:t>
                      </a:r>
                    </a:p>
                  </a:txBody>
                  <a:tcPr/>
                </a:tc>
                <a:extLst>
                  <a:ext uri="{0D108BD9-81ED-4DB2-BD59-A6C34878D82A}">
                    <a16:rowId xmlns:a16="http://schemas.microsoft.com/office/drawing/2014/main" val="2324355874"/>
                  </a:ext>
                </a:extLst>
              </a:tr>
              <a:tr h="370840">
                <a:tc>
                  <a:txBody>
                    <a:bodyPr/>
                    <a:lstStyle/>
                    <a:p>
                      <a:pPr algn="ctr"/>
                      <a:r>
                        <a:rPr lang="en-US"/>
                        <a:t>30 </a:t>
                      </a:r>
                    </a:p>
                  </a:txBody>
                  <a:tcPr/>
                </a:tc>
                <a:tc>
                  <a:txBody>
                    <a:bodyPr/>
                    <a:lstStyle/>
                    <a:p>
                      <a:r>
                        <a:rPr lang="en-US"/>
                        <a:t>Develop Request for Proposals</a:t>
                      </a:r>
                    </a:p>
                  </a:txBody>
                  <a:tcPr/>
                </a:tc>
                <a:extLst>
                  <a:ext uri="{0D108BD9-81ED-4DB2-BD59-A6C34878D82A}">
                    <a16:rowId xmlns:a16="http://schemas.microsoft.com/office/drawing/2014/main" val="554817533"/>
                  </a:ext>
                </a:extLst>
              </a:tr>
              <a:tr h="370840">
                <a:tc>
                  <a:txBody>
                    <a:bodyPr/>
                    <a:lstStyle/>
                    <a:p>
                      <a:pPr algn="ctr"/>
                      <a:r>
                        <a:rPr lang="en-US"/>
                        <a:t>24 </a:t>
                      </a:r>
                    </a:p>
                  </a:txBody>
                  <a:tcPr/>
                </a:tc>
                <a:tc>
                  <a:txBody>
                    <a:bodyPr/>
                    <a:lstStyle/>
                    <a:p>
                      <a:r>
                        <a:rPr lang="en-US"/>
                        <a:t>Respond to Proposal Questions</a:t>
                      </a:r>
                    </a:p>
                  </a:txBody>
                  <a:tcPr/>
                </a:tc>
                <a:extLst>
                  <a:ext uri="{0D108BD9-81ED-4DB2-BD59-A6C34878D82A}">
                    <a16:rowId xmlns:a16="http://schemas.microsoft.com/office/drawing/2014/main" val="828256712"/>
                  </a:ext>
                </a:extLst>
              </a:tr>
              <a:tr h="370840">
                <a:tc>
                  <a:txBody>
                    <a:bodyPr/>
                    <a:lstStyle/>
                    <a:p>
                      <a:pPr algn="ctr"/>
                      <a:r>
                        <a:rPr lang="en-US"/>
                        <a:t>30 </a:t>
                      </a:r>
                    </a:p>
                  </a:txBody>
                  <a:tcPr/>
                </a:tc>
                <a:tc>
                  <a:txBody>
                    <a:bodyPr/>
                    <a:lstStyle/>
                    <a:p>
                      <a:r>
                        <a:rPr lang="en-US"/>
                        <a:t>Evaluate and Select Proposals</a:t>
                      </a:r>
                    </a:p>
                  </a:txBody>
                  <a:tcPr/>
                </a:tc>
                <a:extLst>
                  <a:ext uri="{0D108BD9-81ED-4DB2-BD59-A6C34878D82A}">
                    <a16:rowId xmlns:a16="http://schemas.microsoft.com/office/drawing/2014/main" val="2594207270"/>
                  </a:ext>
                </a:extLst>
              </a:tr>
              <a:tr h="370840">
                <a:tc>
                  <a:txBody>
                    <a:bodyPr/>
                    <a:lstStyle/>
                    <a:p>
                      <a:pPr algn="ctr"/>
                      <a:r>
                        <a:rPr lang="en-US"/>
                        <a:t>10 </a:t>
                      </a:r>
                    </a:p>
                  </a:txBody>
                  <a:tcPr/>
                </a:tc>
                <a:tc>
                  <a:txBody>
                    <a:bodyPr/>
                    <a:lstStyle/>
                    <a:p>
                      <a:r>
                        <a:rPr lang="en-US"/>
                        <a:t>Pre-Award Survey </a:t>
                      </a:r>
                    </a:p>
                  </a:txBody>
                  <a:tcPr/>
                </a:tc>
                <a:extLst>
                  <a:ext uri="{0D108BD9-81ED-4DB2-BD59-A6C34878D82A}">
                    <a16:rowId xmlns:a16="http://schemas.microsoft.com/office/drawing/2014/main" val="880518572"/>
                  </a:ext>
                </a:extLst>
              </a:tr>
              <a:tr h="370840">
                <a:tc>
                  <a:txBody>
                    <a:bodyPr/>
                    <a:lstStyle/>
                    <a:p>
                      <a:pPr algn="ctr"/>
                      <a:r>
                        <a:rPr lang="en-US"/>
                        <a:t>5</a:t>
                      </a:r>
                    </a:p>
                  </a:txBody>
                  <a:tcPr/>
                </a:tc>
                <a:tc>
                  <a:txBody>
                    <a:bodyPr/>
                    <a:lstStyle/>
                    <a:p>
                      <a:r>
                        <a:rPr lang="en-US"/>
                        <a:t>Award Contract</a:t>
                      </a:r>
                    </a:p>
                  </a:txBody>
                  <a:tcPr/>
                </a:tc>
                <a:extLst>
                  <a:ext uri="{0D108BD9-81ED-4DB2-BD59-A6C34878D82A}">
                    <a16:rowId xmlns:a16="http://schemas.microsoft.com/office/drawing/2014/main" val="2518012116"/>
                  </a:ext>
                </a:extLst>
              </a:tr>
            </a:tbl>
          </a:graphicData>
        </a:graphic>
      </p:graphicFrame>
    </p:spTree>
    <p:extLst>
      <p:ext uri="{BB962C8B-B14F-4D97-AF65-F5344CB8AC3E}">
        <p14:creationId xmlns:p14="http://schemas.microsoft.com/office/powerpoint/2010/main" val="4241469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72E7-90A6-1723-E70C-1682FCDB1B1A}"/>
              </a:ext>
            </a:extLst>
          </p:cNvPr>
          <p:cNvSpPr>
            <a:spLocks noGrp="1"/>
          </p:cNvSpPr>
          <p:nvPr>
            <p:ph type="title"/>
          </p:nvPr>
        </p:nvSpPr>
        <p:spPr/>
        <p:txBody>
          <a:bodyPr/>
          <a:lstStyle/>
          <a:p>
            <a:r>
              <a:rPr lang="en-US">
                <a:ea typeface="+mj-lt"/>
                <a:cs typeface="+mj-lt"/>
              </a:rPr>
              <a:t>Steps to Prepare the RFP</a:t>
            </a:r>
            <a:endParaRPr lang="en-US"/>
          </a:p>
        </p:txBody>
      </p:sp>
      <p:sp>
        <p:nvSpPr>
          <p:cNvPr id="3" name="Content Placeholder 2">
            <a:extLst>
              <a:ext uri="{FF2B5EF4-FFF2-40B4-BE49-F238E27FC236}">
                <a16:creationId xmlns:a16="http://schemas.microsoft.com/office/drawing/2014/main" id="{025DCD2B-25D5-8492-0947-B5A612E5D0AC}"/>
              </a:ext>
            </a:extLst>
          </p:cNvPr>
          <p:cNvSpPr>
            <a:spLocks noGrp="1"/>
          </p:cNvSpPr>
          <p:nvPr>
            <p:ph idx="1"/>
          </p:nvPr>
        </p:nvSpPr>
        <p:spPr>
          <a:xfrm>
            <a:off x="1097280" y="1477173"/>
            <a:ext cx="10058400" cy="4391921"/>
          </a:xfrm>
        </p:spPr>
        <p:txBody>
          <a:bodyPr vert="horz" lIns="0" tIns="45720" rIns="0" bIns="45720" rtlCol="0" anchor="t">
            <a:normAutofit fontScale="92500" lnSpcReduction="10000"/>
          </a:bodyPr>
          <a:lstStyle/>
          <a:p>
            <a:pPr marL="0" indent="0">
              <a:buNone/>
            </a:pPr>
            <a:endParaRPr lang="en-US" sz="2400" dirty="0">
              <a:ea typeface="+mn-lt"/>
              <a:cs typeface="+mn-lt"/>
            </a:endParaRPr>
          </a:p>
          <a:p>
            <a:pPr marL="457200" indent="-457200">
              <a:buClrTx/>
              <a:buFont typeface="+mj-lt"/>
              <a:buAutoNum type="arabicPeriod"/>
            </a:pPr>
            <a:r>
              <a:rPr lang="en-US" sz="2400" dirty="0">
                <a:ea typeface="+mn-lt"/>
                <a:cs typeface="+mn-lt"/>
              </a:rPr>
              <a:t>Determine the scope of work, timeline, and budget available.</a:t>
            </a:r>
          </a:p>
          <a:p>
            <a:pPr marL="457200" indent="-457200">
              <a:buClrTx/>
              <a:buFont typeface="+mj-lt"/>
              <a:buAutoNum type="arabicPeriod"/>
            </a:pPr>
            <a:r>
              <a:rPr lang="en-US" sz="2400" dirty="0">
                <a:ea typeface="+mn-lt"/>
                <a:cs typeface="+mn-lt"/>
              </a:rPr>
              <a:t>Determine the award-phase decision-making roles and process, including the person(s) responsible for each decision, development of a review committee, and who will correspond with and notify applicants. </a:t>
            </a:r>
            <a:endParaRPr lang="en-US" dirty="0"/>
          </a:p>
          <a:p>
            <a:pPr marL="457200" indent="-457200">
              <a:buClrTx/>
              <a:buFont typeface="+mj-lt"/>
              <a:buAutoNum type="arabicPeriod"/>
            </a:pPr>
            <a:r>
              <a:rPr lang="en-US" sz="2400" dirty="0">
                <a:ea typeface="+mn-lt"/>
                <a:cs typeface="+mn-lt"/>
              </a:rPr>
              <a:t>Develop the request. </a:t>
            </a:r>
          </a:p>
          <a:p>
            <a:pPr marL="457200" indent="-457200">
              <a:buClrTx/>
              <a:buFont typeface="+mj-lt"/>
              <a:buAutoNum type="arabicPeriod"/>
            </a:pPr>
            <a:r>
              <a:rPr lang="en-US" sz="2400" dirty="0"/>
              <a:t>Publish/advertise the request, such as posting it on social media or in a way that it is accessible to the public. </a:t>
            </a:r>
          </a:p>
          <a:p>
            <a:pPr marL="457200" indent="-457200">
              <a:buClrTx/>
              <a:buFont typeface="+mj-lt"/>
              <a:buAutoNum type="arabicPeriod"/>
            </a:pPr>
            <a:r>
              <a:rPr lang="en-US" sz="2400" dirty="0">
                <a:ea typeface="+mn-lt"/>
                <a:cs typeface="+mn-lt"/>
              </a:rPr>
              <a:t>Host a question-and-answer (Q&amp;A) period during the response period—the more details provided up front, the more time saved later.</a:t>
            </a:r>
            <a:endParaRPr lang="en-US" sz="2400" dirty="0">
              <a:solidFill>
                <a:srgbClr val="404040"/>
              </a:solidFill>
            </a:endParaRPr>
          </a:p>
          <a:p>
            <a:pPr marL="0" indent="0">
              <a:buNone/>
            </a:pPr>
            <a:endParaRPr lang="en-US" sz="2400" dirty="0">
              <a:solidFill>
                <a:srgbClr val="FF0000"/>
              </a:solidFill>
            </a:endParaRPr>
          </a:p>
          <a:p>
            <a:pPr>
              <a:buFont typeface="Wingdings,Sans-Serif" panose="020F0502020204030204" pitchFamily="34" charset="0"/>
              <a:buChar char="q"/>
            </a:pPr>
            <a:endParaRPr lang="en-US" sz="2400" dirty="0"/>
          </a:p>
          <a:p>
            <a:pPr>
              <a:buFont typeface="Wingdings,Sans-Serif" panose="020F0502020204030204" pitchFamily="34" charset="0"/>
              <a:buChar char="q"/>
            </a:pPr>
            <a:endParaRPr lang="en-US" dirty="0"/>
          </a:p>
          <a:p>
            <a:endParaRPr lang="en-US" dirty="0"/>
          </a:p>
        </p:txBody>
      </p:sp>
    </p:spTree>
    <p:extLst>
      <p:ext uri="{BB962C8B-B14F-4D97-AF65-F5344CB8AC3E}">
        <p14:creationId xmlns:p14="http://schemas.microsoft.com/office/powerpoint/2010/main" val="526988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72E7-90A6-1723-E70C-1682FCDB1B1A}"/>
              </a:ext>
            </a:extLst>
          </p:cNvPr>
          <p:cNvSpPr>
            <a:spLocks noGrp="1"/>
          </p:cNvSpPr>
          <p:nvPr>
            <p:ph type="title"/>
          </p:nvPr>
        </p:nvSpPr>
        <p:spPr/>
        <p:txBody>
          <a:bodyPr>
            <a:normAutofit/>
          </a:bodyPr>
          <a:lstStyle/>
          <a:p>
            <a:r>
              <a:rPr lang="en-US"/>
              <a:t>Recommended Sections in a Request for Proposal (RFP)</a:t>
            </a:r>
          </a:p>
        </p:txBody>
      </p:sp>
      <p:sp>
        <p:nvSpPr>
          <p:cNvPr id="6" name="Content Placeholder 5">
            <a:extLst>
              <a:ext uri="{FF2B5EF4-FFF2-40B4-BE49-F238E27FC236}">
                <a16:creationId xmlns:a16="http://schemas.microsoft.com/office/drawing/2014/main" id="{47F8F748-4CDF-FEB9-0828-9400203E1F2C}"/>
              </a:ext>
            </a:extLst>
          </p:cNvPr>
          <p:cNvSpPr>
            <a:spLocks noGrp="1"/>
          </p:cNvSpPr>
          <p:nvPr>
            <p:ph idx="1"/>
          </p:nvPr>
        </p:nvSpPr>
        <p:spPr>
          <a:xfrm>
            <a:off x="1097280" y="1727204"/>
            <a:ext cx="10058400" cy="4141890"/>
          </a:xfrm>
        </p:spPr>
        <p:txBody>
          <a:bodyPr vert="horz" lIns="0" tIns="45720" rIns="0" bIns="45720" rtlCol="0" anchor="t">
            <a:noAutofit/>
          </a:bodyPr>
          <a:lstStyle/>
          <a:p>
            <a:pPr>
              <a:buClr>
                <a:srgbClr val="29A8E7"/>
              </a:buClr>
            </a:pPr>
            <a:endParaRPr lang="en-US" dirty="0">
              <a:ea typeface="+mn-lt"/>
              <a:cs typeface="+mn-lt"/>
            </a:endParaRPr>
          </a:p>
          <a:p>
            <a:pPr marL="657860" lvl="1" indent="-457200">
              <a:buAutoNum type="romanUcPeriod"/>
            </a:pPr>
            <a:r>
              <a:rPr lang="en-US" sz="2400" dirty="0">
                <a:ea typeface="+mn-lt"/>
                <a:cs typeface="+mn-lt"/>
              </a:rPr>
              <a:t>Brief Project Overview </a:t>
            </a:r>
          </a:p>
          <a:p>
            <a:pPr marL="657860" lvl="1" indent="-457200">
              <a:buAutoNum type="romanUcPeriod"/>
            </a:pPr>
            <a:r>
              <a:rPr lang="en-US" sz="2400" dirty="0">
                <a:ea typeface="+mn-lt"/>
                <a:cs typeface="+mn-lt"/>
              </a:rPr>
              <a:t>Your Organization’s Background </a:t>
            </a:r>
          </a:p>
          <a:p>
            <a:pPr marL="657860" lvl="1" indent="-457200">
              <a:buAutoNum type="romanUcPeriod"/>
            </a:pPr>
            <a:r>
              <a:rPr lang="en-US" sz="2400" dirty="0">
                <a:ea typeface="+mn-lt"/>
                <a:cs typeface="+mn-lt"/>
              </a:rPr>
              <a:t>Project Goals &amp; Target Audience </a:t>
            </a:r>
          </a:p>
          <a:p>
            <a:pPr marL="657860" lvl="1" indent="-457200">
              <a:buAutoNum type="romanUcPeriod"/>
            </a:pPr>
            <a:r>
              <a:rPr lang="en-US" sz="2400" dirty="0">
                <a:ea typeface="+mn-lt"/>
                <a:cs typeface="+mn-lt"/>
              </a:rPr>
              <a:t>Scope of Work &amp; Deliverables </a:t>
            </a:r>
          </a:p>
          <a:p>
            <a:pPr marL="657860" lvl="1" indent="-457200">
              <a:buAutoNum type="romanUcPeriod"/>
            </a:pPr>
            <a:r>
              <a:rPr lang="en-US" sz="2400" dirty="0">
                <a:ea typeface="+mn-lt"/>
                <a:cs typeface="+mn-lt"/>
              </a:rPr>
              <a:t>Budget </a:t>
            </a:r>
          </a:p>
          <a:p>
            <a:pPr marL="657860" lvl="1" indent="-457200">
              <a:buAutoNum type="romanUcPeriod"/>
            </a:pPr>
            <a:r>
              <a:rPr lang="en-US" sz="2400" dirty="0">
                <a:ea typeface="+mn-lt"/>
                <a:cs typeface="+mn-lt"/>
              </a:rPr>
              <a:t>RFP Instructions</a:t>
            </a:r>
          </a:p>
          <a:p>
            <a:pPr marL="657860" lvl="1" indent="-457200">
              <a:buAutoNum type="romanUcPeriod"/>
            </a:pPr>
            <a:r>
              <a:rPr lang="en-US" sz="2400" dirty="0">
                <a:ea typeface="+mn-lt"/>
                <a:cs typeface="+mn-lt"/>
              </a:rPr>
              <a:t>Eligibility Criteria </a:t>
            </a:r>
          </a:p>
          <a:p>
            <a:pPr marL="657860" lvl="1" indent="-457200">
              <a:buAutoNum type="romanUcPeriod"/>
            </a:pPr>
            <a:r>
              <a:rPr lang="en-US" sz="2400" dirty="0">
                <a:ea typeface="+mn-lt"/>
                <a:cs typeface="+mn-lt"/>
              </a:rPr>
              <a:t>Evaluation Criteria</a:t>
            </a:r>
          </a:p>
          <a:p>
            <a:pPr>
              <a:buClr>
                <a:srgbClr val="29A8E7"/>
              </a:buClr>
            </a:pPr>
            <a:endParaRPr lang="en-US" dirty="0">
              <a:ea typeface="+mn-lt"/>
              <a:cs typeface="+mn-lt"/>
            </a:endParaRPr>
          </a:p>
          <a:p>
            <a:pPr>
              <a:buClr>
                <a:srgbClr val="29A8E7"/>
              </a:buClr>
            </a:pPr>
            <a:endParaRPr lang="en-US" dirty="0">
              <a:ea typeface="+mn-lt"/>
              <a:cs typeface="+mn-lt"/>
            </a:endParaRPr>
          </a:p>
        </p:txBody>
      </p:sp>
    </p:spTree>
    <p:extLst>
      <p:ext uri="{BB962C8B-B14F-4D97-AF65-F5344CB8AC3E}">
        <p14:creationId xmlns:p14="http://schemas.microsoft.com/office/powerpoint/2010/main" val="2789215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FF15-DCEF-1A00-4F63-38419D522E64}"/>
              </a:ext>
            </a:extLst>
          </p:cNvPr>
          <p:cNvSpPr>
            <a:spLocks noGrp="1"/>
          </p:cNvSpPr>
          <p:nvPr>
            <p:ph type="title"/>
          </p:nvPr>
        </p:nvSpPr>
        <p:spPr/>
        <p:txBody>
          <a:bodyPr/>
          <a:lstStyle/>
          <a:p>
            <a:r>
              <a:rPr lang="en-US"/>
              <a:t>RFP Sections </a:t>
            </a:r>
          </a:p>
        </p:txBody>
      </p:sp>
      <p:sp>
        <p:nvSpPr>
          <p:cNvPr id="3" name="Content Placeholder 2">
            <a:extLst>
              <a:ext uri="{FF2B5EF4-FFF2-40B4-BE49-F238E27FC236}">
                <a16:creationId xmlns:a16="http://schemas.microsoft.com/office/drawing/2014/main" id="{577013F5-2DFD-AEFF-36C6-4F233E7CC76C}"/>
              </a:ext>
            </a:extLst>
          </p:cNvPr>
          <p:cNvSpPr>
            <a:spLocks noGrp="1"/>
          </p:cNvSpPr>
          <p:nvPr>
            <p:ph idx="1"/>
          </p:nvPr>
        </p:nvSpPr>
        <p:spPr/>
        <p:txBody>
          <a:bodyPr vert="horz" lIns="0" tIns="45720" rIns="0" bIns="45720" rtlCol="0" anchor="t">
            <a:normAutofit/>
          </a:bodyPr>
          <a:lstStyle/>
          <a:p>
            <a:pPr algn="just">
              <a:spcAft>
                <a:spcPts val="0"/>
              </a:spcAft>
            </a:pPr>
            <a:endParaRPr lang="en-US" dirty="0"/>
          </a:p>
          <a:p>
            <a:pPr algn="just">
              <a:spcAft>
                <a:spcPts val="0"/>
              </a:spcAft>
            </a:pPr>
            <a:r>
              <a:rPr lang="en-US" sz="2400" b="1" dirty="0">
                <a:ea typeface="+mn-lt"/>
                <a:cs typeface="+mn-lt"/>
              </a:rPr>
              <a:t>I. Brief Project Overview:  </a:t>
            </a:r>
          </a:p>
          <a:p>
            <a:pPr algn="just">
              <a:spcAft>
                <a:spcPts val="0"/>
              </a:spcAft>
              <a:buClr>
                <a:schemeClr val="tx1"/>
              </a:buClr>
              <a:buFont typeface="Arial" panose="020F0502020204030204" pitchFamily="34" charset="0"/>
              <a:buChar char="•"/>
            </a:pPr>
            <a:r>
              <a:rPr lang="en-US" sz="2400" dirty="0">
                <a:solidFill>
                  <a:schemeClr val="tx1"/>
                </a:solidFill>
                <a:ea typeface="+mn-lt"/>
                <a:cs typeface="+mn-lt"/>
              </a:rPr>
              <a:t> Introduce your organization (the organization issuing the RFP) and the purpose of the RFP. </a:t>
            </a:r>
          </a:p>
          <a:p>
            <a:pPr algn="just">
              <a:spcAft>
                <a:spcPts val="0"/>
              </a:spcAft>
              <a:buClr>
                <a:schemeClr val="tx1"/>
              </a:buClr>
              <a:buFont typeface="Arial" panose="020F0502020204030204" pitchFamily="34" charset="0"/>
              <a:buChar char="•"/>
            </a:pPr>
            <a:r>
              <a:rPr lang="en-US" sz="2400" dirty="0">
                <a:solidFill>
                  <a:schemeClr val="tx1"/>
                </a:solidFill>
                <a:ea typeface="+mn-lt"/>
                <a:cs typeface="+mn-lt"/>
              </a:rPr>
              <a:t> State not only what you want the service provider to do, but also why. </a:t>
            </a:r>
          </a:p>
          <a:p>
            <a:pPr algn="just">
              <a:spcAft>
                <a:spcPts val="0"/>
              </a:spcAft>
              <a:buClr>
                <a:schemeClr val="tx1"/>
              </a:buClr>
              <a:buFont typeface="Arial" panose="020F0502020204030204" pitchFamily="34" charset="0"/>
              <a:buChar char="•"/>
            </a:pPr>
            <a:r>
              <a:rPr lang="en-US" sz="2400" dirty="0">
                <a:solidFill>
                  <a:schemeClr val="tx1"/>
                </a:solidFill>
                <a:ea typeface="+mn-lt"/>
                <a:cs typeface="+mn-lt"/>
              </a:rPr>
              <a:t> Instead of describing a solution, articulate the problem. Focusing on the job to be done encourages the responder to think outside the box.</a:t>
            </a:r>
          </a:p>
        </p:txBody>
      </p:sp>
    </p:spTree>
    <p:extLst>
      <p:ext uri="{BB962C8B-B14F-4D97-AF65-F5344CB8AC3E}">
        <p14:creationId xmlns:p14="http://schemas.microsoft.com/office/powerpoint/2010/main" val="2744305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FF15-DCEF-1A00-4F63-38419D522E64}"/>
              </a:ext>
            </a:extLst>
          </p:cNvPr>
          <p:cNvSpPr>
            <a:spLocks noGrp="1"/>
          </p:cNvSpPr>
          <p:nvPr>
            <p:ph type="title"/>
          </p:nvPr>
        </p:nvSpPr>
        <p:spPr/>
        <p:txBody>
          <a:bodyPr/>
          <a:lstStyle/>
          <a:p>
            <a:r>
              <a:rPr lang="en-US" dirty="0"/>
              <a:t>RFP Sections Continued</a:t>
            </a:r>
          </a:p>
        </p:txBody>
      </p:sp>
      <p:sp>
        <p:nvSpPr>
          <p:cNvPr id="3" name="Content Placeholder 2">
            <a:extLst>
              <a:ext uri="{FF2B5EF4-FFF2-40B4-BE49-F238E27FC236}">
                <a16:creationId xmlns:a16="http://schemas.microsoft.com/office/drawing/2014/main" id="{577013F5-2DFD-AEFF-36C6-4F233E7CC76C}"/>
              </a:ext>
            </a:extLst>
          </p:cNvPr>
          <p:cNvSpPr>
            <a:spLocks noGrp="1"/>
          </p:cNvSpPr>
          <p:nvPr>
            <p:ph idx="1"/>
          </p:nvPr>
        </p:nvSpPr>
        <p:spPr/>
        <p:txBody>
          <a:bodyPr vert="horz" lIns="0" tIns="45720" rIns="0" bIns="45720" rtlCol="0" anchor="t">
            <a:normAutofit lnSpcReduction="10000"/>
          </a:bodyPr>
          <a:lstStyle/>
          <a:p>
            <a:pPr algn="just">
              <a:spcAft>
                <a:spcPts val="0"/>
              </a:spcAft>
            </a:pPr>
            <a:endParaRPr lang="en-US" dirty="0"/>
          </a:p>
          <a:p>
            <a:pPr algn="just">
              <a:spcAft>
                <a:spcPts val="0"/>
              </a:spcAft>
            </a:pPr>
            <a:r>
              <a:rPr lang="en-US" sz="2400" b="1" dirty="0">
                <a:ea typeface="+mn-lt"/>
                <a:cs typeface="+mn-lt"/>
              </a:rPr>
              <a:t>II. Your Organization’s Background</a:t>
            </a:r>
            <a:r>
              <a:rPr lang="en-US" sz="2400" dirty="0">
                <a:ea typeface="+mn-lt"/>
                <a:cs typeface="+mn-lt"/>
              </a:rPr>
              <a:t>: </a:t>
            </a:r>
          </a:p>
          <a:p>
            <a:pPr algn="just">
              <a:spcAft>
                <a:spcPts val="0"/>
              </a:spcAft>
              <a:buClr>
                <a:schemeClr val="tx1"/>
              </a:buClr>
              <a:buFont typeface="Arial" panose="020F0502020204030204" pitchFamily="34" charset="0"/>
              <a:buChar char="•"/>
            </a:pPr>
            <a:r>
              <a:rPr lang="en-US" sz="2600" dirty="0">
                <a:solidFill>
                  <a:schemeClr val="tx1"/>
                </a:solidFill>
                <a:ea typeface="+mn-lt"/>
                <a:cs typeface="+mn-lt"/>
              </a:rPr>
              <a:t>  Describe your organization, what it does, and how it does what it does. </a:t>
            </a:r>
          </a:p>
          <a:p>
            <a:pPr algn="just">
              <a:spcAft>
                <a:spcPts val="0"/>
              </a:spcAft>
              <a:buClr>
                <a:schemeClr val="tx1"/>
              </a:buClr>
              <a:buFont typeface="Arial" panose="020F0502020204030204" pitchFamily="34" charset="0"/>
              <a:buChar char="•"/>
            </a:pPr>
            <a:r>
              <a:rPr lang="en-US" sz="2600" dirty="0">
                <a:solidFill>
                  <a:schemeClr val="tx1"/>
                </a:solidFill>
                <a:ea typeface="+mn-lt"/>
                <a:cs typeface="+mn-lt"/>
              </a:rPr>
              <a:t> Outline the organization's values. By describing your values, you’re more likely to find an organization that’s a good value fit for your goals and processes. What makes your organization unique? Why does its work matter? Why is it important? </a:t>
            </a:r>
          </a:p>
          <a:p>
            <a:pPr algn="just">
              <a:spcAft>
                <a:spcPts val="0"/>
              </a:spcAft>
            </a:pPr>
            <a:r>
              <a:rPr lang="en-US" sz="2400" b="1" dirty="0">
                <a:ea typeface="+mn-lt"/>
                <a:cs typeface="+mn-lt"/>
              </a:rPr>
              <a:t>  </a:t>
            </a:r>
            <a:endParaRPr lang="en-US" dirty="0"/>
          </a:p>
        </p:txBody>
      </p:sp>
    </p:spTree>
    <p:extLst>
      <p:ext uri="{BB962C8B-B14F-4D97-AF65-F5344CB8AC3E}">
        <p14:creationId xmlns:p14="http://schemas.microsoft.com/office/powerpoint/2010/main" val="3790912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FF15-DCEF-1A00-4F63-38419D522E64}"/>
              </a:ext>
            </a:extLst>
          </p:cNvPr>
          <p:cNvSpPr>
            <a:spLocks noGrp="1"/>
          </p:cNvSpPr>
          <p:nvPr>
            <p:ph type="title"/>
          </p:nvPr>
        </p:nvSpPr>
        <p:spPr/>
        <p:txBody>
          <a:bodyPr/>
          <a:lstStyle/>
          <a:p>
            <a:r>
              <a:rPr lang="en-US"/>
              <a:t>RFP Sections Continued</a:t>
            </a:r>
          </a:p>
        </p:txBody>
      </p:sp>
      <p:sp>
        <p:nvSpPr>
          <p:cNvPr id="3" name="Content Placeholder 2">
            <a:extLst>
              <a:ext uri="{FF2B5EF4-FFF2-40B4-BE49-F238E27FC236}">
                <a16:creationId xmlns:a16="http://schemas.microsoft.com/office/drawing/2014/main" id="{577013F5-2DFD-AEFF-36C6-4F233E7CC76C}"/>
              </a:ext>
            </a:extLst>
          </p:cNvPr>
          <p:cNvSpPr>
            <a:spLocks noGrp="1"/>
          </p:cNvSpPr>
          <p:nvPr>
            <p:ph idx="1"/>
          </p:nvPr>
        </p:nvSpPr>
        <p:spPr>
          <a:xfrm>
            <a:off x="1168717" y="1965329"/>
            <a:ext cx="10058400" cy="4796734"/>
          </a:xfrm>
        </p:spPr>
        <p:txBody>
          <a:bodyPr vert="horz" lIns="0" tIns="45720" rIns="0" bIns="45720" rtlCol="0" anchor="t">
            <a:normAutofit lnSpcReduction="10000"/>
          </a:bodyPr>
          <a:lstStyle/>
          <a:p>
            <a:pPr marL="0" indent="0" algn="just">
              <a:spcAft>
                <a:spcPts val="0"/>
              </a:spcAft>
              <a:buNone/>
            </a:pPr>
            <a:r>
              <a:rPr lang="en-US" b="1" dirty="0">
                <a:ea typeface="+mn-lt"/>
                <a:cs typeface="+mn-lt"/>
              </a:rPr>
              <a:t>III. Project Goals &amp; Target Audience:</a:t>
            </a:r>
            <a:r>
              <a:rPr lang="en-US" dirty="0">
                <a:ea typeface="+mn-lt"/>
                <a:cs typeface="+mn-lt"/>
              </a:rPr>
              <a:t> </a:t>
            </a:r>
            <a:endParaRPr lang="en-US" dirty="0"/>
          </a:p>
          <a:p>
            <a:pPr algn="just">
              <a:spcAft>
                <a:spcPts val="0"/>
              </a:spcAft>
              <a:buClr>
                <a:schemeClr val="tx1"/>
              </a:buClr>
              <a:buFont typeface="Arial" panose="020F0502020204030204" pitchFamily="34" charset="0"/>
              <a:buChar char="•"/>
            </a:pPr>
            <a:r>
              <a:rPr lang="en-US" sz="2100" dirty="0">
                <a:ea typeface="+mn-lt"/>
                <a:cs typeface="+mn-lt"/>
              </a:rPr>
              <a:t> Explain what you hope the offeror will accomplish and whom you want them to serve, including a timeline of what needs to get done. </a:t>
            </a:r>
          </a:p>
          <a:p>
            <a:pPr algn="just">
              <a:spcAft>
                <a:spcPts val="0"/>
              </a:spcAft>
              <a:buNone/>
            </a:pPr>
            <a:r>
              <a:rPr lang="en-US" b="1" dirty="0">
                <a:ea typeface="+mn-lt"/>
                <a:cs typeface="+mn-lt"/>
              </a:rPr>
              <a:t>IV. Scope of Work &amp; Deliverables: </a:t>
            </a:r>
            <a:r>
              <a:rPr lang="en-US" dirty="0">
                <a:ea typeface="+mn-lt"/>
                <a:cs typeface="+mn-lt"/>
              </a:rPr>
              <a:t> </a:t>
            </a:r>
          </a:p>
          <a:p>
            <a:pPr algn="just">
              <a:spcAft>
                <a:spcPts val="0"/>
              </a:spcAft>
              <a:buClr>
                <a:schemeClr val="tx1"/>
              </a:buClr>
              <a:buFont typeface="Arial" panose="020F0502020204030204" pitchFamily="34" charset="0"/>
              <a:buChar char="•"/>
            </a:pPr>
            <a:r>
              <a:rPr lang="en-US" sz="2100" dirty="0">
                <a:ea typeface="+mn-lt"/>
                <a:cs typeface="+mn-lt"/>
              </a:rPr>
              <a:t> Describe, in as much detail as possible, all the services you want and the deliverables you expect. </a:t>
            </a:r>
          </a:p>
          <a:p>
            <a:pPr algn="just">
              <a:spcAft>
                <a:spcPts val="0"/>
              </a:spcAft>
              <a:buNone/>
            </a:pPr>
            <a:r>
              <a:rPr lang="en-US" b="1" dirty="0">
                <a:ea typeface="+mn-lt"/>
                <a:cs typeface="+mn-lt"/>
              </a:rPr>
              <a:t>V. Budget: </a:t>
            </a:r>
            <a:endParaRPr lang="en-US" dirty="0">
              <a:ea typeface="+mn-lt"/>
              <a:cs typeface="+mn-lt"/>
            </a:endParaRPr>
          </a:p>
          <a:p>
            <a:pPr algn="just">
              <a:spcAft>
                <a:spcPts val="0"/>
              </a:spcAft>
              <a:buClr>
                <a:schemeClr val="tx1"/>
              </a:buClr>
              <a:buFont typeface="Arial" panose="020F0502020204030204" pitchFamily="34" charset="0"/>
              <a:buChar char="•"/>
            </a:pPr>
            <a:r>
              <a:rPr lang="en-US" dirty="0">
                <a:ea typeface="+mn-lt"/>
                <a:cs typeface="+mn-lt"/>
              </a:rPr>
              <a:t> Provide the ceiling budget amount of the planned project. </a:t>
            </a:r>
          </a:p>
          <a:p>
            <a:pPr algn="just">
              <a:spcAft>
                <a:spcPts val="0"/>
              </a:spcAft>
              <a:buClr>
                <a:schemeClr val="tx1"/>
              </a:buClr>
              <a:buFont typeface="Arial" panose="020F0502020204030204" pitchFamily="34" charset="0"/>
              <a:buChar char="•"/>
            </a:pPr>
            <a:r>
              <a:rPr lang="en-US" dirty="0">
                <a:ea typeface="+mn-lt"/>
                <a:cs typeface="+mn-lt"/>
              </a:rPr>
              <a:t> State if matching funds are required and how much.</a:t>
            </a:r>
          </a:p>
          <a:p>
            <a:pPr algn="just">
              <a:spcAft>
                <a:spcPts val="0"/>
              </a:spcAft>
              <a:buClr>
                <a:schemeClr val="tx1"/>
              </a:buClr>
              <a:buFont typeface="Arial" panose="020F0502020204030204" pitchFamily="34" charset="0"/>
              <a:buChar char="•"/>
            </a:pPr>
            <a:r>
              <a:rPr lang="en-US" dirty="0">
                <a:ea typeface="+mn-lt"/>
                <a:cs typeface="+mn-lt"/>
              </a:rPr>
              <a:t> The prime recipient must provide a budget template to be used for the RFP. </a:t>
            </a:r>
          </a:p>
          <a:p>
            <a:pPr marL="0" indent="0" algn="just">
              <a:spcAft>
                <a:spcPts val="0"/>
              </a:spcAft>
              <a:buNone/>
            </a:pPr>
            <a:r>
              <a:rPr lang="en-US" sz="2400" b="1" dirty="0">
                <a:latin typeface="Segoe UI"/>
                <a:ea typeface="+mn-lt"/>
                <a:cs typeface="+mn-lt"/>
              </a:rPr>
              <a:t>  </a:t>
            </a:r>
            <a:endParaRPr lang="en-US" dirty="0">
              <a:latin typeface="Segoe UI"/>
              <a:cs typeface="Segoe UI"/>
            </a:endParaRPr>
          </a:p>
        </p:txBody>
      </p:sp>
    </p:spTree>
    <p:extLst>
      <p:ext uri="{BB962C8B-B14F-4D97-AF65-F5344CB8AC3E}">
        <p14:creationId xmlns:p14="http://schemas.microsoft.com/office/powerpoint/2010/main" val="3916087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FF15-DCEF-1A00-4F63-38419D522E64}"/>
              </a:ext>
            </a:extLst>
          </p:cNvPr>
          <p:cNvSpPr>
            <a:spLocks noGrp="1"/>
          </p:cNvSpPr>
          <p:nvPr>
            <p:ph type="title"/>
          </p:nvPr>
        </p:nvSpPr>
        <p:spPr/>
        <p:txBody>
          <a:bodyPr/>
          <a:lstStyle/>
          <a:p>
            <a:r>
              <a:rPr lang="en-US"/>
              <a:t>RFP Sections Continued</a:t>
            </a:r>
          </a:p>
        </p:txBody>
      </p:sp>
      <p:sp>
        <p:nvSpPr>
          <p:cNvPr id="3" name="Content Placeholder 2">
            <a:extLst>
              <a:ext uri="{FF2B5EF4-FFF2-40B4-BE49-F238E27FC236}">
                <a16:creationId xmlns:a16="http://schemas.microsoft.com/office/drawing/2014/main" id="{577013F5-2DFD-AEFF-36C6-4F233E7CC76C}"/>
              </a:ext>
            </a:extLst>
          </p:cNvPr>
          <p:cNvSpPr>
            <a:spLocks noGrp="1"/>
          </p:cNvSpPr>
          <p:nvPr>
            <p:ph idx="1"/>
          </p:nvPr>
        </p:nvSpPr>
        <p:spPr>
          <a:xfrm>
            <a:off x="1168717" y="1953423"/>
            <a:ext cx="10058400" cy="5165827"/>
          </a:xfrm>
        </p:spPr>
        <p:txBody>
          <a:bodyPr vert="horz" lIns="0" tIns="45720" rIns="0" bIns="45720" rtlCol="0" anchor="t">
            <a:normAutofit/>
          </a:bodyPr>
          <a:lstStyle/>
          <a:p>
            <a:pPr marL="0" indent="0" algn="just">
              <a:spcAft>
                <a:spcPts val="0"/>
              </a:spcAft>
              <a:buNone/>
            </a:pPr>
            <a:r>
              <a:rPr lang="en-US" b="1" dirty="0">
                <a:ea typeface="+mn-lt"/>
                <a:cs typeface="+mn-lt"/>
              </a:rPr>
              <a:t>VI. RFP Instructions </a:t>
            </a:r>
          </a:p>
          <a:p>
            <a:pPr algn="just">
              <a:spcAft>
                <a:spcPts val="0"/>
              </a:spcAft>
              <a:buClr>
                <a:schemeClr val="tx1"/>
              </a:buClr>
              <a:buFont typeface="Arial" panose="020F0502020204030204" pitchFamily="34" charset="0"/>
              <a:buChar char="•"/>
            </a:pPr>
            <a:r>
              <a:rPr lang="en-US" dirty="0">
                <a:ea typeface="+mn-lt"/>
                <a:cs typeface="+mn-lt"/>
              </a:rPr>
              <a:t> Clearly state all documents and information required to support the RFP.  </a:t>
            </a:r>
          </a:p>
          <a:p>
            <a:pPr algn="just">
              <a:spcAft>
                <a:spcPts val="0"/>
              </a:spcAft>
              <a:buClr>
                <a:schemeClr val="tx1"/>
              </a:buClr>
              <a:buFont typeface="Arial" panose="020F0502020204030204" pitchFamily="34" charset="0"/>
              <a:buChar char="•"/>
            </a:pPr>
            <a:r>
              <a:rPr lang="en-US" dirty="0">
                <a:ea typeface="+mn-lt"/>
                <a:cs typeface="+mn-lt"/>
              </a:rPr>
              <a:t> The proposal and budget that must be prepared according to the format and instructions provided by the prime recipient. </a:t>
            </a:r>
          </a:p>
          <a:p>
            <a:pPr algn="just">
              <a:spcAft>
                <a:spcPts val="0"/>
              </a:spcAft>
              <a:buClr>
                <a:schemeClr val="tx1"/>
              </a:buClr>
              <a:buFont typeface="Arial" panose="020F0502020204030204" pitchFamily="34" charset="0"/>
              <a:buChar char="•"/>
            </a:pPr>
            <a:r>
              <a:rPr lang="en-US" dirty="0">
                <a:ea typeface="+mn-lt"/>
                <a:cs typeface="+mn-lt"/>
              </a:rPr>
              <a:t> Provide both proposal and budget templates with clear instructions on required information. </a:t>
            </a:r>
          </a:p>
          <a:p>
            <a:pPr algn="just">
              <a:spcAft>
                <a:spcPts val="0"/>
              </a:spcAft>
              <a:buClr>
                <a:schemeClr val="tx1"/>
              </a:buClr>
              <a:buFont typeface="Arial" panose="020F0502020204030204" pitchFamily="34" charset="0"/>
              <a:buChar char="•"/>
            </a:pPr>
            <a:r>
              <a:rPr lang="en-US" dirty="0">
                <a:ea typeface="+mn-lt"/>
                <a:cs typeface="+mn-lt"/>
              </a:rPr>
              <a:t> In some circumstances, a prime recipient can specify the number of pages required for a whole proposal, and even in each specific sub-section within the proposal; font; spacing to be used; the kinds of documents required to accompany the application; and how this information should be submitted and by when. </a:t>
            </a:r>
            <a:endParaRPr lang="en-US" dirty="0"/>
          </a:p>
          <a:p>
            <a:pPr algn="just">
              <a:spcAft>
                <a:spcPts val="0"/>
              </a:spcAft>
              <a:buClr>
                <a:schemeClr val="tx1"/>
              </a:buClr>
              <a:buFont typeface="Arial" panose="020F0502020204030204" pitchFamily="34" charset="0"/>
              <a:buChar char="•"/>
            </a:pPr>
            <a:r>
              <a:rPr lang="en-US" dirty="0">
                <a:ea typeface="+mn-lt"/>
                <a:cs typeface="+mn-lt"/>
              </a:rPr>
              <a:t> It is the responsibility of prospective applicants to strictly follow the instructions provided. </a:t>
            </a:r>
            <a:endParaRPr lang="en-US" dirty="0"/>
          </a:p>
          <a:p>
            <a:pPr algn="just">
              <a:spcAft>
                <a:spcPts val="0"/>
              </a:spcAft>
              <a:buNone/>
            </a:pPr>
            <a:endParaRPr lang="en-US" sz="1600" dirty="0">
              <a:ea typeface="+mn-lt"/>
              <a:cs typeface="+mn-lt"/>
            </a:endParaRPr>
          </a:p>
          <a:p>
            <a:pPr marL="0" indent="0" algn="just">
              <a:spcAft>
                <a:spcPts val="0"/>
              </a:spcAft>
              <a:buNone/>
            </a:pPr>
            <a:r>
              <a:rPr lang="en-US" sz="2400" b="1" dirty="0">
                <a:latin typeface="Segoe UI"/>
                <a:ea typeface="+mn-lt"/>
                <a:cs typeface="+mn-lt"/>
              </a:rPr>
              <a:t>  </a:t>
            </a:r>
            <a:endParaRPr lang="en-US" dirty="0">
              <a:latin typeface="Segoe UI"/>
              <a:cs typeface="Segoe UI"/>
            </a:endParaRPr>
          </a:p>
        </p:txBody>
      </p:sp>
    </p:spTree>
    <p:extLst>
      <p:ext uri="{BB962C8B-B14F-4D97-AF65-F5344CB8AC3E}">
        <p14:creationId xmlns:p14="http://schemas.microsoft.com/office/powerpoint/2010/main" val="4294639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FF15-DCEF-1A00-4F63-38419D522E64}"/>
              </a:ext>
            </a:extLst>
          </p:cNvPr>
          <p:cNvSpPr>
            <a:spLocks noGrp="1"/>
          </p:cNvSpPr>
          <p:nvPr>
            <p:ph type="title"/>
          </p:nvPr>
        </p:nvSpPr>
        <p:spPr/>
        <p:txBody>
          <a:bodyPr/>
          <a:lstStyle/>
          <a:p>
            <a:r>
              <a:rPr lang="en-US"/>
              <a:t>RFP Sections Continued</a:t>
            </a:r>
          </a:p>
        </p:txBody>
      </p:sp>
      <p:sp>
        <p:nvSpPr>
          <p:cNvPr id="3" name="Content Placeholder 2">
            <a:extLst>
              <a:ext uri="{FF2B5EF4-FFF2-40B4-BE49-F238E27FC236}">
                <a16:creationId xmlns:a16="http://schemas.microsoft.com/office/drawing/2014/main" id="{577013F5-2DFD-AEFF-36C6-4F233E7CC76C}"/>
              </a:ext>
            </a:extLst>
          </p:cNvPr>
          <p:cNvSpPr>
            <a:spLocks noGrp="1"/>
          </p:cNvSpPr>
          <p:nvPr>
            <p:ph idx="1"/>
          </p:nvPr>
        </p:nvSpPr>
        <p:spPr>
          <a:xfrm>
            <a:off x="1097280" y="2048673"/>
            <a:ext cx="10058400" cy="4808640"/>
          </a:xfrm>
        </p:spPr>
        <p:txBody>
          <a:bodyPr vert="horz" lIns="0" tIns="45720" rIns="0" bIns="45720" rtlCol="0" anchor="t">
            <a:normAutofit fontScale="92500"/>
          </a:bodyPr>
          <a:lstStyle/>
          <a:p>
            <a:pPr algn="just">
              <a:spcAft>
                <a:spcPts val="0"/>
              </a:spcAft>
              <a:buNone/>
            </a:pPr>
            <a:r>
              <a:rPr lang="en-US" sz="2400" b="1" dirty="0">
                <a:latin typeface="Segoe UI"/>
                <a:ea typeface="+mn-lt"/>
                <a:cs typeface="+mn-lt"/>
              </a:rPr>
              <a:t>VII. Eligibility Criteria </a:t>
            </a:r>
            <a:endParaRPr lang="en-US" sz="2400" b="1" dirty="0">
              <a:latin typeface="Segoe UI"/>
              <a:cs typeface="Segoe UI"/>
            </a:endParaRPr>
          </a:p>
          <a:p>
            <a:pPr algn="just">
              <a:spcAft>
                <a:spcPts val="0"/>
              </a:spcAft>
              <a:buClr>
                <a:schemeClr val="tx1"/>
              </a:buClr>
              <a:buFont typeface="Arial" panose="020F0502020204030204" pitchFamily="34" charset="0"/>
              <a:buChar char="•"/>
            </a:pPr>
            <a:r>
              <a:rPr lang="en-US" sz="2400" dirty="0">
                <a:latin typeface="Segoe UI"/>
                <a:ea typeface="+mn-lt"/>
                <a:cs typeface="+mn-lt"/>
              </a:rPr>
              <a:t>  Criteria should clearly state the type(s) of organizations required to apply, the targeted geographical reach, and other eligibility restrictions. </a:t>
            </a:r>
          </a:p>
          <a:p>
            <a:pPr algn="just">
              <a:spcAft>
                <a:spcPts val="0"/>
              </a:spcAft>
              <a:buClr>
                <a:schemeClr val="tx1"/>
              </a:buClr>
              <a:buFont typeface="Arial" panose="020F0502020204030204" pitchFamily="34" charset="0"/>
              <a:buChar char="•"/>
            </a:pPr>
            <a:r>
              <a:rPr lang="en-US" sz="2400" dirty="0">
                <a:latin typeface="Segoe UI"/>
                <a:ea typeface="+mn-lt"/>
                <a:cs typeface="+mn-lt"/>
              </a:rPr>
              <a:t> Include a pre-and post-award conflict of interest (COI) disclosure clause, where applicants are encouraged to report any possible COI they are aware of that may give them an unfair competitive advantage when competing for award.</a:t>
            </a:r>
          </a:p>
          <a:p>
            <a:pPr algn="just">
              <a:spcAft>
                <a:spcPts val="0"/>
              </a:spcAft>
              <a:buClr>
                <a:schemeClr val="tx1"/>
              </a:buClr>
              <a:buFont typeface="Arial" panose="020F0502020204030204" pitchFamily="34" charset="0"/>
              <a:buChar char="•"/>
            </a:pPr>
            <a:r>
              <a:rPr lang="en-US" sz="2400" dirty="0">
                <a:latin typeface="Segoe UI"/>
                <a:ea typeface="+mn-lt"/>
                <a:cs typeface="+mn-lt"/>
              </a:rPr>
              <a:t> The prime must propose ways to deal with such disclosure without disqualifying the applicant.</a:t>
            </a:r>
            <a:endParaRPr lang="en-US" sz="2400" dirty="0">
              <a:latin typeface="Segoe UI"/>
              <a:cs typeface="Segoe UI"/>
            </a:endParaRPr>
          </a:p>
          <a:p>
            <a:pPr algn="just">
              <a:spcAft>
                <a:spcPts val="0"/>
              </a:spcAft>
              <a:buFont typeface="Arial" panose="020F0502020204030204" pitchFamily="34" charset="0"/>
              <a:buChar char="•"/>
            </a:pPr>
            <a:endParaRPr lang="en-US" sz="2400" dirty="0">
              <a:latin typeface="Segoe UI"/>
              <a:ea typeface="+mn-lt"/>
              <a:cs typeface="+mn-lt"/>
            </a:endParaRPr>
          </a:p>
          <a:p>
            <a:pPr marL="0" indent="0" algn="just">
              <a:spcAft>
                <a:spcPts val="0"/>
              </a:spcAft>
              <a:buNone/>
            </a:pPr>
            <a:r>
              <a:rPr lang="en-US" sz="2400" b="1" dirty="0">
                <a:latin typeface="Segoe UI"/>
                <a:ea typeface="+mn-lt"/>
                <a:cs typeface="+mn-lt"/>
              </a:rPr>
              <a:t>  </a:t>
            </a:r>
            <a:endParaRPr lang="en-US" dirty="0">
              <a:latin typeface="Segoe UI"/>
              <a:cs typeface="Segoe UI"/>
            </a:endParaRPr>
          </a:p>
        </p:txBody>
      </p:sp>
    </p:spTree>
    <p:extLst>
      <p:ext uri="{BB962C8B-B14F-4D97-AF65-F5344CB8AC3E}">
        <p14:creationId xmlns:p14="http://schemas.microsoft.com/office/powerpoint/2010/main" val="1636210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FF15-DCEF-1A00-4F63-38419D522E64}"/>
              </a:ext>
            </a:extLst>
          </p:cNvPr>
          <p:cNvSpPr>
            <a:spLocks noGrp="1"/>
          </p:cNvSpPr>
          <p:nvPr>
            <p:ph type="title"/>
          </p:nvPr>
        </p:nvSpPr>
        <p:spPr/>
        <p:txBody>
          <a:bodyPr/>
          <a:lstStyle/>
          <a:p>
            <a:r>
              <a:rPr lang="en-US"/>
              <a:t>Budget for RFP</a:t>
            </a:r>
          </a:p>
        </p:txBody>
      </p:sp>
      <p:sp>
        <p:nvSpPr>
          <p:cNvPr id="3" name="Content Placeholder 2">
            <a:extLst>
              <a:ext uri="{FF2B5EF4-FFF2-40B4-BE49-F238E27FC236}">
                <a16:creationId xmlns:a16="http://schemas.microsoft.com/office/drawing/2014/main" id="{577013F5-2DFD-AEFF-36C6-4F233E7CC76C}"/>
              </a:ext>
            </a:extLst>
          </p:cNvPr>
          <p:cNvSpPr>
            <a:spLocks noGrp="1"/>
          </p:cNvSpPr>
          <p:nvPr>
            <p:ph idx="1"/>
          </p:nvPr>
        </p:nvSpPr>
        <p:spPr>
          <a:xfrm>
            <a:off x="1097280" y="2048673"/>
            <a:ext cx="10058400" cy="4808640"/>
          </a:xfrm>
        </p:spPr>
        <p:txBody>
          <a:bodyPr vert="horz" lIns="0" tIns="45720" rIns="0" bIns="45720" rtlCol="0" anchor="t">
            <a:normAutofit lnSpcReduction="10000"/>
          </a:bodyPr>
          <a:lstStyle/>
          <a:p>
            <a:pPr marL="0" marR="0" indent="0">
              <a:lnSpc>
                <a:spcPct val="107000"/>
              </a:lnSpc>
              <a:spcBef>
                <a:spcPts val="0"/>
              </a:spcBef>
              <a:spcAft>
                <a:spcPts val="0"/>
              </a:spcAft>
              <a:buNone/>
            </a:pPr>
            <a:r>
              <a:rPr lang="en-US" sz="1800" dirty="0">
                <a:solidFill>
                  <a:srgbClr val="000000"/>
                </a:solidFill>
                <a:latin typeface="Segoe UI" panose="020B0502040204020203" pitchFamily="34" charset="0"/>
                <a:ea typeface="Quattrocento Sans" panose="020B0502050000020003" pitchFamily="34" charset="0"/>
                <a:cs typeface="Times New Roman" panose="02020603050405020304" pitchFamily="18" charset="0"/>
              </a:rPr>
              <a:t>The RFA or RFP needs to guide on the required categories that subsequently inform budget line items:</a:t>
            </a:r>
            <a:endParaRPr lang="en-US" dirty="0"/>
          </a:p>
          <a:p>
            <a:pPr marL="0" marR="0">
              <a:lnSpc>
                <a:spcPct val="107000"/>
              </a:lnSpc>
              <a:spcBef>
                <a:spcPts val="0"/>
              </a:spcBef>
              <a:spcAft>
                <a:spcPts val="0"/>
              </a:spcAft>
            </a:pPr>
            <a:endParaRPr lang="en-US" sz="1800" dirty="0">
              <a:solidFill>
                <a:srgbClr val="000000"/>
              </a:solidFill>
              <a:latin typeface="Segoe UI" panose="020B0502040204020203" pitchFamily="34" charset="0"/>
              <a:ea typeface="Quattrocento Sans" panose="020B0502050000020003" pitchFamily="34" charset="0"/>
              <a:cs typeface="Times New Roman" panose="02020603050405020304" pitchFamily="18" charset="0"/>
            </a:endParaRPr>
          </a:p>
          <a:p>
            <a:pPr marL="0">
              <a:lnSpc>
                <a:spcPct val="107000"/>
              </a:lnSpc>
              <a:spcBef>
                <a:spcPts val="0"/>
              </a:spcBef>
              <a:spcAft>
                <a:spcPts val="0"/>
              </a:spcAft>
            </a:pPr>
            <a:r>
              <a:rPr lang="en-US" sz="1800" dirty="0">
                <a:solidFill>
                  <a:srgbClr val="000000"/>
                </a:solidFill>
                <a:latin typeface="Segoe UI"/>
                <a:ea typeface="Quattrocento Sans" panose="020B0502050000020003" pitchFamily="34" charset="0"/>
                <a:cs typeface="Times New Roman"/>
              </a:rPr>
              <a:t>1. 	</a:t>
            </a:r>
            <a:r>
              <a:rPr lang="en-US" sz="1800" dirty="0">
                <a:solidFill>
                  <a:srgbClr val="000000"/>
                </a:solidFill>
                <a:effectLst/>
                <a:latin typeface="Segoe UI"/>
                <a:ea typeface="Quattrocento Sans" panose="020B0502050000020003" pitchFamily="34" charset="0"/>
                <a:cs typeface="Times New Roman"/>
              </a:rPr>
              <a:t>Personnel costs, including salaries and fringe benefits</a:t>
            </a:r>
            <a:r>
              <a:rPr lang="en-US" sz="1800" dirty="0">
                <a:solidFill>
                  <a:srgbClr val="000000"/>
                </a:solidFill>
                <a:latin typeface="Segoe UI"/>
                <a:ea typeface="Quattrocento Sans" panose="020B0502050000020003" pitchFamily="34" charset="0"/>
                <a:cs typeface="Times New Roman"/>
              </a:rPr>
              <a:t> </a:t>
            </a:r>
            <a:endParaRPr lang="en-US" sz="1800" dirty="0">
              <a:solidFill>
                <a:srgbClr val="404040"/>
              </a:solidFill>
              <a:latin typeface="Calibri" panose="020F0502020204030204" pitchFamily="34" charset="0"/>
              <a:ea typeface="Quattrocento Sans" panose="020B0502050000020003"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Segoe UI"/>
                <a:ea typeface="Quattrocento Sans" panose="020B0502050000020003" pitchFamily="34" charset="0"/>
                <a:cs typeface="Times New Roman"/>
              </a:rPr>
              <a:t>2.	Consultants and other Short-term Technical Assistance (STTA)</a:t>
            </a:r>
            <a:r>
              <a:rPr lang="en-US" sz="1800" dirty="0">
                <a:solidFill>
                  <a:srgbClr val="000000"/>
                </a:solidFill>
                <a:latin typeface="Segoe UI"/>
                <a:ea typeface="Quattrocento Sans" panose="020B0502050000020003" pitchFamily="34" charset="0"/>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pPr>
            <a:r>
              <a:rPr lang="en-US" sz="1800" dirty="0">
                <a:solidFill>
                  <a:srgbClr val="000000"/>
                </a:solidFill>
                <a:effectLst/>
                <a:latin typeface="Segoe UI"/>
                <a:ea typeface="Quattrocento Sans" panose="020B0502050000020003" pitchFamily="34" charset="0"/>
                <a:cs typeface="Times New Roman"/>
              </a:rPr>
              <a:t>3.	Travel and transport (International and local travel)</a:t>
            </a:r>
            <a:r>
              <a:rPr lang="en-US" sz="1800" dirty="0">
                <a:solidFill>
                  <a:srgbClr val="000000"/>
                </a:solidFill>
                <a:latin typeface="Segoe UI"/>
                <a:ea typeface="Quattrocento Sans" panose="020B0502050000020003" pitchFamily="34" charset="0"/>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pPr>
            <a:r>
              <a:rPr lang="en-US" sz="1800" dirty="0">
                <a:solidFill>
                  <a:srgbClr val="000000"/>
                </a:solidFill>
                <a:effectLst/>
                <a:latin typeface="Segoe UI"/>
                <a:ea typeface="Quattrocento Sans" panose="020B0502050000020003" pitchFamily="34" charset="0"/>
                <a:cs typeface="Times New Roman"/>
              </a:rPr>
              <a:t>4.	Equipment</a:t>
            </a:r>
            <a:r>
              <a:rPr lang="en-US" sz="1800" dirty="0">
                <a:solidFill>
                  <a:srgbClr val="000000"/>
                </a:solidFill>
                <a:latin typeface="Segoe UI"/>
                <a:ea typeface="Quattrocento Sans" panose="020B0502050000020003" pitchFamily="34" charset="0"/>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pPr>
            <a:r>
              <a:rPr lang="en-US" sz="1800" dirty="0">
                <a:solidFill>
                  <a:srgbClr val="000000"/>
                </a:solidFill>
                <a:effectLst/>
                <a:latin typeface="Segoe UI"/>
                <a:ea typeface="Quattrocento Sans" panose="020B0502050000020003" pitchFamily="34" charset="0"/>
                <a:cs typeface="Times New Roman"/>
              </a:rPr>
              <a:t>5.	Supplies and consumables</a:t>
            </a:r>
            <a:r>
              <a:rPr lang="en-US" sz="1800" dirty="0">
                <a:solidFill>
                  <a:srgbClr val="000000"/>
                </a:solidFill>
                <a:latin typeface="Segoe UI"/>
                <a:ea typeface="Quattrocento Sans" panose="020B0502050000020003" pitchFamily="34" charset="0"/>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pPr>
            <a:r>
              <a:rPr lang="en-US" sz="1800" dirty="0">
                <a:solidFill>
                  <a:srgbClr val="000000"/>
                </a:solidFill>
                <a:effectLst/>
                <a:latin typeface="Segoe UI"/>
                <a:ea typeface="Quattrocento Sans" panose="020B0502050000020003" pitchFamily="34" charset="0"/>
                <a:cs typeface="Times New Roman"/>
              </a:rPr>
              <a:t>6.	Activities-detailed activities as per work plan</a:t>
            </a:r>
            <a:r>
              <a:rPr lang="en-US" sz="1800" dirty="0">
                <a:solidFill>
                  <a:srgbClr val="000000"/>
                </a:solidFill>
                <a:latin typeface="Segoe UI"/>
                <a:ea typeface="Quattrocento Sans" panose="020B0502050000020003" pitchFamily="34" charset="0"/>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pPr>
            <a:r>
              <a:rPr lang="en-US" sz="1800" dirty="0">
                <a:solidFill>
                  <a:srgbClr val="000000"/>
                </a:solidFill>
                <a:effectLst/>
                <a:latin typeface="Segoe UI"/>
                <a:ea typeface="Quattrocento Sans" panose="020B0502050000020003" pitchFamily="34" charset="0"/>
                <a:cs typeface="Times New Roman"/>
              </a:rPr>
              <a:t>7.	Indirect costs; operation and overhead costs</a:t>
            </a:r>
            <a:r>
              <a:rPr lang="en-US" sz="1800" dirty="0">
                <a:solidFill>
                  <a:srgbClr val="000000"/>
                </a:solidFill>
                <a:latin typeface="Segoe UI"/>
                <a:ea typeface="Quattrocento Sans" panose="020B0502050000020003" pitchFamily="34" charset="0"/>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pPr>
            <a:r>
              <a:rPr lang="en-US" sz="1800" dirty="0">
                <a:solidFill>
                  <a:srgbClr val="000000"/>
                </a:solidFill>
                <a:effectLst/>
                <a:latin typeface="Segoe UI"/>
                <a:ea typeface="Quattrocento Sans" panose="020B0502050000020003" pitchFamily="34" charset="0"/>
                <a:cs typeface="Times New Roman"/>
              </a:rPr>
              <a:t>8.	Cost share/matching cost</a:t>
            </a:r>
            <a:r>
              <a:rPr lang="en-US" sz="1800" dirty="0">
                <a:solidFill>
                  <a:srgbClr val="000000"/>
                </a:solidFill>
                <a:latin typeface="Segoe UI"/>
                <a:ea typeface="Quattrocento Sans" panose="020B0502050000020003" pitchFamily="34" charset="0"/>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pPr>
            <a:r>
              <a:rPr lang="en-US" sz="1800" dirty="0">
                <a:solidFill>
                  <a:srgbClr val="000000"/>
                </a:solidFill>
                <a:effectLst/>
                <a:latin typeface="Segoe UI"/>
                <a:ea typeface="Quattrocento Sans" panose="020B0502050000020003" pitchFamily="34" charset="0"/>
                <a:cs typeface="Times New Roman"/>
              </a:rPr>
              <a:t>9.	NICRA or a de minimis rate of 10%</a:t>
            </a:r>
            <a:r>
              <a:rPr lang="en-US" sz="1800" dirty="0">
                <a:solidFill>
                  <a:srgbClr val="000000"/>
                </a:solidFill>
                <a:latin typeface="Segoe UI"/>
                <a:ea typeface="Quattrocento Sans" panose="020B0502050000020003" pitchFamily="34" charset="0"/>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Segoe UI" panose="020B0502040204020203" pitchFamily="34" charset="0"/>
                <a:ea typeface="Quattrocento Sans" panose="020B0502050000020003" pitchFamily="34" charset="0"/>
                <a:cs typeface="Times New Roman" panose="02020603050405020304" pitchFamily="18" charset="0"/>
              </a:rPr>
              <a:t>10.	Budget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en-US" sz="2400" dirty="0">
              <a:latin typeface="Segoe UI"/>
              <a:ea typeface="+mn-lt"/>
              <a:cs typeface="+mn-lt"/>
            </a:endParaRPr>
          </a:p>
          <a:p>
            <a:pPr marL="0" indent="0" algn="just">
              <a:spcAft>
                <a:spcPts val="0"/>
              </a:spcAft>
              <a:buNone/>
            </a:pPr>
            <a:r>
              <a:rPr lang="en-US" sz="2400" b="1" dirty="0">
                <a:latin typeface="Segoe UI"/>
                <a:ea typeface="+mn-lt"/>
                <a:cs typeface="+mn-lt"/>
              </a:rPr>
              <a:t>  </a:t>
            </a:r>
            <a:endParaRPr lang="en-US" dirty="0">
              <a:latin typeface="Segoe UI"/>
              <a:cs typeface="Segoe UI"/>
            </a:endParaRPr>
          </a:p>
        </p:txBody>
      </p:sp>
    </p:spTree>
    <p:extLst>
      <p:ext uri="{BB962C8B-B14F-4D97-AF65-F5344CB8AC3E}">
        <p14:creationId xmlns:p14="http://schemas.microsoft.com/office/powerpoint/2010/main" val="3376470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8729-6D04-BC1F-757E-44AF36DDD7E2}"/>
              </a:ext>
            </a:extLst>
          </p:cNvPr>
          <p:cNvSpPr>
            <a:spLocks noGrp="1"/>
          </p:cNvSpPr>
          <p:nvPr>
            <p:ph type="title"/>
          </p:nvPr>
        </p:nvSpPr>
        <p:spPr/>
        <p:txBody>
          <a:bodyPr/>
          <a:lstStyle/>
          <a:p>
            <a:r>
              <a:rPr lang="en-US" dirty="0"/>
              <a:t>Example of Summary Budget</a:t>
            </a:r>
          </a:p>
        </p:txBody>
      </p:sp>
      <p:graphicFrame>
        <p:nvGraphicFramePr>
          <p:cNvPr id="4" name="Content Placeholder 3">
            <a:extLst>
              <a:ext uri="{FF2B5EF4-FFF2-40B4-BE49-F238E27FC236}">
                <a16:creationId xmlns:a16="http://schemas.microsoft.com/office/drawing/2014/main" id="{1B11A25A-DCF5-4FA0-20E8-B5943FA90737}"/>
              </a:ext>
            </a:extLst>
          </p:cNvPr>
          <p:cNvGraphicFramePr>
            <a:graphicFrameLocks noGrp="1"/>
          </p:cNvGraphicFramePr>
          <p:nvPr>
            <p:ph idx="1"/>
            <p:extLst>
              <p:ext uri="{D42A27DB-BD31-4B8C-83A1-F6EECF244321}">
                <p14:modId xmlns:p14="http://schemas.microsoft.com/office/powerpoint/2010/main" val="3919585629"/>
              </p:ext>
            </p:extLst>
          </p:nvPr>
        </p:nvGraphicFramePr>
        <p:xfrm>
          <a:off x="704176" y="1905712"/>
          <a:ext cx="10451504" cy="4315617"/>
        </p:xfrm>
        <a:graphic>
          <a:graphicData uri="http://schemas.openxmlformats.org/drawingml/2006/table">
            <a:tbl>
              <a:tblPr firstRow="1" firstCol="1" bandRow="1">
                <a:tableStyleId>{5C22544A-7EE6-4342-B048-85BDC9FD1C3A}</a:tableStyleId>
              </a:tblPr>
              <a:tblGrid>
                <a:gridCol w="3256507">
                  <a:extLst>
                    <a:ext uri="{9D8B030D-6E8A-4147-A177-3AD203B41FA5}">
                      <a16:colId xmlns:a16="http://schemas.microsoft.com/office/drawing/2014/main" val="3059707478"/>
                    </a:ext>
                  </a:extLst>
                </a:gridCol>
                <a:gridCol w="1903735">
                  <a:extLst>
                    <a:ext uri="{9D8B030D-6E8A-4147-A177-3AD203B41FA5}">
                      <a16:colId xmlns:a16="http://schemas.microsoft.com/office/drawing/2014/main" val="1001169144"/>
                    </a:ext>
                  </a:extLst>
                </a:gridCol>
                <a:gridCol w="1542025">
                  <a:extLst>
                    <a:ext uri="{9D8B030D-6E8A-4147-A177-3AD203B41FA5}">
                      <a16:colId xmlns:a16="http://schemas.microsoft.com/office/drawing/2014/main" val="1990033597"/>
                    </a:ext>
                  </a:extLst>
                </a:gridCol>
                <a:gridCol w="1361730">
                  <a:extLst>
                    <a:ext uri="{9D8B030D-6E8A-4147-A177-3AD203B41FA5}">
                      <a16:colId xmlns:a16="http://schemas.microsoft.com/office/drawing/2014/main" val="2103077624"/>
                    </a:ext>
                  </a:extLst>
                </a:gridCol>
                <a:gridCol w="2387507">
                  <a:extLst>
                    <a:ext uri="{9D8B030D-6E8A-4147-A177-3AD203B41FA5}">
                      <a16:colId xmlns:a16="http://schemas.microsoft.com/office/drawing/2014/main" val="23320791"/>
                    </a:ext>
                  </a:extLst>
                </a:gridCol>
              </a:tblGrid>
              <a:tr h="567645">
                <a:tc>
                  <a:txBody>
                    <a:bodyPr/>
                    <a:lstStyle/>
                    <a:p>
                      <a:pPr marL="0" marR="0" algn="just">
                        <a:lnSpc>
                          <a:spcPct val="107000"/>
                        </a:lnSpc>
                        <a:spcBef>
                          <a:spcPts val="0"/>
                        </a:spcBef>
                        <a:spcAft>
                          <a:spcPts val="0"/>
                        </a:spcAft>
                      </a:pPr>
                      <a:r>
                        <a:rPr lang="en-US" sz="1100">
                          <a:effectLst/>
                        </a:rPr>
                        <a:t>Budget Line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00">
                          <a:effectLst/>
                        </a:rPr>
                        <a:t>Yr.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00">
                          <a:effectLst/>
                        </a:rPr>
                        <a:t>Yr.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00">
                          <a:effectLst/>
                        </a:rPr>
                        <a:t>Yr.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837737"/>
                  </a:ext>
                </a:extLst>
              </a:tr>
              <a:tr h="312331">
                <a:tc>
                  <a:txBody>
                    <a:bodyPr/>
                    <a:lstStyle/>
                    <a:p>
                      <a:pPr marL="0" marR="0" algn="just">
                        <a:lnSpc>
                          <a:spcPct val="107000"/>
                        </a:lnSpc>
                        <a:spcBef>
                          <a:spcPts val="0"/>
                        </a:spcBef>
                        <a:spcAft>
                          <a:spcPts val="0"/>
                        </a:spcAft>
                      </a:pPr>
                      <a:r>
                        <a:rPr lang="en-US" sz="1100">
                          <a:effectLst/>
                        </a:rPr>
                        <a:t>Personnel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250,000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650,000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928176"/>
                  </a:ext>
                </a:extLst>
              </a:tr>
              <a:tr h="312331">
                <a:tc>
                  <a:txBody>
                    <a:bodyPr/>
                    <a:lstStyle/>
                    <a:p>
                      <a:pPr marL="0" marR="0" algn="just">
                        <a:lnSpc>
                          <a:spcPct val="107000"/>
                        </a:lnSpc>
                        <a:spcBef>
                          <a:spcPts val="0"/>
                        </a:spcBef>
                        <a:spcAft>
                          <a:spcPts val="0"/>
                        </a:spcAft>
                      </a:pPr>
                      <a:r>
                        <a:rPr lang="en-US" sz="1100">
                          <a:effectLst/>
                        </a:rPr>
                        <a:t>Fringe Benefits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50,000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150,000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320,000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6632262"/>
                  </a:ext>
                </a:extLst>
              </a:tr>
              <a:tr h="312331">
                <a:tc>
                  <a:txBody>
                    <a:bodyPr/>
                    <a:lstStyle/>
                    <a:p>
                      <a:pPr marL="0" marR="0" algn="just">
                        <a:lnSpc>
                          <a:spcPct val="107000"/>
                        </a:lnSpc>
                        <a:spcBef>
                          <a:spcPts val="0"/>
                        </a:spcBef>
                        <a:spcAft>
                          <a:spcPts val="0"/>
                        </a:spcAft>
                      </a:pPr>
                      <a:r>
                        <a:rPr lang="en-US" sz="1100">
                          <a:effectLst/>
                        </a:rPr>
                        <a:t>Travel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25,000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75,000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1218838"/>
                  </a:ext>
                </a:extLst>
              </a:tr>
              <a:tr h="312331">
                <a:tc>
                  <a:txBody>
                    <a:bodyPr/>
                    <a:lstStyle/>
                    <a:p>
                      <a:pPr marL="0" marR="0" algn="just">
                        <a:lnSpc>
                          <a:spcPct val="107000"/>
                        </a:lnSpc>
                        <a:spcBef>
                          <a:spcPts val="0"/>
                        </a:spcBef>
                        <a:spcAft>
                          <a:spcPts val="0"/>
                        </a:spcAft>
                      </a:pPr>
                      <a:r>
                        <a:rPr lang="en-US" sz="1100">
                          <a:effectLst/>
                        </a:rPr>
                        <a:t>Equipment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2039235"/>
                  </a:ext>
                </a:extLst>
              </a:tr>
              <a:tr h="312331">
                <a:tc>
                  <a:txBody>
                    <a:bodyPr/>
                    <a:lstStyle/>
                    <a:p>
                      <a:pPr marL="0" marR="0" algn="just">
                        <a:lnSpc>
                          <a:spcPct val="107000"/>
                        </a:lnSpc>
                        <a:spcBef>
                          <a:spcPts val="0"/>
                        </a:spcBef>
                        <a:spcAft>
                          <a:spcPts val="0"/>
                        </a:spcAft>
                      </a:pPr>
                      <a:r>
                        <a:rPr lang="en-US" sz="1100">
                          <a:effectLst/>
                        </a:rPr>
                        <a:t>Supplies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2575815"/>
                  </a:ext>
                </a:extLst>
              </a:tr>
              <a:tr h="312331">
                <a:tc>
                  <a:txBody>
                    <a:bodyPr/>
                    <a:lstStyle/>
                    <a:p>
                      <a:pPr marL="0" marR="0" algn="just">
                        <a:lnSpc>
                          <a:spcPct val="107000"/>
                        </a:lnSpc>
                        <a:spcBef>
                          <a:spcPts val="0"/>
                        </a:spcBef>
                        <a:spcAft>
                          <a:spcPts val="0"/>
                        </a:spcAft>
                      </a:pPr>
                      <a:r>
                        <a:rPr lang="en-US" sz="1100" dirty="0">
                          <a:effectLst/>
                        </a:rPr>
                        <a:t>Total Direct Cost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375,000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405,000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495,000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1,275,000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528362"/>
                  </a:ext>
                </a:extLst>
              </a:tr>
              <a:tr h="312331">
                <a:tc>
                  <a:txBody>
                    <a:bodyPr/>
                    <a:lstStyle/>
                    <a:p>
                      <a:pPr marL="0" marR="0" algn="just">
                        <a:lnSpc>
                          <a:spcPct val="107000"/>
                        </a:lnSpc>
                        <a:spcBef>
                          <a:spcPts val="0"/>
                        </a:spcBef>
                        <a:spcAft>
                          <a:spcPts val="0"/>
                        </a:spcAft>
                      </a:pPr>
                      <a:r>
                        <a:rPr lang="en-US" sz="1100">
                          <a:effectLst/>
                        </a:rPr>
                        <a:t>Activity Cost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980,000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1,500,000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3,680,000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0726449"/>
                  </a:ext>
                </a:extLst>
              </a:tr>
              <a:tr h="312331">
                <a:tc>
                  <a:txBody>
                    <a:bodyPr/>
                    <a:lstStyle/>
                    <a:p>
                      <a:pPr marL="0" marR="0" algn="just">
                        <a:lnSpc>
                          <a:spcPct val="107000"/>
                        </a:lnSpc>
                        <a:spcBef>
                          <a:spcPts val="0"/>
                        </a:spcBef>
                        <a:spcAft>
                          <a:spcPts val="0"/>
                        </a:spcAft>
                      </a:pPr>
                      <a:r>
                        <a:rPr lang="en-US" sz="1100">
                          <a:effectLst/>
                        </a:rPr>
                        <a:t>Subcontract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900,000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1,280,000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2,180,000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2847340"/>
                  </a:ext>
                </a:extLst>
              </a:tr>
              <a:tr h="312331">
                <a:tc>
                  <a:txBody>
                    <a:bodyPr/>
                    <a:lstStyle/>
                    <a:p>
                      <a:pPr marL="0" marR="0" algn="just">
                        <a:lnSpc>
                          <a:spcPct val="107000"/>
                        </a:lnSpc>
                        <a:spcBef>
                          <a:spcPts val="0"/>
                        </a:spcBef>
                        <a:spcAft>
                          <a:spcPts val="0"/>
                        </a:spcAft>
                      </a:pPr>
                      <a:r>
                        <a:rPr lang="en-US" sz="11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2,255,000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3,185,000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1,695,000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7,135,000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2335660"/>
                  </a:ext>
                </a:extLst>
              </a:tr>
              <a:tr h="312331">
                <a:tc>
                  <a:txBody>
                    <a:bodyPr/>
                    <a:lstStyle/>
                    <a:p>
                      <a:pPr marL="0" marR="0" algn="just">
                        <a:lnSpc>
                          <a:spcPct val="107000"/>
                        </a:lnSpc>
                        <a:spcBef>
                          <a:spcPts val="0"/>
                        </a:spcBef>
                        <a:spcAft>
                          <a:spcPts val="0"/>
                        </a:spcAft>
                      </a:pPr>
                      <a:r>
                        <a:rPr lang="en-US" sz="1100" dirty="0">
                          <a:effectLst/>
                        </a:rPr>
                        <a:t>Indirect Cost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225,500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318,500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169,500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713,500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6225619"/>
                  </a:ext>
                </a:extLst>
              </a:tr>
              <a:tr h="312331">
                <a:tc>
                  <a:txBody>
                    <a:bodyPr/>
                    <a:lstStyle/>
                    <a:p>
                      <a:pPr marL="0" marR="0" algn="just">
                        <a:lnSpc>
                          <a:spcPct val="107000"/>
                        </a:lnSpc>
                        <a:spcBef>
                          <a:spcPts val="0"/>
                        </a:spcBef>
                        <a:spcAft>
                          <a:spcPts val="0"/>
                        </a:spcAft>
                      </a:pPr>
                      <a:r>
                        <a:rPr lang="en-US" sz="1100">
                          <a:effectLst/>
                        </a:rPr>
                        <a:t>Cost Share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112,750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159,250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84,750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356,750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9282201"/>
                  </a:ext>
                </a:extLst>
              </a:tr>
              <a:tr h="312331">
                <a:tc>
                  <a:txBody>
                    <a:bodyPr/>
                    <a:lstStyle/>
                    <a:p>
                      <a:pPr marL="0" marR="0" algn="just">
                        <a:lnSpc>
                          <a:spcPct val="107000"/>
                        </a:lnSpc>
                        <a:spcBef>
                          <a:spcPts val="0"/>
                        </a:spcBef>
                        <a:spcAft>
                          <a:spcPts val="0"/>
                        </a:spcAft>
                      </a:pPr>
                      <a:r>
                        <a:rPr lang="en-US" sz="1100">
                          <a:effectLst/>
                        </a:rPr>
                        <a:t>Total Budget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2,593,250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3,662,750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a:effectLst/>
                        </a:rPr>
                        <a:t>1,949,250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8,205,250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920126"/>
                  </a:ext>
                </a:extLst>
              </a:tr>
            </a:tbl>
          </a:graphicData>
        </a:graphic>
      </p:graphicFrame>
      <p:sp>
        <p:nvSpPr>
          <p:cNvPr id="6" name="Rectangle 1">
            <a:extLst>
              <a:ext uri="{FF2B5EF4-FFF2-40B4-BE49-F238E27FC236}">
                <a16:creationId xmlns:a16="http://schemas.microsoft.com/office/drawing/2014/main" id="{D88B8962-ED54-E5E9-26E0-5725791E0655}"/>
              </a:ext>
            </a:extLst>
          </p:cNvPr>
          <p:cNvSpPr>
            <a:spLocks noChangeArrowheads="1"/>
          </p:cNvSpPr>
          <p:nvPr/>
        </p:nvSpPr>
        <p:spPr bwMode="auto">
          <a:xfrm>
            <a:off x="-2196445" y="247748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Example of Summary Budget:</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Example of a Detailed Budget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805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89DD-446F-0DEF-7E63-1E44B3B8FABB}"/>
              </a:ext>
            </a:extLst>
          </p:cNvPr>
          <p:cNvSpPr>
            <a:spLocks noGrp="1"/>
          </p:cNvSpPr>
          <p:nvPr>
            <p:ph type="title"/>
          </p:nvPr>
        </p:nvSpPr>
        <p:spPr/>
        <p:txBody>
          <a:bodyPr/>
          <a:lstStyle/>
          <a:p>
            <a:r>
              <a:rPr lang="en-US" dirty="0"/>
              <a:t>Pre-test </a:t>
            </a:r>
            <a:endParaRPr lang="en-US" dirty="0">
              <a:highlight>
                <a:srgbClr val="FFFF00"/>
              </a:highlight>
            </a:endParaRPr>
          </a:p>
        </p:txBody>
      </p:sp>
    </p:spTree>
    <p:extLst>
      <p:ext uri="{BB962C8B-B14F-4D97-AF65-F5344CB8AC3E}">
        <p14:creationId xmlns:p14="http://schemas.microsoft.com/office/powerpoint/2010/main" val="1509969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6C49-101B-43A4-E00B-5479C6BEA747}"/>
              </a:ext>
            </a:extLst>
          </p:cNvPr>
          <p:cNvSpPr>
            <a:spLocks noGrp="1"/>
          </p:cNvSpPr>
          <p:nvPr>
            <p:ph type="title"/>
          </p:nvPr>
        </p:nvSpPr>
        <p:spPr/>
        <p:txBody>
          <a:bodyPr/>
          <a:lstStyle/>
          <a:p>
            <a:r>
              <a:rPr lang="en-US"/>
              <a:t>Example of Detailed Budget </a:t>
            </a:r>
          </a:p>
        </p:txBody>
      </p:sp>
      <p:graphicFrame>
        <p:nvGraphicFramePr>
          <p:cNvPr id="4" name="Content Placeholder 3">
            <a:extLst>
              <a:ext uri="{FF2B5EF4-FFF2-40B4-BE49-F238E27FC236}">
                <a16:creationId xmlns:a16="http://schemas.microsoft.com/office/drawing/2014/main" id="{D50B4B38-93AB-59F8-3C7B-97047ECBD18F}"/>
              </a:ext>
            </a:extLst>
          </p:cNvPr>
          <p:cNvGraphicFramePr>
            <a:graphicFrameLocks noGrp="1"/>
          </p:cNvGraphicFramePr>
          <p:nvPr>
            <p:ph idx="1"/>
            <p:extLst>
              <p:ext uri="{D42A27DB-BD31-4B8C-83A1-F6EECF244321}">
                <p14:modId xmlns:p14="http://schemas.microsoft.com/office/powerpoint/2010/main" val="1121397048"/>
              </p:ext>
            </p:extLst>
          </p:nvPr>
        </p:nvGraphicFramePr>
        <p:xfrm>
          <a:off x="2247441" y="2269476"/>
          <a:ext cx="6786390" cy="3338113"/>
        </p:xfrm>
        <a:graphic>
          <a:graphicData uri="http://schemas.openxmlformats.org/drawingml/2006/table">
            <a:tbl>
              <a:tblPr firstRow="1" firstCol="1" bandRow="1">
                <a:tableStyleId>{5C22544A-7EE6-4342-B048-85BDC9FD1C3A}</a:tableStyleId>
              </a:tblPr>
              <a:tblGrid>
                <a:gridCol w="643511">
                  <a:extLst>
                    <a:ext uri="{9D8B030D-6E8A-4147-A177-3AD203B41FA5}">
                      <a16:colId xmlns:a16="http://schemas.microsoft.com/office/drawing/2014/main" val="1894965953"/>
                    </a:ext>
                  </a:extLst>
                </a:gridCol>
                <a:gridCol w="2096578">
                  <a:extLst>
                    <a:ext uri="{9D8B030D-6E8A-4147-A177-3AD203B41FA5}">
                      <a16:colId xmlns:a16="http://schemas.microsoft.com/office/drawing/2014/main" val="3182864801"/>
                    </a:ext>
                  </a:extLst>
                </a:gridCol>
                <a:gridCol w="1072274">
                  <a:extLst>
                    <a:ext uri="{9D8B030D-6E8A-4147-A177-3AD203B41FA5}">
                      <a16:colId xmlns:a16="http://schemas.microsoft.com/office/drawing/2014/main" val="2909642323"/>
                    </a:ext>
                  </a:extLst>
                </a:gridCol>
                <a:gridCol w="828742">
                  <a:extLst>
                    <a:ext uri="{9D8B030D-6E8A-4147-A177-3AD203B41FA5}">
                      <a16:colId xmlns:a16="http://schemas.microsoft.com/office/drawing/2014/main" val="816366465"/>
                    </a:ext>
                  </a:extLst>
                </a:gridCol>
                <a:gridCol w="955674">
                  <a:extLst>
                    <a:ext uri="{9D8B030D-6E8A-4147-A177-3AD203B41FA5}">
                      <a16:colId xmlns:a16="http://schemas.microsoft.com/office/drawing/2014/main" val="1120024402"/>
                    </a:ext>
                  </a:extLst>
                </a:gridCol>
                <a:gridCol w="1189611">
                  <a:extLst>
                    <a:ext uri="{9D8B030D-6E8A-4147-A177-3AD203B41FA5}">
                      <a16:colId xmlns:a16="http://schemas.microsoft.com/office/drawing/2014/main" val="1907966817"/>
                    </a:ext>
                  </a:extLst>
                </a:gridCol>
              </a:tblGrid>
              <a:tr h="973352">
                <a:tc gridSpan="2">
                  <a:txBody>
                    <a:bodyPr/>
                    <a:lstStyle/>
                    <a:p>
                      <a:pPr marL="0" marR="0" algn="just">
                        <a:lnSpc>
                          <a:spcPct val="107000"/>
                        </a:lnSpc>
                        <a:spcBef>
                          <a:spcPts val="0"/>
                        </a:spcBef>
                        <a:spcAft>
                          <a:spcPts val="0"/>
                        </a:spcAft>
                      </a:pPr>
                      <a:r>
                        <a:rPr lang="en-US" sz="1100">
                          <a:effectLst/>
                        </a:rPr>
                        <a:t>1. Personnel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marL="0" marR="0" algn="just">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297281166"/>
                  </a:ext>
                </a:extLst>
              </a:tr>
              <a:tr h="629195">
                <a:tc>
                  <a:txBody>
                    <a:bodyPr/>
                    <a:lstStyle/>
                    <a:p>
                      <a:pPr marL="0" marR="0" algn="just">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Salaries and Wages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Unit measure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 of Units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Unit Rate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Total Cost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345130276"/>
                  </a:ext>
                </a:extLst>
              </a:tr>
              <a:tr h="867783">
                <a:tc>
                  <a:txBody>
                    <a:bodyPr/>
                    <a:lstStyle/>
                    <a:p>
                      <a:pPr marL="0" marR="0" algn="just">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Project Director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2,400,000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925197058"/>
                  </a:ext>
                </a:extLst>
              </a:tr>
              <a:tr h="867783">
                <a:tc>
                  <a:txBody>
                    <a:bodyPr/>
                    <a:lstStyle/>
                    <a:p>
                      <a:pPr marL="0" marR="0" algn="just">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Finance Officer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180,000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just">
                        <a:lnSpc>
                          <a:spcPct val="107000"/>
                        </a:lnSpc>
                        <a:spcBef>
                          <a:spcPts val="0"/>
                        </a:spcBef>
                        <a:spcAft>
                          <a:spcPts val="0"/>
                        </a:spcAft>
                      </a:pPr>
                      <a:r>
                        <a:rPr lang="en-US" sz="1100">
                          <a:effectLst/>
                        </a:rPr>
                        <a:t>2,160,000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824342067"/>
                  </a:ext>
                </a:extLst>
              </a:tr>
            </a:tbl>
          </a:graphicData>
        </a:graphic>
      </p:graphicFrame>
    </p:spTree>
    <p:extLst>
      <p:ext uri="{BB962C8B-B14F-4D97-AF65-F5344CB8AC3E}">
        <p14:creationId xmlns:p14="http://schemas.microsoft.com/office/powerpoint/2010/main" val="1498386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6C49-101B-43A4-E00B-5479C6BEA747}"/>
              </a:ext>
            </a:extLst>
          </p:cNvPr>
          <p:cNvSpPr>
            <a:spLocks noGrp="1"/>
          </p:cNvSpPr>
          <p:nvPr>
            <p:ph type="title"/>
          </p:nvPr>
        </p:nvSpPr>
        <p:spPr/>
        <p:txBody>
          <a:bodyPr/>
          <a:lstStyle/>
          <a:p>
            <a:r>
              <a:rPr lang="en-US" dirty="0"/>
              <a:t>Budget Notes</a:t>
            </a:r>
          </a:p>
        </p:txBody>
      </p:sp>
      <p:sp>
        <p:nvSpPr>
          <p:cNvPr id="5" name="Content Placeholder 4">
            <a:extLst>
              <a:ext uri="{FF2B5EF4-FFF2-40B4-BE49-F238E27FC236}">
                <a16:creationId xmlns:a16="http://schemas.microsoft.com/office/drawing/2014/main" id="{F57B4D7F-A6B6-CCD0-E7E8-23DE2BCFF003}"/>
              </a:ext>
            </a:extLst>
          </p:cNvPr>
          <p:cNvSpPr>
            <a:spLocks noGrp="1"/>
          </p:cNvSpPr>
          <p:nvPr>
            <p:ph idx="1"/>
          </p:nvPr>
        </p:nvSpPr>
        <p:spPr/>
        <p:txBody>
          <a:bodyPr>
            <a:normAutofit fontScale="92500" lnSpcReduction="20000"/>
          </a:bodyPr>
          <a:lstStyle/>
          <a:p>
            <a:r>
              <a:rPr lang="en-US" sz="2200" b="1" dirty="0"/>
              <a:t>Example of Budget Notes:</a:t>
            </a:r>
          </a:p>
          <a:p>
            <a:r>
              <a:rPr lang="en-US" sz="2200" b="1" dirty="0"/>
              <a:t>SALARIES AND WAGES </a:t>
            </a:r>
          </a:p>
          <a:p>
            <a:r>
              <a:rPr lang="en-US" sz="2200" dirty="0"/>
              <a:t>Briefly summarize the role, description, and level of effort for each position proposed on the project, including any that may be based at regional offices. </a:t>
            </a:r>
          </a:p>
          <a:p>
            <a:r>
              <a:rPr lang="en-US" sz="2200" b="1" dirty="0"/>
              <a:t>FRINGE BENEFITS</a:t>
            </a:r>
          </a:p>
          <a:p>
            <a:r>
              <a:rPr lang="en-US" sz="2200" dirty="0"/>
              <a:t>If a fringe benefit rate has not been so approved, the offeror must propose a rate, and the budget narrative must explain how the rate was determined and provide detailed breakdown comprised of all items of fringe benefits (e.g., unemployment insurance, workers compensation, health and life insurance, retirement, FICA, etc.) and the costs of each, expressed in dollars and as a percentage of salaries.</a:t>
            </a:r>
          </a:p>
          <a:p>
            <a:endParaRPr lang="en-US" dirty="0"/>
          </a:p>
        </p:txBody>
      </p:sp>
    </p:spTree>
    <p:extLst>
      <p:ext uri="{BB962C8B-B14F-4D97-AF65-F5344CB8AC3E}">
        <p14:creationId xmlns:p14="http://schemas.microsoft.com/office/powerpoint/2010/main" val="334711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6C49-101B-43A4-E00B-5479C6BEA747}"/>
              </a:ext>
            </a:extLst>
          </p:cNvPr>
          <p:cNvSpPr>
            <a:spLocks noGrp="1"/>
          </p:cNvSpPr>
          <p:nvPr>
            <p:ph type="title"/>
          </p:nvPr>
        </p:nvSpPr>
        <p:spPr/>
        <p:txBody>
          <a:bodyPr/>
          <a:lstStyle/>
          <a:p>
            <a:r>
              <a:rPr lang="en-US" dirty="0"/>
              <a:t>Budget Notes</a:t>
            </a:r>
          </a:p>
        </p:txBody>
      </p:sp>
      <p:sp>
        <p:nvSpPr>
          <p:cNvPr id="5" name="Content Placeholder 4">
            <a:extLst>
              <a:ext uri="{FF2B5EF4-FFF2-40B4-BE49-F238E27FC236}">
                <a16:creationId xmlns:a16="http://schemas.microsoft.com/office/drawing/2014/main" id="{F57B4D7F-A6B6-CCD0-E7E8-23DE2BCFF003}"/>
              </a:ext>
            </a:extLst>
          </p:cNvPr>
          <p:cNvSpPr>
            <a:spLocks noGrp="1"/>
          </p:cNvSpPr>
          <p:nvPr>
            <p:ph idx="1"/>
          </p:nvPr>
        </p:nvSpPr>
        <p:spPr/>
        <p:txBody>
          <a:bodyPr>
            <a:normAutofit lnSpcReduction="10000"/>
          </a:bodyPr>
          <a:lstStyle/>
          <a:p>
            <a:r>
              <a:rPr lang="en-US" b="1" dirty="0"/>
              <a:t>CONSULTANTS</a:t>
            </a:r>
          </a:p>
          <a:p>
            <a:r>
              <a:rPr lang="en-US" dirty="0"/>
              <a:t>Services rendered by persons who are members of a particular profession or possess a special skill and who are not officers or employees of the Offeror are allowable costs. </a:t>
            </a:r>
          </a:p>
          <a:p>
            <a:r>
              <a:rPr lang="en-US" b="1" dirty="0"/>
              <a:t>TRAVEL AND TRANSPORTATION</a:t>
            </a:r>
          </a:p>
          <a:p>
            <a:r>
              <a:rPr lang="en-US" dirty="0"/>
              <a:t>Costs should be broken down by the number of trips, domestic and international, and the estimated cost per trip, including airfare, per diem, and other related travel costs.</a:t>
            </a:r>
          </a:p>
          <a:p>
            <a:r>
              <a:rPr lang="en-US" b="1" dirty="0"/>
              <a:t>EQUIPMENT (non-expendable items over $5,000/unit) </a:t>
            </a:r>
          </a:p>
          <a:p>
            <a:r>
              <a:rPr lang="en-US" dirty="0"/>
              <a:t>The Budget Narrative must include the purpose of the equipment and the basis for the estimates.  </a:t>
            </a:r>
          </a:p>
        </p:txBody>
      </p:sp>
    </p:spTree>
    <p:extLst>
      <p:ext uri="{BB962C8B-B14F-4D97-AF65-F5344CB8AC3E}">
        <p14:creationId xmlns:p14="http://schemas.microsoft.com/office/powerpoint/2010/main" val="1572378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6C49-101B-43A4-E00B-5479C6BEA747}"/>
              </a:ext>
            </a:extLst>
          </p:cNvPr>
          <p:cNvSpPr>
            <a:spLocks noGrp="1"/>
          </p:cNvSpPr>
          <p:nvPr>
            <p:ph type="title"/>
          </p:nvPr>
        </p:nvSpPr>
        <p:spPr/>
        <p:txBody>
          <a:bodyPr/>
          <a:lstStyle/>
          <a:p>
            <a:r>
              <a:rPr lang="en-US" dirty="0"/>
              <a:t>Budget Notes</a:t>
            </a:r>
          </a:p>
        </p:txBody>
      </p:sp>
      <p:sp>
        <p:nvSpPr>
          <p:cNvPr id="5" name="Content Placeholder 4">
            <a:extLst>
              <a:ext uri="{FF2B5EF4-FFF2-40B4-BE49-F238E27FC236}">
                <a16:creationId xmlns:a16="http://schemas.microsoft.com/office/drawing/2014/main" id="{F57B4D7F-A6B6-CCD0-E7E8-23DE2BCFF003}"/>
              </a:ext>
            </a:extLst>
          </p:cNvPr>
          <p:cNvSpPr>
            <a:spLocks noGrp="1"/>
          </p:cNvSpPr>
          <p:nvPr>
            <p:ph idx="1"/>
          </p:nvPr>
        </p:nvSpPr>
        <p:spPr/>
        <p:txBody>
          <a:bodyPr>
            <a:normAutofit fontScale="92500" lnSpcReduction="10000"/>
          </a:bodyPr>
          <a:lstStyle/>
          <a:p>
            <a:r>
              <a:rPr lang="en-US" b="1" dirty="0"/>
              <a:t>SUPPLIES AND MATERIALS (including expendable equipment below $5,000/unit)</a:t>
            </a:r>
          </a:p>
          <a:p>
            <a:r>
              <a:rPr lang="en-US" dirty="0"/>
              <a:t>Specific information regarding the type of non-expendable supplies and other materials to be purchased must be presented. </a:t>
            </a:r>
          </a:p>
          <a:p>
            <a:r>
              <a:rPr lang="en-US" b="1" dirty="0"/>
              <a:t>CONTRACTUAL</a:t>
            </a:r>
          </a:p>
          <a:p>
            <a:r>
              <a:rPr lang="en-US" dirty="0"/>
              <a:t>Any goods and services being procured through a contract mechanism for the performance of a prime contract, or a subcontract must be detailed in the spreadsheet. </a:t>
            </a:r>
          </a:p>
          <a:p>
            <a:r>
              <a:rPr lang="en-US" sz="2000" b="1" dirty="0"/>
              <a:t>COST SHARE</a:t>
            </a:r>
          </a:p>
          <a:p>
            <a:r>
              <a:rPr lang="en-US" sz="2000" dirty="0"/>
              <a:t>Provide a strategy for meeting and or exceeding the minimum ten percent cost share requirement on the sub-award.</a:t>
            </a:r>
          </a:p>
        </p:txBody>
      </p:sp>
    </p:spTree>
    <p:extLst>
      <p:ext uri="{BB962C8B-B14F-4D97-AF65-F5344CB8AC3E}">
        <p14:creationId xmlns:p14="http://schemas.microsoft.com/office/powerpoint/2010/main" val="144703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6C49-101B-43A4-E00B-5479C6BEA747}"/>
              </a:ext>
            </a:extLst>
          </p:cNvPr>
          <p:cNvSpPr>
            <a:spLocks noGrp="1"/>
          </p:cNvSpPr>
          <p:nvPr>
            <p:ph type="title"/>
          </p:nvPr>
        </p:nvSpPr>
        <p:spPr/>
        <p:txBody>
          <a:bodyPr/>
          <a:lstStyle/>
          <a:p>
            <a:r>
              <a:rPr lang="en-US" dirty="0"/>
              <a:t>Budget Notes</a:t>
            </a:r>
          </a:p>
        </p:txBody>
      </p:sp>
      <p:sp>
        <p:nvSpPr>
          <p:cNvPr id="5" name="Content Placeholder 4">
            <a:extLst>
              <a:ext uri="{FF2B5EF4-FFF2-40B4-BE49-F238E27FC236}">
                <a16:creationId xmlns:a16="http://schemas.microsoft.com/office/drawing/2014/main" id="{F57B4D7F-A6B6-CCD0-E7E8-23DE2BCFF003}"/>
              </a:ext>
            </a:extLst>
          </p:cNvPr>
          <p:cNvSpPr>
            <a:spLocks noGrp="1"/>
          </p:cNvSpPr>
          <p:nvPr>
            <p:ph idx="1"/>
          </p:nvPr>
        </p:nvSpPr>
        <p:spPr/>
        <p:txBody>
          <a:bodyPr>
            <a:noAutofit/>
          </a:bodyPr>
          <a:lstStyle/>
          <a:p>
            <a:r>
              <a:rPr lang="en-US" sz="1800" b="1" dirty="0"/>
              <a:t>OTHER DIRECT COSTS </a:t>
            </a:r>
          </a:p>
          <a:p>
            <a:r>
              <a:rPr lang="en-US" sz="1800" dirty="0"/>
              <a:t>This includes communications, report preparation costs, passports, visas, medical exams, and vaccinations, insurance (other than insurance included in the applicant’s fringe benefits), meetings, equipment, office rent abroad, as well as any other miscellaneous costs that directly benefit the project proposed by the Offeror. Costs should be broken down by type of item, unit rate, quantity, and total cost for the item.</a:t>
            </a:r>
          </a:p>
          <a:p>
            <a:r>
              <a:rPr lang="en-US" sz="1800" b="1" dirty="0"/>
              <a:t>INDIRECT CHARGES</a:t>
            </a:r>
          </a:p>
          <a:p>
            <a:r>
              <a:rPr lang="en-US" sz="1800" dirty="0"/>
              <a:t>Partners must indicate whether they are proposing indirect costs or will charge all costs directly. If organizations have a Negotiated Indirect Cost Rate – please provide the applicable supporting documentation.</a:t>
            </a:r>
          </a:p>
          <a:p>
            <a:endParaRPr lang="en-US" sz="1800" dirty="0"/>
          </a:p>
        </p:txBody>
      </p:sp>
    </p:spTree>
    <p:extLst>
      <p:ext uri="{BB962C8B-B14F-4D97-AF65-F5344CB8AC3E}">
        <p14:creationId xmlns:p14="http://schemas.microsoft.com/office/powerpoint/2010/main" val="2377790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0CFA-96E1-BBF1-19A8-D47AC5904758}"/>
              </a:ext>
            </a:extLst>
          </p:cNvPr>
          <p:cNvSpPr>
            <a:spLocks noGrp="1"/>
          </p:cNvSpPr>
          <p:nvPr>
            <p:ph type="title"/>
          </p:nvPr>
        </p:nvSpPr>
        <p:spPr/>
        <p:txBody>
          <a:bodyPr/>
          <a:lstStyle/>
          <a:p>
            <a:r>
              <a:rPr lang="en-US" dirty="0"/>
              <a:t>Indirect Costs </a:t>
            </a:r>
          </a:p>
        </p:txBody>
      </p:sp>
      <p:sp>
        <p:nvSpPr>
          <p:cNvPr id="3" name="Content Placeholder 2">
            <a:extLst>
              <a:ext uri="{FF2B5EF4-FFF2-40B4-BE49-F238E27FC236}">
                <a16:creationId xmlns:a16="http://schemas.microsoft.com/office/drawing/2014/main" id="{CBFD0A78-79D2-E194-F883-318E198D2DDB}"/>
              </a:ext>
            </a:extLst>
          </p:cNvPr>
          <p:cNvSpPr>
            <a:spLocks noGrp="1"/>
          </p:cNvSpPr>
          <p:nvPr>
            <p:ph idx="1"/>
          </p:nvPr>
        </p:nvSpPr>
        <p:spPr>
          <a:xfrm>
            <a:off x="1097280" y="2108203"/>
            <a:ext cx="7849293" cy="3760891"/>
          </a:xfrm>
        </p:spPr>
        <p:txBody>
          <a:bodyPr>
            <a:noAutofit/>
          </a:bodyPr>
          <a:lstStyle/>
          <a:p>
            <a:r>
              <a:rPr lang="en-US" sz="1800" dirty="0">
                <a:latin typeface="Segoe UI" panose="020B0502040204020203" pitchFamily="34" charset="0"/>
                <a:cs typeface="Segoe UI" panose="020B0502040204020203" pitchFamily="34" charset="0"/>
              </a:rPr>
              <a:t>CFR 200.56 : </a:t>
            </a:r>
            <a:endParaRPr lang="en-US" sz="1800" dirty="0">
              <a:solidFill>
                <a:srgbClr val="212721"/>
              </a:solidFill>
              <a:latin typeface="Segoe UI" panose="020B0502040204020203" pitchFamily="34" charset="0"/>
              <a:cs typeface="Segoe UI" panose="020B0502040204020203" pitchFamily="34" charset="0"/>
            </a:endParaRPr>
          </a:p>
          <a:p>
            <a:r>
              <a:rPr lang="en-US" sz="1800" b="0" i="0" dirty="0">
                <a:solidFill>
                  <a:srgbClr val="212721"/>
                </a:solidFill>
                <a:effectLst/>
                <a:latin typeface="Segoe UI" panose="020B0502040204020203" pitchFamily="34" charset="0"/>
                <a:cs typeface="Segoe UI" panose="020B0502040204020203" pitchFamily="34" charset="0"/>
              </a:rPr>
              <a:t>Costs incurred for a common or joint purpose benefitting more than one cost objective, and not readily assignable to the cost objectives specifically benefitted, without effort disproportionate to the results achieved. </a:t>
            </a:r>
          </a:p>
          <a:p>
            <a:endParaRPr lang="en-US" sz="1800" b="0" i="0" dirty="0">
              <a:solidFill>
                <a:srgbClr val="212721"/>
              </a:solidFill>
              <a:effectLst/>
              <a:latin typeface="Segoe UI" panose="020B0502040204020203" pitchFamily="34" charset="0"/>
              <a:cs typeface="Segoe UI" panose="020B0502040204020203" pitchFamily="34" charset="0"/>
            </a:endParaRPr>
          </a:p>
          <a:p>
            <a:pPr marL="0" indent="0">
              <a:lnSpc>
                <a:spcPct val="100000"/>
              </a:lnSpc>
              <a:spcBef>
                <a:spcPts val="0"/>
              </a:spcBef>
              <a:spcAft>
                <a:spcPts val="0"/>
              </a:spcAft>
            </a:pPr>
            <a:r>
              <a:rPr lang="en-US" sz="1800" b="1" dirty="0">
                <a:solidFill>
                  <a:srgbClr val="212721"/>
                </a:solidFill>
                <a:latin typeface="Segoe UI" panose="020B0502040204020203" pitchFamily="34" charset="0"/>
                <a:cs typeface="Segoe UI" panose="020B0502040204020203" pitchFamily="34" charset="0"/>
              </a:rPr>
              <a:t>NICRA: </a:t>
            </a:r>
            <a:r>
              <a:rPr lang="en-US" sz="1800" dirty="0">
                <a:solidFill>
                  <a:srgbClr val="212721"/>
                </a:solidFill>
                <a:latin typeface="Segoe UI" panose="020B0502040204020203" pitchFamily="34" charset="0"/>
                <a:cs typeface="Segoe UI" panose="020B0502040204020203" pitchFamily="34" charset="0"/>
              </a:rPr>
              <a:t>Negotiated Indirect Cost Rate Agreement </a:t>
            </a:r>
          </a:p>
          <a:p>
            <a:pPr marL="0" indent="0">
              <a:lnSpc>
                <a:spcPct val="100000"/>
              </a:lnSpc>
              <a:spcBef>
                <a:spcPts val="0"/>
              </a:spcBef>
              <a:spcAft>
                <a:spcPts val="0"/>
              </a:spcAft>
            </a:pPr>
            <a:r>
              <a:rPr lang="en-US" sz="1800" b="0" i="0" dirty="0">
                <a:solidFill>
                  <a:srgbClr val="212721"/>
                </a:solidFill>
                <a:effectLst/>
                <a:latin typeface="Segoe UI" panose="020B0502040204020203" pitchFamily="34" charset="0"/>
                <a:cs typeface="Segoe UI" panose="020B0502040204020203" pitchFamily="34" charset="0"/>
              </a:rPr>
              <a:t>Must be approved by </a:t>
            </a:r>
            <a:r>
              <a:rPr lang="en-US" sz="1800" dirty="0">
                <a:solidFill>
                  <a:srgbClr val="212721"/>
                </a:solidFill>
                <a:latin typeface="Segoe UI" panose="020B0502040204020203" pitchFamily="34" charset="0"/>
                <a:cs typeface="Segoe UI" panose="020B0502040204020203" pitchFamily="34" charset="0"/>
              </a:rPr>
              <a:t>USAID, complicated and time-consuming</a:t>
            </a:r>
          </a:p>
          <a:p>
            <a:pPr marL="0" indent="0">
              <a:lnSpc>
                <a:spcPct val="100000"/>
              </a:lnSpc>
              <a:spcBef>
                <a:spcPts val="0"/>
              </a:spcBef>
              <a:spcAft>
                <a:spcPts val="0"/>
              </a:spcAft>
            </a:pPr>
            <a:endParaRPr lang="en-US" sz="1800" b="0" i="0" dirty="0">
              <a:solidFill>
                <a:srgbClr val="212721"/>
              </a:solidFill>
              <a:effectLst/>
              <a:latin typeface="Segoe UI" panose="020B0502040204020203" pitchFamily="34" charset="0"/>
              <a:cs typeface="Segoe UI" panose="020B0502040204020203" pitchFamily="34" charset="0"/>
            </a:endParaRPr>
          </a:p>
          <a:p>
            <a:pPr marL="0" indent="0">
              <a:lnSpc>
                <a:spcPct val="100000"/>
              </a:lnSpc>
              <a:spcBef>
                <a:spcPts val="0"/>
              </a:spcBef>
              <a:spcAft>
                <a:spcPts val="0"/>
              </a:spcAft>
            </a:pPr>
            <a:r>
              <a:rPr lang="en-US" sz="1800" b="1" dirty="0">
                <a:solidFill>
                  <a:srgbClr val="212721"/>
                </a:solidFill>
                <a:latin typeface="Segoe UI" panose="020B0502040204020203" pitchFamily="34" charset="0"/>
                <a:cs typeface="Segoe UI" panose="020B0502040204020203" pitchFamily="34" charset="0"/>
              </a:rPr>
              <a:t>10% De Minimis:  </a:t>
            </a:r>
            <a:r>
              <a:rPr lang="en-US" sz="1800" dirty="0">
                <a:solidFill>
                  <a:srgbClr val="212721"/>
                </a:solidFill>
                <a:latin typeface="Segoe UI" panose="020B0502040204020203" pitchFamily="34" charset="0"/>
                <a:cs typeface="Segoe UI" panose="020B0502040204020203" pitchFamily="34" charset="0"/>
              </a:rPr>
              <a:t>10% of Modified Total Direct Costs </a:t>
            </a:r>
            <a:endParaRPr lang="en-US" sz="1800" i="0" dirty="0">
              <a:solidFill>
                <a:srgbClr val="212721"/>
              </a:solidFill>
              <a:effectLst/>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1BC3D546-7F52-BB79-30F7-0BFDAC5CCDE8}"/>
              </a:ext>
            </a:extLst>
          </p:cNvPr>
          <p:cNvPicPr>
            <a:picLocks noChangeAspect="1"/>
          </p:cNvPicPr>
          <p:nvPr/>
        </p:nvPicPr>
        <p:blipFill>
          <a:blip r:embed="rId3"/>
          <a:stretch>
            <a:fillRect/>
          </a:stretch>
        </p:blipFill>
        <p:spPr>
          <a:xfrm>
            <a:off x="9414162" y="2082299"/>
            <a:ext cx="2576947" cy="3355830"/>
          </a:xfrm>
          <a:prstGeom prst="rect">
            <a:avLst/>
          </a:prstGeom>
          <a:ln>
            <a:solidFill>
              <a:schemeClr val="tx1"/>
            </a:solidFill>
          </a:ln>
        </p:spPr>
      </p:pic>
      <p:sp>
        <p:nvSpPr>
          <p:cNvPr id="7" name="TextBox 6">
            <a:extLst>
              <a:ext uri="{FF2B5EF4-FFF2-40B4-BE49-F238E27FC236}">
                <a16:creationId xmlns:a16="http://schemas.microsoft.com/office/drawing/2014/main" id="{4740CC69-7B88-8215-42A6-9049567829FE}"/>
              </a:ext>
            </a:extLst>
          </p:cNvPr>
          <p:cNvSpPr txBox="1"/>
          <p:nvPr/>
        </p:nvSpPr>
        <p:spPr>
          <a:xfrm>
            <a:off x="9331036" y="5648065"/>
            <a:ext cx="3330286" cy="923330"/>
          </a:xfrm>
          <a:prstGeom prst="rect">
            <a:avLst/>
          </a:prstGeom>
          <a:noFill/>
        </p:spPr>
        <p:txBody>
          <a:bodyPr wrap="square">
            <a:spAutoFit/>
          </a:bodyPr>
          <a:lstStyle/>
          <a:p>
            <a:r>
              <a:rPr lang="en-US" sz="1200" dirty="0">
                <a:hlinkClick r:id="rId4"/>
              </a:rPr>
              <a:t>www.usaid.gov/sites/default/files/2023-01/OCC-Guide-for-NonProfit-IndirectCostRate1-27-2023.pdf</a:t>
            </a:r>
            <a:endParaRPr lang="en-US" sz="1200" dirty="0"/>
          </a:p>
          <a:p>
            <a:endParaRPr lang="en-US" dirty="0"/>
          </a:p>
        </p:txBody>
      </p:sp>
    </p:spTree>
    <p:extLst>
      <p:ext uri="{BB962C8B-B14F-4D97-AF65-F5344CB8AC3E}">
        <p14:creationId xmlns:p14="http://schemas.microsoft.com/office/powerpoint/2010/main" val="2987939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3727-11B7-72A1-F241-9E764FA84B7F}"/>
              </a:ext>
            </a:extLst>
          </p:cNvPr>
          <p:cNvSpPr>
            <a:spLocks noGrp="1"/>
          </p:cNvSpPr>
          <p:nvPr>
            <p:ph type="title"/>
          </p:nvPr>
        </p:nvSpPr>
        <p:spPr/>
        <p:txBody>
          <a:bodyPr/>
          <a:lstStyle/>
          <a:p>
            <a:r>
              <a:rPr lang="en-US" dirty="0"/>
              <a:t>10 % De </a:t>
            </a:r>
            <a:r>
              <a:rPr lang="en-US" dirty="0" err="1"/>
              <a:t>Miminis</a:t>
            </a:r>
            <a:endParaRPr lang="en-US" dirty="0"/>
          </a:p>
        </p:txBody>
      </p:sp>
      <p:sp>
        <p:nvSpPr>
          <p:cNvPr id="3" name="Content Placeholder 2">
            <a:extLst>
              <a:ext uri="{FF2B5EF4-FFF2-40B4-BE49-F238E27FC236}">
                <a16:creationId xmlns:a16="http://schemas.microsoft.com/office/drawing/2014/main" id="{446B4F12-7B22-2763-3164-A1796C115423}"/>
              </a:ext>
            </a:extLst>
          </p:cNvPr>
          <p:cNvSpPr>
            <a:spLocks noGrp="1"/>
          </p:cNvSpPr>
          <p:nvPr>
            <p:ph idx="1"/>
          </p:nvPr>
        </p:nvSpPr>
        <p:spPr>
          <a:xfrm>
            <a:off x="1097280" y="2108203"/>
            <a:ext cx="10058400" cy="1450757"/>
          </a:xfrm>
        </p:spPr>
        <p:txBody>
          <a:bodyPr>
            <a:normAutofit/>
          </a:bodyPr>
          <a:lstStyle/>
          <a:p>
            <a:pPr marL="251460" indent="-342900">
              <a:spcBef>
                <a:spcPts val="0"/>
              </a:spcBef>
              <a:spcAft>
                <a:spcPts val="0"/>
              </a:spcAft>
              <a:buClrTx/>
              <a:buFont typeface="Arial" panose="020B0604020202020204" pitchFamily="34" charset="0"/>
              <a:buChar char="•"/>
            </a:pPr>
            <a:r>
              <a:rPr lang="en-US" dirty="0">
                <a:solidFill>
                  <a:schemeClr val="tx1"/>
                </a:solidFill>
              </a:rPr>
              <a:t>May be used indefinitely until a NICRA is requested </a:t>
            </a:r>
          </a:p>
          <a:p>
            <a:pPr marL="251460" indent="-342900">
              <a:spcBef>
                <a:spcPts val="0"/>
              </a:spcBef>
              <a:spcAft>
                <a:spcPts val="0"/>
              </a:spcAft>
              <a:buClrTx/>
              <a:buFont typeface="Arial" panose="020B0604020202020204" pitchFamily="34" charset="0"/>
              <a:buChar char="•"/>
            </a:pPr>
            <a:r>
              <a:rPr lang="en-US" dirty="0">
                <a:solidFill>
                  <a:schemeClr val="tx1"/>
                </a:solidFill>
              </a:rPr>
              <a:t>USAID does not need to approve but you have to calculate correctly. </a:t>
            </a:r>
          </a:p>
          <a:p>
            <a:pPr marL="251460" indent="-342900">
              <a:spcBef>
                <a:spcPts val="0"/>
              </a:spcBef>
              <a:spcAft>
                <a:spcPts val="0"/>
              </a:spcAft>
              <a:buClrTx/>
              <a:buFont typeface="Arial" panose="020B0604020202020204" pitchFamily="34" charset="0"/>
              <a:buChar char="•"/>
            </a:pPr>
            <a:r>
              <a:rPr lang="en-US" dirty="0">
                <a:solidFill>
                  <a:schemeClr val="tx1"/>
                </a:solidFill>
              </a:rPr>
              <a:t>Calculation: 10% of modified total direct costs (MTDC)</a:t>
            </a:r>
          </a:p>
          <a:p>
            <a:endParaRPr lang="en-US" dirty="0"/>
          </a:p>
          <a:p>
            <a:endParaRPr lang="en-US" dirty="0"/>
          </a:p>
          <a:p>
            <a:pPr marL="0" indent="0">
              <a:buNone/>
            </a:pPr>
            <a:endParaRPr lang="en-US" dirty="0"/>
          </a:p>
        </p:txBody>
      </p:sp>
      <p:sp>
        <p:nvSpPr>
          <p:cNvPr id="4" name="TextBox 3">
            <a:extLst>
              <a:ext uri="{FF2B5EF4-FFF2-40B4-BE49-F238E27FC236}">
                <a16:creationId xmlns:a16="http://schemas.microsoft.com/office/drawing/2014/main" id="{BDE70707-47FA-DAE9-5977-96C421C93208}"/>
              </a:ext>
            </a:extLst>
          </p:cNvPr>
          <p:cNvSpPr txBox="1"/>
          <p:nvPr/>
        </p:nvSpPr>
        <p:spPr>
          <a:xfrm>
            <a:off x="675407" y="3216060"/>
            <a:ext cx="4790211" cy="2862322"/>
          </a:xfrm>
          <a:prstGeom prst="rect">
            <a:avLst/>
          </a:prstGeom>
          <a:noFill/>
          <a:ln>
            <a:solidFill>
              <a:schemeClr val="tx1"/>
            </a:solidFill>
          </a:ln>
        </p:spPr>
        <p:txBody>
          <a:bodyPr wrap="square" rtlCol="0">
            <a:spAutoFit/>
          </a:bodyPr>
          <a:lstStyle/>
          <a:p>
            <a:r>
              <a:rPr lang="en-US" b="1" dirty="0"/>
              <a:t>Included: </a:t>
            </a:r>
          </a:p>
          <a:p>
            <a:pPr marL="342900" indent="-342900">
              <a:buFont typeface="+mj-lt"/>
              <a:buAutoNum type="arabicPeriod"/>
            </a:pPr>
            <a:r>
              <a:rPr lang="en-US" dirty="0"/>
              <a:t>Salaries</a:t>
            </a:r>
          </a:p>
          <a:p>
            <a:pPr marL="342900" indent="-342900">
              <a:buFont typeface="+mj-lt"/>
              <a:buAutoNum type="arabicPeriod"/>
            </a:pPr>
            <a:r>
              <a:rPr lang="en-US" dirty="0"/>
              <a:t>Wages</a:t>
            </a:r>
          </a:p>
          <a:p>
            <a:pPr marL="342900" indent="-342900">
              <a:buFont typeface="+mj-lt"/>
              <a:buAutoNum type="arabicPeriod"/>
            </a:pPr>
            <a:r>
              <a:rPr lang="en-US" dirty="0"/>
              <a:t>Applicable Fringe Benefits</a:t>
            </a:r>
          </a:p>
          <a:p>
            <a:pPr marL="342900" indent="-342900">
              <a:buFont typeface="+mj-lt"/>
              <a:buAutoNum type="arabicPeriod"/>
            </a:pPr>
            <a:r>
              <a:rPr lang="en-US" dirty="0"/>
              <a:t>Materials and Supplies</a:t>
            </a:r>
          </a:p>
          <a:p>
            <a:pPr marL="342900" indent="-342900">
              <a:buFont typeface="+mj-lt"/>
              <a:buAutoNum type="arabicPeriod"/>
            </a:pPr>
            <a:r>
              <a:rPr lang="en-US" dirty="0"/>
              <a:t>Services</a:t>
            </a:r>
          </a:p>
          <a:p>
            <a:pPr marL="342900" indent="-342900">
              <a:buFont typeface="+mj-lt"/>
              <a:buAutoNum type="arabicPeriod"/>
            </a:pPr>
            <a:r>
              <a:rPr lang="en-US" dirty="0"/>
              <a:t>Travel </a:t>
            </a:r>
          </a:p>
          <a:p>
            <a:pPr marL="342900" indent="-342900">
              <a:buFont typeface="+mj-lt"/>
              <a:buAutoNum type="arabicPeriod"/>
            </a:pPr>
            <a:r>
              <a:rPr lang="en-US" dirty="0"/>
              <a:t>Up to $25,000 of each subaward (regardless of period of performance) </a:t>
            </a:r>
          </a:p>
          <a:p>
            <a:endParaRPr lang="en-US" dirty="0"/>
          </a:p>
        </p:txBody>
      </p:sp>
      <p:sp>
        <p:nvSpPr>
          <p:cNvPr id="5" name="TextBox 4">
            <a:extLst>
              <a:ext uri="{FF2B5EF4-FFF2-40B4-BE49-F238E27FC236}">
                <a16:creationId xmlns:a16="http://schemas.microsoft.com/office/drawing/2014/main" id="{6B5506B5-2CD3-2DF0-5854-4C5201BDBE4D}"/>
              </a:ext>
            </a:extLst>
          </p:cNvPr>
          <p:cNvSpPr txBox="1"/>
          <p:nvPr/>
        </p:nvSpPr>
        <p:spPr>
          <a:xfrm>
            <a:off x="6380019" y="3216060"/>
            <a:ext cx="4714701" cy="2862322"/>
          </a:xfrm>
          <a:prstGeom prst="rect">
            <a:avLst/>
          </a:prstGeom>
          <a:noFill/>
          <a:ln>
            <a:solidFill>
              <a:schemeClr val="tx1"/>
            </a:solidFill>
          </a:ln>
        </p:spPr>
        <p:txBody>
          <a:bodyPr wrap="square" rtlCol="0">
            <a:spAutoFit/>
          </a:bodyPr>
          <a:lstStyle/>
          <a:p>
            <a:r>
              <a:rPr lang="en-US" b="1" dirty="0"/>
              <a:t>Excluded: </a:t>
            </a:r>
          </a:p>
          <a:p>
            <a:endParaRPr lang="en-US" b="1" dirty="0"/>
          </a:p>
          <a:p>
            <a:pPr marL="342900" indent="-342900">
              <a:buFont typeface="+mj-lt"/>
              <a:buAutoNum type="arabicPeriod"/>
            </a:pPr>
            <a:r>
              <a:rPr lang="en-US" dirty="0"/>
              <a:t>Advertising and public relations</a:t>
            </a:r>
          </a:p>
          <a:p>
            <a:pPr marL="342900" indent="-342900">
              <a:buFont typeface="+mj-lt"/>
              <a:buAutoNum type="arabicPeriod"/>
            </a:pPr>
            <a:r>
              <a:rPr lang="en-US" dirty="0"/>
              <a:t>Entertainment/alcoholic beverages</a:t>
            </a:r>
          </a:p>
          <a:p>
            <a:pPr marL="342900" indent="-342900">
              <a:buFont typeface="+mj-lt"/>
              <a:buAutoNum type="arabicPeriod"/>
            </a:pPr>
            <a:r>
              <a:rPr lang="en-US" dirty="0"/>
              <a:t>Capital expenditures </a:t>
            </a:r>
          </a:p>
          <a:p>
            <a:pPr marL="342900" indent="-342900">
              <a:buFont typeface="+mj-lt"/>
              <a:buAutoNum type="arabicPeriod"/>
            </a:pPr>
            <a:r>
              <a:rPr lang="en-US" dirty="0"/>
              <a:t>Contributions</a:t>
            </a:r>
          </a:p>
          <a:p>
            <a:pPr marL="342900" indent="-342900">
              <a:buFont typeface="+mj-lt"/>
              <a:buAutoNum type="arabicPeriod"/>
            </a:pPr>
            <a:r>
              <a:rPr lang="en-US" dirty="0"/>
              <a:t>Fines/penalties</a:t>
            </a:r>
          </a:p>
          <a:p>
            <a:pPr marL="342900" indent="-342900">
              <a:buFont typeface="+mj-lt"/>
              <a:buAutoNum type="arabicPeriod"/>
            </a:pPr>
            <a:r>
              <a:rPr lang="en-US" dirty="0"/>
              <a:t>Bank Interest</a:t>
            </a:r>
          </a:p>
          <a:p>
            <a:pPr marL="342900" indent="-342900">
              <a:buFont typeface="+mj-lt"/>
              <a:buAutoNum type="arabicPeriod"/>
            </a:pPr>
            <a:r>
              <a:rPr lang="en-US" dirty="0"/>
              <a:t>Lobbying and fund raising</a:t>
            </a:r>
          </a:p>
          <a:p>
            <a:endParaRPr lang="en-US" dirty="0"/>
          </a:p>
        </p:txBody>
      </p:sp>
    </p:spTree>
    <p:extLst>
      <p:ext uri="{BB962C8B-B14F-4D97-AF65-F5344CB8AC3E}">
        <p14:creationId xmlns:p14="http://schemas.microsoft.com/office/powerpoint/2010/main" val="2932388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2685-5DC6-08D0-2118-77294DDA6834}"/>
              </a:ext>
            </a:extLst>
          </p:cNvPr>
          <p:cNvSpPr>
            <a:spLocks noGrp="1"/>
          </p:cNvSpPr>
          <p:nvPr>
            <p:ph type="title"/>
          </p:nvPr>
        </p:nvSpPr>
        <p:spPr/>
        <p:txBody>
          <a:bodyPr/>
          <a:lstStyle/>
          <a:p>
            <a:r>
              <a:rPr lang="en-US" dirty="0"/>
              <a:t>Example MTDC Calculation </a:t>
            </a:r>
          </a:p>
        </p:txBody>
      </p:sp>
      <p:graphicFrame>
        <p:nvGraphicFramePr>
          <p:cNvPr id="8" name="Table 8">
            <a:extLst>
              <a:ext uri="{FF2B5EF4-FFF2-40B4-BE49-F238E27FC236}">
                <a16:creationId xmlns:a16="http://schemas.microsoft.com/office/drawing/2014/main" id="{2E757B57-EA39-ABAA-E35B-AD246C8C10CE}"/>
              </a:ext>
            </a:extLst>
          </p:cNvPr>
          <p:cNvGraphicFramePr>
            <a:graphicFrameLocks noGrp="1"/>
          </p:cNvGraphicFramePr>
          <p:nvPr>
            <p:ph idx="1"/>
            <p:extLst>
              <p:ext uri="{D42A27DB-BD31-4B8C-83A1-F6EECF244321}">
                <p14:modId xmlns:p14="http://schemas.microsoft.com/office/powerpoint/2010/main" val="3605814311"/>
              </p:ext>
            </p:extLst>
          </p:nvPr>
        </p:nvGraphicFramePr>
        <p:xfrm>
          <a:off x="1096964" y="2108200"/>
          <a:ext cx="10058400" cy="3337560"/>
        </p:xfrm>
        <a:graphic>
          <a:graphicData uri="http://schemas.openxmlformats.org/drawingml/2006/table">
            <a:tbl>
              <a:tblPr firstRow="1" bandRow="1">
                <a:tableStyleId>{5C22544A-7EE6-4342-B048-85BDC9FD1C3A}</a:tableStyleId>
              </a:tblPr>
              <a:tblGrid>
                <a:gridCol w="2830800">
                  <a:extLst>
                    <a:ext uri="{9D8B030D-6E8A-4147-A177-3AD203B41FA5}">
                      <a16:colId xmlns:a16="http://schemas.microsoft.com/office/drawing/2014/main" val="3186308649"/>
                    </a:ext>
                  </a:extLst>
                </a:gridCol>
                <a:gridCol w="1857614">
                  <a:extLst>
                    <a:ext uri="{9D8B030D-6E8A-4147-A177-3AD203B41FA5}">
                      <a16:colId xmlns:a16="http://schemas.microsoft.com/office/drawing/2014/main" val="2263003968"/>
                    </a:ext>
                  </a:extLst>
                </a:gridCol>
                <a:gridCol w="2684993">
                  <a:extLst>
                    <a:ext uri="{9D8B030D-6E8A-4147-A177-3AD203B41FA5}">
                      <a16:colId xmlns:a16="http://schemas.microsoft.com/office/drawing/2014/main" val="3182465996"/>
                    </a:ext>
                  </a:extLst>
                </a:gridCol>
                <a:gridCol w="2684993">
                  <a:extLst>
                    <a:ext uri="{9D8B030D-6E8A-4147-A177-3AD203B41FA5}">
                      <a16:colId xmlns:a16="http://schemas.microsoft.com/office/drawing/2014/main" val="4166973226"/>
                    </a:ext>
                  </a:extLst>
                </a:gridCol>
              </a:tblGrid>
              <a:tr h="370840">
                <a:tc>
                  <a:txBody>
                    <a:bodyPr/>
                    <a:lstStyle/>
                    <a:p>
                      <a:r>
                        <a:rPr lang="en-US" dirty="0"/>
                        <a:t>Budget Line Item </a:t>
                      </a:r>
                    </a:p>
                  </a:txBody>
                  <a:tcPr/>
                </a:tc>
                <a:tc>
                  <a:txBody>
                    <a:bodyPr/>
                    <a:lstStyle/>
                    <a:p>
                      <a:r>
                        <a:rPr lang="en-US" dirty="0"/>
                        <a:t>Direct Cost </a:t>
                      </a:r>
                    </a:p>
                  </a:txBody>
                  <a:tcPr/>
                </a:tc>
                <a:tc>
                  <a:txBody>
                    <a:bodyPr/>
                    <a:lstStyle/>
                    <a:p>
                      <a:r>
                        <a:rPr lang="en-US" dirty="0"/>
                        <a:t>Exclude </a:t>
                      </a:r>
                    </a:p>
                  </a:txBody>
                  <a:tcPr/>
                </a:tc>
                <a:tc>
                  <a:txBody>
                    <a:bodyPr/>
                    <a:lstStyle/>
                    <a:p>
                      <a:r>
                        <a:rPr lang="en-US" dirty="0"/>
                        <a:t>MTDC</a:t>
                      </a:r>
                    </a:p>
                  </a:txBody>
                  <a:tcPr/>
                </a:tc>
                <a:extLst>
                  <a:ext uri="{0D108BD9-81ED-4DB2-BD59-A6C34878D82A}">
                    <a16:rowId xmlns:a16="http://schemas.microsoft.com/office/drawing/2014/main" val="2762551311"/>
                  </a:ext>
                </a:extLst>
              </a:tr>
              <a:tr h="370840">
                <a:tc>
                  <a:txBody>
                    <a:bodyPr/>
                    <a:lstStyle/>
                    <a:p>
                      <a:r>
                        <a:rPr lang="en-US" dirty="0"/>
                        <a:t>Salaries </a:t>
                      </a:r>
                    </a:p>
                  </a:txBody>
                  <a:tcPr/>
                </a:tc>
                <a:tc>
                  <a:txBody>
                    <a:bodyPr/>
                    <a:lstStyle/>
                    <a:p>
                      <a:pPr algn="r"/>
                      <a:r>
                        <a:rPr lang="en-US" dirty="0"/>
                        <a:t>$500,000</a:t>
                      </a:r>
                    </a:p>
                  </a:txBody>
                  <a:tcPr/>
                </a:tc>
                <a:tc>
                  <a:txBody>
                    <a:bodyPr/>
                    <a:lstStyle/>
                    <a:p>
                      <a:pPr algn="r"/>
                      <a:r>
                        <a:rPr lang="en-US" dirty="0"/>
                        <a:t>$0</a:t>
                      </a:r>
                    </a:p>
                  </a:txBody>
                  <a:tcPr/>
                </a:tc>
                <a:tc>
                  <a:txBody>
                    <a:bodyPr/>
                    <a:lstStyle/>
                    <a:p>
                      <a:pPr algn="r"/>
                      <a:r>
                        <a:rPr lang="en-US" dirty="0"/>
                        <a:t>$500,000</a:t>
                      </a:r>
                    </a:p>
                  </a:txBody>
                  <a:tcPr/>
                </a:tc>
                <a:extLst>
                  <a:ext uri="{0D108BD9-81ED-4DB2-BD59-A6C34878D82A}">
                    <a16:rowId xmlns:a16="http://schemas.microsoft.com/office/drawing/2014/main" val="557145111"/>
                  </a:ext>
                </a:extLst>
              </a:tr>
              <a:tr h="370840">
                <a:tc>
                  <a:txBody>
                    <a:bodyPr/>
                    <a:lstStyle/>
                    <a:p>
                      <a:r>
                        <a:rPr lang="en-US" dirty="0"/>
                        <a:t>Fringe Benefits </a:t>
                      </a:r>
                    </a:p>
                  </a:txBody>
                  <a:tcPr/>
                </a:tc>
                <a:tc>
                  <a:txBody>
                    <a:bodyPr/>
                    <a:lstStyle/>
                    <a:p>
                      <a:pPr algn="r"/>
                      <a:r>
                        <a:rPr lang="en-US" dirty="0"/>
                        <a:t>$125,000</a:t>
                      </a:r>
                    </a:p>
                  </a:txBody>
                  <a:tcPr/>
                </a:tc>
                <a:tc>
                  <a:txBody>
                    <a:bodyPr/>
                    <a:lstStyle/>
                    <a:p>
                      <a:pPr algn="r"/>
                      <a:r>
                        <a:rPr lang="en-US" dirty="0"/>
                        <a:t>$0</a:t>
                      </a:r>
                    </a:p>
                  </a:txBody>
                  <a:tcPr/>
                </a:tc>
                <a:tc>
                  <a:txBody>
                    <a:bodyPr/>
                    <a:lstStyle/>
                    <a:p>
                      <a:pPr algn="r"/>
                      <a:r>
                        <a:rPr lang="en-US" dirty="0"/>
                        <a:t>$125,000</a:t>
                      </a:r>
                    </a:p>
                  </a:txBody>
                  <a:tcPr/>
                </a:tc>
                <a:extLst>
                  <a:ext uri="{0D108BD9-81ED-4DB2-BD59-A6C34878D82A}">
                    <a16:rowId xmlns:a16="http://schemas.microsoft.com/office/drawing/2014/main" val="3389748295"/>
                  </a:ext>
                </a:extLst>
              </a:tr>
              <a:tr h="370840">
                <a:tc>
                  <a:txBody>
                    <a:bodyPr/>
                    <a:lstStyle/>
                    <a:p>
                      <a:r>
                        <a:rPr lang="en-US" dirty="0"/>
                        <a:t>Travel</a:t>
                      </a:r>
                    </a:p>
                  </a:txBody>
                  <a:tcPr/>
                </a:tc>
                <a:tc>
                  <a:txBody>
                    <a:bodyPr/>
                    <a:lstStyle/>
                    <a:p>
                      <a:pPr algn="r"/>
                      <a:r>
                        <a:rPr lang="en-US" dirty="0"/>
                        <a:t>$10,000</a:t>
                      </a:r>
                    </a:p>
                  </a:txBody>
                  <a:tcPr/>
                </a:tc>
                <a:tc>
                  <a:txBody>
                    <a:bodyPr/>
                    <a:lstStyle/>
                    <a:p>
                      <a:pPr algn="r"/>
                      <a:r>
                        <a:rPr lang="en-US" dirty="0"/>
                        <a:t>$0</a:t>
                      </a:r>
                    </a:p>
                  </a:txBody>
                  <a:tcPr/>
                </a:tc>
                <a:tc>
                  <a:txBody>
                    <a:bodyPr/>
                    <a:lstStyle/>
                    <a:p>
                      <a:pPr algn="r"/>
                      <a:r>
                        <a:rPr lang="en-US" dirty="0"/>
                        <a:t>$10,000</a:t>
                      </a:r>
                    </a:p>
                  </a:txBody>
                  <a:tcPr/>
                </a:tc>
                <a:extLst>
                  <a:ext uri="{0D108BD9-81ED-4DB2-BD59-A6C34878D82A}">
                    <a16:rowId xmlns:a16="http://schemas.microsoft.com/office/drawing/2014/main" val="1275703357"/>
                  </a:ext>
                </a:extLst>
              </a:tr>
              <a:tr h="370840">
                <a:tc>
                  <a:txBody>
                    <a:bodyPr/>
                    <a:lstStyle/>
                    <a:p>
                      <a:r>
                        <a:rPr lang="en-US" dirty="0"/>
                        <a:t>Training </a:t>
                      </a:r>
                    </a:p>
                  </a:txBody>
                  <a:tcPr/>
                </a:tc>
                <a:tc>
                  <a:txBody>
                    <a:bodyPr/>
                    <a:lstStyle/>
                    <a:p>
                      <a:pPr algn="r"/>
                      <a:r>
                        <a:rPr lang="en-US" dirty="0"/>
                        <a:t>$50,000</a:t>
                      </a:r>
                    </a:p>
                  </a:txBody>
                  <a:tcPr/>
                </a:tc>
                <a:tc>
                  <a:txBody>
                    <a:bodyPr/>
                    <a:lstStyle/>
                    <a:p>
                      <a:pPr algn="r"/>
                      <a:r>
                        <a:rPr lang="en-US" dirty="0"/>
                        <a:t>$0 </a:t>
                      </a:r>
                    </a:p>
                  </a:txBody>
                  <a:tcPr/>
                </a:tc>
                <a:tc>
                  <a:txBody>
                    <a:bodyPr/>
                    <a:lstStyle/>
                    <a:p>
                      <a:pPr algn="r"/>
                      <a:r>
                        <a:rPr lang="en-US" dirty="0"/>
                        <a:t>$50,000</a:t>
                      </a:r>
                    </a:p>
                  </a:txBody>
                  <a:tcPr/>
                </a:tc>
                <a:extLst>
                  <a:ext uri="{0D108BD9-81ED-4DB2-BD59-A6C34878D82A}">
                    <a16:rowId xmlns:a16="http://schemas.microsoft.com/office/drawing/2014/main" val="254336565"/>
                  </a:ext>
                </a:extLst>
              </a:tr>
              <a:tr h="370840">
                <a:tc>
                  <a:txBody>
                    <a:bodyPr/>
                    <a:lstStyle/>
                    <a:p>
                      <a:r>
                        <a:rPr lang="en-US" dirty="0"/>
                        <a:t>Audit </a:t>
                      </a:r>
                    </a:p>
                  </a:txBody>
                  <a:tcPr/>
                </a:tc>
                <a:tc>
                  <a:txBody>
                    <a:bodyPr/>
                    <a:lstStyle/>
                    <a:p>
                      <a:pPr algn="r"/>
                      <a:r>
                        <a:rPr lang="en-US" dirty="0"/>
                        <a:t>$10,000</a:t>
                      </a:r>
                    </a:p>
                  </a:txBody>
                  <a:tcPr/>
                </a:tc>
                <a:tc>
                  <a:txBody>
                    <a:bodyPr/>
                    <a:lstStyle/>
                    <a:p>
                      <a:pPr algn="r"/>
                      <a:r>
                        <a:rPr lang="en-US" dirty="0"/>
                        <a:t>($10,000) </a:t>
                      </a:r>
                    </a:p>
                  </a:txBody>
                  <a:tcPr/>
                </a:tc>
                <a:tc>
                  <a:txBody>
                    <a:bodyPr/>
                    <a:lstStyle/>
                    <a:p>
                      <a:pPr algn="r"/>
                      <a:r>
                        <a:rPr lang="en-US" dirty="0"/>
                        <a:t>0</a:t>
                      </a:r>
                    </a:p>
                  </a:txBody>
                  <a:tcPr/>
                </a:tc>
                <a:extLst>
                  <a:ext uri="{0D108BD9-81ED-4DB2-BD59-A6C34878D82A}">
                    <a16:rowId xmlns:a16="http://schemas.microsoft.com/office/drawing/2014/main" val="310972220"/>
                  </a:ext>
                </a:extLst>
              </a:tr>
              <a:tr h="370840">
                <a:tc>
                  <a:txBody>
                    <a:bodyPr/>
                    <a:lstStyle/>
                    <a:p>
                      <a:r>
                        <a:rPr lang="en-US" dirty="0"/>
                        <a:t>Marketing </a:t>
                      </a:r>
                    </a:p>
                  </a:txBody>
                  <a:tcPr/>
                </a:tc>
                <a:tc>
                  <a:txBody>
                    <a:bodyPr/>
                    <a:lstStyle/>
                    <a:p>
                      <a:pPr algn="r"/>
                      <a:r>
                        <a:rPr lang="en-US" dirty="0"/>
                        <a:t>$ 5,000</a:t>
                      </a:r>
                    </a:p>
                  </a:txBody>
                  <a:tcPr/>
                </a:tc>
                <a:tc>
                  <a:txBody>
                    <a:bodyPr/>
                    <a:lstStyle/>
                    <a:p>
                      <a:pPr algn="r"/>
                      <a:r>
                        <a:rPr lang="en-US" dirty="0"/>
                        <a:t>($5,000) </a:t>
                      </a:r>
                    </a:p>
                  </a:txBody>
                  <a:tcPr/>
                </a:tc>
                <a:tc>
                  <a:txBody>
                    <a:bodyPr/>
                    <a:lstStyle/>
                    <a:p>
                      <a:pPr algn="r"/>
                      <a:r>
                        <a:rPr lang="en-US" dirty="0"/>
                        <a:t>0</a:t>
                      </a:r>
                    </a:p>
                  </a:txBody>
                  <a:tcPr/>
                </a:tc>
                <a:extLst>
                  <a:ext uri="{0D108BD9-81ED-4DB2-BD59-A6C34878D82A}">
                    <a16:rowId xmlns:a16="http://schemas.microsoft.com/office/drawing/2014/main" val="2933738507"/>
                  </a:ext>
                </a:extLst>
              </a:tr>
              <a:tr h="370840">
                <a:tc>
                  <a:txBody>
                    <a:bodyPr/>
                    <a:lstStyle/>
                    <a:p>
                      <a:r>
                        <a:rPr lang="en-US" dirty="0"/>
                        <a:t>Total </a:t>
                      </a:r>
                    </a:p>
                  </a:txBody>
                  <a:tcPr/>
                </a:tc>
                <a:tc>
                  <a:txBody>
                    <a:bodyPr/>
                    <a:lstStyle/>
                    <a:p>
                      <a:pPr algn="r"/>
                      <a:r>
                        <a:rPr lang="en-US" dirty="0"/>
                        <a:t>$700,000</a:t>
                      </a:r>
                    </a:p>
                  </a:txBody>
                  <a:tcPr/>
                </a:tc>
                <a:tc>
                  <a:txBody>
                    <a:bodyPr/>
                    <a:lstStyle/>
                    <a:p>
                      <a:pPr algn="r"/>
                      <a:r>
                        <a:rPr lang="en-US" dirty="0"/>
                        <a:t>$15,000</a:t>
                      </a:r>
                    </a:p>
                  </a:txBody>
                  <a:tcPr/>
                </a:tc>
                <a:tc>
                  <a:txBody>
                    <a:bodyPr/>
                    <a:lstStyle/>
                    <a:p>
                      <a:pPr algn="r"/>
                      <a:r>
                        <a:rPr lang="en-US" dirty="0"/>
                        <a:t>$685,000</a:t>
                      </a:r>
                    </a:p>
                  </a:txBody>
                  <a:tcPr/>
                </a:tc>
                <a:extLst>
                  <a:ext uri="{0D108BD9-81ED-4DB2-BD59-A6C34878D82A}">
                    <a16:rowId xmlns:a16="http://schemas.microsoft.com/office/drawing/2014/main" val="731693510"/>
                  </a:ext>
                </a:extLst>
              </a:tr>
              <a:tr h="370840">
                <a:tc>
                  <a:txBody>
                    <a:bodyPr/>
                    <a:lstStyle/>
                    <a:p>
                      <a:r>
                        <a:rPr lang="en-US" b="1" dirty="0"/>
                        <a:t>10 % MTDC </a:t>
                      </a:r>
                    </a:p>
                  </a:txBody>
                  <a:tcPr/>
                </a:tc>
                <a:tc>
                  <a:txBody>
                    <a:bodyPr/>
                    <a:lstStyle/>
                    <a:p>
                      <a:pPr algn="r"/>
                      <a:endParaRPr lang="en-US" b="1"/>
                    </a:p>
                  </a:txBody>
                  <a:tcPr/>
                </a:tc>
                <a:tc>
                  <a:txBody>
                    <a:bodyPr/>
                    <a:lstStyle/>
                    <a:p>
                      <a:pPr algn="r"/>
                      <a:endParaRPr lang="en-US" b="1"/>
                    </a:p>
                  </a:txBody>
                  <a:tcPr/>
                </a:tc>
                <a:tc>
                  <a:txBody>
                    <a:bodyPr/>
                    <a:lstStyle/>
                    <a:p>
                      <a:pPr algn="r"/>
                      <a:r>
                        <a:rPr lang="en-US" b="1" dirty="0"/>
                        <a:t>$68,5000</a:t>
                      </a:r>
                    </a:p>
                  </a:txBody>
                  <a:tcPr/>
                </a:tc>
                <a:extLst>
                  <a:ext uri="{0D108BD9-81ED-4DB2-BD59-A6C34878D82A}">
                    <a16:rowId xmlns:a16="http://schemas.microsoft.com/office/drawing/2014/main" val="3565133696"/>
                  </a:ext>
                </a:extLst>
              </a:tr>
            </a:tbl>
          </a:graphicData>
        </a:graphic>
      </p:graphicFrame>
    </p:spTree>
    <p:extLst>
      <p:ext uri="{BB962C8B-B14F-4D97-AF65-F5344CB8AC3E}">
        <p14:creationId xmlns:p14="http://schemas.microsoft.com/office/powerpoint/2010/main" val="618784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57EAA-B079-30B3-DFF0-79A65C3D3E9F}"/>
              </a:ext>
            </a:extLst>
          </p:cNvPr>
          <p:cNvSpPr>
            <a:spLocks noGrp="1"/>
          </p:cNvSpPr>
          <p:nvPr>
            <p:ph idx="1"/>
          </p:nvPr>
        </p:nvSpPr>
        <p:spPr/>
        <p:txBody>
          <a:bodyPr/>
          <a:lstStyle/>
          <a:p>
            <a:r>
              <a:rPr lang="en-US" b="1" dirty="0"/>
              <a:t>Learning Objectives: </a:t>
            </a:r>
          </a:p>
          <a:p>
            <a:pPr marL="457200" indent="-457200" algn="l" rtl="0" fontAlgn="base">
              <a:buClrTx/>
              <a:buAutoNum type="arabicPeriod"/>
            </a:pPr>
            <a:r>
              <a:rPr lang="en-US" dirty="0"/>
              <a:t>Identify the steps for evaluating and selecting a subrecipient.</a:t>
            </a:r>
          </a:p>
          <a:p>
            <a:pPr marL="457200" indent="-457200" algn="l" rtl="0" fontAlgn="base">
              <a:buClrTx/>
              <a:buAutoNum type="arabicPeriod"/>
            </a:pPr>
            <a:r>
              <a:rPr lang="en-US" dirty="0"/>
              <a:t>Understand the required certification. </a:t>
            </a:r>
          </a:p>
          <a:p>
            <a:pPr marL="457200" indent="-457200" algn="l" rtl="0" fontAlgn="base">
              <a:buClrTx/>
              <a:buAutoNum type="arabicPeriod"/>
            </a:pPr>
            <a:r>
              <a:rPr lang="en-US" dirty="0"/>
              <a:t>Understand the subaward requirements to file for the RFP process.</a:t>
            </a:r>
          </a:p>
          <a:p>
            <a:pPr marL="457200" indent="-457200" algn="l" rtl="0" fontAlgn="base">
              <a:buClrTx/>
              <a:buAutoNum type="arabicPeriod"/>
            </a:pPr>
            <a:endParaRPr lang="en-US" dirty="0"/>
          </a:p>
        </p:txBody>
      </p:sp>
      <p:sp>
        <p:nvSpPr>
          <p:cNvPr id="7" name="Title 1">
            <a:extLst>
              <a:ext uri="{FF2B5EF4-FFF2-40B4-BE49-F238E27FC236}">
                <a16:creationId xmlns:a16="http://schemas.microsoft.com/office/drawing/2014/main" id="{84641B89-49AF-DB09-AE80-EECB26872F05}"/>
              </a:ext>
            </a:extLst>
          </p:cNvPr>
          <p:cNvSpPr>
            <a:spLocks noGrp="1"/>
          </p:cNvSpPr>
          <p:nvPr>
            <p:ph type="title"/>
          </p:nvPr>
        </p:nvSpPr>
        <p:spPr>
          <a:xfrm>
            <a:off x="1097280" y="286605"/>
            <a:ext cx="10058400" cy="1450757"/>
          </a:xfrm>
        </p:spPr>
        <p:txBody>
          <a:bodyPr/>
          <a:lstStyle/>
          <a:p>
            <a:r>
              <a:rPr lang="en-US" sz="3600" b="1"/>
              <a:t>Session 4. Evaluating and Selecting Applicants</a:t>
            </a:r>
          </a:p>
        </p:txBody>
      </p:sp>
    </p:spTree>
    <p:extLst>
      <p:ext uri="{BB962C8B-B14F-4D97-AF65-F5344CB8AC3E}">
        <p14:creationId xmlns:p14="http://schemas.microsoft.com/office/powerpoint/2010/main" val="3849736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4B38-5500-47F6-9D47-B169D7B67CF7}"/>
              </a:ext>
            </a:extLst>
          </p:cNvPr>
          <p:cNvSpPr>
            <a:spLocks noGrp="1"/>
          </p:cNvSpPr>
          <p:nvPr>
            <p:ph type="title"/>
          </p:nvPr>
        </p:nvSpPr>
        <p:spPr/>
        <p:txBody>
          <a:bodyPr/>
          <a:lstStyle/>
          <a:p>
            <a:pPr algn="ctr"/>
            <a:r>
              <a:rPr lang="en-US" sz="3600" b="1"/>
              <a:t>Topics for  Evaluation </a:t>
            </a:r>
          </a:p>
        </p:txBody>
      </p:sp>
      <p:sp>
        <p:nvSpPr>
          <p:cNvPr id="3" name="Content Placeholder 2">
            <a:extLst>
              <a:ext uri="{FF2B5EF4-FFF2-40B4-BE49-F238E27FC236}">
                <a16:creationId xmlns:a16="http://schemas.microsoft.com/office/drawing/2014/main" id="{7457BC88-702C-B9FB-E78F-C3A2FAFEF641}"/>
              </a:ext>
            </a:extLst>
          </p:cNvPr>
          <p:cNvSpPr txBox="1">
            <a:spLocks/>
          </p:cNvSpPr>
          <p:nvPr/>
        </p:nvSpPr>
        <p:spPr>
          <a:xfrm>
            <a:off x="487680" y="2487261"/>
            <a:ext cx="4760595" cy="3294414"/>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2800" b="1"/>
          </a:p>
          <a:p>
            <a:pPr marL="0" indent="0">
              <a:buNone/>
            </a:pPr>
            <a:endParaRPr lang="en-US" sz="1000" b="1">
              <a:solidFill>
                <a:schemeClr val="tx1"/>
              </a:solidFill>
              <a:cs typeface="Calibri" panose="020F0502020204030204" pitchFamily="34" charset="0"/>
            </a:endParaRPr>
          </a:p>
          <a:p>
            <a:pPr marL="0" indent="0">
              <a:buFont typeface="Calibri" panose="020F0502020204030204" pitchFamily="34" charset="0"/>
              <a:buNone/>
            </a:pPr>
            <a:endParaRPr lang="en-US"/>
          </a:p>
        </p:txBody>
      </p:sp>
      <p:sp>
        <p:nvSpPr>
          <p:cNvPr id="4" name="Content Placeholder 2">
            <a:extLst>
              <a:ext uri="{FF2B5EF4-FFF2-40B4-BE49-F238E27FC236}">
                <a16:creationId xmlns:a16="http://schemas.microsoft.com/office/drawing/2014/main" id="{40DC9BDF-7923-BC98-70ED-7F48C4EEAF31}"/>
              </a:ext>
            </a:extLst>
          </p:cNvPr>
          <p:cNvSpPr txBox="1">
            <a:spLocks/>
          </p:cNvSpPr>
          <p:nvPr/>
        </p:nvSpPr>
        <p:spPr>
          <a:xfrm>
            <a:off x="1489435" y="2254022"/>
            <a:ext cx="9115720" cy="3760891"/>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nSpc>
                <a:spcPct val="87000"/>
              </a:lnSpc>
              <a:spcBef>
                <a:spcPts val="0"/>
              </a:spcBef>
              <a:spcAft>
                <a:spcPts val="0"/>
              </a:spcAft>
              <a:buClrTx/>
              <a:buFont typeface="+mj-lt"/>
              <a:buAutoNum type="arabicPeriod"/>
            </a:pPr>
            <a:r>
              <a:rPr lang="en-US" sz="2400" dirty="0"/>
              <a:t>Organizing the Evaluation</a:t>
            </a:r>
          </a:p>
          <a:p>
            <a:pPr marL="457200" indent="-457200">
              <a:lnSpc>
                <a:spcPct val="87000"/>
              </a:lnSpc>
              <a:spcBef>
                <a:spcPts val="0"/>
              </a:spcBef>
              <a:spcAft>
                <a:spcPts val="0"/>
              </a:spcAft>
              <a:buClrTx/>
              <a:buFont typeface="+mj-lt"/>
              <a:buAutoNum type="arabicPeriod"/>
            </a:pPr>
            <a:endParaRPr lang="en-US" sz="2400" dirty="0"/>
          </a:p>
          <a:p>
            <a:pPr marL="457200" indent="-457200">
              <a:lnSpc>
                <a:spcPct val="87000"/>
              </a:lnSpc>
              <a:spcBef>
                <a:spcPts val="0"/>
              </a:spcBef>
              <a:spcAft>
                <a:spcPts val="0"/>
              </a:spcAft>
              <a:buClrTx/>
              <a:buFont typeface="+mj-lt"/>
              <a:buAutoNum type="arabicPeriod"/>
            </a:pPr>
            <a:r>
              <a:rPr lang="en-US" sz="2400" dirty="0"/>
              <a:t>Required Certifications </a:t>
            </a:r>
          </a:p>
          <a:p>
            <a:pPr marL="0" indent="0">
              <a:lnSpc>
                <a:spcPct val="87000"/>
              </a:lnSpc>
              <a:spcBef>
                <a:spcPts val="0"/>
              </a:spcBef>
              <a:spcAft>
                <a:spcPts val="0"/>
              </a:spcAft>
              <a:buClrTx/>
              <a:buNone/>
            </a:pPr>
            <a:endParaRPr lang="en-US" sz="2400" dirty="0"/>
          </a:p>
          <a:p>
            <a:pPr marL="0" indent="0">
              <a:lnSpc>
                <a:spcPct val="87000"/>
              </a:lnSpc>
              <a:spcBef>
                <a:spcPts val="0"/>
              </a:spcBef>
              <a:spcAft>
                <a:spcPts val="0"/>
              </a:spcAft>
              <a:buClrTx/>
              <a:buNone/>
            </a:pPr>
            <a:r>
              <a:rPr lang="en-US" sz="2400" dirty="0"/>
              <a:t>3.   Subaward File </a:t>
            </a:r>
          </a:p>
          <a:p>
            <a:pPr marL="0" indent="0">
              <a:lnSpc>
                <a:spcPct val="107000"/>
              </a:lnSpc>
              <a:spcBef>
                <a:spcPts val="0"/>
              </a:spcBef>
              <a:spcAft>
                <a:spcPts val="0"/>
              </a:spcAft>
              <a:buFont typeface="Calibri" panose="020F0502020204030204" pitchFamily="34" charset="0"/>
              <a:buNone/>
            </a:pPr>
            <a:endParaRPr lang="en-US" sz="2800" dirty="0">
              <a:solidFill>
                <a:schemeClr val="tx1"/>
              </a:solidFill>
              <a:ea typeface="Times New Roman" panose="02020603050405020304" pitchFamily="18" charset="0"/>
              <a:cs typeface="Calibri" panose="020F0502020204030204" pitchFamily="34" charset="0"/>
            </a:endParaRPr>
          </a:p>
          <a:p>
            <a:pPr marL="0" indent="0">
              <a:buFont typeface="Calibri" panose="020F0502020204030204" pitchFamily="34" charset="0"/>
              <a:buNone/>
            </a:pPr>
            <a:endParaRPr lang="en-US" sz="2800" b="1" dirty="0"/>
          </a:p>
          <a:p>
            <a:pPr marL="0" indent="0">
              <a:buNone/>
            </a:pPr>
            <a:endParaRPr lang="en-US" sz="1000" b="1" dirty="0">
              <a:solidFill>
                <a:schemeClr val="tx1"/>
              </a:solidFill>
              <a:cs typeface="Calibri" panose="020F0502020204030204" pitchFamily="34" charset="0"/>
            </a:endParaRPr>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248308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97F8-97BB-EFA4-4C90-AC99CC1D43C0}"/>
              </a:ext>
            </a:extLst>
          </p:cNvPr>
          <p:cNvSpPr>
            <a:spLocks noGrp="1"/>
          </p:cNvSpPr>
          <p:nvPr>
            <p:ph type="title"/>
          </p:nvPr>
        </p:nvSpPr>
        <p:spPr/>
        <p:txBody>
          <a:bodyPr>
            <a:normAutofit/>
          </a:bodyPr>
          <a:lstStyle/>
          <a:p>
            <a:r>
              <a:rPr lang="en-US" dirty="0"/>
              <a:t>Session 1: Compliance Requirements </a:t>
            </a:r>
          </a:p>
        </p:txBody>
      </p:sp>
      <p:sp>
        <p:nvSpPr>
          <p:cNvPr id="3" name="Content Placeholder 2">
            <a:extLst>
              <a:ext uri="{FF2B5EF4-FFF2-40B4-BE49-F238E27FC236}">
                <a16:creationId xmlns:a16="http://schemas.microsoft.com/office/drawing/2014/main" id="{49D8CEA6-71E7-6794-6E7E-ED765D913957}"/>
              </a:ext>
            </a:extLst>
          </p:cNvPr>
          <p:cNvSpPr>
            <a:spLocks noGrp="1"/>
          </p:cNvSpPr>
          <p:nvPr>
            <p:ph idx="1"/>
          </p:nvPr>
        </p:nvSpPr>
        <p:spPr/>
        <p:txBody>
          <a:bodyPr vert="horz" lIns="0" tIns="45720" rIns="0" bIns="45720" rtlCol="0" anchor="t">
            <a:normAutofit/>
          </a:bodyPr>
          <a:lstStyle/>
          <a:p>
            <a:r>
              <a:rPr lang="en-US" dirty="0"/>
              <a:t>1. Learn about the different types of USG Rules and Regulations</a:t>
            </a:r>
          </a:p>
          <a:p>
            <a:r>
              <a:rPr lang="en-US" dirty="0"/>
              <a:t>2. Learn the difference between acquisition and assistance</a:t>
            </a:r>
          </a:p>
          <a:p>
            <a:r>
              <a:rPr lang="en-US" dirty="0"/>
              <a:t>3. Learn the difference between subaward and subcontract</a:t>
            </a:r>
          </a:p>
          <a:p>
            <a:r>
              <a:rPr lang="en-US" dirty="0"/>
              <a:t>4. Refresher on Mandatory Standard Provisions and Required as Applicable Provisions</a:t>
            </a:r>
          </a:p>
          <a:p>
            <a:r>
              <a:rPr lang="en-US" dirty="0"/>
              <a:t>5. Learn about flow-downs for subawards</a:t>
            </a:r>
          </a:p>
          <a:p>
            <a:r>
              <a:rPr lang="en-US" dirty="0"/>
              <a:t>6. Learn requirements for organizations to have a Subaward Management Manual </a:t>
            </a:r>
          </a:p>
        </p:txBody>
      </p:sp>
    </p:spTree>
    <p:extLst>
      <p:ext uri="{BB962C8B-B14F-4D97-AF65-F5344CB8AC3E}">
        <p14:creationId xmlns:p14="http://schemas.microsoft.com/office/powerpoint/2010/main" val="901707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A9E4-C2D9-A084-43C9-21C0C1CCB987}"/>
              </a:ext>
            </a:extLst>
          </p:cNvPr>
          <p:cNvSpPr>
            <a:spLocks noGrp="1"/>
          </p:cNvSpPr>
          <p:nvPr>
            <p:ph type="title"/>
          </p:nvPr>
        </p:nvSpPr>
        <p:spPr/>
        <p:txBody>
          <a:bodyPr/>
          <a:lstStyle/>
          <a:p>
            <a:r>
              <a:rPr lang="en-US"/>
              <a:t>Select Subrecipients</a:t>
            </a:r>
          </a:p>
        </p:txBody>
      </p:sp>
      <p:sp>
        <p:nvSpPr>
          <p:cNvPr id="3" name="Content Placeholder 2">
            <a:extLst>
              <a:ext uri="{FF2B5EF4-FFF2-40B4-BE49-F238E27FC236}">
                <a16:creationId xmlns:a16="http://schemas.microsoft.com/office/drawing/2014/main" id="{D870D705-3034-8DD4-6A67-1073BA0D0A5D}"/>
              </a:ext>
            </a:extLst>
          </p:cNvPr>
          <p:cNvSpPr>
            <a:spLocks noGrp="1"/>
          </p:cNvSpPr>
          <p:nvPr>
            <p:ph idx="1"/>
          </p:nvPr>
        </p:nvSpPr>
        <p:spPr/>
        <p:txBody>
          <a:bodyPr vert="horz" lIns="0" tIns="45720" rIns="0" bIns="45720" rtlCol="0" anchor="t">
            <a:normAutofit/>
          </a:bodyPr>
          <a:lstStyle/>
          <a:p>
            <a:pPr marL="457200" indent="-457200">
              <a:buClrTx/>
              <a:buAutoNum type="arabicPeriod"/>
            </a:pPr>
            <a:r>
              <a:rPr lang="en-US" dirty="0">
                <a:ea typeface="+mn-lt"/>
                <a:cs typeface="+mn-lt"/>
              </a:rPr>
              <a:t>List all offerors/proposals/bids.</a:t>
            </a:r>
            <a:endParaRPr lang="en-US" dirty="0"/>
          </a:p>
          <a:p>
            <a:pPr marL="457200" indent="-457200">
              <a:buClrTx/>
              <a:buAutoNum type="arabicPeriod"/>
            </a:pPr>
            <a:r>
              <a:rPr lang="en-US" dirty="0">
                <a:ea typeface="+mn-lt"/>
                <a:cs typeface="+mn-lt"/>
              </a:rPr>
              <a:t>Have members of the review committee sign COI and non-disclosure agreements.</a:t>
            </a:r>
          </a:p>
          <a:p>
            <a:pPr marL="457200" indent="-457200">
              <a:buClrTx/>
              <a:buAutoNum type="arabicPeriod"/>
            </a:pPr>
            <a:r>
              <a:rPr lang="en-US" dirty="0">
                <a:ea typeface="+mn-lt"/>
                <a:cs typeface="+mn-lt"/>
              </a:rPr>
              <a:t>Distribute proposals and rating documents based on selection criteria in the RFP, with a response (including scores) deadline.  </a:t>
            </a:r>
          </a:p>
          <a:p>
            <a:pPr marL="457200" indent="-457200">
              <a:buClrTx/>
              <a:buFont typeface="Calibri" panose="020F0502020204030204" pitchFamily="34" charset="0"/>
              <a:buAutoNum type="arabicPeriod"/>
            </a:pPr>
            <a:r>
              <a:rPr lang="en-US" dirty="0">
                <a:ea typeface="+mn-lt"/>
                <a:cs typeface="+mn-lt"/>
              </a:rPr>
              <a:t>Review each proposal for compliance with the application instructions: (a) are all sections completed, (b) are all requested documents (e.g., budget) attached, and (c) are all required certifications signed, as necessary?</a:t>
            </a:r>
          </a:p>
          <a:p>
            <a:pPr marL="457200" indent="-457200">
              <a:buClrTx/>
              <a:buAutoNum type="arabicPeriod"/>
            </a:pPr>
            <a:endParaRPr lang="en-US" dirty="0"/>
          </a:p>
          <a:p>
            <a:pPr marL="457200" indent="-457200">
              <a:buAutoNum type="arabicPeriod"/>
            </a:pPr>
            <a:endParaRPr lang="en-US" dirty="0"/>
          </a:p>
          <a:p>
            <a:endParaRPr lang="en-US" dirty="0"/>
          </a:p>
        </p:txBody>
      </p:sp>
    </p:spTree>
    <p:extLst>
      <p:ext uri="{BB962C8B-B14F-4D97-AF65-F5344CB8AC3E}">
        <p14:creationId xmlns:p14="http://schemas.microsoft.com/office/powerpoint/2010/main" val="1211576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A9E4-C2D9-A084-43C9-21C0C1CCB987}"/>
              </a:ext>
            </a:extLst>
          </p:cNvPr>
          <p:cNvSpPr>
            <a:spLocks noGrp="1"/>
          </p:cNvSpPr>
          <p:nvPr>
            <p:ph type="title"/>
          </p:nvPr>
        </p:nvSpPr>
        <p:spPr/>
        <p:txBody>
          <a:bodyPr/>
          <a:lstStyle/>
          <a:p>
            <a:r>
              <a:rPr lang="en-US" dirty="0"/>
              <a:t>Select Subrecipients Contd.</a:t>
            </a:r>
          </a:p>
        </p:txBody>
      </p:sp>
      <p:sp>
        <p:nvSpPr>
          <p:cNvPr id="3" name="Content Placeholder 2">
            <a:extLst>
              <a:ext uri="{FF2B5EF4-FFF2-40B4-BE49-F238E27FC236}">
                <a16:creationId xmlns:a16="http://schemas.microsoft.com/office/drawing/2014/main" id="{D870D705-3034-8DD4-6A67-1073BA0D0A5D}"/>
              </a:ext>
            </a:extLst>
          </p:cNvPr>
          <p:cNvSpPr>
            <a:spLocks noGrp="1"/>
          </p:cNvSpPr>
          <p:nvPr>
            <p:ph idx="1"/>
          </p:nvPr>
        </p:nvSpPr>
        <p:spPr/>
        <p:txBody>
          <a:bodyPr vert="horz" lIns="0" tIns="45720" rIns="0" bIns="45720" rtlCol="0" anchor="t">
            <a:normAutofit/>
          </a:bodyPr>
          <a:lstStyle/>
          <a:p>
            <a:pPr marL="457200" indent="-457200">
              <a:buClr>
                <a:schemeClr val="tx1"/>
              </a:buClr>
              <a:buFont typeface="+mj-lt"/>
              <a:buAutoNum type="arabicPeriod" startAt="5"/>
            </a:pPr>
            <a:r>
              <a:rPr lang="en-US" dirty="0">
                <a:ea typeface="+mn-lt"/>
                <a:cs typeface="+mn-lt"/>
              </a:rPr>
              <a:t>Convene meetings for all reviewers to discuss each proposal and their scores.</a:t>
            </a:r>
          </a:p>
          <a:p>
            <a:pPr marL="457200" indent="-457200">
              <a:buClr>
                <a:schemeClr val="tx1"/>
              </a:buClr>
              <a:buFont typeface="+mj-lt"/>
              <a:buAutoNum type="arabicPeriod" startAt="5"/>
            </a:pPr>
            <a:r>
              <a:rPr lang="en-US" dirty="0">
                <a:ea typeface="+mn-lt"/>
                <a:cs typeface="+mn-lt"/>
              </a:rPr>
              <a:t>Finalize and aggregate scores to determine the best offerors.</a:t>
            </a:r>
          </a:p>
          <a:p>
            <a:pPr marL="457200" indent="-457200">
              <a:buClr>
                <a:schemeClr val="tx1"/>
              </a:buClr>
              <a:buFont typeface="+mj-lt"/>
              <a:buAutoNum type="arabicPeriod" startAt="5"/>
            </a:pPr>
            <a:r>
              <a:rPr lang="en-US" dirty="0">
                <a:ea typeface="+mn-lt"/>
                <a:cs typeface="+mn-lt"/>
              </a:rPr>
              <a:t> Develop the Final Evaluation Report that summarizes the process, results, and rationale for the decision. </a:t>
            </a:r>
          </a:p>
          <a:p>
            <a:pPr marL="457200" indent="-457200">
              <a:buClr>
                <a:schemeClr val="tx1"/>
              </a:buClr>
              <a:buFont typeface="+mj-lt"/>
              <a:buAutoNum type="arabicPeriod" startAt="5"/>
            </a:pPr>
            <a:r>
              <a:rPr lang="en-US" dirty="0"/>
              <a:t>Notify all applicants. </a:t>
            </a:r>
          </a:p>
          <a:p>
            <a:pPr marL="457200" indent="-457200">
              <a:buAutoNum type="arabicPeriod"/>
            </a:pPr>
            <a:endParaRPr lang="en-US" dirty="0"/>
          </a:p>
        </p:txBody>
      </p:sp>
    </p:spTree>
    <p:extLst>
      <p:ext uri="{BB962C8B-B14F-4D97-AF65-F5344CB8AC3E}">
        <p14:creationId xmlns:p14="http://schemas.microsoft.com/office/powerpoint/2010/main" val="3761130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4330-5DCB-ABD2-0D53-FDEFE7F4721D}"/>
              </a:ext>
            </a:extLst>
          </p:cNvPr>
          <p:cNvSpPr>
            <a:spLocks noGrp="1"/>
          </p:cNvSpPr>
          <p:nvPr>
            <p:ph type="title"/>
          </p:nvPr>
        </p:nvSpPr>
        <p:spPr/>
        <p:txBody>
          <a:bodyPr/>
          <a:lstStyle/>
          <a:p>
            <a:r>
              <a:rPr lang="en-US"/>
              <a:t>Review Committee </a:t>
            </a:r>
          </a:p>
        </p:txBody>
      </p:sp>
      <p:sp>
        <p:nvSpPr>
          <p:cNvPr id="3" name="Content Placeholder 2">
            <a:extLst>
              <a:ext uri="{FF2B5EF4-FFF2-40B4-BE49-F238E27FC236}">
                <a16:creationId xmlns:a16="http://schemas.microsoft.com/office/drawing/2014/main" id="{467DB1DD-BC15-7D72-3E43-325FB9CB6F60}"/>
              </a:ext>
            </a:extLst>
          </p:cNvPr>
          <p:cNvSpPr>
            <a:spLocks noGrp="1"/>
          </p:cNvSpPr>
          <p:nvPr>
            <p:ph idx="1"/>
          </p:nvPr>
        </p:nvSpPr>
        <p:spPr/>
        <p:txBody>
          <a:bodyPr>
            <a:normAutofit fontScale="77500" lnSpcReduction="20000"/>
          </a:bodyPr>
          <a:lstStyle/>
          <a:p>
            <a:pPr marL="457200" indent="-457200">
              <a:buClrTx/>
              <a:buFont typeface="+mj-lt"/>
              <a:buAutoNum type="arabicPeriod"/>
            </a:pPr>
            <a:r>
              <a:rPr lang="en-US" dirty="0"/>
              <a:t>The review committee will evaluate all competitive applications and proposals based on the criteria included in the solicitation to ensure that the proposed activities support the prime’s objectives. </a:t>
            </a:r>
          </a:p>
          <a:p>
            <a:pPr marL="457200" indent="-457200">
              <a:buClrTx/>
              <a:buFont typeface="+mj-lt"/>
              <a:buAutoNum type="arabicPeriod"/>
            </a:pPr>
            <a:r>
              <a:rPr lang="en-US" dirty="0"/>
              <a:t>Conflict of interest and non-disclosure forms should be signed by each person involved with the solicitation. </a:t>
            </a:r>
          </a:p>
          <a:p>
            <a:pPr marL="457200" indent="-457200">
              <a:buClrTx/>
              <a:buFont typeface="+mj-lt"/>
              <a:buAutoNum type="arabicPeriod"/>
            </a:pPr>
            <a:r>
              <a:rPr lang="en-US" dirty="0"/>
              <a:t>Review committee members will be chosen based on their technical capacity to evaluate the proposed activity. The review committee will always include senior project management, though committee members may not be the same for each subaward. In addition, the committee will comprise an </a:t>
            </a:r>
            <a:r>
              <a:rPr lang="en-US" u="sng" dirty="0"/>
              <a:t>odd</a:t>
            </a:r>
            <a:r>
              <a:rPr lang="en-US" dirty="0"/>
              <a:t> number of voting members. </a:t>
            </a:r>
          </a:p>
          <a:p>
            <a:pPr marL="457200" indent="-457200">
              <a:buClrTx/>
              <a:buFont typeface="+mj-lt"/>
              <a:buAutoNum type="arabicPeriod"/>
            </a:pPr>
            <a:r>
              <a:rPr lang="en-US" dirty="0"/>
              <a:t>Evaluation will be conducted and scored against appropriate selection criteria. The evaluation process may entail interviews, site visits, background research, and budget reviews to ensure that proposed activities and costs are reasonable and allowable, and that prospective awardees understand the financial requirements of the activity and possess the ability to participate as proposed. </a:t>
            </a:r>
          </a:p>
          <a:p>
            <a:pPr marL="457200" indent="-457200">
              <a:buClrTx/>
              <a:buFont typeface="+mj-lt"/>
              <a:buAutoNum type="arabicPeriod"/>
            </a:pPr>
            <a:r>
              <a:rPr lang="en-US" dirty="0"/>
              <a:t>In some instances, the awardee may be required to modify or clarify the application; in these cases, activity staff will work with the applicant to revise the proposal. </a:t>
            </a:r>
          </a:p>
        </p:txBody>
      </p:sp>
    </p:spTree>
    <p:extLst>
      <p:ext uri="{BB962C8B-B14F-4D97-AF65-F5344CB8AC3E}">
        <p14:creationId xmlns:p14="http://schemas.microsoft.com/office/powerpoint/2010/main" val="3425658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8DAF-9BBD-7058-0AA7-D1D7A5BEF3CA}"/>
              </a:ext>
            </a:extLst>
          </p:cNvPr>
          <p:cNvSpPr>
            <a:spLocks noGrp="1"/>
          </p:cNvSpPr>
          <p:nvPr>
            <p:ph type="title"/>
          </p:nvPr>
        </p:nvSpPr>
        <p:spPr/>
        <p:txBody>
          <a:bodyPr/>
          <a:lstStyle/>
          <a:p>
            <a:r>
              <a:rPr lang="en-US"/>
              <a:t>Cost and Price Analysis</a:t>
            </a:r>
          </a:p>
        </p:txBody>
      </p:sp>
      <p:sp>
        <p:nvSpPr>
          <p:cNvPr id="3" name="Content Placeholder 2">
            <a:extLst>
              <a:ext uri="{FF2B5EF4-FFF2-40B4-BE49-F238E27FC236}">
                <a16:creationId xmlns:a16="http://schemas.microsoft.com/office/drawing/2014/main" id="{48FBE7FD-A5E0-0BB3-79D1-24823565B053}"/>
              </a:ext>
            </a:extLst>
          </p:cNvPr>
          <p:cNvSpPr>
            <a:spLocks noGrp="1"/>
          </p:cNvSpPr>
          <p:nvPr>
            <p:ph idx="1"/>
          </p:nvPr>
        </p:nvSpPr>
        <p:spPr/>
        <p:txBody>
          <a:bodyPr vert="horz" lIns="0" tIns="45720" rIns="0" bIns="45720" rtlCol="0" anchor="t">
            <a:normAutofit fontScale="47500" lnSpcReduction="20000"/>
          </a:bodyPr>
          <a:lstStyle/>
          <a:p>
            <a:r>
              <a:rPr lang="en-US" dirty="0"/>
              <a:t>The prime is responsible for conducting and properly documenting a cost and price analysis when selecting a subrecipient, both when competitively bidding and when using a sole source. Cost and price analysis must be performed each time a subrecipient is proposed or selected, in accordance with the UG. </a:t>
            </a:r>
          </a:p>
          <a:p>
            <a:r>
              <a:rPr lang="en-US" dirty="0"/>
              <a:t>When performing a Cost and Price Analysis: </a:t>
            </a:r>
          </a:p>
          <a:p>
            <a:r>
              <a:rPr lang="en-US" dirty="0"/>
              <a:t>1. Review and compare quotes. </a:t>
            </a:r>
          </a:p>
          <a:p>
            <a:r>
              <a:rPr lang="en-US" dirty="0"/>
              <a:t>2. Compare cost/price to similar services available in the marketplace/industry. </a:t>
            </a:r>
          </a:p>
          <a:p>
            <a:r>
              <a:rPr lang="en-US" dirty="0"/>
              <a:t>3. Ensure that the subrecipient has provided a copy of their indirect cost rate agreement or factored in the 10% de minimis. </a:t>
            </a:r>
          </a:p>
          <a:p>
            <a:r>
              <a:rPr lang="en-US" dirty="0"/>
              <a:t>4. Evaluate costs for reasonableness, allocability, and allowability. </a:t>
            </a:r>
          </a:p>
          <a:p>
            <a:r>
              <a:rPr lang="en-US" dirty="0"/>
              <a:t>Cost Analysis (the review of separate elements of cost and supporting data; required for cost‐reimbursement subawards). • Review each cost element and supporting information • Determine whether each cost is necessary and reasonable • Evaluate cost trends and reasonableness of estimates • Evaluate the application of audited and negotiated F&amp;A rates, labor rates, etc.   </a:t>
            </a:r>
          </a:p>
          <a:p>
            <a:r>
              <a:rPr lang="en-US" dirty="0"/>
              <a:t>5. Compare proposed subrecipient costs against: • Actual costs previously incurred by subrecipient • Previous cost estimates from the subrecipient or other subrecipients for similar items • Other cost estimates received in response to the solicitation, or • Independent estimates by technical personnel.</a:t>
            </a:r>
          </a:p>
          <a:p>
            <a:pPr>
              <a:buFont typeface="Arial" panose="020B0604020202020204" pitchFamily="34" charset="0"/>
              <a:buChar char="•"/>
            </a:pPr>
            <a:r>
              <a:rPr lang="en-US" dirty="0"/>
              <a:t>Price Analysis (the review of the entire contract price without looking at individual items of cost; appropriate when there is adequate price comparison). Required for fixed‐price subawards. • Used to evaluate the total price under fixed price awards • Review the full price of the subaward without evaluating individual cost elements • Evaluate based on price comparisons, competitive bids, published price lists • Compare with cost estimates, market research, historical data/experience</a:t>
            </a:r>
          </a:p>
        </p:txBody>
      </p:sp>
    </p:spTree>
    <p:extLst>
      <p:ext uri="{BB962C8B-B14F-4D97-AF65-F5344CB8AC3E}">
        <p14:creationId xmlns:p14="http://schemas.microsoft.com/office/powerpoint/2010/main" val="2215510726"/>
      </p:ext>
    </p:extLst>
  </p:cSld>
  <p:clrMapOvr>
    <a:masterClrMapping/>
  </p:clrMapOvr>
  <p:extLst>
    <p:ext uri="{6950BFC3-D8DA-4A85-94F7-54DA5524770B}">
      <p188:commentRel xmlns:p188="http://schemas.microsoft.com/office/powerpoint/2018/8/main" r:id="rId2"/>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E41F-8079-32F0-4C1B-E0A0D567DB6C}"/>
              </a:ext>
            </a:extLst>
          </p:cNvPr>
          <p:cNvSpPr>
            <a:spLocks noGrp="1"/>
          </p:cNvSpPr>
          <p:nvPr>
            <p:ph type="title"/>
          </p:nvPr>
        </p:nvSpPr>
        <p:spPr/>
        <p:txBody>
          <a:bodyPr/>
          <a:lstStyle/>
          <a:p>
            <a:r>
              <a:rPr lang="en-US"/>
              <a:t>Required Certifications</a:t>
            </a:r>
          </a:p>
        </p:txBody>
      </p:sp>
      <p:sp>
        <p:nvSpPr>
          <p:cNvPr id="3" name="Content Placeholder 2">
            <a:extLst>
              <a:ext uri="{FF2B5EF4-FFF2-40B4-BE49-F238E27FC236}">
                <a16:creationId xmlns:a16="http://schemas.microsoft.com/office/drawing/2014/main" id="{10C7545B-7A6A-2D65-42F8-AECF5A29872E}"/>
              </a:ext>
            </a:extLst>
          </p:cNvPr>
          <p:cNvSpPr>
            <a:spLocks noGrp="1"/>
          </p:cNvSpPr>
          <p:nvPr>
            <p:ph idx="1"/>
          </p:nvPr>
        </p:nvSpPr>
        <p:spPr/>
        <p:txBody>
          <a:bodyPr>
            <a:normAutofit fontScale="85000" lnSpcReduction="20000"/>
          </a:bodyPr>
          <a:lstStyle/>
          <a:p>
            <a:pPr marL="0" indent="0">
              <a:buNone/>
            </a:pPr>
            <a:r>
              <a:rPr lang="en-US" dirty="0"/>
              <a:t>The prime is responsible for obtaining certifications for or from the subs:</a:t>
            </a:r>
          </a:p>
          <a:p>
            <a:pPr marL="457200" indent="-457200">
              <a:buClr>
                <a:schemeClr val="tx1"/>
              </a:buClr>
              <a:buAutoNum type="arabicPeriod"/>
            </a:pPr>
            <a:r>
              <a:rPr lang="en-US" dirty="0"/>
              <a:t>A Unique Entity ID (generated by SAM.gov)</a:t>
            </a:r>
          </a:p>
          <a:p>
            <a:pPr marL="457200" indent="-457200">
              <a:buClr>
                <a:schemeClr val="tx1"/>
              </a:buClr>
              <a:buAutoNum type="arabicPeriod"/>
            </a:pPr>
            <a:r>
              <a:rPr lang="en-US" dirty="0"/>
              <a:t>Restrictions to Lobbying (22 CFR 227)</a:t>
            </a:r>
          </a:p>
          <a:p>
            <a:pPr marL="457200" indent="-457200">
              <a:buClr>
                <a:schemeClr val="tx1"/>
              </a:buClr>
              <a:buAutoNum type="arabicPeriod"/>
            </a:pPr>
            <a:r>
              <a:rPr lang="en-US" dirty="0"/>
              <a:t>Prohibitions on Assistance to Drug Traffickers (ADS 206.3.10)</a:t>
            </a:r>
          </a:p>
          <a:p>
            <a:pPr marL="457200" indent="-457200">
              <a:buClr>
                <a:schemeClr val="tx1"/>
              </a:buClr>
              <a:buAutoNum type="arabicPeriod"/>
            </a:pPr>
            <a:r>
              <a:rPr lang="en-US" dirty="0"/>
              <a:t>Certification Regarding Terrorist Financing (AAPD 044)</a:t>
            </a:r>
          </a:p>
          <a:p>
            <a:pPr marL="457200" indent="-457200">
              <a:buClr>
                <a:schemeClr val="tx1"/>
              </a:buClr>
              <a:buAutoNum type="arabicPeriod"/>
            </a:pPr>
            <a:r>
              <a:rPr lang="en-US" dirty="0"/>
              <a:t>Certification Regarding Trafficking in Persons</a:t>
            </a:r>
          </a:p>
          <a:p>
            <a:pPr marL="457200" indent="-457200">
              <a:buClr>
                <a:schemeClr val="tx1"/>
              </a:buClr>
              <a:buAutoNum type="arabicPeriod"/>
            </a:pPr>
            <a:r>
              <a:rPr lang="en-US" dirty="0"/>
              <a:t>Certification of Recipient</a:t>
            </a:r>
          </a:p>
          <a:p>
            <a:pPr marL="457200" indent="-457200">
              <a:buClr>
                <a:schemeClr val="tx1"/>
              </a:buClr>
              <a:buAutoNum type="arabicPeriod"/>
            </a:pPr>
            <a:r>
              <a:rPr lang="en-US" dirty="0"/>
              <a:t>A signed copy of Certifications and Assurances, which include Assurance of Compliance with Laws and Regulations Governing Nondiscrimination in Federally Assisted Programs (this assurance applies to Non-U.S. Government Organizations if any part of their program will be undertaken in the U.S.)</a:t>
            </a:r>
          </a:p>
          <a:p>
            <a:endParaRPr lang="en-US" dirty="0"/>
          </a:p>
        </p:txBody>
      </p:sp>
    </p:spTree>
    <p:extLst>
      <p:ext uri="{BB962C8B-B14F-4D97-AF65-F5344CB8AC3E}">
        <p14:creationId xmlns:p14="http://schemas.microsoft.com/office/powerpoint/2010/main" val="2644046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9E0F-D225-F1DB-767C-C196AE24395B}"/>
              </a:ext>
            </a:extLst>
          </p:cNvPr>
          <p:cNvSpPr>
            <a:spLocks noGrp="1"/>
          </p:cNvSpPr>
          <p:nvPr>
            <p:ph type="title"/>
          </p:nvPr>
        </p:nvSpPr>
        <p:spPr/>
        <p:txBody>
          <a:bodyPr/>
          <a:lstStyle/>
          <a:p>
            <a:r>
              <a:rPr lang="en-US"/>
              <a:t>Subaward File </a:t>
            </a:r>
          </a:p>
        </p:txBody>
      </p:sp>
      <p:sp>
        <p:nvSpPr>
          <p:cNvPr id="5" name="Content Placeholder 4">
            <a:extLst>
              <a:ext uri="{FF2B5EF4-FFF2-40B4-BE49-F238E27FC236}">
                <a16:creationId xmlns:a16="http://schemas.microsoft.com/office/drawing/2014/main" id="{56341E03-B209-114A-7022-58D2894409A9}"/>
              </a:ext>
            </a:extLst>
          </p:cNvPr>
          <p:cNvSpPr>
            <a:spLocks noGrp="1"/>
          </p:cNvSpPr>
          <p:nvPr>
            <p:ph idx="1"/>
          </p:nvPr>
        </p:nvSpPr>
        <p:spPr/>
        <p:txBody>
          <a:bodyPr>
            <a:normAutofit fontScale="85000" lnSpcReduction="20000"/>
          </a:bodyPr>
          <a:lstStyle/>
          <a:p>
            <a:r>
              <a:rPr lang="en-US" dirty="0"/>
              <a:t>1</a:t>
            </a:r>
            <a:r>
              <a:rPr lang="en-US" sz="2100" dirty="0"/>
              <a:t>.  Request for proposal</a:t>
            </a:r>
          </a:p>
          <a:p>
            <a:r>
              <a:rPr lang="en-US" sz="2100" dirty="0"/>
              <a:t>2. Documentation of evidence for competition (e.g., copy of newspaper advertisement, website, social media postings)</a:t>
            </a:r>
          </a:p>
          <a:p>
            <a:r>
              <a:rPr lang="en-US" sz="2100" dirty="0"/>
              <a:t>3. All applications received</a:t>
            </a:r>
          </a:p>
          <a:p>
            <a:r>
              <a:rPr lang="en-US" sz="2100" dirty="0"/>
              <a:t>4. Evaluation report</a:t>
            </a:r>
          </a:p>
          <a:p>
            <a:r>
              <a:rPr lang="en-US" sz="2100" dirty="0"/>
              <a:t>5. Offerors’ feedback regarding the application </a:t>
            </a:r>
          </a:p>
          <a:p>
            <a:r>
              <a:rPr lang="en-US" sz="2100" dirty="0"/>
              <a:t>6. Subaward notification </a:t>
            </a:r>
          </a:p>
          <a:p>
            <a:r>
              <a:rPr lang="en-US" dirty="0"/>
              <a:t>7. </a:t>
            </a:r>
            <a:r>
              <a:rPr lang="en-US" sz="2100" dirty="0"/>
              <a:t>Signed standard checklist such as Fixed Amount Award Entity Eligibility Checklist, SAM checks, copy of Certifications and Assurances (Prohibition on Assistance to Drug Traffickers (ADS 206); and, Certification Regarding Terrorist Funding (AAPD 04-14), Certification Regarding  </a:t>
            </a:r>
          </a:p>
          <a:p>
            <a:endParaRPr lang="en-US" dirty="0"/>
          </a:p>
        </p:txBody>
      </p:sp>
    </p:spTree>
    <p:extLst>
      <p:ext uri="{BB962C8B-B14F-4D97-AF65-F5344CB8AC3E}">
        <p14:creationId xmlns:p14="http://schemas.microsoft.com/office/powerpoint/2010/main" val="1247687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C259610-AC30-4B1F-B75F-98A81B838138}"/>
              </a:ext>
            </a:extLst>
          </p:cNvPr>
          <p:cNvSpPr>
            <a:spLocks noGrp="1"/>
          </p:cNvSpPr>
          <p:nvPr>
            <p:ph idx="1"/>
          </p:nvPr>
        </p:nvSpPr>
        <p:spPr/>
        <p:txBody>
          <a:bodyPr vert="horz" lIns="0" tIns="45720" rIns="0" bIns="45720" rtlCol="0" anchor="t">
            <a:normAutofit/>
          </a:bodyPr>
          <a:lstStyle/>
          <a:p>
            <a:pPr marL="0" marR="0" lvl="0" indent="0">
              <a:lnSpc>
                <a:spcPct val="107000"/>
              </a:lnSpc>
              <a:spcBef>
                <a:spcPts val="0"/>
              </a:spcBef>
              <a:spcAft>
                <a:spcPts val="0"/>
              </a:spcAft>
              <a:buNone/>
            </a:pPr>
            <a:r>
              <a:rPr lang="en-US" sz="2800" dirty="0">
                <a:solidFill>
                  <a:schemeClr val="tx1"/>
                </a:solidFill>
                <a:effectLst/>
                <a:ea typeface="Times New Roman" panose="02020603050405020304" pitchFamily="18" charset="0"/>
                <a:cs typeface="Calibri" panose="020F0502020204030204" pitchFamily="34" charset="0"/>
              </a:rPr>
              <a:t>Learning Objectives: </a:t>
            </a:r>
          </a:p>
          <a:p>
            <a:pPr marL="342900" marR="0" lvl="0" indent="-342900" algn="just">
              <a:lnSpc>
                <a:spcPct val="107000"/>
              </a:lnSpc>
              <a:spcBef>
                <a:spcPts val="0"/>
              </a:spcBef>
              <a:spcAft>
                <a:spcPts val="0"/>
              </a:spcAft>
              <a:buClrTx/>
              <a:buFont typeface="+mj-lt"/>
              <a:buAutoNum type="arabicPeriod"/>
            </a:pPr>
            <a:endParaRPr lang="en-US" sz="1800" dirty="0">
              <a:latin typeface="Segoe UI" panose="020B0502040204020203"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ClrTx/>
              <a:buFont typeface="+mj-lt"/>
              <a:buAutoNum type="arabicPeriod"/>
            </a:pPr>
            <a:r>
              <a:rPr lang="en-US" sz="1800" dirty="0">
                <a:latin typeface="Segoe UI" panose="020B0502040204020203" pitchFamily="34" charset="0"/>
                <a:ea typeface="Yu Mincho" panose="02020400000000000000" pitchFamily="18" charset="-128"/>
                <a:cs typeface="Arial" panose="020B0604020202020204" pitchFamily="34" charset="0"/>
              </a:rPr>
              <a:t>Explain how to perform a </a:t>
            </a:r>
            <a:r>
              <a:rPr lang="en-US" sz="1800" dirty="0">
                <a:effectLst/>
                <a:latin typeface="Segoe UI" panose="020B0502040204020203" pitchFamily="34" charset="0"/>
                <a:ea typeface="Yu Mincho" panose="02020400000000000000" pitchFamily="18" charset="-128"/>
                <a:cs typeface="Arial" panose="020B0604020202020204" pitchFamily="34" charset="0"/>
              </a:rPr>
              <a:t>pre-award survey</a:t>
            </a:r>
          </a:p>
          <a:p>
            <a:pPr marL="342900" marR="0" lvl="0" indent="-342900">
              <a:lnSpc>
                <a:spcPct val="107000"/>
              </a:lnSpc>
              <a:spcBef>
                <a:spcPts val="0"/>
              </a:spcBef>
              <a:spcAft>
                <a:spcPts val="0"/>
              </a:spcAft>
              <a:buClrTx/>
              <a:buFont typeface="+mj-lt"/>
              <a:buAutoNum type="arabicPeriod"/>
            </a:pPr>
            <a:r>
              <a:rPr lang="en-US" sz="1800" dirty="0">
                <a:effectLst/>
                <a:latin typeface="Segoe UI" panose="020B0502040204020203" pitchFamily="34" charset="0"/>
                <a:ea typeface="Yu Mincho" panose="02020400000000000000" pitchFamily="18" charset="-128"/>
                <a:cs typeface="Arial" panose="020B0604020202020204" pitchFamily="34" charset="0"/>
              </a:rPr>
              <a:t>Become aware of NUPAS Plus assessment tool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Tx/>
              <a:buFont typeface="+mj-lt"/>
              <a:buAutoNum type="arabicPeriod"/>
            </a:pPr>
            <a:r>
              <a:rPr lang="en-US" sz="1800" dirty="0">
                <a:latin typeface="Segoe UI" panose="020B0502040204020203" pitchFamily="34" charset="0"/>
                <a:ea typeface="Yu Mincho" panose="02020400000000000000" pitchFamily="18" charset="-128"/>
                <a:cs typeface="Arial" panose="020B0604020202020204" pitchFamily="34" charset="0"/>
              </a:rPr>
              <a:t>Understand the pre-award assurances to be considered/obtained by the prime when making an award under USAID-funded projects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6" name="Title 1">
            <a:extLst>
              <a:ext uri="{FF2B5EF4-FFF2-40B4-BE49-F238E27FC236}">
                <a16:creationId xmlns:a16="http://schemas.microsoft.com/office/drawing/2014/main" id="{D54D8461-0A4B-1A20-D283-C535831E1FF0}"/>
              </a:ext>
            </a:extLst>
          </p:cNvPr>
          <p:cNvSpPr txBox="1">
            <a:spLocks/>
          </p:cNvSpPr>
          <p:nvPr/>
        </p:nvSpPr>
        <p:spPr>
          <a:xfrm>
            <a:off x="1249680" y="439005"/>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kern="1200" spc="-50" baseline="0">
                <a:solidFill>
                  <a:schemeClr val="bg1"/>
                </a:solidFill>
                <a:latin typeface="+mj-lt"/>
                <a:ea typeface="+mj-ea"/>
                <a:cs typeface="+mj-cs"/>
              </a:defRPr>
            </a:lvl1pPr>
          </a:lstStyle>
          <a:p>
            <a:r>
              <a:rPr lang="en-US" sz="3600" b="1"/>
              <a:t>Session 5: Pre-Award Survey</a:t>
            </a:r>
          </a:p>
        </p:txBody>
      </p:sp>
    </p:spTree>
    <p:extLst>
      <p:ext uri="{BB962C8B-B14F-4D97-AF65-F5344CB8AC3E}">
        <p14:creationId xmlns:p14="http://schemas.microsoft.com/office/powerpoint/2010/main" val="3868021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4B38-5500-47F6-9D47-B169D7B67CF7}"/>
              </a:ext>
            </a:extLst>
          </p:cNvPr>
          <p:cNvSpPr>
            <a:spLocks noGrp="1"/>
          </p:cNvSpPr>
          <p:nvPr>
            <p:ph type="title"/>
          </p:nvPr>
        </p:nvSpPr>
        <p:spPr/>
        <p:txBody>
          <a:bodyPr/>
          <a:lstStyle/>
          <a:p>
            <a:pPr algn="ctr"/>
            <a:r>
              <a:rPr lang="en-US" sz="3600" b="1"/>
              <a:t>Topics for  Pre-Award Survey</a:t>
            </a:r>
          </a:p>
        </p:txBody>
      </p:sp>
      <p:sp>
        <p:nvSpPr>
          <p:cNvPr id="3" name="Content Placeholder 2">
            <a:extLst>
              <a:ext uri="{FF2B5EF4-FFF2-40B4-BE49-F238E27FC236}">
                <a16:creationId xmlns:a16="http://schemas.microsoft.com/office/drawing/2014/main" id="{7457BC88-702C-B9FB-E78F-C3A2FAFEF641}"/>
              </a:ext>
            </a:extLst>
          </p:cNvPr>
          <p:cNvSpPr txBox="1">
            <a:spLocks/>
          </p:cNvSpPr>
          <p:nvPr/>
        </p:nvSpPr>
        <p:spPr>
          <a:xfrm>
            <a:off x="487680" y="2487261"/>
            <a:ext cx="4760595" cy="3294414"/>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2800" b="1"/>
          </a:p>
          <a:p>
            <a:pPr marL="0" indent="0">
              <a:buNone/>
            </a:pPr>
            <a:endParaRPr lang="en-US" sz="1000" b="1">
              <a:solidFill>
                <a:schemeClr val="tx1"/>
              </a:solidFill>
              <a:cs typeface="Calibri" panose="020F0502020204030204" pitchFamily="34" charset="0"/>
            </a:endParaRPr>
          </a:p>
          <a:p>
            <a:pPr marL="0" indent="0">
              <a:buFont typeface="Calibri" panose="020F0502020204030204" pitchFamily="34" charset="0"/>
              <a:buNone/>
            </a:pPr>
            <a:endParaRPr lang="en-US"/>
          </a:p>
        </p:txBody>
      </p:sp>
      <p:sp>
        <p:nvSpPr>
          <p:cNvPr id="4" name="Content Placeholder 2">
            <a:extLst>
              <a:ext uri="{FF2B5EF4-FFF2-40B4-BE49-F238E27FC236}">
                <a16:creationId xmlns:a16="http://schemas.microsoft.com/office/drawing/2014/main" id="{40DC9BDF-7923-BC98-70ED-7F48C4EEAF31}"/>
              </a:ext>
            </a:extLst>
          </p:cNvPr>
          <p:cNvSpPr txBox="1">
            <a:spLocks/>
          </p:cNvSpPr>
          <p:nvPr/>
        </p:nvSpPr>
        <p:spPr>
          <a:xfrm>
            <a:off x="1489435" y="2254022"/>
            <a:ext cx="9115720" cy="3760891"/>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nSpc>
                <a:spcPct val="87000"/>
              </a:lnSpc>
              <a:spcBef>
                <a:spcPts val="0"/>
              </a:spcBef>
              <a:spcAft>
                <a:spcPts val="0"/>
              </a:spcAft>
              <a:buClrTx/>
              <a:buFont typeface="+mj-lt"/>
              <a:buAutoNum type="arabicPeriod"/>
            </a:pPr>
            <a:r>
              <a:rPr lang="en-US" sz="2400"/>
              <a:t>Options for Pre-Award Survey</a:t>
            </a:r>
          </a:p>
          <a:p>
            <a:pPr marL="457200" indent="-457200">
              <a:lnSpc>
                <a:spcPct val="87000"/>
              </a:lnSpc>
              <a:spcBef>
                <a:spcPts val="0"/>
              </a:spcBef>
              <a:spcAft>
                <a:spcPts val="0"/>
              </a:spcAft>
              <a:buClrTx/>
              <a:buFont typeface="+mj-lt"/>
              <a:buAutoNum type="arabicPeriod"/>
            </a:pPr>
            <a:r>
              <a:rPr lang="en-US" sz="2400">
                <a:solidFill>
                  <a:schemeClr val="tx1"/>
                </a:solidFill>
                <a:ea typeface="+mj-ea"/>
              </a:rPr>
              <a:t>Non-U.S. Organization Pre-award Survey (NUPAS)</a:t>
            </a:r>
            <a:endParaRPr lang="en-US" sz="2400"/>
          </a:p>
          <a:p>
            <a:pPr marL="457200" indent="-457200">
              <a:lnSpc>
                <a:spcPct val="87000"/>
              </a:lnSpc>
              <a:spcBef>
                <a:spcPts val="0"/>
              </a:spcBef>
              <a:spcAft>
                <a:spcPts val="0"/>
              </a:spcAft>
              <a:buClrTx/>
              <a:buFont typeface="+mj-lt"/>
              <a:buAutoNum type="arabicPeriod"/>
            </a:pPr>
            <a:r>
              <a:rPr lang="en-US" sz="2400"/>
              <a:t>NUPAS Plus</a:t>
            </a:r>
          </a:p>
          <a:p>
            <a:pPr marL="457200" indent="-457200">
              <a:lnSpc>
                <a:spcPct val="87000"/>
              </a:lnSpc>
              <a:spcBef>
                <a:spcPts val="0"/>
              </a:spcBef>
              <a:spcAft>
                <a:spcPts val="0"/>
              </a:spcAft>
              <a:buClrTx/>
              <a:buFont typeface="+mj-lt"/>
              <a:buAutoNum type="arabicPeriod"/>
            </a:pPr>
            <a:r>
              <a:rPr lang="en-US" sz="2400"/>
              <a:t>Assessment Scale</a:t>
            </a:r>
            <a:endParaRPr lang="en-US" sz="2400">
              <a:solidFill>
                <a:schemeClr val="tx1"/>
              </a:solidFill>
              <a:ea typeface="Times New Roman" panose="02020603050405020304" pitchFamily="18" charset="0"/>
              <a:cs typeface="Calibri" panose="020F0502020204030204" pitchFamily="34" charset="0"/>
            </a:endParaRPr>
          </a:p>
          <a:p>
            <a:pPr marL="457200" indent="-457200">
              <a:lnSpc>
                <a:spcPct val="87000"/>
              </a:lnSpc>
              <a:spcBef>
                <a:spcPts val="0"/>
              </a:spcBef>
              <a:spcAft>
                <a:spcPts val="0"/>
              </a:spcAft>
              <a:buClrTx/>
              <a:buFont typeface="+mj-lt"/>
              <a:buAutoNum type="arabicPeriod"/>
            </a:pPr>
            <a:r>
              <a:rPr lang="en-US" sz="2400"/>
              <a:t>Definition of Risk Management</a:t>
            </a:r>
          </a:p>
          <a:p>
            <a:pPr marL="457200" indent="-457200">
              <a:lnSpc>
                <a:spcPct val="87000"/>
              </a:lnSpc>
              <a:spcBef>
                <a:spcPts val="0"/>
              </a:spcBef>
              <a:spcAft>
                <a:spcPts val="0"/>
              </a:spcAft>
              <a:buClrTx/>
              <a:buFont typeface="+mj-lt"/>
              <a:buAutoNum type="arabicPeriod"/>
            </a:pPr>
            <a:r>
              <a:rPr lang="en-US" sz="2400"/>
              <a:t>Risk Management</a:t>
            </a:r>
          </a:p>
          <a:p>
            <a:pPr marL="457200" indent="-457200">
              <a:lnSpc>
                <a:spcPct val="87000"/>
              </a:lnSpc>
              <a:spcBef>
                <a:spcPts val="0"/>
              </a:spcBef>
              <a:spcAft>
                <a:spcPts val="0"/>
              </a:spcAft>
              <a:buClrTx/>
              <a:buFont typeface="+mj-lt"/>
              <a:buAutoNum type="arabicPeriod"/>
            </a:pPr>
            <a:r>
              <a:rPr lang="en-US" sz="2400"/>
              <a:t>Sub-Risk Assessment</a:t>
            </a:r>
          </a:p>
          <a:p>
            <a:pPr marL="457200" indent="-457200">
              <a:lnSpc>
                <a:spcPct val="87000"/>
              </a:lnSpc>
              <a:spcBef>
                <a:spcPts val="0"/>
              </a:spcBef>
              <a:spcAft>
                <a:spcPts val="0"/>
              </a:spcAft>
              <a:buClrTx/>
              <a:buFont typeface="+mj-lt"/>
              <a:buAutoNum type="arabicPeriod"/>
            </a:pPr>
            <a:r>
              <a:rPr lang="en-US" sz="2400"/>
              <a:t>Levels of Risk</a:t>
            </a:r>
          </a:p>
          <a:p>
            <a:pPr marL="457200" indent="-457200">
              <a:lnSpc>
                <a:spcPct val="87000"/>
              </a:lnSpc>
              <a:spcBef>
                <a:spcPts val="0"/>
              </a:spcBef>
              <a:spcAft>
                <a:spcPts val="0"/>
              </a:spcAft>
              <a:buClrTx/>
              <a:buFont typeface="+mj-lt"/>
              <a:buAutoNum type="arabicPeriod"/>
            </a:pPr>
            <a:r>
              <a:rPr lang="en-US" sz="2400"/>
              <a:t>Risk Mitigation Choices</a:t>
            </a:r>
          </a:p>
          <a:p>
            <a:pPr marL="457200" indent="-457200">
              <a:lnSpc>
                <a:spcPct val="87000"/>
              </a:lnSpc>
              <a:spcBef>
                <a:spcPts val="0"/>
              </a:spcBef>
              <a:spcAft>
                <a:spcPts val="0"/>
              </a:spcAft>
              <a:buClrTx/>
              <a:buFont typeface="+mj-lt"/>
              <a:buAutoNum type="arabicPeriod"/>
            </a:pPr>
            <a:r>
              <a:rPr lang="en-US" sz="2400"/>
              <a:t>Examples of Special Award Conditions</a:t>
            </a:r>
          </a:p>
          <a:p>
            <a:pPr marL="457200" indent="-457200">
              <a:lnSpc>
                <a:spcPct val="87000"/>
              </a:lnSpc>
              <a:spcBef>
                <a:spcPts val="0"/>
              </a:spcBef>
              <a:spcAft>
                <a:spcPts val="0"/>
              </a:spcAft>
              <a:buClrTx/>
              <a:buFont typeface="+mj-lt"/>
              <a:buAutoNum type="arabicPeriod"/>
            </a:pPr>
            <a:r>
              <a:rPr lang="en-US" sz="2400"/>
              <a:t>Capacity Development for Subs</a:t>
            </a:r>
          </a:p>
          <a:p>
            <a:pPr marL="0" indent="0">
              <a:lnSpc>
                <a:spcPct val="107000"/>
              </a:lnSpc>
              <a:spcBef>
                <a:spcPts val="0"/>
              </a:spcBef>
              <a:spcAft>
                <a:spcPts val="0"/>
              </a:spcAft>
              <a:buFont typeface="Calibri" panose="020F0502020204030204" pitchFamily="34" charset="0"/>
              <a:buNone/>
            </a:pPr>
            <a:endParaRPr lang="en-US" sz="2800">
              <a:solidFill>
                <a:schemeClr val="tx1"/>
              </a:solidFill>
              <a:ea typeface="Times New Roman" panose="02020603050405020304" pitchFamily="18" charset="0"/>
              <a:cs typeface="Calibri" panose="020F0502020204030204" pitchFamily="34" charset="0"/>
            </a:endParaRPr>
          </a:p>
          <a:p>
            <a:pPr marL="0" indent="0">
              <a:buFont typeface="Calibri" panose="020F0502020204030204" pitchFamily="34" charset="0"/>
              <a:buNone/>
            </a:pPr>
            <a:endParaRPr lang="en-US" sz="2800" b="1"/>
          </a:p>
          <a:p>
            <a:pPr marL="0" indent="0">
              <a:buNone/>
            </a:pPr>
            <a:endParaRPr lang="en-US" sz="1000" b="1">
              <a:solidFill>
                <a:schemeClr val="tx1"/>
              </a:solidFill>
              <a:cs typeface="Calibri" panose="020F0502020204030204" pitchFamily="34" charset="0"/>
            </a:endParaRPr>
          </a:p>
          <a:p>
            <a:pPr marL="0" indent="0">
              <a:buFont typeface="Calibri" panose="020F0502020204030204" pitchFamily="34" charset="0"/>
              <a:buNone/>
            </a:pPr>
            <a:endParaRPr lang="en-US"/>
          </a:p>
        </p:txBody>
      </p:sp>
    </p:spTree>
    <p:extLst>
      <p:ext uri="{BB962C8B-B14F-4D97-AF65-F5344CB8AC3E}">
        <p14:creationId xmlns:p14="http://schemas.microsoft.com/office/powerpoint/2010/main" val="1438064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E9D7-519F-8694-EE14-90B45C50C2D8}"/>
              </a:ext>
            </a:extLst>
          </p:cNvPr>
          <p:cNvSpPr>
            <a:spLocks noGrp="1"/>
          </p:cNvSpPr>
          <p:nvPr>
            <p:ph type="title"/>
          </p:nvPr>
        </p:nvSpPr>
        <p:spPr/>
        <p:txBody>
          <a:bodyPr/>
          <a:lstStyle/>
          <a:p>
            <a:r>
              <a:rPr lang="en-US"/>
              <a:t>Prime’s Responsibilities</a:t>
            </a:r>
          </a:p>
        </p:txBody>
      </p:sp>
      <p:sp>
        <p:nvSpPr>
          <p:cNvPr id="3" name="Content Placeholder 2">
            <a:extLst>
              <a:ext uri="{FF2B5EF4-FFF2-40B4-BE49-F238E27FC236}">
                <a16:creationId xmlns:a16="http://schemas.microsoft.com/office/drawing/2014/main" id="{888CB677-1B82-CE78-D530-8A0E63268B88}"/>
              </a:ext>
            </a:extLst>
          </p:cNvPr>
          <p:cNvSpPr>
            <a:spLocks noGrp="1"/>
          </p:cNvSpPr>
          <p:nvPr>
            <p:ph idx="1"/>
          </p:nvPr>
        </p:nvSpPr>
        <p:spPr/>
        <p:txBody>
          <a:bodyPr vert="horz" lIns="0" tIns="45720" rIns="0" bIns="45720" rtlCol="0" anchor="t">
            <a:normAutofit/>
          </a:bodyPr>
          <a:lstStyle/>
          <a:p>
            <a:r>
              <a:rPr lang="en-US" dirty="0"/>
              <a:t>The prime recipient remains responsible for the work that is sub awarded.</a:t>
            </a:r>
          </a:p>
          <a:p>
            <a:r>
              <a:rPr lang="en-US" dirty="0"/>
              <a:t>The prime must determine that the subrecipient possesses the ability to perform successfully under the terms and conditions of a proposed award, taking into consideration the subrecipient’s integrity, record of past performance, financial and technical resources, and accessibility to other necessary resources.</a:t>
            </a:r>
          </a:p>
          <a:p>
            <a:r>
              <a:rPr lang="en-US" dirty="0"/>
              <a:t>The recipients must that ensure subawards are made in compliance with the Standard Provision “Debarment and Suspension” and the Standard Provision “Preventing Transactions with, or the Provision of Resources or Support to, Sanctioned Groups and Individuals.” </a:t>
            </a:r>
          </a:p>
        </p:txBody>
      </p:sp>
    </p:spTree>
    <p:extLst>
      <p:ext uri="{BB962C8B-B14F-4D97-AF65-F5344CB8AC3E}">
        <p14:creationId xmlns:p14="http://schemas.microsoft.com/office/powerpoint/2010/main" val="3730129931"/>
      </p:ext>
    </p:extLst>
  </p:cSld>
  <p:clrMapOvr>
    <a:masterClrMapping/>
  </p:clrMapOvr>
  <p:extLst>
    <p:ext uri="{6950BFC3-D8DA-4A85-94F7-54DA5524770B}">
      <p188:commentRel xmlns:p188="http://schemas.microsoft.com/office/powerpoint/2018/8/main" r:id="rId2"/>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E9D7-519F-8694-EE14-90B45C50C2D8}"/>
              </a:ext>
            </a:extLst>
          </p:cNvPr>
          <p:cNvSpPr>
            <a:spLocks noGrp="1"/>
          </p:cNvSpPr>
          <p:nvPr>
            <p:ph type="title"/>
          </p:nvPr>
        </p:nvSpPr>
        <p:spPr/>
        <p:txBody>
          <a:bodyPr/>
          <a:lstStyle/>
          <a:p>
            <a:r>
              <a:rPr lang="en-US"/>
              <a:t>Options for Pre-Award Survey</a:t>
            </a:r>
          </a:p>
        </p:txBody>
      </p:sp>
      <p:sp>
        <p:nvSpPr>
          <p:cNvPr id="3" name="Content Placeholder 2">
            <a:extLst>
              <a:ext uri="{FF2B5EF4-FFF2-40B4-BE49-F238E27FC236}">
                <a16:creationId xmlns:a16="http://schemas.microsoft.com/office/drawing/2014/main" id="{888CB677-1B82-CE78-D530-8A0E63268B88}"/>
              </a:ext>
            </a:extLst>
          </p:cNvPr>
          <p:cNvSpPr>
            <a:spLocks noGrp="1"/>
          </p:cNvSpPr>
          <p:nvPr>
            <p:ph idx="1"/>
          </p:nvPr>
        </p:nvSpPr>
        <p:spPr/>
        <p:txBody>
          <a:bodyPr>
            <a:normAutofit/>
          </a:bodyPr>
          <a:lstStyle/>
          <a:p>
            <a:r>
              <a:rPr lang="en-US" dirty="0"/>
              <a:t>The Pre-Award Survey should be included in your Procurement Manual and be approved by your Board.</a:t>
            </a:r>
          </a:p>
          <a:p>
            <a:r>
              <a:rPr lang="en-US" dirty="0"/>
              <a:t>Available Tools:</a:t>
            </a:r>
          </a:p>
          <a:p>
            <a:r>
              <a:rPr lang="en-US" dirty="0"/>
              <a:t>1. Ask your former prime for the Pre-Award Survey they use</a:t>
            </a:r>
          </a:p>
          <a:p>
            <a:r>
              <a:rPr lang="en-US" dirty="0"/>
              <a:t>2. Use USAID’s NUPAS</a:t>
            </a:r>
          </a:p>
          <a:p>
            <a:r>
              <a:rPr lang="en-US" dirty="0"/>
              <a:t>3. Use ASAP’s NUPAS Plus</a:t>
            </a:r>
          </a:p>
          <a:p>
            <a:r>
              <a:rPr lang="en-US" dirty="0"/>
              <a:t>4. Use ASAP II’s NUPAS Plus 2.0  </a:t>
            </a:r>
          </a:p>
        </p:txBody>
      </p:sp>
    </p:spTree>
    <p:extLst>
      <p:ext uri="{BB962C8B-B14F-4D97-AF65-F5344CB8AC3E}">
        <p14:creationId xmlns:p14="http://schemas.microsoft.com/office/powerpoint/2010/main" val="376046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8A29-E0DB-E01E-CD63-37C29EFC6D04}"/>
              </a:ext>
            </a:extLst>
          </p:cNvPr>
          <p:cNvSpPr>
            <a:spLocks noGrp="1"/>
          </p:cNvSpPr>
          <p:nvPr>
            <p:ph type="title"/>
          </p:nvPr>
        </p:nvSpPr>
        <p:spPr/>
        <p:txBody>
          <a:bodyPr>
            <a:normAutofit fontScale="90000"/>
          </a:bodyPr>
          <a:lstStyle/>
          <a:p>
            <a:r>
              <a:rPr lang="en-US" sz="4800">
                <a:effectLst/>
                <a:latin typeface="Segoe UI" panose="020B0502040204020203" pitchFamily="34" charset="0"/>
                <a:ea typeface="Calibri" panose="020F0502020204030204" pitchFamily="34" charset="0"/>
                <a:cs typeface="Times New Roman" panose="02020603050405020304" pitchFamily="18" charset="0"/>
              </a:rPr>
              <a:t>USAID Acquisition and Assistance (A&amp;A)</a:t>
            </a:r>
            <a:br>
              <a:rPr lang="en-US" sz="48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6D5E5253-1752-BC28-7CA5-2274F6C0AF0E}"/>
              </a:ext>
            </a:extLst>
          </p:cNvPr>
          <p:cNvSpPr>
            <a:spLocks noGrp="1"/>
          </p:cNvSpPr>
          <p:nvPr>
            <p:ph idx="1"/>
          </p:nvPr>
        </p:nvSpPr>
        <p:spPr>
          <a:xfrm>
            <a:off x="1525635" y="2098777"/>
            <a:ext cx="9140729" cy="3760891"/>
          </a:xfrm>
        </p:spPr>
        <p:txBody>
          <a:bodyPr vert="horz" lIns="0" tIns="45720" rIns="0" bIns="45720" rtlCol="0" anchor="t">
            <a:normAutofit/>
          </a:bodyPr>
          <a:lstStyle/>
          <a:p>
            <a:pPr marL="0" marR="0" indent="0">
              <a:lnSpc>
                <a:spcPct val="107000"/>
              </a:lnSpc>
              <a:spcBef>
                <a:spcPts val="0"/>
              </a:spcBef>
              <a:spcAft>
                <a:spcPts val="0"/>
              </a:spcAft>
              <a:buNone/>
            </a:pPr>
            <a:r>
              <a:rPr lang="en-US" sz="1600" dirty="0">
                <a:solidFill>
                  <a:srgbClr val="000000"/>
                </a:solidFill>
                <a:effectLst/>
                <a:latin typeface="+mj-lt"/>
                <a:ea typeface="Calibri" panose="020F0502020204030204" pitchFamily="34" charset="0"/>
                <a:cs typeface="Times New Roman" panose="02020603050405020304" pitchFamily="18" charset="0"/>
              </a:rPr>
              <a:t>USAID’s process to implement projects and activities. </a:t>
            </a:r>
          </a:p>
          <a:p>
            <a:pPr marL="0" marR="0">
              <a:lnSpc>
                <a:spcPct val="107000"/>
              </a:lnSpc>
              <a:spcBef>
                <a:spcPts val="0"/>
              </a:spcBef>
              <a:spcAft>
                <a:spcPts val="0"/>
              </a:spcAft>
            </a:pPr>
            <a:endParaRPr lang="en-US" sz="1600" dirty="0">
              <a:solidFill>
                <a:srgbClr val="000000"/>
              </a:solidFill>
              <a:latin typeface="+mj-lt"/>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pPr>
            <a:r>
              <a:rPr lang="en-US" sz="1600" b="1" dirty="0">
                <a:solidFill>
                  <a:srgbClr val="202124"/>
                </a:solidFill>
                <a:effectLst/>
                <a:latin typeface="+mj-lt"/>
                <a:ea typeface="Times New Roman" panose="02020603050405020304" pitchFamily="18" charset="0"/>
                <a:cs typeface="Times New Roman" panose="02020603050405020304" pitchFamily="18" charset="0"/>
              </a:rPr>
              <a:t>Acquisition</a:t>
            </a:r>
            <a:r>
              <a:rPr lang="en-US" sz="1600" dirty="0">
                <a:solidFill>
                  <a:srgbClr val="202124"/>
                </a:solidFill>
                <a:effectLst/>
                <a:latin typeface="+mj-lt"/>
                <a:ea typeface="Times New Roman" panose="02020603050405020304" pitchFamily="18" charset="0"/>
                <a:cs typeface="Times New Roman" panose="02020603050405020304" pitchFamily="18" charset="0"/>
              </a:rPr>
              <a:t>: USAID obtains goods and services, through various types of contracts, for USAID’s benefit. Interested organizations submit a proposal in response to a Request for Proposals (RFP) or a quote in response to a Request for Quotations (RFQ) that states the Agency’s requirements and how USAID will evaluate and select the successful offeror/bidder. </a:t>
            </a:r>
            <a:endParaRPr lang="en-US" sz="1600" dirty="0">
              <a:effectLst/>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600" dirty="0">
                <a:solidFill>
                  <a:srgbClr val="202124"/>
                </a:solidFill>
                <a:effectLst/>
                <a:latin typeface="+mj-lt"/>
                <a:ea typeface="Times New Roman" panose="02020603050405020304" pitchFamily="18" charset="0"/>
                <a:cs typeface="Times New Roman"/>
              </a:rPr>
              <a:t>USAID partners with prime recipients through a contract and is substantially involved</a:t>
            </a:r>
            <a:r>
              <a:rPr lang="en-US" sz="1600" dirty="0">
                <a:solidFill>
                  <a:srgbClr val="202124"/>
                </a:solidFill>
                <a:latin typeface="+mj-lt"/>
                <a:ea typeface="Times New Roman" panose="02020603050405020304" pitchFamily="18" charset="0"/>
                <a:cs typeface="Times New Roman"/>
              </a:rPr>
              <a:t>. </a:t>
            </a:r>
            <a:endParaRPr lang="en-US" sz="1600" dirty="0">
              <a:solidFill>
                <a:srgbClr val="202124"/>
              </a:solidFill>
              <a:effectLst/>
              <a:latin typeface="+mj-lt"/>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pPr>
            <a:endParaRPr lang="en-US" sz="1600" b="1" dirty="0">
              <a:solidFill>
                <a:srgbClr val="202124"/>
              </a:solidFill>
              <a:effectLst/>
              <a:latin typeface="+mj-lt"/>
              <a:ea typeface="Times New Roman" panose="02020603050405020304" pitchFamily="18" charset="0"/>
              <a:cs typeface="Times New Roman" panose="02020603050405020304" pitchFamily="18" charset="0"/>
            </a:endParaRPr>
          </a:p>
          <a:p>
            <a:pPr marL="0" indent="0">
              <a:lnSpc>
                <a:spcPct val="107000"/>
              </a:lnSpc>
              <a:spcBef>
                <a:spcPts val="0"/>
              </a:spcBef>
              <a:spcAft>
                <a:spcPts val="0"/>
              </a:spcAft>
              <a:buNone/>
            </a:pPr>
            <a:r>
              <a:rPr lang="en-US" sz="1600" b="1" dirty="0">
                <a:solidFill>
                  <a:srgbClr val="202124"/>
                </a:solidFill>
                <a:effectLst/>
                <a:latin typeface="+mj-lt"/>
                <a:ea typeface="Times New Roman" panose="02020603050405020304" pitchFamily="18" charset="0"/>
                <a:cs typeface="Times New Roman"/>
              </a:rPr>
              <a:t>Assistance</a:t>
            </a:r>
            <a:r>
              <a:rPr lang="en-US" sz="1600" dirty="0">
                <a:solidFill>
                  <a:srgbClr val="202124"/>
                </a:solidFill>
                <a:effectLst/>
                <a:latin typeface="+mj-lt"/>
                <a:ea typeface="Times New Roman" panose="02020603050405020304" pitchFamily="18" charset="0"/>
                <a:cs typeface="Times New Roman"/>
              </a:rPr>
              <a:t>: </a:t>
            </a:r>
            <a:r>
              <a:rPr lang="en-US" sz="1600" dirty="0">
                <a:effectLst/>
                <a:latin typeface="+mj-lt"/>
                <a:ea typeface="Calibri" panose="020F0502020204030204" pitchFamily="34" charset="0"/>
                <a:cs typeface="Times New Roman"/>
              </a:rPr>
              <a:t>USAID provides funds to another party to implement programs that contribute to the public good. Interested organizations apply in response to an Annual Program Statement (APS) or Request for Applications (RFA), which usually describes the program and how USAID will evaluate and select the successful applicant.</a:t>
            </a:r>
            <a:r>
              <a:rPr lang="en-US" sz="1600" dirty="0">
                <a:latin typeface="+mj-lt"/>
                <a:ea typeface="Calibri" panose="020F0502020204030204" pitchFamily="34" charset="0"/>
                <a:cs typeface="Times New Roman"/>
              </a:rPr>
              <a:t> </a:t>
            </a:r>
            <a:r>
              <a:rPr lang="en-US" sz="1600" dirty="0">
                <a:effectLst/>
                <a:latin typeface="+mj-lt"/>
                <a:ea typeface="Calibri" panose="020F0502020204030204" pitchFamily="34" charset="0"/>
                <a:cs typeface="Times New Roman"/>
              </a:rPr>
              <a:t>Under Assistance, USAID issues a </a:t>
            </a:r>
            <a:r>
              <a:rPr lang="en-US" sz="1600" dirty="0">
                <a:latin typeface="+mj-lt"/>
                <a:ea typeface="Calibri" panose="020F0502020204030204" pitchFamily="34" charset="0"/>
                <a:cs typeface="Times New Roman"/>
              </a:rPr>
              <a:t>G</a:t>
            </a:r>
            <a:r>
              <a:rPr lang="en-US" sz="1600" dirty="0">
                <a:effectLst/>
                <a:latin typeface="+mj-lt"/>
                <a:ea typeface="Calibri" panose="020F0502020204030204" pitchFamily="34" charset="0"/>
                <a:cs typeface="Times New Roman"/>
              </a:rPr>
              <a:t>rant </a:t>
            </a:r>
            <a:r>
              <a:rPr lang="en-US" sz="1600" dirty="0">
                <a:latin typeface="+mj-lt"/>
                <a:ea typeface="Calibri" panose="020F0502020204030204" pitchFamily="34" charset="0"/>
                <a:cs typeface="Times New Roman"/>
              </a:rPr>
              <a:t>or </a:t>
            </a:r>
            <a:r>
              <a:rPr lang="en-US" sz="1600" dirty="0">
                <a:effectLst/>
                <a:latin typeface="+mj-lt"/>
                <a:ea typeface="Calibri" panose="020F0502020204030204" pitchFamily="34" charset="0"/>
                <a:cs typeface="Times New Roman"/>
              </a:rPr>
              <a:t>a Cooperative Agreement and is not substantially involved.</a:t>
            </a:r>
            <a:r>
              <a:rPr lang="en-US" sz="1600" dirty="0">
                <a:latin typeface="+mj-lt"/>
                <a:ea typeface="Calibri" panose="020F0502020204030204" pitchFamily="34" charset="0"/>
                <a:cs typeface="Times New Roman"/>
              </a:rPr>
              <a:t> </a:t>
            </a:r>
            <a:endParaRPr lang="en-US" sz="16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984958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E9D7-519F-8694-EE14-90B45C50C2D8}"/>
              </a:ext>
            </a:extLst>
          </p:cNvPr>
          <p:cNvSpPr>
            <a:spLocks noGrp="1"/>
          </p:cNvSpPr>
          <p:nvPr>
            <p:ph type="title"/>
          </p:nvPr>
        </p:nvSpPr>
        <p:spPr/>
        <p:txBody>
          <a:bodyPr/>
          <a:lstStyle/>
          <a:p>
            <a:r>
              <a:rPr lang="en-US" sz="4800">
                <a:solidFill>
                  <a:schemeClr val="tx1"/>
                </a:solidFill>
                <a:ea typeface="+mj-ea"/>
              </a:rPr>
              <a:t>Non-U.S. Organization Pre-award Survey (NUPAS)</a:t>
            </a:r>
          </a:p>
        </p:txBody>
      </p:sp>
      <p:sp>
        <p:nvSpPr>
          <p:cNvPr id="3" name="Content Placeholder 2">
            <a:extLst>
              <a:ext uri="{FF2B5EF4-FFF2-40B4-BE49-F238E27FC236}">
                <a16:creationId xmlns:a16="http://schemas.microsoft.com/office/drawing/2014/main" id="{888CB677-1B82-CE78-D530-8A0E63268B88}"/>
              </a:ext>
            </a:extLst>
          </p:cNvPr>
          <p:cNvSpPr>
            <a:spLocks noGrp="1"/>
          </p:cNvSpPr>
          <p:nvPr>
            <p:ph idx="1"/>
          </p:nvPr>
        </p:nvSpPr>
        <p:spPr/>
        <p:txBody>
          <a:bodyPr/>
          <a:lstStyle/>
          <a:p>
            <a:r>
              <a:rPr lang="en-US" b="1" dirty="0"/>
              <a:t>USAID </a:t>
            </a:r>
            <a:r>
              <a:rPr lang="en-US" dirty="0"/>
              <a:t>uses the </a:t>
            </a:r>
            <a:r>
              <a:rPr lang="en-US" sz="2000" dirty="0">
                <a:solidFill>
                  <a:schemeClr val="tx1"/>
                </a:solidFill>
                <a:ea typeface="+mj-ea"/>
              </a:rPr>
              <a:t>Non-U.S. Organization Pre-award Survey (NUPAS)</a:t>
            </a:r>
          </a:p>
          <a:p>
            <a:pPr marL="101600" indent="0">
              <a:buNone/>
            </a:pPr>
            <a:r>
              <a:rPr lang="en-US" sz="2000" dirty="0">
                <a:solidFill>
                  <a:schemeClr val="tx1"/>
                </a:solidFill>
                <a:ea typeface="+mj-ea"/>
              </a:rPr>
              <a:t>NUPAS Objectives: </a:t>
            </a:r>
          </a:p>
          <a:p>
            <a:pPr marL="514350" indent="-279400" algn="just">
              <a:spcBef>
                <a:spcPts val="0"/>
              </a:spcBef>
              <a:spcAft>
                <a:spcPts val="0"/>
              </a:spcAft>
              <a:buClrTx/>
              <a:buFont typeface="+mj-lt"/>
              <a:buAutoNum type="arabicParenR"/>
            </a:pPr>
            <a:r>
              <a:rPr lang="en-US" sz="2000" dirty="0">
                <a:solidFill>
                  <a:srgbClr val="1A282F">
                    <a:hueOff val="0"/>
                    <a:satOff val="0"/>
                    <a:lumOff val="0"/>
                    <a:alphaOff val="0"/>
                  </a:srgbClr>
                </a:solidFill>
                <a:latin typeface="Avenir Next LT Pro" panose="020F0502020204030204"/>
              </a:rPr>
              <a:t>Determine whether the Non-U.S. Organization has sufficient financial and managerial capacity to manage USAID funds following U.S. Government and USAID requirements.</a:t>
            </a:r>
          </a:p>
          <a:p>
            <a:pPr marL="342900" indent="-342900" algn="just">
              <a:spcBef>
                <a:spcPts val="0"/>
              </a:spcBef>
              <a:spcAft>
                <a:spcPts val="0"/>
              </a:spcAft>
              <a:buClrTx/>
              <a:buFont typeface="+mj-lt"/>
              <a:buAutoNum type="arabicParenR"/>
            </a:pPr>
            <a:endParaRPr lang="en-US" sz="1200" dirty="0">
              <a:solidFill>
                <a:srgbClr val="635C5B"/>
              </a:solidFill>
              <a:ea typeface="Quattrocento Sans"/>
            </a:endParaRPr>
          </a:p>
          <a:p>
            <a:pPr marL="514350" indent="-279400" algn="just">
              <a:spcBef>
                <a:spcPts val="0"/>
              </a:spcBef>
              <a:spcAft>
                <a:spcPts val="0"/>
              </a:spcAft>
              <a:buClrTx/>
              <a:buFont typeface="+mj-lt"/>
              <a:buAutoNum type="arabicParenR"/>
            </a:pPr>
            <a:r>
              <a:rPr lang="en-US" sz="2000" dirty="0">
                <a:solidFill>
                  <a:srgbClr val="1A282F">
                    <a:hueOff val="0"/>
                    <a:satOff val="0"/>
                    <a:lumOff val="0"/>
                    <a:alphaOff val="0"/>
                  </a:srgbClr>
                </a:solidFill>
                <a:latin typeface="Avenir Next LT Pro" panose="020F0502020204030204"/>
              </a:rPr>
              <a:t>Provide recommendations to USAID on areas of support needed for the local partner to succeed as a prime with increased funding. </a:t>
            </a:r>
          </a:p>
          <a:p>
            <a:r>
              <a:rPr lang="en-US" dirty="0"/>
              <a:t>International primes have developed their own pre-award survey. </a:t>
            </a:r>
          </a:p>
        </p:txBody>
      </p:sp>
    </p:spTree>
    <p:extLst>
      <p:ext uri="{BB962C8B-B14F-4D97-AF65-F5344CB8AC3E}">
        <p14:creationId xmlns:p14="http://schemas.microsoft.com/office/powerpoint/2010/main" val="1414728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E9D7-519F-8694-EE14-90B45C50C2D8}"/>
              </a:ext>
            </a:extLst>
          </p:cNvPr>
          <p:cNvSpPr>
            <a:spLocks noGrp="1"/>
          </p:cNvSpPr>
          <p:nvPr>
            <p:ph type="title"/>
          </p:nvPr>
        </p:nvSpPr>
        <p:spPr/>
        <p:txBody>
          <a:bodyPr/>
          <a:lstStyle/>
          <a:p>
            <a:r>
              <a:rPr lang="en-US" sz="4800">
                <a:solidFill>
                  <a:schemeClr val="tx1"/>
                </a:solidFill>
                <a:ea typeface="+mj-ea"/>
              </a:rPr>
              <a:t>NUPAS</a:t>
            </a:r>
          </a:p>
        </p:txBody>
      </p:sp>
      <p:sp>
        <p:nvSpPr>
          <p:cNvPr id="3" name="Content Placeholder 2">
            <a:extLst>
              <a:ext uri="{FF2B5EF4-FFF2-40B4-BE49-F238E27FC236}">
                <a16:creationId xmlns:a16="http://schemas.microsoft.com/office/drawing/2014/main" id="{888CB677-1B82-CE78-D530-8A0E63268B88}"/>
              </a:ext>
            </a:extLst>
          </p:cNvPr>
          <p:cNvSpPr>
            <a:spLocks noGrp="1"/>
          </p:cNvSpPr>
          <p:nvPr>
            <p:ph idx="1"/>
          </p:nvPr>
        </p:nvSpPr>
        <p:spPr/>
        <p:txBody>
          <a:bodyPr>
            <a:normAutofit fontScale="92500" lnSpcReduction="20000"/>
          </a:bodyPr>
          <a:lstStyle/>
          <a:p>
            <a:r>
              <a:rPr lang="en-US" dirty="0"/>
              <a:t>The NUPAS is a pre-award survey to identify and establish the baseline for potential risk areas inherent in making a non-U.S. NGO award. USG regulations require the prime to conduct a pre-award survey, prior to issuing an award, that assesses the following domains among other areas:</a:t>
            </a:r>
          </a:p>
          <a:p>
            <a:pPr marL="457200" indent="-457200">
              <a:buClr>
                <a:schemeClr val="tx1"/>
              </a:buClr>
              <a:buFont typeface="+mj-lt"/>
              <a:buAutoNum type="arabicPeriod"/>
            </a:pPr>
            <a:r>
              <a:rPr lang="en-US" dirty="0"/>
              <a:t>Legal</a:t>
            </a:r>
          </a:p>
          <a:p>
            <a:pPr marL="457200" indent="-457200">
              <a:buClr>
                <a:schemeClr val="tx1"/>
              </a:buClr>
              <a:buFont typeface="+mj-lt"/>
              <a:buAutoNum type="arabicPeriod"/>
            </a:pPr>
            <a:r>
              <a:rPr lang="en-US" dirty="0"/>
              <a:t>Financial</a:t>
            </a:r>
          </a:p>
          <a:p>
            <a:pPr marL="457200" indent="-457200">
              <a:buClr>
                <a:schemeClr val="tx1"/>
              </a:buClr>
              <a:buFont typeface="+mj-lt"/>
              <a:buAutoNum type="arabicPeriod"/>
            </a:pPr>
            <a:r>
              <a:rPr lang="en-US" dirty="0"/>
              <a:t>Procurement</a:t>
            </a:r>
          </a:p>
          <a:p>
            <a:pPr marL="457200" indent="-457200">
              <a:buClr>
                <a:schemeClr val="tx1"/>
              </a:buClr>
              <a:buFont typeface="+mj-lt"/>
              <a:buAutoNum type="arabicPeriod"/>
            </a:pPr>
            <a:r>
              <a:rPr lang="en-US" dirty="0"/>
              <a:t>Human Resources</a:t>
            </a:r>
          </a:p>
          <a:p>
            <a:pPr marL="457200" indent="-457200">
              <a:buClr>
                <a:schemeClr val="tx1"/>
              </a:buClr>
              <a:buFont typeface="+mj-lt"/>
              <a:buAutoNum type="arabicPeriod"/>
            </a:pPr>
            <a:r>
              <a:rPr lang="en-US" dirty="0"/>
              <a:t>Sustainability</a:t>
            </a:r>
          </a:p>
          <a:p>
            <a:pPr marL="457200" indent="-457200">
              <a:buClr>
                <a:schemeClr val="tx1"/>
              </a:buClr>
              <a:buFont typeface="+mj-lt"/>
              <a:buAutoNum type="arabicPeriod"/>
            </a:pPr>
            <a:r>
              <a:rPr lang="en-US" dirty="0"/>
              <a:t>Performance</a:t>
            </a:r>
          </a:p>
          <a:p>
            <a:endParaRPr lang="en-US" dirty="0"/>
          </a:p>
        </p:txBody>
      </p:sp>
    </p:spTree>
    <p:extLst>
      <p:ext uri="{BB962C8B-B14F-4D97-AF65-F5344CB8AC3E}">
        <p14:creationId xmlns:p14="http://schemas.microsoft.com/office/powerpoint/2010/main" val="27754626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F2AE60-5C4B-4DF0-84BC-F48166E38C8D}"/>
              </a:ext>
            </a:extLst>
          </p:cNvPr>
          <p:cNvSpPr>
            <a:spLocks noGrp="1"/>
          </p:cNvSpPr>
          <p:nvPr>
            <p:ph type="title"/>
          </p:nvPr>
        </p:nvSpPr>
        <p:spPr/>
        <p:txBody>
          <a:bodyPr/>
          <a:lstStyle/>
          <a:p>
            <a:pPr algn="ctr"/>
            <a:r>
              <a:rPr lang="en-US"/>
              <a:t>NUPAS Plus</a:t>
            </a:r>
          </a:p>
        </p:txBody>
      </p:sp>
      <p:sp>
        <p:nvSpPr>
          <p:cNvPr id="5" name="Slide Number Placeholder 4">
            <a:extLst>
              <a:ext uri="{FF2B5EF4-FFF2-40B4-BE49-F238E27FC236}">
                <a16:creationId xmlns:a16="http://schemas.microsoft.com/office/drawing/2014/main" id="{FAA91008-7438-4D02-9497-11E16C450F27}"/>
              </a:ext>
            </a:extLst>
          </p:cNvPr>
          <p:cNvSpPr>
            <a:spLocks noGrp="1"/>
          </p:cNvSpPr>
          <p:nvPr>
            <p:ph type="sldNum" sz="quarter" idx="12"/>
          </p:nvPr>
        </p:nvSpPr>
        <p:spPr/>
        <p:txBody>
          <a:bodyPr/>
          <a:lstStyle/>
          <a:p>
            <a:fld id="{42782948-4DBE-204D-AB9E-B65E067054AE}" type="slidenum">
              <a:rPr lang="en-US" smtClean="0"/>
              <a:pPr/>
              <a:t>72</a:t>
            </a:fld>
            <a:endParaRPr lang="en-US"/>
          </a:p>
        </p:txBody>
      </p:sp>
      <p:pic>
        <p:nvPicPr>
          <p:cNvPr id="7" name="Content Placeholder 6">
            <a:extLst>
              <a:ext uri="{FF2B5EF4-FFF2-40B4-BE49-F238E27FC236}">
                <a16:creationId xmlns:a16="http://schemas.microsoft.com/office/drawing/2014/main" id="{9D77439C-96A4-42FF-AFBB-A9A68E7D031F}"/>
              </a:ext>
            </a:extLst>
          </p:cNvPr>
          <p:cNvPicPr>
            <a:picLocks noGrp="1" noChangeAspect="1"/>
          </p:cNvPicPr>
          <p:nvPr>
            <p:ph idx="1"/>
          </p:nvPr>
        </p:nvPicPr>
        <p:blipFill rotWithShape="1">
          <a:blip r:embed="rId3"/>
          <a:srcRect l="2975" t="2648" r="1133" b="1734"/>
          <a:stretch/>
        </p:blipFill>
        <p:spPr>
          <a:xfrm>
            <a:off x="5003110" y="2103453"/>
            <a:ext cx="6152570" cy="4274763"/>
          </a:xfrm>
          <a:prstGeom prst="rect">
            <a:avLst/>
          </a:prstGeom>
        </p:spPr>
      </p:pic>
      <p:sp>
        <p:nvSpPr>
          <p:cNvPr id="3" name="TextBox 2">
            <a:extLst>
              <a:ext uri="{FF2B5EF4-FFF2-40B4-BE49-F238E27FC236}">
                <a16:creationId xmlns:a16="http://schemas.microsoft.com/office/drawing/2014/main" id="{43A00ED9-B7C6-4372-892C-6F30B4BF97E9}"/>
              </a:ext>
            </a:extLst>
          </p:cNvPr>
          <p:cNvSpPr txBox="1"/>
          <p:nvPr/>
        </p:nvSpPr>
        <p:spPr>
          <a:xfrm>
            <a:off x="7153995" y="3293447"/>
            <a:ext cx="2001795" cy="388552"/>
          </a:xfrm>
          <a:prstGeom prst="rect">
            <a:avLst/>
          </a:prstGeom>
          <a:solidFill>
            <a:srgbClr val="002060"/>
          </a:solidFill>
        </p:spPr>
        <p:txBody>
          <a:bodyPr wrap="square" rtlCol="0">
            <a:spAutoFit/>
          </a:bodyPr>
          <a:lstStyle/>
          <a:p>
            <a:endParaRPr lang="en-US"/>
          </a:p>
        </p:txBody>
      </p:sp>
      <p:sp>
        <p:nvSpPr>
          <p:cNvPr id="2" name="TextBox 1">
            <a:extLst>
              <a:ext uri="{FF2B5EF4-FFF2-40B4-BE49-F238E27FC236}">
                <a16:creationId xmlns:a16="http://schemas.microsoft.com/office/drawing/2014/main" id="{E0C9878C-062B-D76C-D4FE-F2FD9C8AABAB}"/>
              </a:ext>
            </a:extLst>
          </p:cNvPr>
          <p:cNvSpPr txBox="1"/>
          <p:nvPr/>
        </p:nvSpPr>
        <p:spPr>
          <a:xfrm>
            <a:off x="629174" y="2550253"/>
            <a:ext cx="3548543" cy="1754326"/>
          </a:xfrm>
          <a:prstGeom prst="rect">
            <a:avLst/>
          </a:prstGeom>
          <a:noFill/>
        </p:spPr>
        <p:txBody>
          <a:bodyPr wrap="square" rtlCol="0">
            <a:spAutoFit/>
          </a:bodyPr>
          <a:lstStyle/>
          <a:p>
            <a:r>
              <a:rPr lang="en-US" dirty="0"/>
              <a:t>ASAP has developed the NUPAS Plus tool, which we have used with over 50 organizations.</a:t>
            </a:r>
          </a:p>
          <a:p>
            <a:endParaRPr lang="en-US" dirty="0"/>
          </a:p>
          <a:p>
            <a:r>
              <a:rPr lang="en-US" dirty="0"/>
              <a:t>The tool and training manual are available upon request. </a:t>
            </a:r>
          </a:p>
        </p:txBody>
      </p:sp>
      <p:sp>
        <p:nvSpPr>
          <p:cNvPr id="4" name="TextBox 3">
            <a:extLst>
              <a:ext uri="{FF2B5EF4-FFF2-40B4-BE49-F238E27FC236}">
                <a16:creationId xmlns:a16="http://schemas.microsoft.com/office/drawing/2014/main" id="{01467C00-3504-F85F-E29D-2ED5D06AB173}"/>
              </a:ext>
            </a:extLst>
          </p:cNvPr>
          <p:cNvSpPr txBox="1"/>
          <p:nvPr/>
        </p:nvSpPr>
        <p:spPr>
          <a:xfrm>
            <a:off x="893123" y="4464835"/>
            <a:ext cx="3548543" cy="369332"/>
          </a:xfrm>
          <a:prstGeom prst="rect">
            <a:avLst/>
          </a:prstGeom>
          <a:noFill/>
        </p:spPr>
        <p:txBody>
          <a:bodyPr wrap="square" rtlCol="0">
            <a:spAutoFit/>
          </a:bodyPr>
          <a:lstStyle/>
          <a:p>
            <a:r>
              <a:rPr lang="en-US">
                <a:highlight>
                  <a:srgbClr val="FFFF00"/>
                </a:highlight>
              </a:rPr>
              <a:t>Insert link to NUPAS+</a:t>
            </a:r>
          </a:p>
        </p:txBody>
      </p:sp>
    </p:spTree>
    <p:extLst>
      <p:ext uri="{BB962C8B-B14F-4D97-AF65-F5344CB8AC3E}">
        <p14:creationId xmlns:p14="http://schemas.microsoft.com/office/powerpoint/2010/main" val="13544799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A096-C041-4C5E-97B4-3DD8DF0B04DA}"/>
              </a:ext>
            </a:extLst>
          </p:cNvPr>
          <p:cNvSpPr>
            <a:spLocks noGrp="1"/>
          </p:cNvSpPr>
          <p:nvPr>
            <p:ph type="title"/>
          </p:nvPr>
        </p:nvSpPr>
        <p:spPr/>
        <p:txBody>
          <a:bodyPr>
            <a:noAutofit/>
          </a:bodyPr>
          <a:lstStyle/>
          <a:p>
            <a:pPr algn="ctr"/>
            <a:r>
              <a:rPr lang="en-US" sz="3600"/>
              <a:t>Assessment Scale</a:t>
            </a:r>
          </a:p>
        </p:txBody>
      </p:sp>
      <p:sp>
        <p:nvSpPr>
          <p:cNvPr id="4" name="Content Placeholder 3">
            <a:extLst>
              <a:ext uri="{FF2B5EF4-FFF2-40B4-BE49-F238E27FC236}">
                <a16:creationId xmlns:a16="http://schemas.microsoft.com/office/drawing/2014/main" id="{8FC4483E-37C7-4FB7-9AAA-1FA5088E0438}"/>
              </a:ext>
            </a:extLst>
          </p:cNvPr>
          <p:cNvSpPr>
            <a:spLocks noGrp="1"/>
          </p:cNvSpPr>
          <p:nvPr>
            <p:ph idx="1"/>
          </p:nvPr>
        </p:nvSpPr>
        <p:spPr>
          <a:xfrm>
            <a:off x="1097280" y="2108203"/>
            <a:ext cx="3189585" cy="3760891"/>
          </a:xfrm>
        </p:spPr>
        <p:txBody>
          <a:bodyPr/>
          <a:lstStyle/>
          <a:p>
            <a:pPr marL="0" indent="0">
              <a:buNone/>
            </a:pPr>
            <a:r>
              <a:rPr lang="en-US"/>
              <a:t>Scoring individual elements </a:t>
            </a:r>
          </a:p>
        </p:txBody>
      </p:sp>
      <p:graphicFrame>
        <p:nvGraphicFramePr>
          <p:cNvPr id="5" name="Table 4">
            <a:extLst>
              <a:ext uri="{FF2B5EF4-FFF2-40B4-BE49-F238E27FC236}">
                <a16:creationId xmlns:a16="http://schemas.microsoft.com/office/drawing/2014/main" id="{1C46BD06-E672-42D6-8FF2-478E7FD07096}"/>
              </a:ext>
            </a:extLst>
          </p:cNvPr>
          <p:cNvGraphicFramePr>
            <a:graphicFrameLocks noGrp="1"/>
          </p:cNvGraphicFramePr>
          <p:nvPr>
            <p:extLst>
              <p:ext uri="{D42A27DB-BD31-4B8C-83A1-F6EECF244321}">
                <p14:modId xmlns:p14="http://schemas.microsoft.com/office/powerpoint/2010/main" val="673019007"/>
              </p:ext>
            </p:extLst>
          </p:nvPr>
        </p:nvGraphicFramePr>
        <p:xfrm>
          <a:off x="3380399" y="2138559"/>
          <a:ext cx="7714321" cy="4101376"/>
        </p:xfrm>
        <a:graphic>
          <a:graphicData uri="http://schemas.openxmlformats.org/drawingml/2006/table">
            <a:tbl>
              <a:tblPr firstRow="1" firstCol="1" bandRow="1"/>
              <a:tblGrid>
                <a:gridCol w="1782327">
                  <a:extLst>
                    <a:ext uri="{9D8B030D-6E8A-4147-A177-3AD203B41FA5}">
                      <a16:colId xmlns:a16="http://schemas.microsoft.com/office/drawing/2014/main" val="508550259"/>
                    </a:ext>
                  </a:extLst>
                </a:gridCol>
                <a:gridCol w="1688615">
                  <a:extLst>
                    <a:ext uri="{9D8B030D-6E8A-4147-A177-3AD203B41FA5}">
                      <a16:colId xmlns:a16="http://schemas.microsoft.com/office/drawing/2014/main" val="843151244"/>
                    </a:ext>
                  </a:extLst>
                </a:gridCol>
                <a:gridCol w="4243379">
                  <a:extLst>
                    <a:ext uri="{9D8B030D-6E8A-4147-A177-3AD203B41FA5}">
                      <a16:colId xmlns:a16="http://schemas.microsoft.com/office/drawing/2014/main" val="2656257739"/>
                    </a:ext>
                  </a:extLst>
                </a:gridCol>
              </a:tblGrid>
              <a:tr h="247242">
                <a:tc>
                  <a:txBody>
                    <a:bodyPr/>
                    <a:lstStyle/>
                    <a:p>
                      <a:pPr marL="0" marR="0" algn="ctr">
                        <a:lnSpc>
                          <a:spcPct val="107000"/>
                        </a:lnSpc>
                        <a:spcBef>
                          <a:spcPts val="0"/>
                        </a:spcBef>
                        <a:spcAft>
                          <a:spcPts val="0"/>
                        </a:spcAft>
                      </a:pPr>
                      <a:r>
                        <a:rPr lang="en-US" sz="1600" b="1">
                          <a:solidFill>
                            <a:srgbClr val="FFFFFF"/>
                          </a:solidFill>
                          <a:effectLst/>
                          <a:latin typeface="+mj-lt"/>
                          <a:ea typeface="Times New Roman" panose="02020603050405020304" pitchFamily="18" charset="0"/>
                          <a:cs typeface="Calibri" panose="020F0502020204030204" pitchFamily="34" charset="0"/>
                        </a:rPr>
                        <a:t>Scoring</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tc>
                  <a:txBody>
                    <a:bodyPr/>
                    <a:lstStyle/>
                    <a:p>
                      <a:pPr marL="0" marR="0" algn="ctr">
                        <a:lnSpc>
                          <a:spcPct val="107000"/>
                        </a:lnSpc>
                        <a:spcBef>
                          <a:spcPts val="0"/>
                        </a:spcBef>
                        <a:spcAft>
                          <a:spcPts val="0"/>
                        </a:spcAft>
                      </a:pPr>
                      <a:r>
                        <a:rPr lang="en-US" sz="1600" b="1">
                          <a:solidFill>
                            <a:srgbClr val="FFFFFF"/>
                          </a:solidFill>
                          <a:effectLst/>
                          <a:latin typeface="+mj-lt"/>
                          <a:ea typeface="Times New Roman" panose="02020603050405020304" pitchFamily="18" charset="0"/>
                          <a:cs typeface="Calibri"/>
                        </a:rPr>
                        <a:t>Scale</a:t>
                      </a:r>
                      <a:endParaRPr lang="en-US" sz="1600">
                        <a:effectLst/>
                        <a:latin typeface="+mj-lt"/>
                        <a:ea typeface="Calibri" panose="020F0502020204030204" pitchFamily="34" charset="0"/>
                        <a:cs typeface="Calibri"/>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tc>
                  <a:txBody>
                    <a:bodyPr/>
                    <a:lstStyle/>
                    <a:p>
                      <a:pPr marL="0" marR="0" algn="ctr">
                        <a:lnSpc>
                          <a:spcPct val="107000"/>
                        </a:lnSpc>
                        <a:spcBef>
                          <a:spcPts val="0"/>
                        </a:spcBef>
                        <a:spcAft>
                          <a:spcPts val="0"/>
                        </a:spcAft>
                      </a:pPr>
                      <a:r>
                        <a:rPr lang="en-US" sz="1600" b="1">
                          <a:solidFill>
                            <a:srgbClr val="FFFFFF"/>
                          </a:solidFill>
                          <a:effectLst/>
                          <a:latin typeface="+mj-lt"/>
                          <a:ea typeface="Times New Roman" panose="02020603050405020304" pitchFamily="18" charset="0"/>
                          <a:cs typeface="Calibri"/>
                        </a:rPr>
                        <a:t>Description</a:t>
                      </a:r>
                      <a:endParaRPr lang="en-US" sz="1600">
                        <a:effectLst/>
                        <a:latin typeface="+mj-lt"/>
                        <a:ea typeface="Calibri" panose="020F0502020204030204" pitchFamily="34" charset="0"/>
                        <a:cs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963865875"/>
                  </a:ext>
                </a:extLst>
              </a:tr>
              <a:tr h="1001064">
                <a:tc>
                  <a:txBody>
                    <a:bodyPr/>
                    <a:lstStyle/>
                    <a:p>
                      <a:pPr marL="0" marR="0" algn="ctr">
                        <a:lnSpc>
                          <a:spcPct val="107000"/>
                        </a:lnSpc>
                        <a:spcBef>
                          <a:spcPts val="0"/>
                        </a:spcBef>
                        <a:spcAft>
                          <a:spcPts val="0"/>
                        </a:spcAft>
                      </a:pPr>
                      <a:r>
                        <a:rPr lang="en-US" sz="1600">
                          <a:solidFill>
                            <a:srgbClr val="FFFFFF"/>
                          </a:solidFill>
                          <a:effectLst/>
                          <a:latin typeface="+mj-lt"/>
                          <a:ea typeface="Times New Roman" panose="02020603050405020304" pitchFamily="18" charset="0"/>
                          <a:cs typeface="Calibri" panose="020F0502020204030204" pitchFamily="34" charset="0"/>
                        </a:rPr>
                        <a:t>1.0 – 1.5</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600">
                          <a:solidFill>
                            <a:srgbClr val="FFFFFF"/>
                          </a:solidFill>
                          <a:effectLst/>
                          <a:latin typeface="+mj-lt"/>
                          <a:ea typeface="Times New Roman" panose="02020603050405020304" pitchFamily="18" charset="0"/>
                          <a:cs typeface="Calibri" panose="020F0502020204030204" pitchFamily="34" charset="0"/>
                        </a:rPr>
                        <a:t>Inadequate</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Calibri"/>
                        </a:rPr>
                        <a:t>Significant control weaknesses could expose the organization to significant financial or other loss or otherwise significantly impair its ability to manage USAID funds. </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6E5"/>
                    </a:solidFill>
                  </a:tcPr>
                </a:tc>
                <a:extLst>
                  <a:ext uri="{0D108BD9-81ED-4DB2-BD59-A6C34878D82A}">
                    <a16:rowId xmlns:a16="http://schemas.microsoft.com/office/drawing/2014/main" val="3288097459"/>
                  </a:ext>
                </a:extLst>
              </a:tr>
              <a:tr h="1001064">
                <a:tc>
                  <a:txBody>
                    <a:bodyPr/>
                    <a:lstStyle/>
                    <a:p>
                      <a:pPr marL="0" marR="0" algn="ctr">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Calibri"/>
                        </a:rPr>
                        <a:t>1.51 – 2.5</a:t>
                      </a:r>
                      <a:endParaRPr lang="en-US" sz="1600">
                        <a:effectLst/>
                        <a:latin typeface="+mj-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Calibri" panose="020F0502020204030204" pitchFamily="34" charset="0"/>
                        </a:rPr>
                        <a:t>Weak</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Calibri" panose="020F0502020204030204" pitchFamily="34" charset="0"/>
                        </a:rPr>
                        <a:t>Significant control weaknesses exist that could expose the organization to unacceptable/inadequate levels of unmanaged risk. </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6E5"/>
                    </a:solidFill>
                  </a:tcPr>
                </a:tc>
                <a:extLst>
                  <a:ext uri="{0D108BD9-81ED-4DB2-BD59-A6C34878D82A}">
                    <a16:rowId xmlns:a16="http://schemas.microsoft.com/office/drawing/2014/main" val="2059057277"/>
                  </a:ext>
                </a:extLst>
              </a:tr>
              <a:tr h="1001064">
                <a:tc>
                  <a:txBody>
                    <a:bodyPr/>
                    <a:lstStyle/>
                    <a:p>
                      <a:pPr marL="0" marR="0" algn="ctr">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Calibri"/>
                        </a:rPr>
                        <a:t>2.51 – 3.5</a:t>
                      </a:r>
                      <a:endParaRPr lang="en-US" sz="1600">
                        <a:effectLst/>
                        <a:latin typeface="+mj-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Calibri"/>
                        </a:rPr>
                        <a:t>Adequate</a:t>
                      </a:r>
                      <a:endParaRPr lang="en-US" sz="1600">
                        <a:effectLst/>
                        <a:latin typeface="+mj-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Calibri" panose="020F0502020204030204" pitchFamily="34" charset="0"/>
                        </a:rPr>
                        <a:t>Although a control weakness was noted, compensating controls and other factors exist to reduce the residual risk within the organization to acceptable levels.</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6E5"/>
                    </a:solidFill>
                  </a:tcPr>
                </a:tc>
                <a:extLst>
                  <a:ext uri="{0D108BD9-81ED-4DB2-BD59-A6C34878D82A}">
                    <a16:rowId xmlns:a16="http://schemas.microsoft.com/office/drawing/2014/main" val="3995507020"/>
                  </a:ext>
                </a:extLst>
              </a:tr>
              <a:tr h="747998">
                <a:tc>
                  <a:txBody>
                    <a:bodyPr/>
                    <a:lstStyle/>
                    <a:p>
                      <a:pPr marL="0" marR="0" algn="ctr">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Calibri"/>
                        </a:rPr>
                        <a:t>3.51 – 4.0</a:t>
                      </a:r>
                      <a:endParaRPr lang="en-US" sz="1600">
                        <a:effectLst/>
                        <a:latin typeface="+mj-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Calibri"/>
                        </a:rPr>
                        <a:t>Strong</a:t>
                      </a:r>
                      <a:endParaRPr lang="en-US" sz="1600">
                        <a:effectLst/>
                        <a:latin typeface="+mj-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Calibri"/>
                        </a:rPr>
                        <a:t>Overall, a strong control framework is in place.  Some improvements may be recommended. No deficiencies or low risk. </a:t>
                      </a:r>
                      <a:endParaRPr lang="en-US" sz="16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6E5"/>
                    </a:solidFill>
                  </a:tcPr>
                </a:tc>
                <a:extLst>
                  <a:ext uri="{0D108BD9-81ED-4DB2-BD59-A6C34878D82A}">
                    <a16:rowId xmlns:a16="http://schemas.microsoft.com/office/drawing/2014/main" val="1223945697"/>
                  </a:ext>
                </a:extLst>
              </a:tr>
            </a:tbl>
          </a:graphicData>
        </a:graphic>
      </p:graphicFrame>
    </p:spTree>
    <p:extLst>
      <p:ext uri="{BB962C8B-B14F-4D97-AF65-F5344CB8AC3E}">
        <p14:creationId xmlns:p14="http://schemas.microsoft.com/office/powerpoint/2010/main" val="858166774"/>
      </p:ext>
    </p:extLst>
  </p:cSld>
  <p:clrMapOvr>
    <a:masterClrMapping/>
  </p:clrMapOvr>
  <mc:AlternateContent xmlns:mc="http://schemas.openxmlformats.org/markup-compatibility/2006" xmlns:p14="http://schemas.microsoft.com/office/powerpoint/2010/main">
    <mc:Choice Requires="p14">
      <p:transition spd="slow" p14:dur="2000" advTm="98303"/>
    </mc:Choice>
    <mc:Fallback xmlns="">
      <p:transition spd="slow" advTm="98303"/>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E76746-B780-472B-9567-39682D844A68}"/>
              </a:ext>
            </a:extLst>
          </p:cNvPr>
          <p:cNvSpPr>
            <a:spLocks noGrp="1"/>
          </p:cNvSpPr>
          <p:nvPr>
            <p:ph type="sldNum" sz="quarter" idx="12"/>
          </p:nvPr>
        </p:nvSpPr>
        <p:spPr/>
        <p:txBody>
          <a:bodyPr/>
          <a:lstStyle/>
          <a:p>
            <a:fld id="{42782948-4DBE-204D-AB9E-B65E067054AE}" type="slidenum">
              <a:rPr lang="en-US" dirty="0" smtClean="0"/>
              <a:pPr/>
              <a:t>74</a:t>
            </a:fld>
            <a:endParaRPr lang="en-US"/>
          </a:p>
        </p:txBody>
      </p:sp>
      <p:pic>
        <p:nvPicPr>
          <p:cNvPr id="7" name="Content Placeholder 6">
            <a:extLst>
              <a:ext uri="{FF2B5EF4-FFF2-40B4-BE49-F238E27FC236}">
                <a16:creationId xmlns:a16="http://schemas.microsoft.com/office/drawing/2014/main" id="{57499C9B-4118-4E32-A667-96FA75FEAC14}"/>
              </a:ext>
            </a:extLst>
          </p:cNvPr>
          <p:cNvPicPr>
            <a:picLocks noGrp="1" noChangeAspect="1"/>
          </p:cNvPicPr>
          <p:nvPr>
            <p:ph idx="4294967295"/>
          </p:nvPr>
        </p:nvPicPr>
        <p:blipFill>
          <a:blip r:embed="rId2"/>
          <a:stretch>
            <a:fillRect/>
          </a:stretch>
        </p:blipFill>
        <p:spPr>
          <a:xfrm>
            <a:off x="572001" y="643193"/>
            <a:ext cx="10901741" cy="5803647"/>
          </a:xfrm>
          <a:prstGeom prst="rect">
            <a:avLst/>
          </a:prstGeom>
        </p:spPr>
      </p:pic>
    </p:spTree>
    <p:extLst>
      <p:ext uri="{BB962C8B-B14F-4D97-AF65-F5344CB8AC3E}">
        <p14:creationId xmlns:p14="http://schemas.microsoft.com/office/powerpoint/2010/main" val="6873056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F0BA-2047-4767-838F-E206B7C7C77B}"/>
              </a:ext>
            </a:extLst>
          </p:cNvPr>
          <p:cNvSpPr>
            <a:spLocks noGrp="1"/>
          </p:cNvSpPr>
          <p:nvPr>
            <p:ph type="title"/>
          </p:nvPr>
        </p:nvSpPr>
        <p:spPr/>
        <p:txBody>
          <a:bodyPr/>
          <a:lstStyle/>
          <a:p>
            <a:pPr algn="ctr"/>
            <a:r>
              <a:rPr lang="en-US"/>
              <a:t>EXAMPLE FROM ONE NGO </a:t>
            </a:r>
          </a:p>
        </p:txBody>
      </p:sp>
      <p:sp>
        <p:nvSpPr>
          <p:cNvPr id="5" name="Slide Number Placeholder 4">
            <a:extLst>
              <a:ext uri="{FF2B5EF4-FFF2-40B4-BE49-F238E27FC236}">
                <a16:creationId xmlns:a16="http://schemas.microsoft.com/office/drawing/2014/main" id="{EBBF3632-EB63-4071-9F5D-A940CCFDB896}"/>
              </a:ext>
            </a:extLst>
          </p:cNvPr>
          <p:cNvSpPr>
            <a:spLocks noGrp="1"/>
          </p:cNvSpPr>
          <p:nvPr>
            <p:ph type="sldNum" sz="quarter" idx="12"/>
          </p:nvPr>
        </p:nvSpPr>
        <p:spPr/>
        <p:txBody>
          <a:bodyPr/>
          <a:lstStyle/>
          <a:p>
            <a:pPr defTabSz="342900">
              <a:defRPr/>
            </a:pPr>
            <a:fld id="{42782948-4DBE-204D-AB9E-B65E067054AE}" type="slidenum">
              <a:rPr lang="en-US"/>
              <a:pPr defTabSz="342900">
                <a:defRPr/>
              </a:pPr>
              <a:t>75</a:t>
            </a:fld>
            <a:endParaRPr lang="en-US"/>
          </a:p>
        </p:txBody>
      </p:sp>
      <p:graphicFrame>
        <p:nvGraphicFramePr>
          <p:cNvPr id="4" name="Table 3">
            <a:extLst>
              <a:ext uri="{FF2B5EF4-FFF2-40B4-BE49-F238E27FC236}">
                <a16:creationId xmlns:a16="http://schemas.microsoft.com/office/drawing/2014/main" id="{1E43A2F1-798B-4EF9-A791-D0E8438B9C2C}"/>
              </a:ext>
            </a:extLst>
          </p:cNvPr>
          <p:cNvGraphicFramePr>
            <a:graphicFrameLocks noGrp="1"/>
          </p:cNvGraphicFramePr>
          <p:nvPr>
            <p:extLst>
              <p:ext uri="{D42A27DB-BD31-4B8C-83A1-F6EECF244321}">
                <p14:modId xmlns:p14="http://schemas.microsoft.com/office/powerpoint/2010/main" val="2652198994"/>
              </p:ext>
            </p:extLst>
          </p:nvPr>
        </p:nvGraphicFramePr>
        <p:xfrm>
          <a:off x="5043948" y="46034"/>
          <a:ext cx="6223820" cy="6305616"/>
        </p:xfrm>
        <a:graphic>
          <a:graphicData uri="http://schemas.openxmlformats.org/drawingml/2006/table">
            <a:tbl>
              <a:tblPr firstRow="1" firstCol="1" bandRow="1"/>
              <a:tblGrid>
                <a:gridCol w="999546">
                  <a:extLst>
                    <a:ext uri="{9D8B030D-6E8A-4147-A177-3AD203B41FA5}">
                      <a16:colId xmlns:a16="http://schemas.microsoft.com/office/drawing/2014/main" val="895255663"/>
                    </a:ext>
                  </a:extLst>
                </a:gridCol>
                <a:gridCol w="4345470">
                  <a:extLst>
                    <a:ext uri="{9D8B030D-6E8A-4147-A177-3AD203B41FA5}">
                      <a16:colId xmlns:a16="http://schemas.microsoft.com/office/drawing/2014/main" val="2583928211"/>
                    </a:ext>
                  </a:extLst>
                </a:gridCol>
                <a:gridCol w="878804">
                  <a:extLst>
                    <a:ext uri="{9D8B030D-6E8A-4147-A177-3AD203B41FA5}">
                      <a16:colId xmlns:a16="http://schemas.microsoft.com/office/drawing/2014/main" val="1196923048"/>
                    </a:ext>
                  </a:extLst>
                </a:gridCol>
              </a:tblGrid>
              <a:tr h="262734">
                <a:tc gridSpan="3">
                  <a:txBody>
                    <a:bodyPr/>
                    <a:lstStyle/>
                    <a:p>
                      <a:pPr marL="0" marR="0" algn="ctr">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NUPAS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832228"/>
                  </a:ext>
                </a:extLst>
              </a:tr>
              <a:tr h="262734">
                <a:tc gridSpan="2">
                  <a:txBody>
                    <a:bodyPr/>
                    <a:lstStyle/>
                    <a:p>
                      <a:pPr marL="0" marR="0" algn="ctr">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Domain and Categories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r">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Score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272080"/>
                  </a:ext>
                </a:extLst>
              </a:tr>
              <a:tr h="262734">
                <a:tc gridSpan="2">
                  <a:txBody>
                    <a:bodyPr/>
                    <a:lstStyle/>
                    <a:p>
                      <a:pPr marL="0" marR="0" algn="l">
                        <a:spcBef>
                          <a:spcPts val="0"/>
                        </a:spcBef>
                        <a:spcAft>
                          <a:spcPts val="0"/>
                        </a:spcAft>
                      </a:pPr>
                      <a:r>
                        <a:rPr lang="en-US" sz="1400" b="1">
                          <a:effectLst/>
                          <a:latin typeface="Segoe UI" panose="020B0502040204020203" pitchFamily="34" charset="0"/>
                          <a:ea typeface="Times New Roman" panose="02020603050405020304" pitchFamily="18" charset="0"/>
                          <a:cs typeface="Times New Roman" panose="02020603050405020304" pitchFamily="18" charset="0"/>
                        </a:rPr>
                        <a:t>1. Legal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918023"/>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Definition of Local Organization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4.00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338833933"/>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Compliance with Legal Requirements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51107125"/>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Organizational Structure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3.50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30404328"/>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Governance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4.00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71629659"/>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Control Environment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74643386"/>
                  </a:ext>
                </a:extLst>
              </a:tr>
              <a:tr h="262734">
                <a:tc>
                  <a:txBody>
                    <a:bodyPr/>
                    <a:lstStyle/>
                    <a:p>
                      <a:pPr marL="0" marR="0" algn="l">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Average Score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3.10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92987383"/>
                  </a:ext>
                </a:extLst>
              </a:tr>
              <a:tr h="262734">
                <a:tc gridSpan="2">
                  <a:txBody>
                    <a:bodyPr/>
                    <a:lstStyle/>
                    <a:p>
                      <a:pPr marL="0" marR="0" algn="l">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 Finance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r">
                        <a:spcBef>
                          <a:spcPts val="0"/>
                        </a:spcBef>
                        <a:spcAft>
                          <a:spcPts val="0"/>
                        </a:spcAft>
                      </a:pPr>
                      <a:r>
                        <a:rPr lang="en-US" sz="1400" b="1">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273796"/>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Banking Relationship and Accounts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19762017"/>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Accounting Bookkeeping System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3.50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99207832"/>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Chart of Accounts General Ledger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3.38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96019085"/>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Variance Analysis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5195895"/>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Allowable and Unallowable Costs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3.13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85488731"/>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Direct and Indirect Costs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3.75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32700739"/>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Payments - Segregation of Duty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4.00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6247312"/>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Accounting - Segregation of Duty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4.00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983188747"/>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Financial Records Management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2.75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11462963"/>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Sources of Funding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3.33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43230794"/>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Financial Reporting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2.50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45884605"/>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Audit and Review of Financials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3.75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60583776"/>
                  </a:ext>
                </a:extLst>
              </a:tr>
              <a:tr h="262734">
                <a:tc>
                  <a:txBody>
                    <a:bodyPr/>
                    <a:lstStyle/>
                    <a:p>
                      <a:pPr marL="0" marR="0" algn="ctr">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Financial Management Personnel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4.00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730947985"/>
                  </a:ext>
                </a:extLst>
              </a:tr>
              <a:tr h="262734">
                <a:tc>
                  <a:txBody>
                    <a:bodyPr/>
                    <a:lstStyle/>
                    <a:p>
                      <a:pPr marL="0" marR="0" algn="l">
                        <a:spcBef>
                          <a:spcPts val="0"/>
                        </a:spcBef>
                        <a:spcAft>
                          <a:spcPts val="0"/>
                        </a:spcAft>
                      </a:pPr>
                      <a:r>
                        <a:rPr lang="en-US" sz="110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Average Score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b="1">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3.41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81" marR="409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15835356"/>
                  </a:ext>
                </a:extLst>
              </a:tr>
            </a:tbl>
          </a:graphicData>
        </a:graphic>
      </p:graphicFrame>
    </p:spTree>
    <p:extLst>
      <p:ext uri="{BB962C8B-B14F-4D97-AF65-F5344CB8AC3E}">
        <p14:creationId xmlns:p14="http://schemas.microsoft.com/office/powerpoint/2010/main" val="3181478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9F23F8-5AD7-4330-AA11-978521DBD2C3}"/>
              </a:ext>
            </a:extLst>
          </p:cNvPr>
          <p:cNvSpPr>
            <a:spLocks noGrp="1"/>
          </p:cNvSpPr>
          <p:nvPr>
            <p:ph type="title"/>
          </p:nvPr>
        </p:nvSpPr>
        <p:spPr/>
        <p:txBody>
          <a:bodyPr/>
          <a:lstStyle/>
          <a:p>
            <a:pPr algn="ctr"/>
            <a:r>
              <a:rPr lang="en-US"/>
              <a:t>Percentage of Scores by Local Partners</a:t>
            </a:r>
          </a:p>
        </p:txBody>
      </p:sp>
      <p:graphicFrame>
        <p:nvGraphicFramePr>
          <p:cNvPr id="10" name="Content Placeholder 9">
            <a:extLst>
              <a:ext uri="{FF2B5EF4-FFF2-40B4-BE49-F238E27FC236}">
                <a16:creationId xmlns:a16="http://schemas.microsoft.com/office/drawing/2014/main" id="{FF60457B-AA18-42B6-9A3F-92D7DECACBA3}"/>
              </a:ext>
            </a:extLst>
          </p:cNvPr>
          <p:cNvGraphicFramePr>
            <a:graphicFrameLocks noGrp="1"/>
          </p:cNvGraphicFramePr>
          <p:nvPr>
            <p:ph idx="1"/>
            <p:extLst>
              <p:ext uri="{D42A27DB-BD31-4B8C-83A1-F6EECF244321}">
                <p14:modId xmlns:p14="http://schemas.microsoft.com/office/powerpoint/2010/main" val="1586428588"/>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4DA2B1CE-7C8F-4085-9AB0-5F9DBE2209F7}"/>
              </a:ext>
            </a:extLst>
          </p:cNvPr>
          <p:cNvSpPr>
            <a:spLocks noGrp="1"/>
          </p:cNvSpPr>
          <p:nvPr>
            <p:ph type="sldNum" sz="quarter" idx="12"/>
          </p:nvPr>
        </p:nvSpPr>
        <p:spPr/>
        <p:txBody>
          <a:bodyPr/>
          <a:lstStyle/>
          <a:p>
            <a:fld id="{42782948-4DBE-204D-AB9E-B65E067054AE}" type="slidenum">
              <a:rPr lang="en-US" dirty="0" smtClean="0"/>
              <a:pPr/>
              <a:t>76</a:t>
            </a:fld>
            <a:endParaRPr lang="en-US"/>
          </a:p>
        </p:txBody>
      </p:sp>
    </p:spTree>
    <p:extLst>
      <p:ext uri="{BB962C8B-B14F-4D97-AF65-F5344CB8AC3E}">
        <p14:creationId xmlns:p14="http://schemas.microsoft.com/office/powerpoint/2010/main" val="1283748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E19FA-FA57-5DDD-3F77-8CB867481C66}"/>
              </a:ext>
            </a:extLst>
          </p:cNvPr>
          <p:cNvSpPr>
            <a:spLocks noGrp="1"/>
          </p:cNvSpPr>
          <p:nvPr>
            <p:ph type="title"/>
          </p:nvPr>
        </p:nvSpPr>
        <p:spPr/>
        <p:txBody>
          <a:bodyPr/>
          <a:lstStyle/>
          <a:p>
            <a:r>
              <a:rPr lang="en-US"/>
              <a:t>Definition of Risk Management</a:t>
            </a:r>
          </a:p>
        </p:txBody>
      </p:sp>
      <p:sp>
        <p:nvSpPr>
          <p:cNvPr id="3" name="Content Placeholder 2">
            <a:extLst>
              <a:ext uri="{FF2B5EF4-FFF2-40B4-BE49-F238E27FC236}">
                <a16:creationId xmlns:a16="http://schemas.microsoft.com/office/drawing/2014/main" id="{628CC4E3-7E54-8A29-2FFB-036B9F4CA1DE}"/>
              </a:ext>
            </a:extLst>
          </p:cNvPr>
          <p:cNvSpPr>
            <a:spLocks noGrp="1"/>
          </p:cNvSpPr>
          <p:nvPr>
            <p:ph idx="1"/>
          </p:nvPr>
        </p:nvSpPr>
        <p:spPr/>
        <p:txBody>
          <a:bodyPr>
            <a:normAutofit fontScale="92500" lnSpcReduction="10000"/>
          </a:bodyPr>
          <a:lstStyle/>
          <a:p>
            <a:pPr marL="0" indent="0">
              <a:buNone/>
            </a:pPr>
            <a:r>
              <a:rPr lang="en-US" sz="1800" b="1" dirty="0">
                <a:solidFill>
                  <a:srgbClr val="000000"/>
                </a:solidFill>
                <a:effectLst/>
                <a:latin typeface="Segoe UI" panose="020B0502040204020203" pitchFamily="34" charset="0"/>
                <a:ea typeface="Quattrocento Sans" panose="020B0502050000020003" pitchFamily="34" charset="0"/>
              </a:rPr>
              <a:t>Risk: </a:t>
            </a:r>
          </a:p>
          <a:p>
            <a:pPr marL="0" indent="0">
              <a:buNone/>
            </a:pPr>
            <a:r>
              <a:rPr lang="en-US" sz="1800" dirty="0">
                <a:solidFill>
                  <a:srgbClr val="000000"/>
                </a:solidFill>
                <a:effectLst/>
                <a:latin typeface="Segoe UI" panose="020B0502040204020203" pitchFamily="34" charset="0"/>
                <a:ea typeface="Quattrocento Sans" panose="020B0502050000020003" pitchFamily="34" charset="0"/>
              </a:rPr>
              <a:t>The possibility that an event will occur and adversely affect the achievement of objectives.</a:t>
            </a:r>
          </a:p>
          <a:p>
            <a:pPr marL="0" marR="0" lvl="0" indent="0" algn="just">
              <a:lnSpc>
                <a:spcPct val="107000"/>
              </a:lnSpc>
              <a:spcBef>
                <a:spcPts val="0"/>
              </a:spcBef>
              <a:spcAft>
                <a:spcPts val="800"/>
              </a:spcAft>
              <a:buNone/>
            </a:pPr>
            <a:endParaRPr lang="en-US" sz="1800" dirty="0">
              <a:solidFill>
                <a:srgbClr val="000000"/>
              </a:solidFill>
              <a:latin typeface="Segoe UI" panose="020B0502040204020203" pitchFamily="34" charset="0"/>
              <a:ea typeface="Quattrocento Sans" panose="020B0502050000020003" pitchFamily="34" charset="0"/>
              <a:cs typeface="Arial" panose="020B0604020202020204" pitchFamily="34" charset="0"/>
            </a:endParaRPr>
          </a:p>
          <a:p>
            <a:pPr marL="0" marR="0" lvl="0" indent="0" algn="just">
              <a:lnSpc>
                <a:spcPct val="107000"/>
              </a:lnSpc>
              <a:spcBef>
                <a:spcPts val="0"/>
              </a:spcBef>
              <a:spcAft>
                <a:spcPts val="800"/>
              </a:spcAft>
              <a:buNone/>
            </a:pPr>
            <a:r>
              <a:rPr lang="en-US" sz="1800" b="1" dirty="0">
                <a:solidFill>
                  <a:srgbClr val="000000"/>
                </a:solidFill>
                <a:latin typeface="Segoe UI" panose="020B0502040204020203" pitchFamily="34" charset="0"/>
                <a:ea typeface="Quattrocento Sans" panose="020B0502050000020003" pitchFamily="34" charset="0"/>
                <a:cs typeface="Arial" panose="020B0604020202020204" pitchFamily="34" charset="0"/>
              </a:rPr>
              <a:t>Risk Management: </a:t>
            </a:r>
          </a:p>
          <a:p>
            <a:pPr marL="0" indent="0" algn="just">
              <a:lnSpc>
                <a:spcPct val="107000"/>
              </a:lnSpc>
              <a:spcBef>
                <a:spcPts val="0"/>
              </a:spcBef>
              <a:spcAft>
                <a:spcPts val="800"/>
              </a:spcAft>
              <a:buNone/>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An internal management process to achieve reliable financial reporting, safeguard assets, and comply with relevant laws and regulations. It includes: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ClrTx/>
              <a:buFont typeface="+mj-lt"/>
              <a:buAutoNum type="arabicPeriod"/>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Identification of risks</a:t>
            </a:r>
          </a:p>
          <a:p>
            <a:pPr marL="342900" marR="0" lvl="0" indent="-342900" algn="just">
              <a:lnSpc>
                <a:spcPct val="107000"/>
              </a:lnSpc>
              <a:spcBef>
                <a:spcPts val="0"/>
              </a:spcBef>
              <a:spcAft>
                <a:spcPts val="800"/>
              </a:spcAft>
              <a:buClrTx/>
              <a:buFont typeface="+mj-lt"/>
              <a:buAutoNum type="arabicPeriod"/>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Analysis of risks</a:t>
            </a:r>
          </a:p>
          <a:p>
            <a:pPr marL="342900" marR="0" lvl="0" indent="-342900" algn="just">
              <a:lnSpc>
                <a:spcPct val="107000"/>
              </a:lnSpc>
              <a:spcBef>
                <a:spcPts val="0"/>
              </a:spcBef>
              <a:spcAft>
                <a:spcPts val="800"/>
              </a:spcAft>
              <a:buClrTx/>
              <a:buFont typeface="+mj-lt"/>
              <a:buAutoNum type="arabicPeriod"/>
            </a:pPr>
            <a:r>
              <a:rPr lang="en-US" sz="1800" dirty="0">
                <a:solidFill>
                  <a:srgbClr val="000000"/>
                </a:solidFill>
                <a:latin typeface="Segoe UI" panose="020B0502040204020203" pitchFamily="34" charset="0"/>
                <a:ea typeface="Quattrocento Sans" panose="020B0502050000020003" pitchFamily="34" charset="0"/>
                <a:cs typeface="Arial" panose="020B0604020202020204" pitchFamily="34" charset="0"/>
              </a:rPr>
              <a:t>Tracking and managing r</a:t>
            </a: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isks </a:t>
            </a:r>
          </a:p>
          <a:p>
            <a:pPr marL="0" marR="0" lvl="0" indent="0" algn="just">
              <a:lnSpc>
                <a:spcPct val="107000"/>
              </a:lnSpc>
              <a:spcBef>
                <a:spcPts val="0"/>
              </a:spcBef>
              <a:spcAft>
                <a:spcPts val="800"/>
              </a:spcAft>
              <a:buNone/>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 </a:t>
            </a:r>
            <a:endParaRPr lang="en-US" sz="1800" dirty="0">
              <a:solidFill>
                <a:srgbClr val="000000"/>
              </a:solidFill>
              <a:latin typeface="Segoe UI" panose="020B0502040204020203" pitchFamily="34" charset="0"/>
            </a:endParaRPr>
          </a:p>
          <a:p>
            <a:endParaRPr lang="en-US" dirty="0"/>
          </a:p>
        </p:txBody>
      </p:sp>
    </p:spTree>
    <p:extLst>
      <p:ext uri="{BB962C8B-B14F-4D97-AF65-F5344CB8AC3E}">
        <p14:creationId xmlns:p14="http://schemas.microsoft.com/office/powerpoint/2010/main" val="11925281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26FF-8E6C-4245-E7B9-25E632664E19}"/>
              </a:ext>
            </a:extLst>
          </p:cNvPr>
          <p:cNvSpPr>
            <a:spLocks noGrp="1"/>
          </p:cNvSpPr>
          <p:nvPr>
            <p:ph type="title"/>
          </p:nvPr>
        </p:nvSpPr>
        <p:spPr/>
        <p:txBody>
          <a:bodyPr/>
          <a:lstStyle/>
          <a:p>
            <a:r>
              <a:rPr lang="en-US"/>
              <a:t>Risk Management </a:t>
            </a:r>
          </a:p>
        </p:txBody>
      </p:sp>
      <p:sp>
        <p:nvSpPr>
          <p:cNvPr id="3" name="Content Placeholder 2">
            <a:extLst>
              <a:ext uri="{FF2B5EF4-FFF2-40B4-BE49-F238E27FC236}">
                <a16:creationId xmlns:a16="http://schemas.microsoft.com/office/drawing/2014/main" id="{0F5B9BE8-21A1-EC1F-5892-C5CB7639BE63}"/>
              </a:ext>
            </a:extLst>
          </p:cNvPr>
          <p:cNvSpPr>
            <a:spLocks noGrp="1"/>
          </p:cNvSpPr>
          <p:nvPr>
            <p:ph idx="1"/>
          </p:nvPr>
        </p:nvSpPr>
        <p:spPr/>
        <p:txBody>
          <a:bodyPr>
            <a:normAutofit/>
          </a:bodyPr>
          <a:lstStyle/>
          <a:p>
            <a:pPr marL="342900" marR="0" lvl="0" indent="-342900" algn="just">
              <a:lnSpc>
                <a:spcPct val="107000"/>
              </a:lnSpc>
              <a:spcBef>
                <a:spcPts val="0"/>
              </a:spcBef>
              <a:spcAft>
                <a:spcPts val="800"/>
              </a:spcAft>
              <a:buClrTx/>
              <a:buFont typeface="+mj-lt"/>
              <a:buAutoNum type="arabicPeriod"/>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Assemble a comprehensive list of risks, both threats and opportunities.</a:t>
            </a:r>
            <a:endParaRPr lang="en-US" sz="1800" dirty="0">
              <a:latin typeface="Calibri" panose="020F0502020204030204" pitchFamily="34" charset="0"/>
              <a:ea typeface="Quattrocento Sans" panose="020B0502050000020003" pitchFamily="34" charset="0"/>
              <a:cs typeface="Arial" panose="020B0604020202020204" pitchFamily="34" charset="0"/>
            </a:endParaRPr>
          </a:p>
          <a:p>
            <a:pPr marL="342900" marR="0" lvl="0" indent="-342900" algn="just">
              <a:lnSpc>
                <a:spcPct val="107000"/>
              </a:lnSpc>
              <a:spcBef>
                <a:spcPts val="0"/>
              </a:spcBef>
              <a:spcAft>
                <a:spcPts val="800"/>
              </a:spcAft>
              <a:buClrTx/>
              <a:buFont typeface="+mj-lt"/>
              <a:buAutoNum type="arabicPeriod"/>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Examine risks to help prioritize risk response. Consider both the likelihood of the risk and its impact on the mission. A matrix may be used to assess identified risks. </a:t>
            </a:r>
          </a:p>
          <a:p>
            <a:pPr marL="342900" marR="0" lvl="0" indent="-342900" algn="just">
              <a:lnSpc>
                <a:spcPct val="107000"/>
              </a:lnSpc>
              <a:spcBef>
                <a:spcPts val="0"/>
              </a:spcBef>
              <a:spcAft>
                <a:spcPts val="800"/>
              </a:spcAft>
              <a:buClrTx/>
              <a:buFont typeface="+mj-lt"/>
              <a:buAutoNum type="arabicPeriod"/>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Determine the level of risk </a:t>
            </a:r>
            <a:r>
              <a:rPr lang="en-US" sz="1800" dirty="0">
                <a:solidFill>
                  <a:srgbClr val="000000"/>
                </a:solidFill>
                <a:latin typeface="Segoe UI" panose="020B0502040204020203" pitchFamily="34" charset="0"/>
                <a:ea typeface="Quattrocento Sans" panose="020B0502050000020003" pitchFamily="34" charset="0"/>
                <a:cs typeface="Arial" panose="020B0604020202020204" pitchFamily="34" charset="0"/>
              </a:rPr>
              <a:t>your organization is willing to take. </a:t>
            </a:r>
          </a:p>
          <a:p>
            <a:pPr marL="342900" marR="0" lvl="0" indent="-342900" algn="just">
              <a:lnSpc>
                <a:spcPct val="107000"/>
              </a:lnSpc>
              <a:spcBef>
                <a:spcPts val="0"/>
              </a:spcBef>
              <a:spcAft>
                <a:spcPts val="800"/>
              </a:spcAft>
              <a:buClrTx/>
              <a:buFont typeface="+mj-lt"/>
              <a:buAutoNum type="arabicPeriod"/>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Select a treatment response for risk that includes acceptance, avoidance, reduction, sharing, and transfer.</a:t>
            </a:r>
          </a:p>
          <a:p>
            <a:pPr marL="342900" marR="0" lvl="0" indent="-342900" algn="just">
              <a:lnSpc>
                <a:spcPct val="107000"/>
              </a:lnSpc>
              <a:spcBef>
                <a:spcPts val="0"/>
              </a:spcBef>
              <a:spcAft>
                <a:spcPts val="800"/>
              </a:spcAft>
              <a:buClrTx/>
              <a:buFont typeface="+mj-lt"/>
              <a:buAutoNum type="arabicPeriod"/>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Continuously monitor how risks are changing and if responses are successful.</a:t>
            </a:r>
            <a:endParaRPr lang="en-US" sz="1800" dirty="0">
              <a:latin typeface="Calibri" panose="020F0502020204030204" pitchFamily="34" charset="0"/>
              <a:ea typeface="Quattrocento Sans" panose="020B0502050000020003" pitchFamily="34" charset="0"/>
              <a:cs typeface="Arial" panose="020B0604020202020204" pitchFamily="34" charset="0"/>
            </a:endParaRPr>
          </a:p>
          <a:p>
            <a:pPr marL="342900" marR="0" lvl="0" indent="-342900" algn="just">
              <a:lnSpc>
                <a:spcPct val="107000"/>
              </a:lnSpc>
              <a:spcBef>
                <a:spcPts val="0"/>
              </a:spcBef>
              <a:spcAft>
                <a:spcPts val="800"/>
              </a:spcAft>
              <a:buClrTx/>
              <a:buFont typeface="+mj-lt"/>
              <a:buAutoNum type="arabicPeriod"/>
            </a:pPr>
            <a:r>
              <a:rPr lang="en-US" sz="1800" dirty="0">
                <a:solidFill>
                  <a:srgbClr val="000000"/>
                </a:solidFill>
                <a:effectLst/>
                <a:latin typeface="Segoe UI" panose="020B0502040204020203" pitchFamily="34" charset="0"/>
                <a:ea typeface="Quattrocento Sans" panose="020B0502050000020003" pitchFamily="34" charset="0"/>
                <a:cs typeface="Arial" panose="020B0604020202020204" pitchFamily="34" charset="0"/>
              </a:rPr>
              <a:t>Communicate risks with stakeholders, including prime recipients, and report on the status of addressing the risks.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36724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2F8B-7793-4085-0614-C08DC8A44B81}"/>
              </a:ext>
            </a:extLst>
          </p:cNvPr>
          <p:cNvSpPr>
            <a:spLocks noGrp="1"/>
          </p:cNvSpPr>
          <p:nvPr>
            <p:ph type="title"/>
          </p:nvPr>
        </p:nvSpPr>
        <p:spPr/>
        <p:txBody>
          <a:bodyPr/>
          <a:lstStyle/>
          <a:p>
            <a:r>
              <a:rPr lang="en-US"/>
              <a:t>Sub Risk Assessment </a:t>
            </a:r>
          </a:p>
        </p:txBody>
      </p:sp>
      <p:sp>
        <p:nvSpPr>
          <p:cNvPr id="3" name="Content Placeholder 2">
            <a:extLst>
              <a:ext uri="{FF2B5EF4-FFF2-40B4-BE49-F238E27FC236}">
                <a16:creationId xmlns:a16="http://schemas.microsoft.com/office/drawing/2014/main" id="{5BD0A19A-0CA9-0332-B428-1BB1E6ABB708}"/>
              </a:ext>
            </a:extLst>
          </p:cNvPr>
          <p:cNvSpPr>
            <a:spLocks noGrp="1"/>
          </p:cNvSpPr>
          <p:nvPr>
            <p:ph idx="1"/>
          </p:nvPr>
        </p:nvSpPr>
        <p:spPr/>
        <p:txBody>
          <a:bodyPr vert="horz" lIns="0" tIns="45720" rIns="0" bIns="45720" rtlCol="0" anchor="t">
            <a:normAutofit/>
          </a:bodyPr>
          <a:lstStyle/>
          <a:p>
            <a:r>
              <a:rPr lang="en-US" dirty="0"/>
              <a:t>Uniform Guidance requires risk assessments for subrecipients.  </a:t>
            </a:r>
          </a:p>
          <a:p>
            <a:r>
              <a:rPr lang="en-US" dirty="0"/>
              <a:t>Factors to review and consider: </a:t>
            </a:r>
          </a:p>
          <a:p>
            <a:pPr marL="457200" indent="-457200">
              <a:buClrTx/>
              <a:buFont typeface="+mj-lt"/>
              <a:buAutoNum type="arabicPeriod"/>
            </a:pPr>
            <a:r>
              <a:rPr lang="en-US" dirty="0"/>
              <a:t>Sub's prior experience with similar awards</a:t>
            </a:r>
          </a:p>
          <a:p>
            <a:pPr marL="457200" indent="-457200">
              <a:buClrTx/>
              <a:buFont typeface="+mj-lt"/>
              <a:buAutoNum type="arabicPeriod"/>
            </a:pPr>
            <a:r>
              <a:rPr lang="en-US" dirty="0"/>
              <a:t>Previous audits </a:t>
            </a:r>
          </a:p>
          <a:p>
            <a:endParaRPr lang="en-US" dirty="0"/>
          </a:p>
        </p:txBody>
      </p:sp>
    </p:spTree>
    <p:extLst>
      <p:ext uri="{BB962C8B-B14F-4D97-AF65-F5344CB8AC3E}">
        <p14:creationId xmlns:p14="http://schemas.microsoft.com/office/powerpoint/2010/main" val="269851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1441-EFC1-6CFA-15B5-87405F0C8F6E}"/>
              </a:ext>
            </a:extLst>
          </p:cNvPr>
          <p:cNvSpPr>
            <a:spLocks noGrp="1"/>
          </p:cNvSpPr>
          <p:nvPr>
            <p:ph type="title"/>
          </p:nvPr>
        </p:nvSpPr>
        <p:spPr/>
        <p:txBody>
          <a:bodyPr/>
          <a:lstStyle/>
          <a:p>
            <a:pPr algn="ctr"/>
            <a:r>
              <a:rPr lang="en-US" dirty="0"/>
              <a:t>Definitions</a:t>
            </a:r>
          </a:p>
        </p:txBody>
      </p:sp>
      <p:sp>
        <p:nvSpPr>
          <p:cNvPr id="3" name="Content Placeholder 2">
            <a:extLst>
              <a:ext uri="{FF2B5EF4-FFF2-40B4-BE49-F238E27FC236}">
                <a16:creationId xmlns:a16="http://schemas.microsoft.com/office/drawing/2014/main" id="{034E3B34-05BA-9B20-972F-34ABA7E44400}"/>
              </a:ext>
            </a:extLst>
          </p:cNvPr>
          <p:cNvSpPr>
            <a:spLocks noGrp="1"/>
          </p:cNvSpPr>
          <p:nvPr>
            <p:ph idx="1"/>
          </p:nvPr>
        </p:nvSpPr>
        <p:spPr/>
        <p:txBody>
          <a:bodyPr vert="horz" lIns="0" tIns="45720" rIns="0" bIns="45720" rtlCol="0" anchor="t">
            <a:normAutofit/>
          </a:bodyPr>
          <a:lstStyle/>
          <a:p>
            <a:pPr>
              <a:spcBef>
                <a:spcPts val="0"/>
              </a:spcBef>
              <a:spcAft>
                <a:spcPts val="0"/>
              </a:spcAft>
            </a:pPr>
            <a:r>
              <a:rPr lang="en-US" b="1" dirty="0">
                <a:solidFill>
                  <a:schemeClr val="tx1"/>
                </a:solidFill>
              </a:rPr>
              <a:t>Subcontract: (Acquisition) </a:t>
            </a:r>
          </a:p>
          <a:p>
            <a:pPr>
              <a:spcBef>
                <a:spcPts val="0"/>
              </a:spcBef>
              <a:spcAft>
                <a:spcPts val="0"/>
              </a:spcAft>
            </a:pPr>
            <a:r>
              <a:rPr lang="en-US" dirty="0">
                <a:solidFill>
                  <a:schemeClr val="tx1"/>
                </a:solidFill>
              </a:rPr>
              <a:t>When a USAID prime </a:t>
            </a:r>
            <a:r>
              <a:rPr lang="en-US" u="sng" dirty="0">
                <a:solidFill>
                  <a:schemeClr val="tx1"/>
                </a:solidFill>
              </a:rPr>
              <a:t>contractor</a:t>
            </a:r>
            <a:r>
              <a:rPr lang="en-US" dirty="0">
                <a:solidFill>
                  <a:schemeClr val="tx1"/>
                </a:solidFill>
              </a:rPr>
              <a:t> awards a subcontract to another entity to assist them in achieving performance requirements and refers to: </a:t>
            </a:r>
            <a:r>
              <a:rPr lang="en-US" b="0" i="0" dirty="0">
                <a:solidFill>
                  <a:schemeClr val="tx1"/>
                </a:solidFill>
                <a:effectLst/>
                <a:latin typeface="open_sansregular"/>
              </a:rPr>
              <a:t>any contract to furnish supplies or services for performance of a prime contract or a subcontract. It includes but is not limited to purchase orders and changes and modifications to purchase orders. </a:t>
            </a:r>
            <a:r>
              <a:rPr lang="en-US" dirty="0">
                <a:solidFill>
                  <a:schemeClr val="tx1"/>
                </a:solidFill>
              </a:rPr>
              <a:t>(ADS 302)</a:t>
            </a:r>
          </a:p>
          <a:p>
            <a:pPr>
              <a:spcBef>
                <a:spcPts val="0"/>
              </a:spcBef>
              <a:spcAft>
                <a:spcPts val="0"/>
              </a:spcAft>
            </a:pPr>
            <a:endParaRPr lang="en-US" dirty="0">
              <a:solidFill>
                <a:schemeClr val="tx1"/>
              </a:solidFill>
            </a:endParaRPr>
          </a:p>
          <a:p>
            <a:pPr>
              <a:spcBef>
                <a:spcPts val="0"/>
              </a:spcBef>
              <a:spcAft>
                <a:spcPts val="0"/>
              </a:spcAft>
            </a:pPr>
            <a:r>
              <a:rPr lang="en-US" b="1" dirty="0">
                <a:solidFill>
                  <a:schemeClr val="tx1"/>
                </a:solidFill>
              </a:rPr>
              <a:t>Subaward: (Assistance) </a:t>
            </a:r>
          </a:p>
          <a:p>
            <a:pPr>
              <a:spcBef>
                <a:spcPts val="0"/>
              </a:spcBef>
              <a:spcAft>
                <a:spcPts val="0"/>
              </a:spcAft>
            </a:pPr>
            <a:r>
              <a:rPr lang="en-US" sz="2000" dirty="0">
                <a:solidFill>
                  <a:schemeClr val="tx1"/>
                </a:solidFill>
              </a:rPr>
              <a:t>When </a:t>
            </a:r>
            <a:r>
              <a:rPr lang="en-US" dirty="0">
                <a:solidFill>
                  <a:schemeClr val="tx1"/>
                </a:solidFill>
              </a:rPr>
              <a:t>a USAID p</a:t>
            </a:r>
            <a:r>
              <a:rPr lang="en-US" sz="2000" dirty="0">
                <a:solidFill>
                  <a:schemeClr val="tx1"/>
                </a:solidFill>
              </a:rPr>
              <a:t>rime issues a legal document to a subrecipient for a </a:t>
            </a:r>
            <a:r>
              <a:rPr lang="en-US" sz="2000" u="sng" dirty="0">
                <a:solidFill>
                  <a:schemeClr val="tx1"/>
                </a:solidFill>
              </a:rPr>
              <a:t>Cooperative </a:t>
            </a:r>
            <a:r>
              <a:rPr lang="en-US" u="sng" dirty="0">
                <a:solidFill>
                  <a:schemeClr val="tx1"/>
                </a:solidFill>
              </a:rPr>
              <a:t>A</a:t>
            </a:r>
            <a:r>
              <a:rPr lang="en-US" sz="2000" u="sng" dirty="0">
                <a:solidFill>
                  <a:schemeClr val="tx1"/>
                </a:solidFill>
              </a:rPr>
              <a:t>greement</a:t>
            </a:r>
            <a:r>
              <a:rPr lang="en-US" sz="2000" dirty="0">
                <a:solidFill>
                  <a:schemeClr val="tx1"/>
                </a:solidFill>
              </a:rPr>
              <a:t> to implement part of a USAID award. It is an </a:t>
            </a:r>
            <a:r>
              <a:rPr lang="en-US" dirty="0">
                <a:solidFill>
                  <a:schemeClr val="tx1"/>
                </a:solidFill>
              </a:rPr>
              <a:t>award of financial assistance (money or property) made under a USAID grant or cooperative agreement to an eligible entity. (ADS 303) </a:t>
            </a:r>
          </a:p>
          <a:p>
            <a:pPr>
              <a:spcBef>
                <a:spcPts val="0"/>
              </a:spcBef>
              <a:spcAft>
                <a:spcPts val="0"/>
              </a:spcAft>
            </a:pPr>
            <a:endParaRPr lang="en-US" dirty="0"/>
          </a:p>
        </p:txBody>
      </p:sp>
    </p:spTree>
    <p:extLst>
      <p:ext uri="{BB962C8B-B14F-4D97-AF65-F5344CB8AC3E}">
        <p14:creationId xmlns:p14="http://schemas.microsoft.com/office/powerpoint/2010/main" val="2439875746"/>
      </p:ext>
    </p:extLst>
  </p:cSld>
  <p:clrMapOvr>
    <a:masterClrMapping/>
  </p:clrMapOvr>
  <p:extLst>
    <p:ext uri="{6950BFC3-D8DA-4A85-94F7-54DA5524770B}">
      <p188:commentRel xmlns:p188="http://schemas.microsoft.com/office/powerpoint/2018/8/main" r:id="rId3"/>
    </p:ext>
  </p:extLs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E19FA-FA57-5DDD-3F77-8CB867481C66}"/>
              </a:ext>
            </a:extLst>
          </p:cNvPr>
          <p:cNvSpPr>
            <a:spLocks noGrp="1"/>
          </p:cNvSpPr>
          <p:nvPr>
            <p:ph type="title"/>
          </p:nvPr>
        </p:nvSpPr>
        <p:spPr/>
        <p:txBody>
          <a:bodyPr/>
          <a:lstStyle/>
          <a:p>
            <a:r>
              <a:rPr lang="en-US" dirty="0"/>
              <a:t>Levels of Risk</a:t>
            </a:r>
          </a:p>
        </p:txBody>
      </p:sp>
      <p:sp>
        <p:nvSpPr>
          <p:cNvPr id="3" name="Content Placeholder 2">
            <a:extLst>
              <a:ext uri="{FF2B5EF4-FFF2-40B4-BE49-F238E27FC236}">
                <a16:creationId xmlns:a16="http://schemas.microsoft.com/office/drawing/2014/main" id="{628CC4E3-7E54-8A29-2FFB-036B9F4CA1DE}"/>
              </a:ext>
            </a:extLst>
          </p:cNvPr>
          <p:cNvSpPr>
            <a:spLocks noGrp="1"/>
          </p:cNvSpPr>
          <p:nvPr>
            <p:ph idx="1"/>
          </p:nvPr>
        </p:nvSpPr>
        <p:spPr>
          <a:xfrm>
            <a:off x="1390650" y="2108203"/>
            <a:ext cx="9765030" cy="3940172"/>
          </a:xfrm>
        </p:spPr>
        <p:txBody>
          <a:bodyPr vert="horz" lIns="0" tIns="45720" rIns="0" bIns="45720" rtlCol="0" anchor="t">
            <a:normAutofit fontScale="77500" lnSpcReduction="20000"/>
          </a:bodyPr>
          <a:lstStyle/>
          <a:p>
            <a:pPr marL="0" indent="0">
              <a:buNone/>
            </a:pPr>
            <a:r>
              <a:rPr lang="en-US" b="1" dirty="0"/>
              <a:t>High Risk Recipients</a:t>
            </a:r>
          </a:p>
          <a:p>
            <a:pPr marL="0" indent="0">
              <a:buNone/>
            </a:pPr>
            <a:r>
              <a:rPr lang="en-US" dirty="0"/>
              <a:t>Organizations that have not met most of the requirements as per the selection and evaluation criteria pose high risk to the organization if selected. However, this does not necessarily imply that these organizations cannot be selected. </a:t>
            </a:r>
          </a:p>
          <a:p>
            <a:pPr marL="0" indent="0">
              <a:buNone/>
            </a:pPr>
            <a:r>
              <a:rPr lang="en-US" b="1" dirty="0"/>
              <a:t>Medium Risk Recipients</a:t>
            </a:r>
          </a:p>
          <a:p>
            <a:pPr marL="0" indent="0">
              <a:buNone/>
            </a:pPr>
            <a:r>
              <a:rPr lang="en-US" dirty="0"/>
              <a:t>Organizations that demonstrate some ability to partially comply with the award terms and conditions and meet the requirements. However, the exceptions could materially affect the reliability of reporting or their ability to attain program activities. Medium risk status may still require some level of oversight, monitoring and supervision, and technical support to ensure that observed deficiencies are addressed.</a:t>
            </a:r>
          </a:p>
          <a:p>
            <a:pPr marL="0" indent="0">
              <a:buNone/>
            </a:pPr>
            <a:r>
              <a:rPr lang="en-US" b="1" dirty="0"/>
              <a:t>Low Risk Recipients</a:t>
            </a:r>
            <a:endParaRPr lang="en-US" dirty="0"/>
          </a:p>
          <a:p>
            <a:pPr marL="0" marR="0" lvl="0" indent="0" algn="just">
              <a:lnSpc>
                <a:spcPct val="107000"/>
              </a:lnSpc>
              <a:spcBef>
                <a:spcPts val="0"/>
              </a:spcBef>
              <a:spcAft>
                <a:spcPts val="800"/>
              </a:spcAft>
              <a:buNone/>
            </a:pPr>
            <a:r>
              <a:rPr lang="en-US" dirty="0"/>
              <a:t>Organizations that meet most of the requirements, demonstrating the ability to comply with award terms and conditions with few exceptions. Such organizations may still be subjected to special award conditions (SACs) and require frequent monitoring at the discretion of the prime or be given standard reporting requirements with minimal supervision and monitoring by the prime.</a:t>
            </a:r>
          </a:p>
        </p:txBody>
      </p:sp>
    </p:spTree>
    <p:extLst>
      <p:ext uri="{BB962C8B-B14F-4D97-AF65-F5344CB8AC3E}">
        <p14:creationId xmlns:p14="http://schemas.microsoft.com/office/powerpoint/2010/main" val="27033349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E41F-8079-32F0-4C1B-E0A0D567DB6C}"/>
              </a:ext>
            </a:extLst>
          </p:cNvPr>
          <p:cNvSpPr>
            <a:spLocks noGrp="1"/>
          </p:cNvSpPr>
          <p:nvPr>
            <p:ph type="title"/>
          </p:nvPr>
        </p:nvSpPr>
        <p:spPr/>
        <p:txBody>
          <a:bodyPr/>
          <a:lstStyle/>
          <a:p>
            <a:r>
              <a:rPr lang="en-US"/>
              <a:t>Risk Mitigation Choices</a:t>
            </a:r>
          </a:p>
        </p:txBody>
      </p:sp>
      <p:sp>
        <p:nvSpPr>
          <p:cNvPr id="3" name="Content Placeholder 2">
            <a:extLst>
              <a:ext uri="{FF2B5EF4-FFF2-40B4-BE49-F238E27FC236}">
                <a16:creationId xmlns:a16="http://schemas.microsoft.com/office/drawing/2014/main" id="{10C7545B-7A6A-2D65-42F8-AECF5A29872E}"/>
              </a:ext>
            </a:extLst>
          </p:cNvPr>
          <p:cNvSpPr>
            <a:spLocks noGrp="1"/>
          </p:cNvSpPr>
          <p:nvPr>
            <p:ph idx="1"/>
          </p:nvPr>
        </p:nvSpPr>
        <p:spPr/>
        <p:txBody>
          <a:bodyPr/>
          <a:lstStyle/>
          <a:p>
            <a:r>
              <a:rPr lang="en-US" dirty="0"/>
              <a:t>1. Not to fund</a:t>
            </a:r>
          </a:p>
          <a:p>
            <a:r>
              <a:rPr lang="en-US" dirty="0"/>
              <a:t>2. Apply Special Award Conditions</a:t>
            </a:r>
          </a:p>
          <a:p>
            <a:r>
              <a:rPr lang="en-US" dirty="0"/>
              <a:t>3. Set minimum ceiling for funding </a:t>
            </a:r>
          </a:p>
          <a:p>
            <a:r>
              <a:rPr lang="en-US" dirty="0"/>
              <a:t>4. Make award but provide technical and operational support </a:t>
            </a:r>
          </a:p>
          <a:p>
            <a:r>
              <a:rPr lang="en-US" dirty="0"/>
              <a:t>5. Make award, require monthly reports and conduct frequent site visits</a:t>
            </a:r>
          </a:p>
        </p:txBody>
      </p:sp>
    </p:spTree>
    <p:extLst>
      <p:ext uri="{BB962C8B-B14F-4D97-AF65-F5344CB8AC3E}">
        <p14:creationId xmlns:p14="http://schemas.microsoft.com/office/powerpoint/2010/main" val="3073667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E41F-8079-32F0-4C1B-E0A0D567DB6C}"/>
              </a:ext>
            </a:extLst>
          </p:cNvPr>
          <p:cNvSpPr>
            <a:spLocks noGrp="1"/>
          </p:cNvSpPr>
          <p:nvPr>
            <p:ph type="title"/>
          </p:nvPr>
        </p:nvSpPr>
        <p:spPr/>
        <p:txBody>
          <a:bodyPr/>
          <a:lstStyle/>
          <a:p>
            <a:r>
              <a:rPr lang="en-US"/>
              <a:t>Capacity Development of Subs</a:t>
            </a:r>
          </a:p>
        </p:txBody>
      </p:sp>
      <p:sp>
        <p:nvSpPr>
          <p:cNvPr id="3" name="Content Placeholder 2">
            <a:extLst>
              <a:ext uri="{FF2B5EF4-FFF2-40B4-BE49-F238E27FC236}">
                <a16:creationId xmlns:a16="http://schemas.microsoft.com/office/drawing/2014/main" id="{10C7545B-7A6A-2D65-42F8-AECF5A29872E}"/>
              </a:ext>
            </a:extLst>
          </p:cNvPr>
          <p:cNvSpPr>
            <a:spLocks noGrp="1"/>
          </p:cNvSpPr>
          <p:nvPr>
            <p:ph idx="1"/>
          </p:nvPr>
        </p:nvSpPr>
        <p:spPr/>
        <p:txBody>
          <a:bodyPr vert="horz" lIns="0" tIns="45720" rIns="0" bIns="45720" rtlCol="0" anchor="t">
            <a:normAutofit fontScale="70000" lnSpcReduction="20000"/>
          </a:bodyPr>
          <a:lstStyle/>
          <a:p>
            <a:pPr marL="0" indent="0">
              <a:buNone/>
            </a:pPr>
            <a:r>
              <a:rPr lang="en-US" dirty="0">
                <a:solidFill>
                  <a:schemeClr val="tx1"/>
                </a:solidFill>
              </a:rPr>
              <a:t>The Pre-Award Survey can inform capacity-building technical assistance (TA) for the subrecipient, based on the identified areas of risk and weaknesses.</a:t>
            </a:r>
          </a:p>
          <a:p>
            <a:pPr marL="0" indent="0">
              <a:buNone/>
            </a:pPr>
            <a:r>
              <a:rPr lang="en-US" dirty="0">
                <a:solidFill>
                  <a:schemeClr val="tx1"/>
                </a:solidFill>
              </a:rPr>
              <a:t>Types of TA:</a:t>
            </a:r>
          </a:p>
          <a:p>
            <a:pPr marL="0" indent="0">
              <a:buNone/>
            </a:pPr>
            <a:r>
              <a:rPr lang="en-US" b="1" dirty="0">
                <a:solidFill>
                  <a:schemeClr val="tx1"/>
                </a:solidFill>
              </a:rPr>
              <a:t>Resource Hubs: </a:t>
            </a:r>
            <a:r>
              <a:rPr lang="en-US" dirty="0">
                <a:solidFill>
                  <a:schemeClr val="tx1"/>
                </a:solidFill>
              </a:rPr>
              <a:t>Provide subrecipient tools, resources on best practices, and access to experts. Offer subrecipients an easily accessed online portal (on in-person platform) that can serve as a repository of information, a platform for collaboration, a central resource-management tool, and a place to house and disseminate best practices. This may include the prime sharing its policies with the subrecipient.</a:t>
            </a:r>
          </a:p>
          <a:p>
            <a:pPr marL="0" indent="0">
              <a:buNone/>
            </a:pPr>
            <a:r>
              <a:rPr lang="en-US" dirty="0">
                <a:solidFill>
                  <a:schemeClr val="tx1"/>
                </a:solidFill>
              </a:rPr>
              <a:t>The subrecipient gathers a selected group of participants at a single event to learn or improve skills and knowledge in a specific discipline. The training should address issues of concern, such as the Pre-Award Survey report. If a prime is to have multiple subrecipients under its award, the prime should consider having a consolidated training event where consistent messaging regarding templates, reporting dates, supporting documentation, etc., can be shared with all subrecipients.</a:t>
            </a:r>
          </a:p>
          <a:p>
            <a:pPr marL="0" indent="0">
              <a:buNone/>
            </a:pPr>
            <a:r>
              <a:rPr lang="en-US" b="1" dirty="0">
                <a:solidFill>
                  <a:schemeClr val="tx1"/>
                </a:solidFill>
              </a:rPr>
              <a:t>Substantial Involvement: </a:t>
            </a:r>
            <a:r>
              <a:rPr lang="en-US" dirty="0">
                <a:solidFill>
                  <a:schemeClr val="tx1"/>
                </a:solidFill>
              </a:rPr>
              <a:t>Such involvement in program implementation with the subrecipient may include field supervision of program activities and performance of the subrecipient.</a:t>
            </a:r>
          </a:p>
          <a:p>
            <a:endParaRPr lang="en-US" dirty="0"/>
          </a:p>
        </p:txBody>
      </p:sp>
    </p:spTree>
    <p:extLst>
      <p:ext uri="{BB962C8B-B14F-4D97-AF65-F5344CB8AC3E}">
        <p14:creationId xmlns:p14="http://schemas.microsoft.com/office/powerpoint/2010/main" val="40909282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F309-6E5F-491E-9C80-424B6E59B272}"/>
              </a:ext>
            </a:extLst>
          </p:cNvPr>
          <p:cNvSpPr>
            <a:spLocks noGrp="1"/>
          </p:cNvSpPr>
          <p:nvPr>
            <p:ph type="title"/>
          </p:nvPr>
        </p:nvSpPr>
        <p:spPr/>
        <p:txBody>
          <a:bodyPr/>
          <a:lstStyle/>
          <a:p>
            <a:r>
              <a:rPr lang="en-US"/>
              <a:t>Award Notification </a:t>
            </a:r>
          </a:p>
        </p:txBody>
      </p:sp>
      <p:sp>
        <p:nvSpPr>
          <p:cNvPr id="3" name="Content Placeholder 2">
            <a:extLst>
              <a:ext uri="{FF2B5EF4-FFF2-40B4-BE49-F238E27FC236}">
                <a16:creationId xmlns:a16="http://schemas.microsoft.com/office/drawing/2014/main" id="{954F3309-430E-753E-EC33-4A8F3A937FE6}"/>
              </a:ext>
            </a:extLst>
          </p:cNvPr>
          <p:cNvSpPr>
            <a:spLocks noGrp="1"/>
          </p:cNvSpPr>
          <p:nvPr>
            <p:ph idx="1"/>
          </p:nvPr>
        </p:nvSpPr>
        <p:spPr/>
        <p:txBody>
          <a:bodyPr/>
          <a:lstStyle/>
          <a:p>
            <a:r>
              <a:rPr lang="en-US" dirty="0"/>
              <a:t>Primes must notify all bidders whether they were selected, or not.</a:t>
            </a:r>
          </a:p>
          <a:p>
            <a:r>
              <a:rPr lang="en-US" dirty="0"/>
              <a:t>Primes hold “kickoff” meeting with successful applicants to review the agreement and all requirements. </a:t>
            </a:r>
          </a:p>
        </p:txBody>
      </p:sp>
    </p:spTree>
    <p:extLst>
      <p:ext uri="{BB962C8B-B14F-4D97-AF65-F5344CB8AC3E}">
        <p14:creationId xmlns:p14="http://schemas.microsoft.com/office/powerpoint/2010/main" val="2662854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57EAA-B079-30B3-DFF0-79A65C3D3E9F}"/>
              </a:ext>
            </a:extLst>
          </p:cNvPr>
          <p:cNvSpPr>
            <a:spLocks noGrp="1"/>
          </p:cNvSpPr>
          <p:nvPr>
            <p:ph idx="1"/>
          </p:nvPr>
        </p:nvSpPr>
        <p:spPr/>
        <p:txBody>
          <a:bodyPr/>
          <a:lstStyle/>
          <a:p>
            <a:pPr marL="0" marR="0" lvl="0" indent="0" algn="just">
              <a:lnSpc>
                <a:spcPct val="107000"/>
              </a:lnSpc>
              <a:spcBef>
                <a:spcPts val="0"/>
              </a:spcBef>
              <a:spcAft>
                <a:spcPts val="0"/>
              </a:spcAft>
              <a:buClrTx/>
              <a:buNone/>
              <a:tabLst>
                <a:tab pos="1624965" algn="l"/>
                <a:tab pos="6446520" algn="r"/>
              </a:tabLst>
            </a:pPr>
            <a:r>
              <a:rPr lang="en-US" sz="2000" b="1" dirty="0">
                <a:effectLst/>
                <a:latin typeface="Segoe UI" panose="020B0502040204020203" pitchFamily="34" charset="0"/>
                <a:ea typeface="Yu Mincho" panose="02020400000000000000" pitchFamily="18" charset="-128"/>
                <a:cs typeface="Arial" panose="020B0604020202020204" pitchFamily="34" charset="0"/>
              </a:rPr>
              <a:t>Learning Objectives </a:t>
            </a:r>
          </a:p>
          <a:p>
            <a:pPr marL="0" marR="0" lvl="0" indent="0" algn="just">
              <a:lnSpc>
                <a:spcPct val="107000"/>
              </a:lnSpc>
              <a:spcBef>
                <a:spcPts val="0"/>
              </a:spcBef>
              <a:spcAft>
                <a:spcPts val="0"/>
              </a:spcAft>
              <a:buClrTx/>
              <a:buNone/>
              <a:tabLst>
                <a:tab pos="1624965" algn="l"/>
                <a:tab pos="6446520" algn="r"/>
              </a:tabLst>
            </a:pPr>
            <a:endParaRPr lang="en-US" sz="2000" dirty="0">
              <a:latin typeface="Segoe UI" panose="020B0502040204020203" pitchFamily="34" charset="0"/>
              <a:ea typeface="Yu Mincho" panose="02020400000000000000" pitchFamily="18" charset="-128"/>
              <a:cs typeface="Arial" panose="020B0604020202020204" pitchFamily="34" charset="0"/>
            </a:endParaRPr>
          </a:p>
          <a:p>
            <a:pPr marL="457200" marR="0" lvl="0" indent="-457200" algn="just">
              <a:lnSpc>
                <a:spcPct val="107000"/>
              </a:lnSpc>
              <a:spcBef>
                <a:spcPts val="0"/>
              </a:spcBef>
              <a:spcAft>
                <a:spcPts val="0"/>
              </a:spcAft>
              <a:buClr>
                <a:schemeClr val="tx1"/>
              </a:buClr>
              <a:buAutoNum type="arabicPeriod"/>
              <a:tabLst>
                <a:tab pos="1624965" algn="l"/>
                <a:tab pos="6446520" algn="r"/>
              </a:tabLst>
            </a:pPr>
            <a:r>
              <a:rPr lang="en-US" sz="2000" dirty="0">
                <a:solidFill>
                  <a:schemeClr val="tx1"/>
                </a:solidFill>
                <a:effectLst/>
                <a:latin typeface="Segoe UI" panose="020B0502040204020203" pitchFamily="34" charset="0"/>
                <a:ea typeface="Yu Mincho" panose="02020400000000000000" pitchFamily="18" charset="-128"/>
                <a:cs typeface="Arial" panose="020B0604020202020204" pitchFamily="34" charset="0"/>
              </a:rPr>
              <a:t>Learn about the components of a subaward </a:t>
            </a:r>
          </a:p>
          <a:p>
            <a:pPr marL="457200" marR="0" lvl="0" indent="-457200" algn="just">
              <a:lnSpc>
                <a:spcPct val="107000"/>
              </a:lnSpc>
              <a:spcBef>
                <a:spcPts val="0"/>
              </a:spcBef>
              <a:spcAft>
                <a:spcPts val="0"/>
              </a:spcAft>
              <a:buClr>
                <a:schemeClr val="tx1"/>
              </a:buClr>
              <a:buAutoNum type="arabicPeriod"/>
              <a:tabLst>
                <a:tab pos="1624965" algn="l"/>
                <a:tab pos="6446520" algn="r"/>
              </a:tabLst>
            </a:pPr>
            <a:r>
              <a:rPr lang="en-US" dirty="0">
                <a:solidFill>
                  <a:schemeClr val="tx1"/>
                </a:solidFill>
                <a:latin typeface="Segoe UI" panose="020B0502040204020203" pitchFamily="34" charset="0"/>
                <a:ea typeface="Yu Mincho" panose="02020400000000000000" pitchFamily="18" charset="-128"/>
                <a:cs typeface="Arial" panose="020B0604020202020204" pitchFamily="34" charset="0"/>
              </a:rPr>
              <a:t>Learn about kick-off meeting </a:t>
            </a:r>
          </a:p>
          <a:p>
            <a:pPr marL="0" indent="0" algn="l" rtl="0" fontAlgn="base">
              <a:buClrTx/>
              <a:buNone/>
            </a:pPr>
            <a:endParaRPr lang="en-US" dirty="0"/>
          </a:p>
        </p:txBody>
      </p:sp>
      <p:sp>
        <p:nvSpPr>
          <p:cNvPr id="6" name="Title 1">
            <a:extLst>
              <a:ext uri="{FF2B5EF4-FFF2-40B4-BE49-F238E27FC236}">
                <a16:creationId xmlns:a16="http://schemas.microsoft.com/office/drawing/2014/main" id="{90BFE19E-BA75-4983-9E7A-1EF53B8786B9}"/>
              </a:ext>
            </a:extLst>
          </p:cNvPr>
          <p:cNvSpPr>
            <a:spLocks noGrp="1"/>
          </p:cNvSpPr>
          <p:nvPr>
            <p:ph type="title"/>
          </p:nvPr>
        </p:nvSpPr>
        <p:spPr>
          <a:xfrm>
            <a:off x="1097280" y="286605"/>
            <a:ext cx="10058400" cy="1450757"/>
          </a:xfrm>
        </p:spPr>
        <p:txBody>
          <a:bodyPr/>
          <a:lstStyle/>
          <a:p>
            <a:r>
              <a:rPr lang="en-US" b="1"/>
              <a:t>Session 6: Issuing Subawards</a:t>
            </a:r>
          </a:p>
        </p:txBody>
      </p:sp>
    </p:spTree>
    <p:extLst>
      <p:ext uri="{BB962C8B-B14F-4D97-AF65-F5344CB8AC3E}">
        <p14:creationId xmlns:p14="http://schemas.microsoft.com/office/powerpoint/2010/main" val="3183042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7BC88-702C-B9FB-E78F-C3A2FAFEF641}"/>
              </a:ext>
            </a:extLst>
          </p:cNvPr>
          <p:cNvSpPr txBox="1">
            <a:spLocks/>
          </p:cNvSpPr>
          <p:nvPr/>
        </p:nvSpPr>
        <p:spPr>
          <a:xfrm>
            <a:off x="1249680" y="2487260"/>
            <a:ext cx="10760068" cy="3760891"/>
          </a:xfrm>
          <a:prstGeom prst="rect">
            <a:avLst/>
          </a:prstGeom>
        </p:spPr>
        <p:txBody>
          <a:bodyPr vert="horz" lIns="0" tIns="45720" rIns="0" bIns="45720" rtlCol="0" anchor="t">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87000"/>
              </a:lnSpc>
              <a:spcBef>
                <a:spcPts val="0"/>
              </a:spcBef>
              <a:spcAft>
                <a:spcPts val="0"/>
              </a:spcAft>
              <a:buClrTx/>
              <a:buFont typeface="+mj-lt"/>
              <a:buAutoNum type="arabicPeriod"/>
            </a:pPr>
            <a:r>
              <a:rPr lang="en-US" sz="3200" dirty="0"/>
              <a:t>Special Award Conditions</a:t>
            </a:r>
          </a:p>
          <a:p>
            <a:pPr marL="514350" indent="-514350">
              <a:lnSpc>
                <a:spcPct val="87000"/>
              </a:lnSpc>
              <a:spcBef>
                <a:spcPts val="0"/>
              </a:spcBef>
              <a:spcAft>
                <a:spcPts val="0"/>
              </a:spcAft>
              <a:buClrTx/>
              <a:buFont typeface="+mj-lt"/>
              <a:buAutoNum type="arabicPeriod"/>
            </a:pPr>
            <a:r>
              <a:rPr lang="en-US" sz="3200" dirty="0"/>
              <a:t>Donor approval</a:t>
            </a:r>
          </a:p>
          <a:p>
            <a:pPr marL="514350" indent="-514350">
              <a:lnSpc>
                <a:spcPct val="87000"/>
              </a:lnSpc>
              <a:spcBef>
                <a:spcPts val="0"/>
              </a:spcBef>
              <a:spcAft>
                <a:spcPts val="0"/>
              </a:spcAft>
              <a:buClrTx/>
              <a:buFont typeface="+mj-lt"/>
              <a:buAutoNum type="arabicPeriod"/>
            </a:pPr>
            <a:r>
              <a:rPr lang="en-US" sz="3200" dirty="0"/>
              <a:t>Documents to share with sub</a:t>
            </a:r>
          </a:p>
          <a:p>
            <a:pPr marL="514350" indent="-514350">
              <a:lnSpc>
                <a:spcPct val="87000"/>
              </a:lnSpc>
              <a:spcBef>
                <a:spcPts val="0"/>
              </a:spcBef>
              <a:spcAft>
                <a:spcPts val="0"/>
              </a:spcAft>
              <a:buClrTx/>
              <a:buFont typeface="+mj-lt"/>
              <a:buAutoNum type="arabicPeriod"/>
            </a:pPr>
            <a:r>
              <a:rPr lang="en-US" sz="3200" dirty="0"/>
              <a:t>Award notification</a:t>
            </a:r>
          </a:p>
          <a:p>
            <a:pPr marL="514350" indent="-514350">
              <a:lnSpc>
                <a:spcPct val="87000"/>
              </a:lnSpc>
              <a:spcBef>
                <a:spcPts val="0"/>
              </a:spcBef>
              <a:spcAft>
                <a:spcPts val="0"/>
              </a:spcAft>
              <a:buClrTx/>
              <a:buFont typeface="+mj-lt"/>
              <a:buAutoNum type="arabicPeriod"/>
            </a:pPr>
            <a:r>
              <a:rPr lang="en-US" sz="3200" dirty="0"/>
              <a:t>Kickoff meeting </a:t>
            </a:r>
          </a:p>
          <a:p>
            <a:pPr marL="514350" indent="-514350">
              <a:lnSpc>
                <a:spcPct val="87000"/>
              </a:lnSpc>
              <a:spcBef>
                <a:spcPts val="0"/>
              </a:spcBef>
              <a:spcAft>
                <a:spcPts val="0"/>
              </a:spcAft>
              <a:buClrTx/>
              <a:buFont typeface="+mj-lt"/>
              <a:buAutoNum type="arabicPeriod"/>
            </a:pPr>
            <a:r>
              <a:rPr lang="en-US" sz="3200" dirty="0"/>
              <a:t>Mandatory flow downs</a:t>
            </a:r>
          </a:p>
          <a:p>
            <a:pPr marL="514350" indent="-514350">
              <a:lnSpc>
                <a:spcPct val="87000"/>
              </a:lnSpc>
              <a:spcBef>
                <a:spcPts val="0"/>
              </a:spcBef>
              <a:spcAft>
                <a:spcPts val="0"/>
              </a:spcAft>
              <a:buClrTx/>
              <a:buFont typeface="+mj-lt"/>
              <a:buAutoNum type="arabicPeriod"/>
            </a:pPr>
            <a:r>
              <a:rPr lang="en-US" sz="3200" dirty="0"/>
              <a:t>Annual Workplan</a:t>
            </a:r>
          </a:p>
          <a:p>
            <a:pPr marL="514350" indent="-514350">
              <a:lnSpc>
                <a:spcPct val="87000"/>
              </a:lnSpc>
              <a:spcBef>
                <a:spcPts val="0"/>
              </a:spcBef>
              <a:spcAft>
                <a:spcPts val="0"/>
              </a:spcAft>
              <a:buClrTx/>
              <a:buFont typeface="+mj-lt"/>
              <a:buAutoNum type="arabicPeriod"/>
            </a:pPr>
            <a:r>
              <a:rPr lang="en-US" sz="3200" dirty="0"/>
              <a:t>Activity Monitoring Evaluation and Learning Plan (AMELP)</a:t>
            </a:r>
          </a:p>
          <a:p>
            <a:pPr marL="514350" indent="-514350">
              <a:lnSpc>
                <a:spcPct val="87000"/>
              </a:lnSpc>
              <a:spcBef>
                <a:spcPts val="0"/>
              </a:spcBef>
              <a:spcAft>
                <a:spcPts val="0"/>
              </a:spcAft>
              <a:buClrTx/>
              <a:buFont typeface="+mj-lt"/>
              <a:buAutoNum type="arabicPeriod"/>
            </a:pPr>
            <a:r>
              <a:rPr lang="en-US" sz="3200" dirty="0"/>
              <a:t>Award amendments and modifications </a:t>
            </a:r>
            <a:endParaRPr lang="en-US" sz="2800" dirty="0"/>
          </a:p>
          <a:p>
            <a:pPr marL="0" indent="0">
              <a:buNone/>
            </a:pPr>
            <a:endParaRPr lang="en-US" sz="1000" b="1" dirty="0">
              <a:solidFill>
                <a:schemeClr val="tx1"/>
              </a:solidFill>
              <a:cs typeface="Calibri" panose="020F0502020204030204" pitchFamily="34" charset="0"/>
            </a:endParaRPr>
          </a:p>
          <a:p>
            <a:pPr marL="0" indent="0">
              <a:buFont typeface="Calibri" panose="020F0502020204030204" pitchFamily="34" charset="0"/>
              <a:buNone/>
            </a:pPr>
            <a:endParaRPr lang="en-US" dirty="0"/>
          </a:p>
        </p:txBody>
      </p:sp>
      <p:sp>
        <p:nvSpPr>
          <p:cNvPr id="4" name="Title 1">
            <a:extLst>
              <a:ext uri="{FF2B5EF4-FFF2-40B4-BE49-F238E27FC236}">
                <a16:creationId xmlns:a16="http://schemas.microsoft.com/office/drawing/2014/main" id="{F9CAD7C3-C721-C465-CF2D-0796CB081F81}"/>
              </a:ext>
            </a:extLst>
          </p:cNvPr>
          <p:cNvSpPr txBox="1">
            <a:spLocks/>
          </p:cNvSpPr>
          <p:nvPr/>
        </p:nvSpPr>
        <p:spPr>
          <a:xfrm>
            <a:off x="488239" y="127214"/>
            <a:ext cx="11276481"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kern="1200" spc="-50" baseline="0">
                <a:solidFill>
                  <a:schemeClr val="bg1"/>
                </a:solidFill>
                <a:latin typeface="+mj-lt"/>
                <a:ea typeface="+mj-ea"/>
                <a:cs typeface="+mj-cs"/>
              </a:defRPr>
            </a:lvl1pPr>
          </a:lstStyle>
          <a:p>
            <a:pPr algn="ctr"/>
            <a:r>
              <a:rPr lang="en-US" sz="4800"/>
              <a:t>Topics under  Issuing the Subawards</a:t>
            </a:r>
            <a:endParaRPr lang="en-US"/>
          </a:p>
        </p:txBody>
      </p:sp>
    </p:spTree>
    <p:extLst>
      <p:ext uri="{BB962C8B-B14F-4D97-AF65-F5344CB8AC3E}">
        <p14:creationId xmlns:p14="http://schemas.microsoft.com/office/powerpoint/2010/main" val="14450015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C1BC-585B-2E1E-B445-5F0309E68EA0}"/>
              </a:ext>
            </a:extLst>
          </p:cNvPr>
          <p:cNvSpPr>
            <a:spLocks noGrp="1"/>
          </p:cNvSpPr>
          <p:nvPr>
            <p:ph type="title"/>
          </p:nvPr>
        </p:nvSpPr>
        <p:spPr/>
        <p:txBody>
          <a:bodyPr/>
          <a:lstStyle/>
          <a:p>
            <a:r>
              <a:rPr lang="en-US" dirty="0"/>
              <a:t>Special Award Conditions </a:t>
            </a:r>
          </a:p>
        </p:txBody>
      </p:sp>
      <p:sp>
        <p:nvSpPr>
          <p:cNvPr id="3" name="Content Placeholder 2">
            <a:extLst>
              <a:ext uri="{FF2B5EF4-FFF2-40B4-BE49-F238E27FC236}">
                <a16:creationId xmlns:a16="http://schemas.microsoft.com/office/drawing/2014/main" id="{BCE1911F-6A90-12AE-8083-1429DB75585A}"/>
              </a:ext>
            </a:extLst>
          </p:cNvPr>
          <p:cNvSpPr>
            <a:spLocks noGrp="1"/>
          </p:cNvSpPr>
          <p:nvPr>
            <p:ph idx="1"/>
          </p:nvPr>
        </p:nvSpPr>
        <p:spPr/>
        <p:txBody>
          <a:bodyPr/>
          <a:lstStyle/>
          <a:p>
            <a:endParaRPr lang="en-US" dirty="0"/>
          </a:p>
          <a:p>
            <a:endParaRPr lang="en-US" dirty="0"/>
          </a:p>
          <a:p>
            <a:r>
              <a:rPr lang="en-US" dirty="0"/>
              <a:t>SACs are identified in the Pre-Award Assessment  as risk areas requiring special attention to remedy before or during the award. </a:t>
            </a:r>
          </a:p>
          <a:p>
            <a:endParaRPr lang="en-US" dirty="0"/>
          </a:p>
        </p:txBody>
      </p:sp>
    </p:spTree>
    <p:extLst>
      <p:ext uri="{BB962C8B-B14F-4D97-AF65-F5344CB8AC3E}">
        <p14:creationId xmlns:p14="http://schemas.microsoft.com/office/powerpoint/2010/main" val="950662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EDA4-0E68-4987-957F-D115B11A511D}"/>
              </a:ext>
            </a:extLst>
          </p:cNvPr>
          <p:cNvSpPr>
            <a:spLocks noGrp="1"/>
          </p:cNvSpPr>
          <p:nvPr>
            <p:ph type="title"/>
          </p:nvPr>
        </p:nvSpPr>
        <p:spPr>
          <a:xfrm>
            <a:off x="622300" y="286605"/>
            <a:ext cx="10731500" cy="1450757"/>
          </a:xfrm>
        </p:spPr>
        <p:txBody>
          <a:bodyPr anchor="b">
            <a:normAutofit/>
          </a:bodyPr>
          <a:lstStyle/>
          <a:p>
            <a:pPr algn="ctr"/>
            <a:r>
              <a:rPr lang="en-US"/>
              <a:t>Examples of Special Award Conditions</a:t>
            </a:r>
          </a:p>
        </p:txBody>
      </p:sp>
      <p:graphicFrame>
        <p:nvGraphicFramePr>
          <p:cNvPr id="5" name="Content Placeholder 2">
            <a:extLst>
              <a:ext uri="{FF2B5EF4-FFF2-40B4-BE49-F238E27FC236}">
                <a16:creationId xmlns:a16="http://schemas.microsoft.com/office/drawing/2014/main" id="{00EC8F00-0F3F-4F56-B3EC-EABEE6B1B406}"/>
              </a:ext>
            </a:extLst>
          </p:cNvPr>
          <p:cNvGraphicFramePr>
            <a:graphicFrameLocks noGrp="1"/>
          </p:cNvGraphicFramePr>
          <p:nvPr>
            <p:ph idx="1"/>
            <p:extLst>
              <p:ext uri="{D42A27DB-BD31-4B8C-83A1-F6EECF244321}">
                <p14:modId xmlns:p14="http://schemas.microsoft.com/office/powerpoint/2010/main" val="3342708576"/>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4">
            <a:extLst>
              <a:ext uri="{FF2B5EF4-FFF2-40B4-BE49-F238E27FC236}">
                <a16:creationId xmlns:a16="http://schemas.microsoft.com/office/drawing/2014/main" id="{E1FE1272-EED7-4578-9904-041CE6CF8E2C}"/>
              </a:ext>
            </a:extLst>
          </p:cNvPr>
          <p:cNvSpPr>
            <a:spLocks noGrp="1"/>
          </p:cNvSpPr>
          <p:nvPr>
            <p:ph type="sldNum" sz="quarter" idx="12"/>
          </p:nvPr>
        </p:nvSpPr>
        <p:spPr/>
        <p:txBody>
          <a:bodyPr/>
          <a:lstStyle/>
          <a:p>
            <a:pPr>
              <a:spcAft>
                <a:spcPts val="600"/>
              </a:spcAft>
            </a:pPr>
            <a:fld id="{42782948-4DBE-204D-AB9E-B65E067054AE}" type="slidenum">
              <a:rPr lang="en-US" dirty="0" smtClean="0"/>
              <a:pPr>
                <a:spcAft>
                  <a:spcPts val="600"/>
                </a:spcAft>
              </a:pPr>
              <a:t>87</a:t>
            </a:fld>
            <a:endParaRPr lang="en-US"/>
          </a:p>
        </p:txBody>
      </p:sp>
      <p:sp>
        <p:nvSpPr>
          <p:cNvPr id="4" name="Rectangle 1">
            <a:extLst>
              <a:ext uri="{FF2B5EF4-FFF2-40B4-BE49-F238E27FC236}">
                <a16:creationId xmlns:a16="http://schemas.microsoft.com/office/drawing/2014/main" id="{0DAC6DDF-D095-4C07-8A86-350740A42A4E}"/>
              </a:ext>
            </a:extLst>
          </p:cNvPr>
          <p:cNvSpPr>
            <a:spLocks noChangeArrowheads="1"/>
          </p:cNvSpPr>
          <p:nvPr/>
        </p:nvSpPr>
        <p:spPr bwMode="auto">
          <a:xfrm>
            <a:off x="3149601" y="2845614"/>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sz="1200">
                <a:latin typeface="Arial" panose="020B0604020202020204" pitchFamily="34" charset="0"/>
                <a:ea typeface="Calibri" panose="020F0502020204030204" pitchFamily="34" charset="0"/>
              </a:rPr>
            </a:br>
            <a:endParaRPr lang="en-US" altLang="en-US">
              <a:latin typeface="Arial" panose="020B0604020202020204" pitchFamily="34" charset="0"/>
            </a:endParaRPr>
          </a:p>
        </p:txBody>
      </p:sp>
    </p:spTree>
    <p:extLst>
      <p:ext uri="{BB962C8B-B14F-4D97-AF65-F5344CB8AC3E}">
        <p14:creationId xmlns:p14="http://schemas.microsoft.com/office/powerpoint/2010/main" val="37606963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FB24-E390-3885-60F5-0B6E23AD4B2D}"/>
              </a:ext>
            </a:extLst>
          </p:cNvPr>
          <p:cNvSpPr>
            <a:spLocks noGrp="1"/>
          </p:cNvSpPr>
          <p:nvPr>
            <p:ph type="title"/>
          </p:nvPr>
        </p:nvSpPr>
        <p:spPr/>
        <p:txBody>
          <a:bodyPr/>
          <a:lstStyle/>
          <a:p>
            <a:r>
              <a:rPr lang="en-US"/>
              <a:t>Mandatory Flow Downs</a:t>
            </a:r>
          </a:p>
        </p:txBody>
      </p:sp>
      <p:sp>
        <p:nvSpPr>
          <p:cNvPr id="3" name="Content Placeholder 2">
            <a:extLst>
              <a:ext uri="{FF2B5EF4-FFF2-40B4-BE49-F238E27FC236}">
                <a16:creationId xmlns:a16="http://schemas.microsoft.com/office/drawing/2014/main" id="{BD511D1F-10C4-1CB8-49B3-622EE221DD62}"/>
              </a:ext>
            </a:extLst>
          </p:cNvPr>
          <p:cNvSpPr>
            <a:spLocks noGrp="1"/>
          </p:cNvSpPr>
          <p:nvPr>
            <p:ph idx="1"/>
          </p:nvPr>
        </p:nvSpPr>
        <p:spPr>
          <a:xfrm>
            <a:off x="1097280" y="2108203"/>
            <a:ext cx="5122545" cy="3760891"/>
          </a:xfrm>
        </p:spPr>
        <p:txBody>
          <a:bodyPr vert="horz" lIns="0" tIns="45720" rIns="0" bIns="45720" rtlCol="0" anchor="t">
            <a:normAutofit fontScale="92500" lnSpcReduction="20000"/>
          </a:bodyPr>
          <a:lstStyle/>
          <a:p>
            <a:pPr>
              <a:buClrTx/>
              <a:buFont typeface="Arial" panose="020B0604020202020204" pitchFamily="34" charset="0"/>
              <a:buChar char="•"/>
            </a:pPr>
            <a:r>
              <a:rPr lang="en-US" dirty="0"/>
              <a:t> Fraud reporting</a:t>
            </a:r>
          </a:p>
          <a:p>
            <a:pPr>
              <a:buClrTx/>
              <a:buFont typeface="Arial" panose="020B0604020202020204" pitchFamily="34" charset="0"/>
              <a:buChar char="•"/>
            </a:pPr>
            <a:r>
              <a:rPr lang="en-US" dirty="0"/>
              <a:t> Prohibition on Terrorism Transactions (Preventing Terrorist Financing)</a:t>
            </a:r>
          </a:p>
          <a:p>
            <a:pPr>
              <a:buClrTx/>
              <a:buFont typeface="Arial" panose="020B0604020202020204" pitchFamily="34" charset="0"/>
              <a:buChar char="•"/>
            </a:pPr>
            <a:r>
              <a:rPr lang="en-US" dirty="0"/>
              <a:t> Debarment and suspension</a:t>
            </a:r>
          </a:p>
          <a:p>
            <a:pPr>
              <a:buClrTx/>
              <a:buFont typeface="Arial" panose="020B0604020202020204" pitchFamily="34" charset="0"/>
              <a:buChar char="•"/>
            </a:pPr>
            <a:r>
              <a:rPr lang="en-US" dirty="0"/>
              <a:t>Award termination and suspension</a:t>
            </a:r>
          </a:p>
          <a:p>
            <a:pPr>
              <a:buClrTx/>
              <a:buFont typeface="Arial" panose="020B0604020202020204" pitchFamily="34" charset="0"/>
              <a:buChar char="•"/>
            </a:pPr>
            <a:r>
              <a:rPr lang="en-US" dirty="0"/>
              <a:t> Trafficking in persons</a:t>
            </a:r>
          </a:p>
          <a:p>
            <a:pPr>
              <a:buClrTx/>
              <a:buFont typeface="Arial" panose="020B0604020202020204" pitchFamily="34" charset="0"/>
              <a:buChar char="•"/>
            </a:pPr>
            <a:r>
              <a:rPr lang="en-US" dirty="0"/>
              <a:t> Child safeguarding </a:t>
            </a:r>
          </a:p>
          <a:p>
            <a:pPr>
              <a:buClrTx/>
              <a:buFont typeface="Arial" panose="020B0604020202020204" pitchFamily="34" charset="0"/>
              <a:buChar char="•"/>
            </a:pPr>
            <a:r>
              <a:rPr lang="en-US" dirty="0"/>
              <a:t> Voluntary population planning activities </a:t>
            </a:r>
          </a:p>
          <a:p>
            <a:pPr>
              <a:buClrTx/>
              <a:buFont typeface="Arial" panose="020B0604020202020204" pitchFamily="34" charset="0"/>
              <a:buChar char="•"/>
            </a:pPr>
            <a:r>
              <a:rPr lang="en-US" dirty="0"/>
              <a:t>Anti-corruption</a:t>
            </a:r>
          </a:p>
          <a:p>
            <a:pPr marL="0" indent="0">
              <a:buNone/>
            </a:pPr>
            <a:endParaRPr lang="en-US" dirty="0"/>
          </a:p>
        </p:txBody>
      </p:sp>
      <p:sp>
        <p:nvSpPr>
          <p:cNvPr id="4" name="Content Placeholder 2">
            <a:extLst>
              <a:ext uri="{FF2B5EF4-FFF2-40B4-BE49-F238E27FC236}">
                <a16:creationId xmlns:a16="http://schemas.microsoft.com/office/drawing/2014/main" id="{772059E5-76A4-F923-C1E6-2FAECEA17751}"/>
              </a:ext>
            </a:extLst>
          </p:cNvPr>
          <p:cNvSpPr txBox="1">
            <a:spLocks/>
          </p:cNvSpPr>
          <p:nvPr/>
        </p:nvSpPr>
        <p:spPr>
          <a:xfrm>
            <a:off x="6096000" y="2108202"/>
            <a:ext cx="5122545"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dirty="0"/>
              <a:t> Conflict of Interest</a:t>
            </a:r>
          </a:p>
          <a:p>
            <a:pPr>
              <a:buClrTx/>
              <a:buFont typeface="Arial" panose="020B0604020202020204" pitchFamily="34" charset="0"/>
              <a:buChar char="•"/>
            </a:pPr>
            <a:r>
              <a:rPr lang="en-US" dirty="0"/>
              <a:t> Whistleblower rights</a:t>
            </a:r>
          </a:p>
          <a:p>
            <a:pPr>
              <a:buClrTx/>
              <a:buFont typeface="Arial" panose="020B0604020202020204" pitchFamily="34" charset="0"/>
              <a:buChar char="•"/>
            </a:pPr>
            <a:r>
              <a:rPr lang="en-US" dirty="0"/>
              <a:t> Procurement of restricted goods (must get prior approval) </a:t>
            </a:r>
          </a:p>
          <a:p>
            <a:pPr>
              <a:buClrTx/>
              <a:buFont typeface="Arial" panose="020B0604020202020204" pitchFamily="34" charset="0"/>
              <a:buChar char="•"/>
            </a:pPr>
            <a:r>
              <a:rPr lang="en-US" dirty="0"/>
              <a:t> Standard Provisions for Non-U.S. Nongovernmental Organization, A Mandatory Reference for ADS Chapter 303</a:t>
            </a:r>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1326986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4765-56D9-B94C-3018-183E44E102EE}"/>
              </a:ext>
            </a:extLst>
          </p:cNvPr>
          <p:cNvSpPr>
            <a:spLocks noGrp="1"/>
          </p:cNvSpPr>
          <p:nvPr>
            <p:ph type="title"/>
          </p:nvPr>
        </p:nvSpPr>
        <p:spPr/>
        <p:txBody>
          <a:bodyPr/>
          <a:lstStyle/>
          <a:p>
            <a:r>
              <a:rPr lang="en-US"/>
              <a:t>Award Amendments and Modifications</a:t>
            </a:r>
          </a:p>
        </p:txBody>
      </p:sp>
      <p:sp>
        <p:nvSpPr>
          <p:cNvPr id="3" name="Content Placeholder 2">
            <a:extLst>
              <a:ext uri="{FF2B5EF4-FFF2-40B4-BE49-F238E27FC236}">
                <a16:creationId xmlns:a16="http://schemas.microsoft.com/office/drawing/2014/main" id="{7AB24CBF-5743-37DD-CDCC-E85C5A13C67E}"/>
              </a:ext>
            </a:extLst>
          </p:cNvPr>
          <p:cNvSpPr>
            <a:spLocks noGrp="1"/>
          </p:cNvSpPr>
          <p:nvPr>
            <p:ph idx="1"/>
          </p:nvPr>
        </p:nvSpPr>
        <p:spPr>
          <a:xfrm>
            <a:off x="1097280" y="2120458"/>
            <a:ext cx="3926541" cy="3216832"/>
          </a:xfrm>
        </p:spPr>
        <p:txBody>
          <a:bodyPr>
            <a:normAutofit/>
          </a:bodyPr>
          <a:lstStyle/>
          <a:p>
            <a:r>
              <a:rPr lang="en-US" sz="2400" b="1" dirty="0">
                <a:effectLst/>
                <a:latin typeface="Avenir Next LT Pro Light" panose="020B0304020202020204" pitchFamily="34" charset="0"/>
                <a:ea typeface="Yu Mincho" panose="02020400000000000000" pitchFamily="18" charset="-128"/>
              </a:rPr>
              <a:t>Modifications:</a:t>
            </a:r>
          </a:p>
          <a:p>
            <a:pPr>
              <a:buClr>
                <a:schemeClr val="tx1"/>
              </a:buClr>
              <a:buFont typeface="Arial" panose="020B0604020202020204" pitchFamily="34" charset="0"/>
              <a:buChar char="•"/>
            </a:pPr>
            <a:r>
              <a:rPr lang="en-US" sz="1600" dirty="0">
                <a:latin typeface="Avenir Next LT Pro Light" panose="020B0304020202020204" pitchFamily="34" charset="0"/>
                <a:ea typeface="Yu Mincho" panose="02020400000000000000" pitchFamily="18" charset="-128"/>
              </a:rPr>
              <a:t>Categories: unfunded and funded</a:t>
            </a:r>
          </a:p>
          <a:p>
            <a:pPr>
              <a:buClr>
                <a:schemeClr val="tx1"/>
              </a:buClr>
              <a:buFont typeface="Arial" panose="020B0604020202020204" pitchFamily="34" charset="0"/>
              <a:buChar char="•"/>
            </a:pPr>
            <a:r>
              <a:rPr lang="en-US" sz="1600" dirty="0">
                <a:latin typeface="Avenir Next LT Pro Light" panose="020B0304020202020204" pitchFamily="34" charset="0"/>
                <a:ea typeface="Yu Mincho" panose="02020400000000000000" pitchFamily="18" charset="-128"/>
              </a:rPr>
              <a:t>Scope and modifications</a:t>
            </a:r>
          </a:p>
          <a:p>
            <a:pPr>
              <a:buClr>
                <a:schemeClr val="tx1"/>
              </a:buClr>
              <a:buFont typeface="Arial" panose="020B0604020202020204" pitchFamily="34" charset="0"/>
              <a:buChar char="•"/>
            </a:pPr>
            <a:r>
              <a:rPr lang="en-US" sz="1600" dirty="0">
                <a:latin typeface="Avenir Next LT Pro Light" panose="020B0304020202020204" pitchFamily="34" charset="0"/>
                <a:ea typeface="Yu Mincho" panose="02020400000000000000" pitchFamily="18" charset="-128"/>
              </a:rPr>
              <a:t>Budget and modifications</a:t>
            </a:r>
          </a:p>
          <a:p>
            <a:pPr>
              <a:buClr>
                <a:schemeClr val="tx1"/>
              </a:buClr>
              <a:buFont typeface="Arial" panose="020B0604020202020204" pitchFamily="34" charset="0"/>
              <a:buChar char="•"/>
            </a:pPr>
            <a:r>
              <a:rPr lang="en-US" sz="1600" dirty="0">
                <a:latin typeface="Avenir Next LT Pro Light" panose="020B0304020202020204" pitchFamily="34" charset="0"/>
                <a:ea typeface="Yu Mincho" panose="02020400000000000000" pitchFamily="18" charset="-128"/>
              </a:rPr>
              <a:t>Extensions</a:t>
            </a:r>
          </a:p>
          <a:p>
            <a:pPr>
              <a:buClr>
                <a:schemeClr val="tx1"/>
              </a:buClr>
              <a:buFont typeface="Arial" panose="020B0604020202020204" pitchFamily="34" charset="0"/>
              <a:buChar char="•"/>
            </a:pPr>
            <a:r>
              <a:rPr lang="en-US" sz="1600" dirty="0">
                <a:latin typeface="Avenir Next LT Pro Light" panose="020B0304020202020204" pitchFamily="34" charset="0"/>
                <a:ea typeface="Yu Mincho" panose="02020400000000000000" pitchFamily="18" charset="-128"/>
              </a:rPr>
              <a:t>Administrative</a:t>
            </a:r>
            <a:endParaRPr lang="en-US" sz="1600" dirty="0">
              <a:latin typeface="Avenir Next LT Pro Light" panose="020B0304020202020204" pitchFamily="34" charset="0"/>
            </a:endParaRPr>
          </a:p>
        </p:txBody>
      </p:sp>
      <p:sp>
        <p:nvSpPr>
          <p:cNvPr id="4" name="Content Placeholder 2">
            <a:extLst>
              <a:ext uri="{FF2B5EF4-FFF2-40B4-BE49-F238E27FC236}">
                <a16:creationId xmlns:a16="http://schemas.microsoft.com/office/drawing/2014/main" id="{93D53DCD-5276-E0B4-3044-11C9511B981C}"/>
              </a:ext>
            </a:extLst>
          </p:cNvPr>
          <p:cNvSpPr txBox="1">
            <a:spLocks/>
          </p:cNvSpPr>
          <p:nvPr/>
        </p:nvSpPr>
        <p:spPr>
          <a:xfrm>
            <a:off x="5294555" y="2120458"/>
            <a:ext cx="5800165" cy="3760891"/>
          </a:xfrm>
          <a:prstGeom prst="rect">
            <a:avLst/>
          </a:prstGeom>
        </p:spPr>
        <p:txBody>
          <a:bodyPr vert="horz" lIns="0" tIns="45720" rIns="0" bIns="45720" rtlCol="0" anchor="t">
            <a:normAutofit fontScale="6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800" b="1" dirty="0">
                <a:latin typeface="Avenir Next LT Pro Light" panose="020B0304020202020204" pitchFamily="34" charset="0"/>
                <a:ea typeface="Yu Mincho" panose="02020400000000000000" pitchFamily="18" charset="-128"/>
              </a:rPr>
              <a:t>Prior Approval Needed for:</a:t>
            </a:r>
          </a:p>
          <a:p>
            <a:pPr>
              <a:buClr>
                <a:schemeClr val="tx1"/>
              </a:buClr>
              <a:buFont typeface="Arial" panose="020B0604020202020204" pitchFamily="34" charset="0"/>
              <a:buChar char="•"/>
            </a:pPr>
            <a:r>
              <a:rPr lang="en-US" sz="2400" dirty="0">
                <a:latin typeface="Avenir Next LT Pro Light" panose="020B0304020202020204" pitchFamily="34" charset="0"/>
                <a:ea typeface="Yu Mincho" panose="02020400000000000000" pitchFamily="18" charset="-128"/>
              </a:rPr>
              <a:t>Changes in scope or objectives</a:t>
            </a:r>
          </a:p>
          <a:p>
            <a:pPr>
              <a:buClr>
                <a:schemeClr val="tx1"/>
              </a:buClr>
              <a:buFont typeface="Arial" panose="020B0604020202020204" pitchFamily="34" charset="0"/>
              <a:buChar char="•"/>
            </a:pPr>
            <a:r>
              <a:rPr lang="en-US" sz="2400" dirty="0">
                <a:latin typeface="Avenir Next LT Pro Light" panose="020B0304020202020204" pitchFamily="34" charset="0"/>
                <a:ea typeface="Yu Mincho" panose="02020400000000000000" pitchFamily="18" charset="-128"/>
              </a:rPr>
              <a:t>Changes in key personnel (if included in the proposal stage)</a:t>
            </a:r>
          </a:p>
          <a:p>
            <a:pPr>
              <a:buClr>
                <a:schemeClr val="tx1"/>
              </a:buClr>
              <a:buFont typeface="Arial" panose="020B0604020202020204" pitchFamily="34" charset="0"/>
              <a:buChar char="•"/>
            </a:pPr>
            <a:r>
              <a:rPr lang="en-US" sz="2400" dirty="0">
                <a:latin typeface="Avenir Next LT Pro Light"/>
                <a:ea typeface="Yu Mincho"/>
              </a:rPr>
              <a:t>Move of participant support funds to other categories</a:t>
            </a:r>
          </a:p>
          <a:p>
            <a:pPr>
              <a:buClr>
                <a:schemeClr val="tx1"/>
              </a:buClr>
              <a:buFont typeface="Arial" panose="020B0604020202020204" pitchFamily="34" charset="0"/>
              <a:buChar char="•"/>
            </a:pPr>
            <a:r>
              <a:rPr lang="en-US" sz="2400" dirty="0">
                <a:latin typeface="Avenir Next LT Pro Light" panose="020B0304020202020204" pitchFamily="34" charset="0"/>
                <a:ea typeface="Yu Mincho" panose="02020400000000000000" pitchFamily="18" charset="-128"/>
              </a:rPr>
              <a:t>Issuing subawards</a:t>
            </a:r>
          </a:p>
          <a:p>
            <a:pPr>
              <a:buClr>
                <a:schemeClr val="tx1"/>
              </a:buClr>
              <a:buFont typeface="Arial" panose="020B0604020202020204" pitchFamily="34" charset="0"/>
              <a:buChar char="•"/>
            </a:pPr>
            <a:r>
              <a:rPr lang="en-US" sz="2400" dirty="0">
                <a:latin typeface="Avenir Next LT Pro Light" panose="020B0304020202020204" pitchFamily="34" charset="0"/>
                <a:ea typeface="Yu Mincho" panose="02020400000000000000" pitchFamily="18" charset="-128"/>
              </a:rPr>
              <a:t>Changes to approved cost share</a:t>
            </a:r>
          </a:p>
          <a:p>
            <a:pPr>
              <a:buClr>
                <a:schemeClr val="tx1"/>
              </a:buClr>
              <a:buFont typeface="Arial" panose="020B0604020202020204" pitchFamily="34" charset="0"/>
              <a:buChar char="•"/>
            </a:pPr>
            <a:r>
              <a:rPr lang="en-US" sz="2400" dirty="0">
                <a:latin typeface="Avenir Next LT Pro Light" panose="020B0304020202020204" pitchFamily="34" charset="0"/>
                <a:ea typeface="Yu Mincho" panose="02020400000000000000" pitchFamily="18" charset="-128"/>
              </a:rPr>
              <a:t>Need for more funds</a:t>
            </a:r>
          </a:p>
          <a:p>
            <a:pPr>
              <a:buClr>
                <a:schemeClr val="tx1"/>
              </a:buClr>
              <a:buFont typeface="Arial" panose="020B0604020202020204" pitchFamily="34" charset="0"/>
              <a:buChar char="•"/>
            </a:pPr>
            <a:r>
              <a:rPr lang="en-US" sz="2400" dirty="0">
                <a:latin typeface="Avenir Next LT Pro Light" panose="020B0304020202020204" pitchFamily="34" charset="0"/>
                <a:ea typeface="Yu Mincho" panose="02020400000000000000" pitchFamily="18" charset="-128"/>
              </a:rPr>
              <a:t>Transfer of funds between direct and indirect cost lines</a:t>
            </a:r>
          </a:p>
          <a:p>
            <a:pPr>
              <a:buClr>
                <a:schemeClr val="tx1"/>
              </a:buClr>
              <a:buFont typeface="Arial" panose="020B0604020202020204" pitchFamily="34" charset="0"/>
              <a:buChar char="•"/>
            </a:pPr>
            <a:r>
              <a:rPr lang="en-US" sz="2400" dirty="0">
                <a:latin typeface="Avenir Next LT Pro Light" panose="020B0304020202020204" pitchFamily="34" charset="0"/>
                <a:ea typeface="Yu Mincho" panose="02020400000000000000" pitchFamily="18" charset="-128"/>
              </a:rPr>
              <a:t>Transfer of funds from construction to other cost categories, or vice versa</a:t>
            </a:r>
          </a:p>
        </p:txBody>
      </p:sp>
    </p:spTree>
    <p:extLst>
      <p:ext uri="{BB962C8B-B14F-4D97-AF65-F5344CB8AC3E}">
        <p14:creationId xmlns:p14="http://schemas.microsoft.com/office/powerpoint/2010/main" val="12553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12CE-91E0-4C50-87B2-78F86A1C9A8D}"/>
              </a:ext>
            </a:extLst>
          </p:cNvPr>
          <p:cNvSpPr>
            <a:spLocks noGrp="1"/>
          </p:cNvSpPr>
          <p:nvPr>
            <p:ph type="title"/>
          </p:nvPr>
        </p:nvSpPr>
        <p:spPr>
          <a:xfrm>
            <a:off x="678730" y="286605"/>
            <a:ext cx="10476950" cy="1450757"/>
          </a:xfrm>
        </p:spPr>
        <p:txBody>
          <a:bodyPr/>
          <a:lstStyle/>
          <a:p>
            <a:r>
              <a:rPr lang="en-US"/>
              <a:t>Sources for USG Rules and Regulations </a:t>
            </a:r>
          </a:p>
        </p:txBody>
      </p:sp>
      <p:sp>
        <p:nvSpPr>
          <p:cNvPr id="3" name="Content Placeholder 2">
            <a:extLst>
              <a:ext uri="{FF2B5EF4-FFF2-40B4-BE49-F238E27FC236}">
                <a16:creationId xmlns:a16="http://schemas.microsoft.com/office/drawing/2014/main" id="{F5F00C5D-E8E7-4C9F-9851-2FE5C6CDE591}"/>
              </a:ext>
            </a:extLst>
          </p:cNvPr>
          <p:cNvSpPr>
            <a:spLocks noGrp="1"/>
          </p:cNvSpPr>
          <p:nvPr>
            <p:ph idx="1"/>
          </p:nvPr>
        </p:nvSpPr>
        <p:spPr>
          <a:xfrm>
            <a:off x="888005" y="2013935"/>
            <a:ext cx="10058400" cy="3760891"/>
          </a:xfrm>
        </p:spPr>
        <p:txBody>
          <a:bodyPr vert="horz" lIns="0" tIns="45720" rIns="0" bIns="45720" rtlCol="0" anchor="t">
            <a:normAutofit fontScale="62500" lnSpcReduction="20000"/>
          </a:bodyPr>
          <a:lstStyle/>
          <a:p>
            <a:pPr marL="0" marR="0" indent="0">
              <a:lnSpc>
                <a:spcPct val="107000"/>
              </a:lnSpc>
              <a:spcBef>
                <a:spcPts val="0"/>
              </a:spcBef>
              <a:spcAft>
                <a:spcPts val="0"/>
              </a:spcAft>
              <a:buClrTx/>
              <a:buNone/>
            </a:pPr>
            <a:endParaRPr lang="en-ZA" sz="2500" b="1" dirty="0">
              <a:solidFill>
                <a:srgbClr val="000000"/>
              </a:solidFill>
              <a:effectLst/>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0"/>
              </a:spcAft>
              <a:buClrTx/>
              <a:buNone/>
            </a:pPr>
            <a:r>
              <a:rPr lang="en-ZA" sz="2500" b="1" dirty="0">
                <a:solidFill>
                  <a:srgbClr val="000000"/>
                </a:solidFill>
                <a:effectLst/>
                <a:latin typeface="+mj-lt"/>
                <a:ea typeface="Calibri" panose="020F0502020204030204" pitchFamily="34" charset="0"/>
                <a:cs typeface="Times New Roman" panose="02020603050405020304" pitchFamily="18" charset="0"/>
              </a:rPr>
              <a:t>Federal Acquisition Regulation (FAR) </a:t>
            </a:r>
            <a:r>
              <a:rPr lang="en-US" sz="2500" dirty="0">
                <a:solidFill>
                  <a:srgbClr val="202124"/>
                </a:solidFill>
                <a:effectLst/>
                <a:latin typeface="+mj-lt"/>
                <a:ea typeface="Times New Roman" panose="02020603050405020304" pitchFamily="18" charset="0"/>
                <a:hlinkClick r:id="rId3"/>
              </a:rPr>
              <a:t>https://www.acquisition.gov/browse/index/far</a:t>
            </a:r>
            <a:endParaRPr lang="en-US" sz="2500" dirty="0">
              <a:solidFill>
                <a:srgbClr val="202124"/>
              </a:solidFill>
              <a:effectLst/>
              <a:latin typeface="+mj-lt"/>
              <a:ea typeface="Times New Roman" panose="02020603050405020304" pitchFamily="18" charset="0"/>
            </a:endParaRPr>
          </a:p>
          <a:p>
            <a:pPr marL="0" marR="0" indent="0">
              <a:lnSpc>
                <a:spcPct val="107000"/>
              </a:lnSpc>
              <a:spcBef>
                <a:spcPts val="0"/>
              </a:spcBef>
              <a:spcAft>
                <a:spcPts val="0"/>
              </a:spcAft>
              <a:buClrTx/>
              <a:buNone/>
            </a:pPr>
            <a:r>
              <a:rPr lang="en-US" sz="2500" dirty="0">
                <a:effectLst/>
                <a:latin typeface="+mj-lt"/>
                <a:ea typeface="Calibri" panose="020F0502020204030204" pitchFamily="34" charset="0"/>
              </a:rPr>
              <a:t>The primary USG regulations for </a:t>
            </a:r>
            <a:r>
              <a:rPr lang="en-US" sz="2500" b="1" dirty="0">
                <a:effectLst/>
                <a:latin typeface="+mj-lt"/>
                <a:ea typeface="Calibri" panose="020F0502020204030204" pitchFamily="34" charset="0"/>
              </a:rPr>
              <a:t>contracts</a:t>
            </a:r>
            <a:r>
              <a:rPr lang="en-US" sz="2500" dirty="0">
                <a:effectLst/>
                <a:latin typeface="+mj-lt"/>
                <a:ea typeface="Calibri" panose="020F0502020204030204" pitchFamily="34" charset="0"/>
              </a:rPr>
              <a:t> (not cooperative agreements). And provides uniform policies and procurement procedures for the USG . These rules provide a consistent purchasing procedure so that government contracts are implemented in a transparent, fair, and impartial manner. </a:t>
            </a:r>
            <a:endParaRPr lang="en-US" sz="2500" b="1" dirty="0">
              <a:latin typeface="+mj-lt"/>
            </a:endParaRPr>
          </a:p>
          <a:p>
            <a:pPr marL="0" indent="0">
              <a:lnSpc>
                <a:spcPct val="107000"/>
              </a:lnSpc>
              <a:spcBef>
                <a:spcPts val="0"/>
              </a:spcBef>
              <a:spcAft>
                <a:spcPts val="0"/>
              </a:spcAft>
              <a:buClrTx/>
              <a:buNone/>
            </a:pPr>
            <a:endParaRPr lang="en-US" sz="2500" b="1" dirty="0">
              <a:latin typeface="+mj-lt"/>
            </a:endParaRPr>
          </a:p>
          <a:p>
            <a:pPr marL="0" indent="0">
              <a:lnSpc>
                <a:spcPct val="107000"/>
              </a:lnSpc>
              <a:spcBef>
                <a:spcPts val="0"/>
              </a:spcBef>
              <a:spcAft>
                <a:spcPts val="0"/>
              </a:spcAft>
              <a:buClrTx/>
              <a:buNone/>
            </a:pPr>
            <a:r>
              <a:rPr lang="en-US" sz="2500" b="1" dirty="0">
                <a:latin typeface="+mj-lt"/>
              </a:rPr>
              <a:t>USAID  Acquisition Regulation (AIDAR) </a:t>
            </a:r>
            <a:r>
              <a:rPr lang="en-US" sz="2500" dirty="0">
                <a:latin typeface="+mj-lt"/>
                <a:hlinkClick r:id="rId4"/>
              </a:rPr>
              <a:t>https://www.usaid.gov/ads/policy/300/aidar</a:t>
            </a:r>
            <a:endParaRPr lang="en-US" sz="2500" dirty="0">
              <a:latin typeface="+mj-lt"/>
            </a:endParaRPr>
          </a:p>
          <a:p>
            <a:pPr marL="0" indent="0">
              <a:lnSpc>
                <a:spcPct val="107000"/>
              </a:lnSpc>
              <a:spcBef>
                <a:spcPts val="0"/>
              </a:spcBef>
              <a:spcAft>
                <a:spcPts val="0"/>
              </a:spcAft>
              <a:buClrTx/>
              <a:buNone/>
            </a:pPr>
            <a:r>
              <a:rPr lang="en-US" sz="2500" dirty="0">
                <a:latin typeface="+mj-lt"/>
              </a:rPr>
              <a:t>Updates the FAR and  provides procedures for the acquisition of services and personal property for </a:t>
            </a:r>
            <a:r>
              <a:rPr lang="en-US" sz="2500" b="1" dirty="0">
                <a:latin typeface="+mj-lt"/>
              </a:rPr>
              <a:t>subcontracts</a:t>
            </a:r>
            <a:r>
              <a:rPr lang="en-US" sz="2500" dirty="0">
                <a:latin typeface="+mj-lt"/>
              </a:rPr>
              <a:t>.  </a:t>
            </a:r>
          </a:p>
          <a:p>
            <a:pPr marL="0" indent="0">
              <a:lnSpc>
                <a:spcPct val="107000"/>
              </a:lnSpc>
              <a:spcBef>
                <a:spcPts val="0"/>
              </a:spcBef>
              <a:spcAft>
                <a:spcPts val="0"/>
              </a:spcAft>
              <a:buClrTx/>
              <a:buNone/>
            </a:pPr>
            <a:endParaRPr lang="en-US" sz="2500" b="1" dirty="0">
              <a:latin typeface="+mj-lt"/>
            </a:endParaRPr>
          </a:p>
          <a:p>
            <a:pPr marL="0" indent="0">
              <a:lnSpc>
                <a:spcPct val="107000"/>
              </a:lnSpc>
              <a:spcBef>
                <a:spcPts val="0"/>
              </a:spcBef>
              <a:spcAft>
                <a:spcPts val="0"/>
              </a:spcAft>
              <a:buClrTx/>
              <a:buNone/>
            </a:pPr>
            <a:r>
              <a:rPr lang="en-US" sz="2500" b="1" dirty="0">
                <a:latin typeface="+mj-lt"/>
              </a:rPr>
              <a:t>Code of Federal Regulations  (CFR).  </a:t>
            </a:r>
            <a:r>
              <a:rPr lang="en-US" sz="2500" dirty="0">
                <a:latin typeface="Avenir Next LT Pro"/>
                <a:hlinkClick r:id="rId5"/>
              </a:rPr>
              <a:t>https</a:t>
            </a:r>
            <a:r>
              <a:rPr lang="en-US" sz="2500" dirty="0">
                <a:ea typeface="+mn-lt"/>
                <a:cs typeface="+mn-lt"/>
                <a:hlinkClick r:id="rId5"/>
              </a:rPr>
              <a:t>://www.ecfr.gov/current/title-2/subtitle-A/chapter-II/part-200?toc=1</a:t>
            </a:r>
            <a:r>
              <a:rPr lang="en-US" sz="2500" dirty="0">
                <a:ea typeface="+mn-lt"/>
                <a:cs typeface="+mn-lt"/>
              </a:rPr>
              <a:t> </a:t>
            </a:r>
            <a:r>
              <a:rPr lang="en-US" sz="2500" dirty="0">
                <a:latin typeface="Avenir Next LT Pro Light"/>
                <a:ea typeface="+mn-lt"/>
                <a:cs typeface="+mn-lt"/>
              </a:rPr>
              <a:t>a</a:t>
            </a:r>
            <a:r>
              <a:rPr lang="en-US" sz="2500" dirty="0">
                <a:latin typeface="+mj-lt"/>
              </a:rPr>
              <a:t> table of previous and new rules and regulations to be applied to </a:t>
            </a:r>
            <a:r>
              <a:rPr lang="en-US" sz="2500" b="1" dirty="0">
                <a:latin typeface="+mj-lt"/>
              </a:rPr>
              <a:t>subawards. </a:t>
            </a:r>
          </a:p>
          <a:p>
            <a:pPr marL="0" indent="0">
              <a:lnSpc>
                <a:spcPct val="107000"/>
              </a:lnSpc>
              <a:spcBef>
                <a:spcPts val="0"/>
              </a:spcBef>
              <a:spcAft>
                <a:spcPts val="0"/>
              </a:spcAft>
              <a:buClrTx/>
              <a:buNone/>
            </a:pPr>
            <a:endParaRPr lang="en-US" sz="2500" b="1" dirty="0">
              <a:latin typeface="+mj-lt"/>
            </a:endParaRPr>
          </a:p>
          <a:p>
            <a:pPr marL="0" indent="0">
              <a:lnSpc>
                <a:spcPct val="107000"/>
              </a:lnSpc>
              <a:spcBef>
                <a:spcPts val="0"/>
              </a:spcBef>
              <a:spcAft>
                <a:spcPts val="0"/>
              </a:spcAft>
              <a:buClrTx/>
              <a:buNone/>
            </a:pPr>
            <a:r>
              <a:rPr lang="en-US" sz="2500" b="1" dirty="0">
                <a:latin typeface="+mj-lt"/>
              </a:rPr>
              <a:t>Automated Directives System (ADS) . </a:t>
            </a:r>
            <a:r>
              <a:rPr lang="en-US" sz="2500" i="0" dirty="0">
                <a:solidFill>
                  <a:srgbClr val="212721"/>
                </a:solidFill>
                <a:effectLst/>
                <a:latin typeface="+mj-lt"/>
                <a:hlinkClick r:id="rId6"/>
              </a:rPr>
              <a:t>https://www.usaid.gov/about-us/agency-policy</a:t>
            </a:r>
            <a:endParaRPr lang="en-US" sz="2500" b="1" dirty="0">
              <a:latin typeface="+mj-lt"/>
            </a:endParaRPr>
          </a:p>
          <a:p>
            <a:pPr marL="0" indent="0">
              <a:lnSpc>
                <a:spcPct val="107000"/>
              </a:lnSpc>
              <a:spcBef>
                <a:spcPts val="0"/>
              </a:spcBef>
              <a:spcAft>
                <a:spcPts val="0"/>
              </a:spcAft>
              <a:buClrTx/>
              <a:buNone/>
            </a:pPr>
            <a:r>
              <a:rPr lang="en-US" sz="2500" dirty="0">
                <a:latin typeface="+mj-lt"/>
              </a:rPr>
              <a:t>C</a:t>
            </a:r>
            <a:r>
              <a:rPr lang="en-US" sz="2500" i="0" dirty="0">
                <a:solidFill>
                  <a:srgbClr val="212721"/>
                </a:solidFill>
                <a:effectLst/>
                <a:latin typeface="+mj-lt"/>
              </a:rPr>
              <a:t>on</a:t>
            </a:r>
            <a:r>
              <a:rPr lang="en-US" sz="2500" b="0" i="0" dirty="0">
                <a:solidFill>
                  <a:srgbClr val="212721"/>
                </a:solidFill>
                <a:effectLst/>
                <a:latin typeface="+mj-lt"/>
              </a:rPr>
              <a:t>tains continually updated </a:t>
            </a:r>
            <a:r>
              <a:rPr lang="en-US" sz="2500" dirty="0">
                <a:solidFill>
                  <a:srgbClr val="212721"/>
                </a:solidFill>
                <a:latin typeface="+mj-lt"/>
              </a:rPr>
              <a:t>electronic </a:t>
            </a:r>
            <a:r>
              <a:rPr lang="en-US" sz="2500" b="0" i="0" dirty="0">
                <a:solidFill>
                  <a:srgbClr val="212721"/>
                </a:solidFill>
                <a:effectLst/>
                <a:latin typeface="+mj-lt"/>
              </a:rPr>
              <a:t>policies and procedures </a:t>
            </a:r>
            <a:r>
              <a:rPr lang="en-US" sz="2500" dirty="0">
                <a:solidFill>
                  <a:srgbClr val="212721"/>
                </a:solidFill>
                <a:latin typeface="+mj-lt"/>
              </a:rPr>
              <a:t>for </a:t>
            </a:r>
            <a:r>
              <a:rPr lang="en-US" sz="2500" b="0" i="0" dirty="0">
                <a:solidFill>
                  <a:srgbClr val="212721"/>
                </a:solidFill>
                <a:effectLst/>
                <a:latin typeface="+mj-lt"/>
              </a:rPr>
              <a:t>Acquisition (contracts) and Assistance (subaward</a:t>
            </a:r>
            <a:r>
              <a:rPr lang="en-US" sz="2500" dirty="0">
                <a:solidFill>
                  <a:srgbClr val="212721"/>
                </a:solidFill>
                <a:latin typeface="+mj-lt"/>
              </a:rPr>
              <a:t>).</a:t>
            </a:r>
            <a:endParaRPr lang="en-ZA" sz="2500" b="1" dirty="0">
              <a:solidFill>
                <a:srgbClr val="000000"/>
              </a:solidFill>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2081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9E0F-D225-F1DB-767C-C196AE24395B}"/>
              </a:ext>
            </a:extLst>
          </p:cNvPr>
          <p:cNvSpPr>
            <a:spLocks noGrp="1"/>
          </p:cNvSpPr>
          <p:nvPr>
            <p:ph type="title"/>
          </p:nvPr>
        </p:nvSpPr>
        <p:spPr/>
        <p:txBody>
          <a:bodyPr/>
          <a:lstStyle/>
          <a:p>
            <a:r>
              <a:rPr lang="en-US"/>
              <a:t>Documents to Share with Sub</a:t>
            </a:r>
          </a:p>
        </p:txBody>
      </p:sp>
      <p:sp>
        <p:nvSpPr>
          <p:cNvPr id="5" name="Content Placeholder 4">
            <a:extLst>
              <a:ext uri="{FF2B5EF4-FFF2-40B4-BE49-F238E27FC236}">
                <a16:creationId xmlns:a16="http://schemas.microsoft.com/office/drawing/2014/main" id="{56341E03-B209-114A-7022-58D2894409A9}"/>
              </a:ext>
            </a:extLst>
          </p:cNvPr>
          <p:cNvSpPr>
            <a:spLocks noGrp="1"/>
          </p:cNvSpPr>
          <p:nvPr>
            <p:ph idx="1"/>
          </p:nvPr>
        </p:nvSpPr>
        <p:spPr/>
        <p:txBody>
          <a:bodyPr vert="horz" lIns="0" tIns="45720" rIns="0" bIns="45720" rtlCol="0" anchor="t">
            <a:normAutofit/>
          </a:bodyPr>
          <a:lstStyle/>
          <a:p>
            <a:r>
              <a:rPr lang="en-US" dirty="0"/>
              <a:t>Prime award notification of approval with clear start date of the project and award amount.</a:t>
            </a:r>
          </a:p>
          <a:p>
            <a:r>
              <a:rPr lang="en-US" dirty="0"/>
              <a:t>1. Approved agreement with clear terms and conditions of the award, proposal, and project, including reporting requirements, types of reports (financial and programmatic), frequency of reporting requirements, reporting period and due dates, and reporting contents and Special Award Conditions, if applicable.</a:t>
            </a:r>
          </a:p>
          <a:p>
            <a:r>
              <a:rPr lang="en-US" dirty="0"/>
              <a:t>2. Final technical proposal approved, with project description or scope of work and detailed budget approved.</a:t>
            </a:r>
          </a:p>
          <a:p>
            <a:r>
              <a:rPr lang="en-US" dirty="0"/>
              <a:t>3. Guiding document on operations from donor, such as relevant applicable ADS, 2CFR200, etc.</a:t>
            </a:r>
          </a:p>
        </p:txBody>
      </p:sp>
    </p:spTree>
    <p:extLst>
      <p:ext uri="{BB962C8B-B14F-4D97-AF65-F5344CB8AC3E}">
        <p14:creationId xmlns:p14="http://schemas.microsoft.com/office/powerpoint/2010/main" val="2718980226"/>
      </p:ext>
    </p:extLst>
  </p:cSld>
  <p:clrMapOvr>
    <a:masterClrMapping/>
  </p:clrMapOvr>
  <p:extLst>
    <p:ext uri="{6950BFC3-D8DA-4A85-94F7-54DA5524770B}">
      <p188:commentRel xmlns:p188="http://schemas.microsoft.com/office/powerpoint/2018/8/main" r:id="rId2"/>
    </p:ext>
  </p:extLs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FB24-E390-3885-60F5-0B6E23AD4B2D}"/>
              </a:ext>
            </a:extLst>
          </p:cNvPr>
          <p:cNvSpPr>
            <a:spLocks noGrp="1"/>
          </p:cNvSpPr>
          <p:nvPr>
            <p:ph type="title"/>
          </p:nvPr>
        </p:nvSpPr>
        <p:spPr/>
        <p:txBody>
          <a:bodyPr/>
          <a:lstStyle/>
          <a:p>
            <a:r>
              <a:rPr lang="en-US"/>
              <a:t>Donor Approval</a:t>
            </a:r>
          </a:p>
        </p:txBody>
      </p:sp>
      <p:sp>
        <p:nvSpPr>
          <p:cNvPr id="3" name="Content Placeholder 2">
            <a:extLst>
              <a:ext uri="{FF2B5EF4-FFF2-40B4-BE49-F238E27FC236}">
                <a16:creationId xmlns:a16="http://schemas.microsoft.com/office/drawing/2014/main" id="{BD511D1F-10C4-1CB8-49B3-622EE221DD62}"/>
              </a:ext>
            </a:extLst>
          </p:cNvPr>
          <p:cNvSpPr>
            <a:spLocks noGrp="1"/>
          </p:cNvSpPr>
          <p:nvPr>
            <p:ph idx="1"/>
          </p:nvPr>
        </p:nvSpPr>
        <p:spPr/>
        <p:txBody>
          <a:bodyPr/>
          <a:lstStyle/>
          <a:p>
            <a:pPr marL="91440" marR="0" lvl="0" indent="-91440" algn="l" defTabSz="914400" rtl="0" eaLnBrk="1" fontAlgn="auto" latinLnBrk="0" hangingPunct="1">
              <a:lnSpc>
                <a:spcPct val="110000"/>
              </a:lnSpc>
              <a:spcBef>
                <a:spcPts val="1200"/>
              </a:spcBef>
              <a:spcAft>
                <a:spcPts val="200"/>
              </a:spcAft>
              <a:buClr>
                <a:srgbClr val="29A8E7"/>
              </a:buClr>
              <a:buSzPct val="100000"/>
              <a:buFont typeface="Calibri" panose="020F0502020204030204" pitchFamily="34" charset="0"/>
              <a:buChar char=" "/>
              <a:tabLst/>
              <a:defRPr/>
            </a:pPr>
            <a:r>
              <a:rPr kumimoji="0" lang="en-US" b="0" i="0" u="none" strike="noStrike" kern="1200" cap="none" spc="0" normalizeH="0" baseline="0" noProof="0" dirty="0">
                <a:ln>
                  <a:noFill/>
                </a:ln>
                <a:solidFill>
                  <a:srgbClr val="000000">
                    <a:lumMod val="75000"/>
                    <a:lumOff val="25000"/>
                  </a:srgbClr>
                </a:solidFill>
                <a:effectLst/>
                <a:uLnTx/>
                <a:uFillTx/>
                <a:ea typeface="Yu Mincho" panose="02020400000000000000" pitchFamily="18" charset="-128"/>
                <a:cs typeface="+mn-cs"/>
              </a:rPr>
              <a:t>The prime must request and obtain in writing USAID approvals for subawards. </a:t>
            </a:r>
          </a:p>
          <a:p>
            <a:pPr marL="91440" marR="0" lvl="0" indent="-91440" algn="l" defTabSz="914400" rtl="0" eaLnBrk="1" fontAlgn="auto" latinLnBrk="0" hangingPunct="1">
              <a:lnSpc>
                <a:spcPct val="110000"/>
              </a:lnSpc>
              <a:spcBef>
                <a:spcPts val="1200"/>
              </a:spcBef>
              <a:spcAft>
                <a:spcPts val="200"/>
              </a:spcAft>
              <a:buClr>
                <a:srgbClr val="29A8E7"/>
              </a:buClr>
              <a:buSzPct val="100000"/>
              <a:buFont typeface="Calibri" panose="020F0502020204030204" pitchFamily="34" charset="0"/>
              <a:buChar char=" "/>
              <a:tabLst/>
              <a:defRPr/>
            </a:pPr>
            <a:r>
              <a:rPr kumimoji="0" lang="en-US" b="0" i="0" u="none" strike="noStrike" kern="1200" cap="none" spc="0" normalizeH="0" baseline="0" noProof="0" dirty="0">
                <a:ln>
                  <a:noFill/>
                </a:ln>
                <a:solidFill>
                  <a:srgbClr val="000000">
                    <a:lumMod val="75000"/>
                    <a:lumOff val="25000"/>
                  </a:srgbClr>
                </a:solidFill>
                <a:effectLst/>
                <a:uLnTx/>
                <a:uFillTx/>
                <a:ea typeface="Yu Mincho" panose="02020400000000000000" pitchFamily="18" charset="-128"/>
                <a:cs typeface="+mn-cs"/>
              </a:rPr>
              <a:t>Requirements to obtain approval are outlined in the “substantial involvement” section of the award document. </a:t>
            </a:r>
            <a:endParaRPr kumimoji="0" lang="en-US" b="0" i="0" u="none" strike="noStrike" kern="1200" cap="none" spc="0" normalizeH="0" baseline="0" noProof="0" dirty="0">
              <a:ln>
                <a:noFill/>
              </a:ln>
              <a:solidFill>
                <a:srgbClr val="000000">
                  <a:lumMod val="75000"/>
                  <a:lumOff val="25000"/>
                </a:srgbClr>
              </a:solidFill>
              <a:effectLst/>
              <a:uLnTx/>
              <a:uFillTx/>
              <a:ea typeface="+mn-ea"/>
              <a:cs typeface="+mn-cs"/>
            </a:endParaRPr>
          </a:p>
          <a:p>
            <a:endParaRPr lang="en-US" dirty="0"/>
          </a:p>
        </p:txBody>
      </p:sp>
    </p:spTree>
    <p:extLst>
      <p:ext uri="{BB962C8B-B14F-4D97-AF65-F5344CB8AC3E}">
        <p14:creationId xmlns:p14="http://schemas.microsoft.com/office/powerpoint/2010/main" val="34532709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47D3-FB7B-BDEF-B9E6-77C36F6B57B1}"/>
              </a:ext>
            </a:extLst>
          </p:cNvPr>
          <p:cNvSpPr>
            <a:spLocks noGrp="1"/>
          </p:cNvSpPr>
          <p:nvPr>
            <p:ph type="title"/>
          </p:nvPr>
        </p:nvSpPr>
        <p:spPr/>
        <p:txBody>
          <a:bodyPr/>
          <a:lstStyle/>
          <a:p>
            <a:r>
              <a:rPr lang="en-US"/>
              <a:t>Annual Workplan</a:t>
            </a:r>
          </a:p>
        </p:txBody>
      </p:sp>
      <p:sp>
        <p:nvSpPr>
          <p:cNvPr id="3" name="Content Placeholder 2">
            <a:extLst>
              <a:ext uri="{FF2B5EF4-FFF2-40B4-BE49-F238E27FC236}">
                <a16:creationId xmlns:a16="http://schemas.microsoft.com/office/drawing/2014/main" id="{05DD9C26-52F4-4E05-B9B2-92B6A0A0FC7F}"/>
              </a:ext>
            </a:extLst>
          </p:cNvPr>
          <p:cNvSpPr>
            <a:spLocks noGrp="1"/>
          </p:cNvSpPr>
          <p:nvPr>
            <p:ph idx="1"/>
          </p:nvPr>
        </p:nvSpPr>
        <p:spPr/>
        <p:txBody>
          <a:bodyPr vert="horz" lIns="0" tIns="45720" rIns="0" bIns="45720" rtlCol="0" anchor="t">
            <a:normAutofit/>
          </a:bodyPr>
          <a:lstStyle/>
          <a:p>
            <a:r>
              <a:rPr lang="en-US" dirty="0"/>
              <a:t>Subs must prepare annual work plans for the prime to approve. </a:t>
            </a:r>
          </a:p>
          <a:p>
            <a:r>
              <a:rPr lang="en-US" dirty="0"/>
              <a:t>The work plan must align with the subaward and the prime's award.</a:t>
            </a:r>
          </a:p>
        </p:txBody>
      </p:sp>
    </p:spTree>
    <p:extLst>
      <p:ext uri="{BB962C8B-B14F-4D97-AF65-F5344CB8AC3E}">
        <p14:creationId xmlns:p14="http://schemas.microsoft.com/office/powerpoint/2010/main" val="38088286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4765-56D9-B94C-3018-183E44E102EE}"/>
              </a:ext>
            </a:extLst>
          </p:cNvPr>
          <p:cNvSpPr>
            <a:spLocks noGrp="1"/>
          </p:cNvSpPr>
          <p:nvPr>
            <p:ph type="title"/>
          </p:nvPr>
        </p:nvSpPr>
        <p:spPr/>
        <p:txBody>
          <a:bodyPr/>
          <a:lstStyle/>
          <a:p>
            <a:r>
              <a:rPr lang="en-US"/>
              <a:t>Activity Monitoring Evaluation and Learning Plan (AMELP)</a:t>
            </a:r>
          </a:p>
        </p:txBody>
      </p:sp>
      <p:sp>
        <p:nvSpPr>
          <p:cNvPr id="3" name="Content Placeholder 2">
            <a:extLst>
              <a:ext uri="{FF2B5EF4-FFF2-40B4-BE49-F238E27FC236}">
                <a16:creationId xmlns:a16="http://schemas.microsoft.com/office/drawing/2014/main" id="{7AB24CBF-5743-37DD-CDCC-E85C5A13C67E}"/>
              </a:ext>
            </a:extLst>
          </p:cNvPr>
          <p:cNvSpPr>
            <a:spLocks noGrp="1"/>
          </p:cNvSpPr>
          <p:nvPr>
            <p:ph idx="1"/>
          </p:nvPr>
        </p:nvSpPr>
        <p:spPr/>
        <p:txBody>
          <a:bodyPr>
            <a:normAutofit/>
          </a:bodyPr>
          <a:lstStyle/>
          <a:p>
            <a:r>
              <a:rPr lang="en-US" sz="2400" dirty="0">
                <a:effectLst/>
                <a:latin typeface="Avenir Next LT Pro Light" panose="020B0304020202020204" pitchFamily="34" charset="0"/>
                <a:ea typeface="Yu Mincho" panose="02020400000000000000" pitchFamily="18" charset="-128"/>
              </a:rPr>
              <a:t>This is the document that guides activity monitoring and learning.</a:t>
            </a:r>
          </a:p>
          <a:p>
            <a:r>
              <a:rPr lang="en-US" sz="2400" dirty="0">
                <a:latin typeface="Avenir Next LT Pro Light" panose="020B0304020202020204" pitchFamily="34" charset="0"/>
                <a:ea typeface="Yu Mincho" panose="02020400000000000000" pitchFamily="18" charset="-128"/>
              </a:rPr>
              <a:t>The </a:t>
            </a:r>
            <a:r>
              <a:rPr lang="en-US" sz="2400" dirty="0">
                <a:effectLst/>
                <a:latin typeface="Avenir Next LT Pro Light" panose="020B0304020202020204" pitchFamily="34" charset="0"/>
                <a:ea typeface="Yu Mincho" panose="02020400000000000000" pitchFamily="18" charset="-128"/>
              </a:rPr>
              <a:t>purpose of the AMELP is to lay out a plan for collecting, evaluating, and validating data that will be used to measure overall progress over time. </a:t>
            </a:r>
          </a:p>
          <a:p>
            <a:r>
              <a:rPr lang="en-US" sz="2400" dirty="0">
                <a:effectLst/>
                <a:latin typeface="Avenir Next LT Pro Light" panose="020B0304020202020204" pitchFamily="34" charset="0"/>
                <a:ea typeface="Yu Mincho" panose="02020400000000000000" pitchFamily="18" charset="-128"/>
              </a:rPr>
              <a:t>The AMELP lists the performance indicators with annual targets. </a:t>
            </a:r>
          </a:p>
          <a:p>
            <a:r>
              <a:rPr lang="en-US" sz="2400" dirty="0">
                <a:effectLst/>
                <a:latin typeface="Avenir Next LT Pro Light" panose="020B0304020202020204" pitchFamily="34" charset="0"/>
                <a:ea typeface="Yu Mincho" panose="02020400000000000000" pitchFamily="18" charset="-128"/>
              </a:rPr>
              <a:t>The AMELP should explain how data and information will be collected, analyzed, and used; and the cost effectiveness of such activities.</a:t>
            </a:r>
            <a:endParaRPr lang="en-US" sz="2400" dirty="0">
              <a:latin typeface="Avenir Next LT Pro Light" panose="020B0304020202020204" pitchFamily="34" charset="0"/>
            </a:endParaRPr>
          </a:p>
        </p:txBody>
      </p:sp>
    </p:spTree>
    <p:extLst>
      <p:ext uri="{BB962C8B-B14F-4D97-AF65-F5344CB8AC3E}">
        <p14:creationId xmlns:p14="http://schemas.microsoft.com/office/powerpoint/2010/main" val="13107683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57EAA-B079-30B3-DFF0-79A65C3D3E9F}"/>
              </a:ext>
            </a:extLst>
          </p:cNvPr>
          <p:cNvSpPr>
            <a:spLocks noGrp="1"/>
          </p:cNvSpPr>
          <p:nvPr>
            <p:ph idx="1"/>
          </p:nvPr>
        </p:nvSpPr>
        <p:spPr/>
        <p:txBody>
          <a:bodyPr/>
          <a:lstStyle/>
          <a:p>
            <a:pPr marL="0" marR="0" lvl="0" indent="0" algn="just">
              <a:lnSpc>
                <a:spcPct val="107000"/>
              </a:lnSpc>
              <a:spcBef>
                <a:spcPts val="0"/>
              </a:spcBef>
              <a:spcAft>
                <a:spcPts val="0"/>
              </a:spcAft>
              <a:buClrTx/>
              <a:buNone/>
              <a:tabLst>
                <a:tab pos="1624965" algn="l"/>
                <a:tab pos="6446520" algn="r"/>
              </a:tabLst>
            </a:pPr>
            <a:r>
              <a:rPr lang="en-US" sz="2000" b="1" dirty="0">
                <a:effectLst/>
                <a:latin typeface="Segoe UI" panose="020B0502040204020203" pitchFamily="34" charset="0"/>
                <a:ea typeface="Yu Mincho" panose="02020400000000000000" pitchFamily="18" charset="-128"/>
                <a:cs typeface="Arial" panose="020B0604020202020204" pitchFamily="34" charset="0"/>
              </a:rPr>
              <a:t>Learning Objectives </a:t>
            </a:r>
          </a:p>
          <a:p>
            <a:pPr marL="0" marR="0" lvl="0" indent="0" algn="just">
              <a:lnSpc>
                <a:spcPct val="107000"/>
              </a:lnSpc>
              <a:spcBef>
                <a:spcPts val="0"/>
              </a:spcBef>
              <a:spcAft>
                <a:spcPts val="0"/>
              </a:spcAft>
              <a:buClrTx/>
              <a:buNone/>
              <a:tabLst>
                <a:tab pos="1624965" algn="l"/>
                <a:tab pos="6446520" algn="r"/>
              </a:tabLst>
            </a:pPr>
            <a:endParaRPr lang="en-US" sz="2000" dirty="0">
              <a:latin typeface="Segoe UI" panose="020B0502040204020203" pitchFamily="34" charset="0"/>
              <a:ea typeface="Yu Mincho" panose="02020400000000000000" pitchFamily="18" charset="-128"/>
              <a:cs typeface="Arial" panose="020B0604020202020204" pitchFamily="34" charset="0"/>
            </a:endParaRPr>
          </a:p>
          <a:p>
            <a:pPr marL="0" marR="0" lvl="0" indent="0" algn="just">
              <a:lnSpc>
                <a:spcPct val="107000"/>
              </a:lnSpc>
              <a:spcBef>
                <a:spcPts val="0"/>
              </a:spcBef>
              <a:spcAft>
                <a:spcPts val="0"/>
              </a:spcAft>
              <a:buClrTx/>
              <a:buNone/>
              <a:tabLst>
                <a:tab pos="1624965" algn="l"/>
                <a:tab pos="6446520" algn="r"/>
              </a:tabLst>
            </a:pPr>
            <a:r>
              <a:rPr lang="en-US" sz="2000" dirty="0">
                <a:effectLst/>
                <a:latin typeface="Segoe UI" panose="020B0502040204020203" pitchFamily="34" charset="0"/>
                <a:ea typeface="Yu Mincho" panose="02020400000000000000" pitchFamily="18" charset="-128"/>
                <a:cs typeface="Arial" panose="020B0604020202020204" pitchFamily="34" charset="0"/>
              </a:rPr>
              <a:t>1.  Understand the different types of reports that the prime should receive.  </a:t>
            </a:r>
          </a:p>
          <a:p>
            <a:pPr marL="0" marR="0" lvl="0" indent="0" algn="just">
              <a:lnSpc>
                <a:spcPct val="107000"/>
              </a:lnSpc>
              <a:spcBef>
                <a:spcPts val="0"/>
              </a:spcBef>
              <a:spcAft>
                <a:spcPts val="0"/>
              </a:spcAft>
              <a:buClrTx/>
              <a:buNone/>
              <a:tabLst>
                <a:tab pos="1624965" algn="l"/>
                <a:tab pos="6446520" algn="r"/>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ClrTx/>
              <a:buNone/>
              <a:tabLst>
                <a:tab pos="1624965" algn="l"/>
                <a:tab pos="6446520" algn="r"/>
              </a:tabLst>
            </a:pPr>
            <a:r>
              <a:rPr lang="en-US" sz="2000" dirty="0">
                <a:effectLst/>
                <a:latin typeface="Segoe UI" panose="020B0502040204020203" pitchFamily="34" charset="0"/>
                <a:ea typeface="Yu Mincho" panose="02020400000000000000" pitchFamily="18" charset="-128"/>
                <a:cs typeface="Arial" panose="020B0604020202020204" pitchFamily="34" charset="0"/>
              </a:rPr>
              <a:t>2. Understand the information required for financial reports, reports on performance progress, </a:t>
            </a:r>
            <a:r>
              <a:rPr lang="en-US" dirty="0">
                <a:latin typeface="Segoe UI" panose="020B0502040204020203" pitchFamily="34" charset="0"/>
                <a:ea typeface="Yu Mincho" panose="02020400000000000000" pitchFamily="18" charset="-128"/>
                <a:cs typeface="Arial" panose="020B0604020202020204" pitchFamily="34" charset="0"/>
              </a:rPr>
              <a:t>d</a:t>
            </a:r>
            <a:r>
              <a:rPr lang="en-US" sz="2000" dirty="0">
                <a:effectLst/>
                <a:latin typeface="Segoe UI" panose="020B0502040204020203" pitchFamily="34" charset="0"/>
                <a:ea typeface="Yu Mincho" panose="02020400000000000000" pitchFamily="18" charset="-128"/>
                <a:cs typeface="Arial" panose="020B0604020202020204" pitchFamily="34" charset="0"/>
              </a:rPr>
              <a:t>ata submissions, marking and communication, and the program’s environmental impact.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l" rtl="0" fontAlgn="base">
              <a:buClrTx/>
              <a:buNone/>
            </a:pPr>
            <a:endParaRPr lang="en-US" dirty="0"/>
          </a:p>
        </p:txBody>
      </p:sp>
      <p:sp>
        <p:nvSpPr>
          <p:cNvPr id="6" name="Title 1">
            <a:extLst>
              <a:ext uri="{FF2B5EF4-FFF2-40B4-BE49-F238E27FC236}">
                <a16:creationId xmlns:a16="http://schemas.microsoft.com/office/drawing/2014/main" id="{90BFE19E-BA75-4983-9E7A-1EF53B8786B9}"/>
              </a:ext>
            </a:extLst>
          </p:cNvPr>
          <p:cNvSpPr>
            <a:spLocks noGrp="1"/>
          </p:cNvSpPr>
          <p:nvPr>
            <p:ph type="title"/>
          </p:nvPr>
        </p:nvSpPr>
        <p:spPr>
          <a:xfrm>
            <a:off x="1097280" y="286605"/>
            <a:ext cx="10058400" cy="1450757"/>
          </a:xfrm>
        </p:spPr>
        <p:txBody>
          <a:bodyPr/>
          <a:lstStyle/>
          <a:p>
            <a:r>
              <a:rPr lang="en-US" b="1"/>
              <a:t>Session 7: Subaward Reporting </a:t>
            </a:r>
          </a:p>
        </p:txBody>
      </p:sp>
    </p:spTree>
    <p:extLst>
      <p:ext uri="{BB962C8B-B14F-4D97-AF65-F5344CB8AC3E}">
        <p14:creationId xmlns:p14="http://schemas.microsoft.com/office/powerpoint/2010/main" val="30172212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7BC88-702C-B9FB-E78F-C3A2FAFEF641}"/>
              </a:ext>
            </a:extLst>
          </p:cNvPr>
          <p:cNvSpPr txBox="1">
            <a:spLocks/>
          </p:cNvSpPr>
          <p:nvPr/>
        </p:nvSpPr>
        <p:spPr>
          <a:xfrm>
            <a:off x="1249680" y="2487260"/>
            <a:ext cx="10058400" cy="3760891"/>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nSpc>
                <a:spcPct val="87000"/>
              </a:lnSpc>
              <a:spcBef>
                <a:spcPts val="0"/>
              </a:spcBef>
              <a:spcAft>
                <a:spcPts val="0"/>
              </a:spcAft>
              <a:buClrTx/>
              <a:buFont typeface="+mj-lt"/>
              <a:buAutoNum type="arabicPeriod"/>
            </a:pPr>
            <a:r>
              <a:rPr lang="en-US" sz="3200" dirty="0"/>
              <a:t>Required Reports</a:t>
            </a:r>
          </a:p>
          <a:p>
            <a:pPr marL="514350" indent="-514350">
              <a:lnSpc>
                <a:spcPct val="87000"/>
              </a:lnSpc>
              <a:spcBef>
                <a:spcPts val="0"/>
              </a:spcBef>
              <a:spcAft>
                <a:spcPts val="0"/>
              </a:spcAft>
              <a:buClrTx/>
              <a:buFont typeface="+mj-lt"/>
              <a:buAutoNum type="arabicPeriod"/>
            </a:pPr>
            <a:r>
              <a:rPr lang="en-US" sz="3200" dirty="0"/>
              <a:t>Program Income</a:t>
            </a:r>
          </a:p>
          <a:p>
            <a:pPr marL="514350" indent="-514350">
              <a:lnSpc>
                <a:spcPct val="87000"/>
              </a:lnSpc>
              <a:spcBef>
                <a:spcPts val="0"/>
              </a:spcBef>
              <a:spcAft>
                <a:spcPts val="0"/>
              </a:spcAft>
              <a:buClrTx/>
              <a:buFont typeface="+mj-lt"/>
              <a:buAutoNum type="arabicPeriod"/>
            </a:pPr>
            <a:r>
              <a:rPr lang="en-US" sz="3200" dirty="0"/>
              <a:t>Financial Reporting</a:t>
            </a:r>
          </a:p>
          <a:p>
            <a:pPr marL="514350" indent="-514350">
              <a:lnSpc>
                <a:spcPct val="87000"/>
              </a:lnSpc>
              <a:spcBef>
                <a:spcPts val="0"/>
              </a:spcBef>
              <a:spcAft>
                <a:spcPts val="0"/>
              </a:spcAft>
              <a:buClrTx/>
              <a:buFont typeface="+mj-lt"/>
              <a:buAutoNum type="arabicPeriod"/>
            </a:pPr>
            <a:r>
              <a:rPr lang="en-US" sz="3200" dirty="0"/>
              <a:t>Cost Share</a:t>
            </a:r>
          </a:p>
          <a:p>
            <a:pPr marL="514350" indent="-514350">
              <a:lnSpc>
                <a:spcPct val="87000"/>
              </a:lnSpc>
              <a:spcBef>
                <a:spcPts val="0"/>
              </a:spcBef>
              <a:spcAft>
                <a:spcPts val="0"/>
              </a:spcAft>
              <a:buClrTx/>
              <a:buFont typeface="+mj-lt"/>
              <a:buAutoNum type="arabicPeriod"/>
            </a:pPr>
            <a:r>
              <a:rPr lang="en-US" sz="3200" dirty="0"/>
              <a:t>Value-Added Tax</a:t>
            </a:r>
          </a:p>
          <a:p>
            <a:pPr marL="514350" indent="-514350">
              <a:lnSpc>
                <a:spcPct val="87000"/>
              </a:lnSpc>
              <a:spcBef>
                <a:spcPts val="0"/>
              </a:spcBef>
              <a:spcAft>
                <a:spcPts val="0"/>
              </a:spcAft>
              <a:buClrTx/>
              <a:buFont typeface="+mj-lt"/>
              <a:buAutoNum type="arabicPeriod"/>
            </a:pPr>
            <a:r>
              <a:rPr lang="en-US" sz="3200" dirty="0"/>
              <a:t>Progress Reports</a:t>
            </a:r>
          </a:p>
          <a:p>
            <a:pPr marL="514350" indent="-514350">
              <a:lnSpc>
                <a:spcPct val="87000"/>
              </a:lnSpc>
              <a:spcBef>
                <a:spcPts val="0"/>
              </a:spcBef>
              <a:spcAft>
                <a:spcPts val="0"/>
              </a:spcAft>
              <a:buClrTx/>
              <a:buFont typeface="+mj-lt"/>
              <a:buAutoNum type="arabicPeriod"/>
            </a:pPr>
            <a:r>
              <a:rPr lang="en-US" sz="3200" dirty="0"/>
              <a:t>Marking and Branding</a:t>
            </a:r>
            <a:endParaRPr lang="en-US" sz="2800" dirty="0"/>
          </a:p>
          <a:p>
            <a:pPr marL="0" indent="0">
              <a:buNone/>
            </a:pPr>
            <a:endParaRPr lang="en-US" sz="1000" b="1" dirty="0">
              <a:solidFill>
                <a:schemeClr val="tx1"/>
              </a:solidFill>
              <a:cs typeface="Calibri" panose="020F0502020204030204" pitchFamily="34" charset="0"/>
            </a:endParaRPr>
          </a:p>
          <a:p>
            <a:pPr marL="0" indent="0">
              <a:buFont typeface="Calibri" panose="020F0502020204030204" pitchFamily="34" charset="0"/>
              <a:buNone/>
            </a:pPr>
            <a:endParaRPr lang="en-US" dirty="0"/>
          </a:p>
        </p:txBody>
      </p:sp>
      <p:sp>
        <p:nvSpPr>
          <p:cNvPr id="6" name="Title 1">
            <a:extLst>
              <a:ext uri="{FF2B5EF4-FFF2-40B4-BE49-F238E27FC236}">
                <a16:creationId xmlns:a16="http://schemas.microsoft.com/office/drawing/2014/main" id="{CF2C02E1-F537-25DF-E15B-CDF217E2741A}"/>
              </a:ext>
            </a:extLst>
          </p:cNvPr>
          <p:cNvSpPr>
            <a:spLocks noGrp="1"/>
          </p:cNvSpPr>
          <p:nvPr>
            <p:ph type="title"/>
          </p:nvPr>
        </p:nvSpPr>
        <p:spPr>
          <a:xfrm>
            <a:off x="1097280" y="286605"/>
            <a:ext cx="10058400" cy="1450757"/>
          </a:xfrm>
        </p:spPr>
        <p:txBody>
          <a:bodyPr/>
          <a:lstStyle/>
          <a:p>
            <a:r>
              <a:rPr lang="en-US" b="1" dirty="0"/>
              <a:t>Topics for Subaward Reporting </a:t>
            </a:r>
          </a:p>
        </p:txBody>
      </p:sp>
    </p:spTree>
    <p:extLst>
      <p:ext uri="{BB962C8B-B14F-4D97-AF65-F5344CB8AC3E}">
        <p14:creationId xmlns:p14="http://schemas.microsoft.com/office/powerpoint/2010/main" val="31039810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3C07-A9D4-6319-5307-4BA1E04F5989}"/>
              </a:ext>
            </a:extLst>
          </p:cNvPr>
          <p:cNvSpPr>
            <a:spLocks noGrp="1"/>
          </p:cNvSpPr>
          <p:nvPr>
            <p:ph type="title"/>
          </p:nvPr>
        </p:nvSpPr>
        <p:spPr/>
        <p:txBody>
          <a:bodyPr/>
          <a:lstStyle/>
          <a:p>
            <a:r>
              <a:rPr lang="en-US"/>
              <a:t>Subs Required Reports </a:t>
            </a:r>
          </a:p>
        </p:txBody>
      </p:sp>
      <p:sp>
        <p:nvSpPr>
          <p:cNvPr id="3" name="Content Placeholder 2">
            <a:extLst>
              <a:ext uri="{FF2B5EF4-FFF2-40B4-BE49-F238E27FC236}">
                <a16:creationId xmlns:a16="http://schemas.microsoft.com/office/drawing/2014/main" id="{00D9B6EA-905C-648A-29AD-58E403E84730}"/>
              </a:ext>
            </a:extLst>
          </p:cNvPr>
          <p:cNvSpPr>
            <a:spLocks noGrp="1"/>
          </p:cNvSpPr>
          <p:nvPr>
            <p:ph idx="1"/>
          </p:nvPr>
        </p:nvSpPr>
        <p:spPr/>
        <p:txBody>
          <a:bodyPr>
            <a:noAutofit/>
          </a:bodyPr>
          <a:lstStyle/>
          <a:p>
            <a:pPr marL="457200" indent="-457200">
              <a:buClrTx/>
              <a:buFont typeface="+mj-lt"/>
              <a:buAutoNum type="arabicPeriod"/>
            </a:pPr>
            <a:r>
              <a:rPr lang="en-US" sz="1400" dirty="0">
                <a:solidFill>
                  <a:schemeClr val="tx1"/>
                </a:solidFill>
                <a:latin typeface="+mj-lt"/>
              </a:rPr>
              <a:t>Financial reports</a:t>
            </a:r>
          </a:p>
          <a:p>
            <a:pPr marL="457200" indent="-457200">
              <a:buClrTx/>
              <a:buFont typeface="+mj-lt"/>
              <a:buAutoNum type="arabicPeriod"/>
            </a:pPr>
            <a:r>
              <a:rPr lang="en-US" sz="1400" dirty="0">
                <a:solidFill>
                  <a:schemeClr val="tx1"/>
                </a:solidFill>
                <a:latin typeface="+mj-lt"/>
              </a:rPr>
              <a:t>Cost share</a:t>
            </a:r>
          </a:p>
          <a:p>
            <a:pPr marL="457200" indent="-457200">
              <a:buClrTx/>
              <a:buFont typeface="+mj-lt"/>
              <a:buAutoNum type="arabicPeriod"/>
            </a:pPr>
            <a:r>
              <a:rPr lang="en-US" sz="1400" dirty="0">
                <a:solidFill>
                  <a:schemeClr val="tx1"/>
                </a:solidFill>
                <a:latin typeface="+mj-lt"/>
              </a:rPr>
              <a:t>Value-Added Tax (VAT) Reports </a:t>
            </a:r>
          </a:p>
          <a:p>
            <a:pPr marL="457200" indent="-457200">
              <a:buClrTx/>
              <a:buFont typeface="+mj-lt"/>
              <a:buAutoNum type="arabicPeriod"/>
            </a:pPr>
            <a:r>
              <a:rPr lang="en-US" sz="1400" dirty="0">
                <a:solidFill>
                  <a:schemeClr val="tx1"/>
                </a:solidFill>
                <a:latin typeface="+mj-lt"/>
              </a:rPr>
              <a:t>Program income </a:t>
            </a:r>
          </a:p>
          <a:p>
            <a:pPr marL="457200" indent="-457200">
              <a:buClrTx/>
              <a:buFont typeface="+mj-lt"/>
              <a:buAutoNum type="arabicPeriod"/>
            </a:pPr>
            <a:r>
              <a:rPr lang="en-US" sz="1400" dirty="0">
                <a:solidFill>
                  <a:schemeClr val="tx1"/>
                </a:solidFill>
                <a:latin typeface="+mj-lt"/>
              </a:rPr>
              <a:t>Indirect expenses</a:t>
            </a:r>
          </a:p>
          <a:p>
            <a:pPr marL="457200" indent="-457200">
              <a:buClrTx/>
              <a:buFont typeface="+mj-lt"/>
              <a:buAutoNum type="arabicPeriod"/>
            </a:pPr>
            <a:r>
              <a:rPr lang="en-US" sz="1400" dirty="0">
                <a:solidFill>
                  <a:schemeClr val="tx1"/>
                </a:solidFill>
                <a:effectLst/>
                <a:latin typeface="+mj-lt"/>
                <a:ea typeface="Calibri" panose="020F0502020204030204" pitchFamily="34" charset="0"/>
              </a:rPr>
              <a:t>Negotiated Indirect Rate Cost Agreement (if applicable) </a:t>
            </a:r>
          </a:p>
          <a:p>
            <a:pPr marL="342900" indent="-342900">
              <a:buClrTx/>
              <a:buFont typeface="+mj-lt"/>
              <a:buAutoNum type="arabicPeriod"/>
            </a:pPr>
            <a:r>
              <a:rPr lang="en-US" sz="1400" dirty="0">
                <a:solidFill>
                  <a:schemeClr val="tx1"/>
                </a:solidFill>
                <a:latin typeface="+mj-lt"/>
              </a:rPr>
              <a:t>   Performance progress reports </a:t>
            </a:r>
          </a:p>
          <a:p>
            <a:pPr marL="342900" indent="-342900">
              <a:buClrTx/>
              <a:buFont typeface="+mj-lt"/>
              <a:buAutoNum type="arabicPeriod"/>
            </a:pPr>
            <a:r>
              <a:rPr lang="en-US" sz="1400" dirty="0">
                <a:solidFill>
                  <a:schemeClr val="tx1"/>
                </a:solidFill>
                <a:latin typeface="+mj-lt"/>
              </a:rPr>
              <a:t>   Marking and branding</a:t>
            </a:r>
          </a:p>
          <a:p>
            <a:pPr marL="457200" indent="-457200">
              <a:buClrTx/>
              <a:buFont typeface="+mj-lt"/>
              <a:buAutoNum type="arabicPeriod"/>
            </a:pPr>
            <a:r>
              <a:rPr lang="en-US" sz="1400" dirty="0">
                <a:solidFill>
                  <a:schemeClr val="tx1"/>
                </a:solidFill>
                <a:latin typeface="+mj-lt"/>
              </a:rPr>
              <a:t>Special requirements Under M9</a:t>
            </a:r>
          </a:p>
          <a:p>
            <a:pPr marL="457200" indent="-457200">
              <a:buClrTx/>
              <a:buFont typeface="+mj-lt"/>
              <a:buAutoNum type="arabicPeriod"/>
            </a:pPr>
            <a:r>
              <a:rPr lang="en-US" sz="1400" dirty="0">
                <a:solidFill>
                  <a:schemeClr val="tx1"/>
                </a:solidFill>
                <a:latin typeface="+mj-lt"/>
              </a:rPr>
              <a:t>Environmental reporting</a:t>
            </a:r>
            <a:r>
              <a:rPr lang="en-US" sz="1400" dirty="0">
                <a:latin typeface="+mj-lt"/>
              </a:rPr>
              <a:t> </a:t>
            </a:r>
          </a:p>
        </p:txBody>
      </p:sp>
    </p:spTree>
    <p:extLst>
      <p:ext uri="{BB962C8B-B14F-4D97-AF65-F5344CB8AC3E}">
        <p14:creationId xmlns:p14="http://schemas.microsoft.com/office/powerpoint/2010/main" val="38050691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B42A-BC60-A0C6-3528-C3355ACA447E}"/>
              </a:ext>
            </a:extLst>
          </p:cNvPr>
          <p:cNvSpPr>
            <a:spLocks noGrp="1"/>
          </p:cNvSpPr>
          <p:nvPr>
            <p:ph type="title"/>
          </p:nvPr>
        </p:nvSpPr>
        <p:spPr/>
        <p:txBody>
          <a:bodyPr/>
          <a:lstStyle/>
          <a:p>
            <a:r>
              <a:rPr lang="en-US"/>
              <a:t>Program Income </a:t>
            </a:r>
          </a:p>
        </p:txBody>
      </p:sp>
      <p:sp>
        <p:nvSpPr>
          <p:cNvPr id="3" name="Content Placeholder 2">
            <a:extLst>
              <a:ext uri="{FF2B5EF4-FFF2-40B4-BE49-F238E27FC236}">
                <a16:creationId xmlns:a16="http://schemas.microsoft.com/office/drawing/2014/main" id="{9948FDD9-792D-8FAC-20B8-C08809D34814}"/>
              </a:ext>
            </a:extLst>
          </p:cNvPr>
          <p:cNvSpPr>
            <a:spLocks noGrp="1"/>
          </p:cNvSpPr>
          <p:nvPr>
            <p:ph idx="1"/>
          </p:nvPr>
        </p:nvSpPr>
        <p:spPr/>
        <p:txBody>
          <a:bodyPr>
            <a:normAutofit fontScale="92500" lnSpcReduction="20000"/>
          </a:bodyPr>
          <a:lstStyle/>
          <a:p>
            <a:r>
              <a:rPr lang="en-US"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Program income is: </a:t>
            </a:r>
          </a:p>
          <a:p>
            <a:r>
              <a:rPr lang="en-US" sz="1800" dirty="0">
                <a:solidFill>
                  <a:srgbClr val="000000"/>
                </a:solidFill>
                <a:latin typeface="Segoe UI" panose="020B0502040204020203" pitchFamily="34" charset="0"/>
                <a:ea typeface="Calibri" panose="020F0502020204030204" pitchFamily="34" charset="0"/>
                <a:cs typeface="Arial" panose="020B0604020202020204" pitchFamily="34" charset="0"/>
              </a:rPr>
              <a:t>G</a:t>
            </a: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ross income earned by the recipient that is directly generated by a supported activity or earned as a result of the Federal award during the period of performance. It includes:</a:t>
            </a:r>
          </a:p>
          <a:p>
            <a:pPr marL="342900" indent="-342900">
              <a:lnSpc>
                <a:spcPct val="120000"/>
              </a:lnSpc>
              <a:spcBef>
                <a:spcPts val="0"/>
              </a:spcBef>
              <a:spcAft>
                <a:spcPts val="0"/>
              </a:spcAft>
              <a:buClrTx/>
              <a:buFont typeface="+mj-lt"/>
              <a:buAutoNum type="arabicPeriod"/>
            </a:pPr>
            <a:r>
              <a:rPr lang="en-US" sz="1800" dirty="0">
                <a:solidFill>
                  <a:srgbClr val="000000"/>
                </a:solidFill>
                <a:latin typeface="Segoe UI" panose="020B0502040204020203" pitchFamily="34" charset="0"/>
                <a:ea typeface="Calibri" panose="020F0502020204030204" pitchFamily="34" charset="0"/>
                <a:cs typeface="Arial" panose="020B0604020202020204" pitchFamily="34" charset="0"/>
              </a:rPr>
              <a:t>F</a:t>
            </a: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ees for services performed</a:t>
            </a:r>
          </a:p>
          <a:p>
            <a:pPr marL="342900" indent="-342900">
              <a:lnSpc>
                <a:spcPct val="120000"/>
              </a:lnSpc>
              <a:spcBef>
                <a:spcPts val="0"/>
              </a:spcBef>
              <a:spcAft>
                <a:spcPts val="0"/>
              </a:spcAft>
              <a:buClrTx/>
              <a:buFont typeface="+mj-lt"/>
              <a:buAutoNum type="arabicPeriod"/>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Rental of real or personal property acquired under awards</a:t>
            </a:r>
          </a:p>
          <a:p>
            <a:pPr marL="342900" indent="-342900">
              <a:lnSpc>
                <a:spcPct val="120000"/>
              </a:lnSpc>
              <a:spcBef>
                <a:spcPts val="0"/>
              </a:spcBef>
              <a:spcAft>
                <a:spcPts val="0"/>
              </a:spcAft>
              <a:buClrTx/>
              <a:buFont typeface="+mj-lt"/>
              <a:buAutoNum type="arabicPeriod"/>
            </a:pPr>
            <a:r>
              <a:rPr lang="en-US" sz="1800" dirty="0">
                <a:solidFill>
                  <a:srgbClr val="000000"/>
                </a:solidFill>
                <a:latin typeface="Segoe UI" panose="020B0502040204020203" pitchFamily="34" charset="0"/>
                <a:ea typeface="Calibri" panose="020F0502020204030204" pitchFamily="34" charset="0"/>
                <a:cs typeface="Arial" panose="020B0604020202020204" pitchFamily="34" charset="0"/>
              </a:rPr>
              <a:t>S</a:t>
            </a: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ale of commodities or items fabricated under an award</a:t>
            </a:r>
          </a:p>
          <a:p>
            <a:pPr marL="342900" indent="-342900">
              <a:lnSpc>
                <a:spcPct val="120000"/>
              </a:lnSpc>
              <a:spcBef>
                <a:spcPts val="0"/>
              </a:spcBef>
              <a:spcAft>
                <a:spcPts val="0"/>
              </a:spcAft>
              <a:buClrTx/>
              <a:buFont typeface="+mj-lt"/>
              <a:buAutoNum type="arabicPeriod"/>
            </a:pPr>
            <a:r>
              <a:rPr lang="en-US" sz="1800" dirty="0">
                <a:solidFill>
                  <a:srgbClr val="000000"/>
                </a:solidFill>
                <a:latin typeface="Segoe UI" panose="020B0502040204020203" pitchFamily="34" charset="0"/>
                <a:ea typeface="Calibri" panose="020F0502020204030204" pitchFamily="34" charset="0"/>
                <a:cs typeface="Arial" panose="020B0604020202020204" pitchFamily="34" charset="0"/>
              </a:rPr>
              <a:t>L</a:t>
            </a: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icense fees and royalties on patents and copyrights </a:t>
            </a:r>
          </a:p>
          <a:p>
            <a:pPr marL="342900" indent="-342900">
              <a:lnSpc>
                <a:spcPct val="120000"/>
              </a:lnSpc>
              <a:spcBef>
                <a:spcPts val="0"/>
              </a:spcBef>
              <a:spcAft>
                <a:spcPts val="0"/>
              </a:spcAft>
              <a:buClrTx/>
              <a:buFont typeface="+mj-lt"/>
              <a:buAutoNum type="arabicPeriod"/>
            </a:pPr>
            <a:r>
              <a:rPr lang="en-US" sz="1800" dirty="0">
                <a:solidFill>
                  <a:srgbClr val="000000"/>
                </a:solidFill>
                <a:latin typeface="Segoe UI" panose="020B0502040204020203" pitchFamily="34" charset="0"/>
                <a:ea typeface="Calibri" panose="020F0502020204030204" pitchFamily="34" charset="0"/>
                <a:cs typeface="Arial" panose="020B0604020202020204" pitchFamily="34" charset="0"/>
              </a:rPr>
              <a:t>P</a:t>
            </a: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rincipal and interest on loans made with Federal award funds. </a:t>
            </a:r>
          </a:p>
          <a:p>
            <a:r>
              <a:rPr lang="en-US"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Program income </a:t>
            </a:r>
            <a:r>
              <a:rPr lang="en-US" sz="1800" b="1" dirty="0">
                <a:solidFill>
                  <a:srgbClr val="000000"/>
                </a:solidFill>
                <a:latin typeface="Segoe UI" panose="020B0502040204020203" pitchFamily="34" charset="0"/>
                <a:ea typeface="Calibri" panose="020F0502020204030204" pitchFamily="34" charset="0"/>
                <a:cs typeface="Arial" panose="020B0604020202020204" pitchFamily="34" charset="0"/>
              </a:rPr>
              <a:t>is not: </a:t>
            </a:r>
          </a:p>
          <a:p>
            <a:pPr marL="342900" indent="-342900">
              <a:lnSpc>
                <a:spcPct val="120000"/>
              </a:lnSpc>
              <a:buClrTx/>
              <a:buFont typeface="+mj-lt"/>
              <a:buAutoNum type="arabicPeriod"/>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Interest earned on advances </a:t>
            </a:r>
          </a:p>
          <a:p>
            <a:pPr marL="342900" indent="-342900">
              <a:lnSpc>
                <a:spcPct val="120000"/>
              </a:lnSpc>
              <a:buClrTx/>
              <a:buFont typeface="+mj-lt"/>
              <a:buAutoNum type="arabicPeriod"/>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Rebates, credits, discounts, or interest earned on any of them</a:t>
            </a:r>
            <a:endParaRPr lang="en-US" dirty="0"/>
          </a:p>
        </p:txBody>
      </p:sp>
    </p:spTree>
    <p:extLst>
      <p:ext uri="{BB962C8B-B14F-4D97-AF65-F5344CB8AC3E}">
        <p14:creationId xmlns:p14="http://schemas.microsoft.com/office/powerpoint/2010/main" val="3787830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3B34-0EDC-7F6C-D560-042E506FA955}"/>
              </a:ext>
            </a:extLst>
          </p:cNvPr>
          <p:cNvSpPr>
            <a:spLocks noGrp="1"/>
          </p:cNvSpPr>
          <p:nvPr>
            <p:ph type="title"/>
          </p:nvPr>
        </p:nvSpPr>
        <p:spPr/>
        <p:txBody>
          <a:bodyPr/>
          <a:lstStyle/>
          <a:p>
            <a:r>
              <a:rPr lang="en-US"/>
              <a:t>Financial Reporting</a:t>
            </a:r>
          </a:p>
        </p:txBody>
      </p:sp>
      <p:sp>
        <p:nvSpPr>
          <p:cNvPr id="3" name="Content Placeholder 2">
            <a:extLst>
              <a:ext uri="{FF2B5EF4-FFF2-40B4-BE49-F238E27FC236}">
                <a16:creationId xmlns:a16="http://schemas.microsoft.com/office/drawing/2014/main" id="{EF7DE500-0746-5073-B1B7-9526E7572184}"/>
              </a:ext>
            </a:extLst>
          </p:cNvPr>
          <p:cNvSpPr>
            <a:spLocks noGrp="1"/>
          </p:cNvSpPr>
          <p:nvPr>
            <p:ph idx="1"/>
          </p:nvPr>
        </p:nvSpPr>
        <p:spPr/>
        <p:txBody>
          <a:bodyPr>
            <a:normAutofit fontScale="92500" lnSpcReduction="10000"/>
          </a:bodyPr>
          <a:lstStyle/>
          <a:p>
            <a:pPr marL="0" marR="0" indent="0" algn="just">
              <a:lnSpc>
                <a:spcPct val="107000"/>
              </a:lnSpc>
              <a:spcBef>
                <a:spcPts val="0"/>
              </a:spcBef>
              <a:spcAft>
                <a:spcPts val="800"/>
              </a:spcAft>
              <a:buNone/>
            </a:pPr>
            <a:r>
              <a:rPr lang="en-US" sz="1800" b="1" dirty="0">
                <a:effectLst/>
                <a:latin typeface="Segoe UI" panose="020B0502040204020203" pitchFamily="34" charset="0"/>
                <a:ea typeface="Calibri" panose="020F0502020204030204" pitchFamily="34" charset="0"/>
                <a:cs typeface="Arial" panose="020B0604020202020204" pitchFamily="34" charset="0"/>
              </a:rPr>
              <a:t>Direct Project Expenses are:</a:t>
            </a:r>
            <a:endParaRPr lang="en-US" sz="1800" b="1" dirty="0">
              <a:latin typeface="Segoe UI" panose="020B0502040204020203"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dirty="0">
                <a:effectLst/>
                <a:latin typeface="Segoe UI" panose="020B0502040204020203" pitchFamily="34" charset="0"/>
                <a:ea typeface="Calibri" panose="020F0502020204030204" pitchFamily="34" charset="0"/>
                <a:cs typeface="Arial" panose="020B0604020202020204" pitchFamily="34" charset="0"/>
              </a:rPr>
              <a:t>Costs identified with implementing project activities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b="1" dirty="0">
                <a:effectLst/>
                <a:latin typeface="Segoe UI" panose="020B0502040204020203" pitchFamily="34" charset="0"/>
                <a:ea typeface="Calibri" panose="020F0502020204030204" pitchFamily="34" charset="0"/>
                <a:cs typeface="Arial" panose="020B0604020202020204" pitchFamily="34" charset="0"/>
              </a:rPr>
              <a:t>Indirect/Shared Costs</a:t>
            </a:r>
            <a:r>
              <a:rPr lang="en-US" sz="1800" dirty="0">
                <a:effectLst/>
                <a:latin typeface="Segoe UI" panose="020B0502040204020203" pitchFamily="34" charset="0"/>
                <a:ea typeface="Calibri" panose="020F0502020204030204" pitchFamily="34" charset="0"/>
                <a:cs typeface="Arial" panose="020B0604020202020204" pitchFamily="34" charset="0"/>
              </a:rPr>
              <a:t> </a:t>
            </a:r>
            <a:r>
              <a:rPr lang="en-US" sz="1800" b="1" dirty="0">
                <a:effectLst/>
                <a:latin typeface="Segoe UI" panose="020B0502040204020203" pitchFamily="34" charset="0"/>
                <a:ea typeface="Calibri" panose="020F0502020204030204" pitchFamily="34" charset="0"/>
                <a:cs typeface="Arial" panose="020B0604020202020204" pitchFamily="34" charset="0"/>
              </a:rPr>
              <a:t>are:</a:t>
            </a:r>
          </a:p>
          <a:p>
            <a:pPr marL="0" marR="0" indent="0" algn="just">
              <a:lnSpc>
                <a:spcPct val="107000"/>
              </a:lnSpc>
              <a:spcBef>
                <a:spcPts val="0"/>
              </a:spcBef>
              <a:spcAft>
                <a:spcPts val="800"/>
              </a:spcAft>
              <a:buNone/>
            </a:pPr>
            <a:r>
              <a:rPr lang="en-US" sz="1800" dirty="0">
                <a:effectLst/>
                <a:latin typeface="Segoe UI" panose="020B0502040204020203" pitchFamily="34" charset="0"/>
                <a:ea typeface="Calibri" panose="020F0502020204030204" pitchFamily="34" charset="0"/>
                <a:cs typeface="Arial" panose="020B0604020202020204" pitchFamily="34" charset="0"/>
              </a:rPr>
              <a:t>Costs that cannot be directly identified to a single funded project. The indirect costs are applied equitably across all the organization's business activities, according to the benefits that each gains.  </a:t>
            </a:r>
          </a:p>
          <a:p>
            <a:pPr marL="0" marR="0" indent="0" algn="just">
              <a:lnSpc>
                <a:spcPct val="107000"/>
              </a:lnSpc>
              <a:spcBef>
                <a:spcPts val="0"/>
              </a:spcBef>
              <a:spcAft>
                <a:spcPts val="800"/>
              </a:spcAft>
              <a:buNone/>
            </a:pPr>
            <a:r>
              <a:rPr lang="en-US" sz="1800" dirty="0">
                <a:effectLst/>
                <a:latin typeface="Segoe UI" panose="020B0502040204020203" pitchFamily="34" charset="0"/>
                <a:ea typeface="Calibri" panose="020F0502020204030204" pitchFamily="34" charset="0"/>
                <a:cs typeface="Arial" panose="020B0604020202020204" pitchFamily="34" charset="0"/>
              </a:rPr>
              <a:t>Examples of indirect costs are office space rental, utilities, and clerical and managerial staff salaries. To the extent that indirect costs are reasonable, allowable, allocable, and supported, they are a legitimate cost of doing business payable under a U.S. Government contract or grant (as per </a:t>
            </a:r>
            <a:r>
              <a:rPr lang="en-US" sz="1800" u="none" strike="noStrike" dirty="0">
                <a:solidFill>
                  <a:srgbClr val="0563C1"/>
                </a:solidFill>
                <a:effectLst/>
                <a:latin typeface="Segoe UI" panose="020B0502040204020203" pitchFamily="34" charset="0"/>
                <a:ea typeface="Calibri" panose="020F0502020204030204" pitchFamily="34" charset="0"/>
                <a:cs typeface="Arial" panose="020B0604020202020204" pitchFamily="34" charset="0"/>
                <a:hlinkClick r:id="rId2"/>
              </a:rPr>
              <a:t>ADS 302</a:t>
            </a:r>
            <a:r>
              <a:rPr lang="en-US" sz="1800" dirty="0">
                <a:effectLst/>
                <a:latin typeface="Segoe UI" panose="020B0502040204020203" pitchFamily="34" charset="0"/>
                <a:ea typeface="Calibri" panose="020F0502020204030204" pitchFamily="34" charset="0"/>
                <a:cs typeface="Arial" panose="020B0604020202020204" pitchFamily="34" charset="0"/>
              </a:rPr>
              <a:t>). </a:t>
            </a:r>
          </a:p>
          <a:p>
            <a:pPr marL="0" marR="0" indent="0" algn="just">
              <a:lnSpc>
                <a:spcPct val="107000"/>
              </a:lnSpc>
              <a:spcBef>
                <a:spcPts val="0"/>
              </a:spcBef>
              <a:spcAft>
                <a:spcPts val="800"/>
              </a:spcAft>
              <a:buNone/>
            </a:pPr>
            <a:r>
              <a:rPr lang="en-US" sz="1800" b="1" dirty="0">
                <a:effectLst/>
                <a:latin typeface="Segoe UI" panose="020B0502040204020203" pitchFamily="34" charset="0"/>
                <a:ea typeface="Calibri" panose="020F0502020204030204" pitchFamily="34" charset="0"/>
              </a:rPr>
              <a:t>NICRA:</a:t>
            </a:r>
            <a:r>
              <a:rPr lang="en-US" sz="1800" dirty="0">
                <a:effectLst/>
                <a:latin typeface="Segoe UI" panose="020B0502040204020203" pitchFamily="34" charset="0"/>
                <a:ea typeface="Calibri" panose="020F0502020204030204" pitchFamily="34" charset="0"/>
              </a:rPr>
              <a:t> </a:t>
            </a:r>
          </a:p>
          <a:p>
            <a:pPr marL="0" marR="0" indent="0" algn="just">
              <a:lnSpc>
                <a:spcPct val="107000"/>
              </a:lnSpc>
              <a:spcBef>
                <a:spcPts val="0"/>
              </a:spcBef>
              <a:spcAft>
                <a:spcPts val="800"/>
              </a:spcAft>
              <a:buNone/>
            </a:pPr>
            <a:r>
              <a:rPr lang="en-US" sz="1800" dirty="0">
                <a:effectLst/>
                <a:latin typeface="Segoe UI" panose="020B0502040204020203" pitchFamily="34" charset="0"/>
                <a:ea typeface="Calibri" panose="020F0502020204030204" pitchFamily="34" charset="0"/>
              </a:rPr>
              <a:t>The Negotiated Indirect Rate Cost Agreement is a rate negotiated individually between an organization and the US Government to cover indirect costs.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172199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DD8F-6105-1BB4-B7AA-568B72532789}"/>
              </a:ext>
            </a:extLst>
          </p:cNvPr>
          <p:cNvSpPr>
            <a:spLocks noGrp="1"/>
          </p:cNvSpPr>
          <p:nvPr>
            <p:ph type="title"/>
          </p:nvPr>
        </p:nvSpPr>
        <p:spPr/>
        <p:txBody>
          <a:bodyPr/>
          <a:lstStyle/>
          <a:p>
            <a:r>
              <a:rPr lang="en-US"/>
              <a:t>Cost Share </a:t>
            </a:r>
          </a:p>
        </p:txBody>
      </p:sp>
      <p:sp>
        <p:nvSpPr>
          <p:cNvPr id="3" name="Content Placeholder 2">
            <a:extLst>
              <a:ext uri="{FF2B5EF4-FFF2-40B4-BE49-F238E27FC236}">
                <a16:creationId xmlns:a16="http://schemas.microsoft.com/office/drawing/2014/main" id="{4C39BFF9-B206-1E97-9F1B-6FCB701A2B23}"/>
              </a:ext>
            </a:extLst>
          </p:cNvPr>
          <p:cNvSpPr>
            <a:spLocks noGrp="1"/>
          </p:cNvSpPr>
          <p:nvPr>
            <p:ph idx="1"/>
          </p:nvPr>
        </p:nvSpPr>
        <p:spPr/>
        <p:txBody>
          <a:bodyPr vert="horz" lIns="0" tIns="45720" rIns="0" bIns="45720" rtlCol="0" anchor="t">
            <a:normAutofit/>
          </a:bodyPr>
          <a:lstStyle/>
          <a:p>
            <a:pPr marL="0" marR="0" indent="0" algn="just">
              <a:lnSpc>
                <a:spcPct val="107000"/>
              </a:lnSpc>
              <a:spcBef>
                <a:spcPts val="200"/>
              </a:spcBef>
              <a:spcAft>
                <a:spcPts val="0"/>
              </a:spcAft>
              <a:buNone/>
            </a:pPr>
            <a:r>
              <a:rPr lang="en-US" sz="1800" b="1" dirty="0">
                <a:solidFill>
                  <a:schemeClr val="tx1"/>
                </a:solidFill>
                <a:effectLst/>
                <a:latin typeface="Segoe UI" panose="020B0502040204020203" pitchFamily="34" charset="0"/>
                <a:ea typeface="Yu Gothic Light" panose="020B0300000000000000" pitchFamily="34" charset="-128"/>
                <a:cs typeface="Times New Roman" panose="02020603050405020304" pitchFamily="18" charset="0"/>
              </a:rPr>
              <a:t>Cost Share: </a:t>
            </a:r>
            <a:endParaRPr lang="en-US" sz="1800" b="1" dirty="0">
              <a:solidFill>
                <a:schemeClr val="tx1"/>
              </a:solidFill>
              <a:effectLst/>
              <a:latin typeface="Calibri Light" panose="020F0302020204030204" pitchFamily="34" charset="0"/>
              <a:ea typeface="Yu Gothic Light" panose="020B0300000000000000" pitchFamily="34" charset="-128"/>
              <a:cs typeface="Times New Roman" panose="02020603050405020304" pitchFamily="18" charset="0"/>
            </a:endParaRPr>
          </a:p>
          <a:p>
            <a:pPr marL="0" marR="0" indent="0" algn="just">
              <a:lnSpc>
                <a:spcPct val="107000"/>
              </a:lnSpc>
              <a:spcBef>
                <a:spcPts val="0"/>
              </a:spcBef>
              <a:spcAft>
                <a:spcPts val="800"/>
              </a:spcAft>
              <a:buNone/>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Cost-share is the non-U.S. Government portion of the costs of the project. Cost-share may either be cash or in-kind contributions. Committed cost-share is included in the award agreement between the prime and the subrecipient.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endParaRPr lang="en-US"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b="1" dirty="0">
                <a:solidFill>
                  <a:srgbClr val="000000"/>
                </a:solidFill>
                <a:effectLst/>
                <a:latin typeface="Segoe UI" panose="020B0502040204020203" pitchFamily="34" charset="0"/>
                <a:ea typeface="Calibri" panose="020F0502020204030204" pitchFamily="34" charset="0"/>
                <a:cs typeface="Arial" panose="020B0604020202020204" pitchFamily="34" charset="0"/>
              </a:rPr>
              <a:t>Reporting Cost-Share: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200"/>
              </a:spcBef>
              <a:spcAft>
                <a:spcPts val="0"/>
              </a:spcAft>
              <a:buNone/>
            </a:pPr>
            <a:r>
              <a:rPr lang="en-US" sz="1800" dirty="0">
                <a:solidFill>
                  <a:schemeClr val="tx1"/>
                </a:solidFill>
                <a:effectLst/>
                <a:latin typeface="Segoe UI" panose="020B0502040204020203" pitchFamily="34" charset="0"/>
                <a:ea typeface="Yu Gothic Light" panose="020B0300000000000000" pitchFamily="34" charset="-128"/>
                <a:cs typeface="Times New Roman" panose="02020603050405020304" pitchFamily="18" charset="0"/>
              </a:rPr>
              <a:t>To demonstrate that the subrecipient meets its cost-share obligation, it should submit cost-share reports on the dates and with the frequency and format requested by the prime. </a:t>
            </a:r>
            <a:endParaRPr lang="en-US" sz="1800" dirty="0">
              <a:solidFill>
                <a:schemeClr val="tx1"/>
              </a:solidFill>
              <a:effectLst/>
              <a:latin typeface="Calibri Light" panose="020F0302020204030204" pitchFamily="34" charset="0"/>
              <a:ea typeface="Yu Gothic Light" panose="020B0300000000000000" pitchFamily="34"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432766340"/>
      </p:ext>
    </p:extLst>
  </p:cSld>
  <p:clrMapOvr>
    <a:masterClrMapping/>
  </p:clrMapOvr>
</p:sld>
</file>

<file path=ppt/theme/theme1.xml><?xml version="1.0" encoding="utf-8"?>
<a:theme xmlns:a="http://schemas.openxmlformats.org/drawingml/2006/main" name="RetrospectVTI">
  <a:themeElements>
    <a:clrScheme name="AnalogousFromRegularSeedRightStep">
      <a:dk1>
        <a:srgbClr val="000000"/>
      </a:dk1>
      <a:lt1>
        <a:srgbClr val="FFFFFF"/>
      </a:lt1>
      <a:dk2>
        <a:srgbClr val="1A282F"/>
      </a:dk2>
      <a:lt2>
        <a:srgbClr val="F3F1F0"/>
      </a:lt2>
      <a:accent1>
        <a:srgbClr val="29A8E7"/>
      </a:accent1>
      <a:accent2>
        <a:srgbClr val="1747D5"/>
      </a:accent2>
      <a:accent3>
        <a:srgbClr val="4A2BE7"/>
      </a:accent3>
      <a:accent4>
        <a:srgbClr val="8517D5"/>
      </a:accent4>
      <a:accent5>
        <a:srgbClr val="E629E7"/>
      </a:accent5>
      <a:accent6>
        <a:srgbClr val="D51786"/>
      </a:accent6>
      <a:hlink>
        <a:srgbClr val="BF693F"/>
      </a:hlink>
      <a:folHlink>
        <a:srgbClr val="7F7F7F"/>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98FA38C-DF23-4B4C-B23E-991164E734BB}">
  <we:reference id="wa104380907" version="3.0.0.1" store="en-US" storeType="OMEX"/>
  <we:alternateReferences>
    <we:reference id="wa104380907" version="3.0.0.1" store="WA10438090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24C807AA5C8C419801C56381A712A9" ma:contentTypeVersion="8" ma:contentTypeDescription="Create a new document." ma:contentTypeScope="" ma:versionID="2f8bb7b2c18a0c79a34f3a27d437e0ef">
  <xsd:schema xmlns:xsd="http://www.w3.org/2001/XMLSchema" xmlns:xs="http://www.w3.org/2001/XMLSchema" xmlns:p="http://schemas.microsoft.com/office/2006/metadata/properties" xmlns:ns2="9136f059-6914-4650-a21f-8a2e4837c810" xmlns:ns3="83a1c2bc-8087-48f9-b53b-f8d5c73dd47c" xmlns:ns4="e228a3d5-c4f5-4acc-bbb4-0be358565f68" targetNamespace="http://schemas.microsoft.com/office/2006/metadata/properties" ma:root="true" ma:fieldsID="1d2668fb8468033840844c5d74a80204" ns2:_="" ns3:_="" ns4:_="">
    <xsd:import namespace="9136f059-6914-4650-a21f-8a2e4837c810"/>
    <xsd:import namespace="83a1c2bc-8087-48f9-b53b-f8d5c73dd47c"/>
    <xsd:import namespace="e228a3d5-c4f5-4acc-bbb4-0be358565f68"/>
    <xsd:element name="properties">
      <xsd:complexType>
        <xsd:sequence>
          <xsd:element name="documentManagement">
            <xsd:complexType>
              <xsd:all>
                <xsd:element ref="ns2:FiscalYear" minOccurs="0"/>
                <xsd:element ref="ns2:Notes" minOccurs="0"/>
                <xsd:element ref="ns3:MediaServiceMetadata" minOccurs="0"/>
                <xsd:element ref="ns3:MediaServiceFastMetadata" minOccurs="0"/>
                <xsd:element ref="ns3:MediaServiceObjectDetectorVersions" minOccurs="0"/>
                <xsd:element ref="ns4:SharedWithUsers" minOccurs="0"/>
                <xsd:element ref="ns4: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6f059-6914-4650-a21f-8a2e4837c810" elementFormDefault="qualified">
    <xsd:import namespace="http://schemas.microsoft.com/office/2006/documentManagement/types"/>
    <xsd:import namespace="http://schemas.microsoft.com/office/infopath/2007/PartnerControls"/>
    <xsd:element name="FiscalYear" ma:index="8" nillable="true" ma:displayName="Fiscal Year" ma:format="Dropdown" ma:internalName="FiscalYear">
      <xsd:simpleType>
        <xsd:restriction base="dms:Choice">
          <xsd:enumeration value="FY2022"/>
          <xsd:enumeration value="FY2023"/>
          <xsd:enumeration value="FY2024"/>
          <xsd:enumeration value="FY2025"/>
        </xsd:restriction>
      </xsd:simpleType>
    </xsd:element>
    <xsd:element name="Notes" ma:index="9"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a1c2bc-8087-48f9-b53b-f8d5c73dd47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28a3d5-c4f5-4acc-bbb4-0be358565f6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9136f059-6914-4650-a21f-8a2e4837c810" xsi:nil="true"/>
    <FiscalYear xmlns="9136f059-6914-4650-a21f-8a2e4837c810" xsi:nil="true"/>
  </documentManagement>
</p:properties>
</file>

<file path=customXml/itemProps1.xml><?xml version="1.0" encoding="utf-8"?>
<ds:datastoreItem xmlns:ds="http://schemas.openxmlformats.org/officeDocument/2006/customXml" ds:itemID="{D1F68094-F228-44DD-832D-500C4C3F447D}"/>
</file>

<file path=customXml/itemProps2.xml><?xml version="1.0" encoding="utf-8"?>
<ds:datastoreItem xmlns:ds="http://schemas.openxmlformats.org/officeDocument/2006/customXml" ds:itemID="{97ECF748-26BD-42AF-823A-DF1079FD8AF0}">
  <ds:schemaRefs>
    <ds:schemaRef ds:uri="http://schemas.microsoft.com/sharepoint/v3/contenttype/forms"/>
  </ds:schemaRefs>
</ds:datastoreItem>
</file>

<file path=customXml/itemProps3.xml><?xml version="1.0" encoding="utf-8"?>
<ds:datastoreItem xmlns:ds="http://schemas.openxmlformats.org/officeDocument/2006/customXml" ds:itemID="{B8B88836-5819-46FF-978D-F9CE68DA1701}">
  <ds:schemaRefs>
    <ds:schemaRef ds:uri="http://schemas.microsoft.com/office/2006/documentManagement/types"/>
    <ds:schemaRef ds:uri="http://purl.org/dc/elements/1.1/"/>
    <ds:schemaRef ds:uri="http://schemas.openxmlformats.org/package/2006/metadata/core-properties"/>
    <ds:schemaRef ds:uri="http://www.w3.org/XML/1998/namespace"/>
    <ds:schemaRef ds:uri="83a1c2bc-8087-48f9-b53b-f8d5c73dd47c"/>
    <ds:schemaRef ds:uri="9136f059-6914-4650-a21f-8a2e4837c810"/>
    <ds:schemaRef ds:uri="http://purl.org/dc/terms/"/>
    <ds:schemaRef ds:uri="e228a3d5-c4f5-4acc-bbb4-0be358565f68"/>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11887</Words>
  <Application>Microsoft Office PowerPoint</Application>
  <PresentationFormat>Widescreen</PresentationFormat>
  <Paragraphs>1388</Paragraphs>
  <Slides>150</Slides>
  <Notes>44</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150</vt:i4>
      </vt:variant>
    </vt:vector>
  </HeadingPairs>
  <TitlesOfParts>
    <vt:vector size="169" baseType="lpstr">
      <vt:lpstr>Arial</vt:lpstr>
      <vt:lpstr>Avenir Next LT Pro</vt:lpstr>
      <vt:lpstr>Avenir Next LT Pro Light</vt:lpstr>
      <vt:lpstr>Calibri</vt:lpstr>
      <vt:lpstr>Calibri Light</vt:lpstr>
      <vt:lpstr>Courier New</vt:lpstr>
      <vt:lpstr>Gill Sans MT</vt:lpstr>
      <vt:lpstr>Lato</vt:lpstr>
      <vt:lpstr>open_sansregular</vt:lpstr>
      <vt:lpstr>Segoe UI</vt:lpstr>
      <vt:lpstr>Source Sans Pro</vt:lpstr>
      <vt:lpstr>Source Sans Pro Web</vt:lpstr>
      <vt:lpstr>Symbol</vt:lpstr>
      <vt:lpstr>Times New Roman</vt:lpstr>
      <vt:lpstr>Wingdings</vt:lpstr>
      <vt:lpstr>Wingdings,Sans-Serif</vt:lpstr>
      <vt:lpstr>RetrospectVTI</vt:lpstr>
      <vt:lpstr>Custom Design</vt:lpstr>
      <vt:lpstr>4.3-Template_12.7.2016</vt:lpstr>
      <vt:lpstr>Accelerating Support to Advanced Local Partners II (ASAP II)    </vt:lpstr>
      <vt:lpstr>SUBAWARD MANAGEMENT TRAINING</vt:lpstr>
      <vt:lpstr>TRAINING OBJECTIVES</vt:lpstr>
      <vt:lpstr>TRAINING SESSIONS</vt:lpstr>
      <vt:lpstr>Pre-test </vt:lpstr>
      <vt:lpstr>Session 1: Compliance Requirements </vt:lpstr>
      <vt:lpstr>USAID Acquisition and Assistance (A&amp;A) </vt:lpstr>
      <vt:lpstr>Definitions</vt:lpstr>
      <vt:lpstr>Sources for USG Rules and Regulations </vt:lpstr>
      <vt:lpstr>Non-US NGO Rules and Regs </vt:lpstr>
      <vt:lpstr>Refresher on Mandatory Standard Provisions (MSP)</vt:lpstr>
      <vt:lpstr>Refresher on MSP (Cont.) </vt:lpstr>
      <vt:lpstr>Required as Applicable Provisions  (RAA)  </vt:lpstr>
      <vt:lpstr>RAA  (Cont.)</vt:lpstr>
      <vt:lpstr>RAA 8: Subawards </vt:lpstr>
      <vt:lpstr>Subawards Must Contain</vt:lpstr>
      <vt:lpstr>Subaward Management Manuals </vt:lpstr>
      <vt:lpstr>Session 2: Types of Subawards and Subcontracts</vt:lpstr>
      <vt:lpstr>USAID Acquisition: Contracts  </vt:lpstr>
      <vt:lpstr>Grant Under Contract (GUC) </vt:lpstr>
      <vt:lpstr>Contracts: Grants Under Contract (GUC)</vt:lpstr>
      <vt:lpstr>Contract: Cost Reimbursement</vt:lpstr>
      <vt:lpstr>Contract: Firm Fixed Price </vt:lpstr>
      <vt:lpstr>Example of Firm Fixed Price </vt:lpstr>
      <vt:lpstr>Contract: Cost Plus Fixed Fee </vt:lpstr>
      <vt:lpstr>Contract: Time and Materials</vt:lpstr>
      <vt:lpstr>Contract: IDIQ</vt:lpstr>
      <vt:lpstr>USAID Assistance: Cooperative Agreements or Grants  </vt:lpstr>
      <vt:lpstr>Cooperative Agreement or Grant:  Cost Reimbursable Subaward</vt:lpstr>
      <vt:lpstr>Cooperative Agreement or Grant:     In Kind Grant </vt:lpstr>
      <vt:lpstr>Cooperative Agreement or Grant: Fixed Amount Award (FAA) </vt:lpstr>
      <vt:lpstr>Sole Source </vt:lpstr>
      <vt:lpstr>Rules and Roles </vt:lpstr>
      <vt:lpstr>Do NOT use a subaward when… </vt:lpstr>
      <vt:lpstr>Session 3: Planning Subawards</vt:lpstr>
      <vt:lpstr>Session 3: Topics </vt:lpstr>
      <vt:lpstr>Factors for Consideration </vt:lpstr>
      <vt:lpstr>Competitive or Non-Competitive</vt:lpstr>
      <vt:lpstr>RFP Planning Stages </vt:lpstr>
      <vt:lpstr>RFP Planning Timeline</vt:lpstr>
      <vt:lpstr>Steps to Prepare the RFP</vt:lpstr>
      <vt:lpstr>Recommended Sections in a Request for Proposal (RFP)</vt:lpstr>
      <vt:lpstr>RFP Sections </vt:lpstr>
      <vt:lpstr>RFP Sections Continued</vt:lpstr>
      <vt:lpstr>RFP Sections Continued</vt:lpstr>
      <vt:lpstr>RFP Sections Continued</vt:lpstr>
      <vt:lpstr>RFP Sections Continued</vt:lpstr>
      <vt:lpstr>Budget for RFP</vt:lpstr>
      <vt:lpstr>Example of Summary Budget</vt:lpstr>
      <vt:lpstr>Example of Detailed Budget </vt:lpstr>
      <vt:lpstr>Budget Notes</vt:lpstr>
      <vt:lpstr>Budget Notes</vt:lpstr>
      <vt:lpstr>Budget Notes</vt:lpstr>
      <vt:lpstr>Budget Notes</vt:lpstr>
      <vt:lpstr>Indirect Costs </vt:lpstr>
      <vt:lpstr>10 % De Miminis</vt:lpstr>
      <vt:lpstr>Example MTDC Calculation </vt:lpstr>
      <vt:lpstr>Session 4. Evaluating and Selecting Applicants</vt:lpstr>
      <vt:lpstr>Topics for  Evaluation </vt:lpstr>
      <vt:lpstr>Select Subrecipients</vt:lpstr>
      <vt:lpstr>Select Subrecipients Contd.</vt:lpstr>
      <vt:lpstr>Review Committee </vt:lpstr>
      <vt:lpstr>Cost and Price Analysis</vt:lpstr>
      <vt:lpstr>Required Certifications</vt:lpstr>
      <vt:lpstr>Subaward File </vt:lpstr>
      <vt:lpstr>PowerPoint Presentation</vt:lpstr>
      <vt:lpstr>Topics for  Pre-Award Survey</vt:lpstr>
      <vt:lpstr>Prime’s Responsibilities</vt:lpstr>
      <vt:lpstr>Options for Pre-Award Survey</vt:lpstr>
      <vt:lpstr>Non-U.S. Organization Pre-award Survey (NUPAS)</vt:lpstr>
      <vt:lpstr>NUPAS</vt:lpstr>
      <vt:lpstr>NUPAS Plus</vt:lpstr>
      <vt:lpstr>Assessment Scale</vt:lpstr>
      <vt:lpstr>PowerPoint Presentation</vt:lpstr>
      <vt:lpstr>EXAMPLE FROM ONE NGO </vt:lpstr>
      <vt:lpstr>Percentage of Scores by Local Partners</vt:lpstr>
      <vt:lpstr>Definition of Risk Management</vt:lpstr>
      <vt:lpstr>Risk Management </vt:lpstr>
      <vt:lpstr>Sub Risk Assessment </vt:lpstr>
      <vt:lpstr>Levels of Risk</vt:lpstr>
      <vt:lpstr>Risk Mitigation Choices</vt:lpstr>
      <vt:lpstr>Capacity Development of Subs</vt:lpstr>
      <vt:lpstr>Award Notification </vt:lpstr>
      <vt:lpstr>Session 6: Issuing Subawards</vt:lpstr>
      <vt:lpstr>PowerPoint Presentation</vt:lpstr>
      <vt:lpstr>Special Award Conditions </vt:lpstr>
      <vt:lpstr>Examples of Special Award Conditions</vt:lpstr>
      <vt:lpstr>Mandatory Flow Downs</vt:lpstr>
      <vt:lpstr>Award Amendments and Modifications</vt:lpstr>
      <vt:lpstr>Documents to Share with Sub</vt:lpstr>
      <vt:lpstr>Donor Approval</vt:lpstr>
      <vt:lpstr>Annual Workplan</vt:lpstr>
      <vt:lpstr>Activity Monitoring Evaluation and Learning Plan (AMELP)</vt:lpstr>
      <vt:lpstr>Session 7: Subaward Reporting </vt:lpstr>
      <vt:lpstr>Topics for Subaward Reporting </vt:lpstr>
      <vt:lpstr>Subs Required Reports </vt:lpstr>
      <vt:lpstr>Program Income </vt:lpstr>
      <vt:lpstr>Financial Reporting</vt:lpstr>
      <vt:lpstr>Cost Share </vt:lpstr>
      <vt:lpstr>Value-Added Tax</vt:lpstr>
      <vt:lpstr>Performance Progress Reports </vt:lpstr>
      <vt:lpstr>USAID Marking and Branding</vt:lpstr>
      <vt:lpstr>Special Requirements</vt:lpstr>
      <vt:lpstr>Environmental Reporting</vt:lpstr>
      <vt:lpstr>Session 8: Subaward Monitoring</vt:lpstr>
      <vt:lpstr>Topics for Subaward Monitoring</vt:lpstr>
      <vt:lpstr>Monitoring versus Reviews</vt:lpstr>
      <vt:lpstr>Types of Subaward Monitoring</vt:lpstr>
      <vt:lpstr>Onsite Monitoring</vt:lpstr>
      <vt:lpstr>Planning Onsite Visits</vt:lpstr>
      <vt:lpstr>Offsite Monitoring</vt:lpstr>
      <vt:lpstr>Session 9: Financial Management</vt:lpstr>
      <vt:lpstr>Topics for  Financial Management</vt:lpstr>
      <vt:lpstr>Disbursements and Reimbursement Requests</vt:lpstr>
      <vt:lpstr>Prime Recipient Responsibilities for Disbursements to Subrecipients</vt:lpstr>
      <vt:lpstr>Other Prime Recipient Financial Management Responsibilities</vt:lpstr>
      <vt:lpstr>Disbursement Methods</vt:lpstr>
      <vt:lpstr>Payment by Cash Advance</vt:lpstr>
      <vt:lpstr>Payment by Cost Reimbursement</vt:lpstr>
      <vt:lpstr>Cost Share </vt:lpstr>
      <vt:lpstr>Subaward Record Retention </vt:lpstr>
      <vt:lpstr>Session 10: Fraud Management</vt:lpstr>
      <vt:lpstr>PowerPoint Presentation</vt:lpstr>
      <vt:lpstr>Definition of Fraud &amp; Corruption </vt:lpstr>
      <vt:lpstr>USAID Anti-Corruption Policy  December 2022 </vt:lpstr>
      <vt:lpstr>USAID’s Objectives </vt:lpstr>
      <vt:lpstr>Types of Fraud</vt:lpstr>
      <vt:lpstr>Examples of Fraud </vt:lpstr>
      <vt:lpstr>Impact of Fraud  </vt:lpstr>
      <vt:lpstr>Red Flags for Fraud </vt:lpstr>
      <vt:lpstr>Best Practices for Sub awardees on Fraud </vt:lpstr>
      <vt:lpstr>Reporting Fraud</vt:lpstr>
      <vt:lpstr>Session 11: Topics for Closeout Plan </vt:lpstr>
      <vt:lpstr>Topics for  Closeout Plan </vt:lpstr>
      <vt:lpstr>End of Project </vt:lpstr>
      <vt:lpstr>Prime’s Role in Closeout </vt:lpstr>
      <vt:lpstr>Prime‘s Record Retention </vt:lpstr>
      <vt:lpstr>Closeout Planning</vt:lpstr>
      <vt:lpstr>Outline of Closeout Plan</vt:lpstr>
      <vt:lpstr>Sub Closeout Requirements</vt:lpstr>
      <vt:lpstr>Final Voucher and Reporting Submission and Reconciliation</vt:lpstr>
      <vt:lpstr>Equipment Disposition </vt:lpstr>
      <vt:lpstr>Subaward Record Retention </vt:lpstr>
      <vt:lpstr>Final Evaluation Report </vt:lpstr>
      <vt:lpstr>Closeout Audit </vt:lpstr>
      <vt:lpstr>Award Completion Certificate/ Closeout Letter</vt:lpstr>
      <vt:lpstr>Post-test </vt:lpstr>
      <vt:lpstr>Certificate Ceremony </vt:lpstr>
      <vt:lpstr>QUESTIONS?</vt:lpstr>
      <vt:lpstr>Code of Conduct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Bashir Ghafarzai</cp:lastModifiedBy>
  <cp:revision>23</cp:revision>
  <dcterms:created xsi:type="dcterms:W3CDTF">2021-05-04T09:16:44Z</dcterms:created>
  <dcterms:modified xsi:type="dcterms:W3CDTF">2023-10-12T20:00:17Z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0x010100AD24C807AA5C8C419801C56381A712A9</vt:lpwstr>
  </property>
  <property fmtid="{D5CDD505-2E9C-101B-9397-08002B2CF9AE}" pid="3" name="MediaServiceImageTags">
    <vt:lpwstr/>
  </property>
</Properties>
</file>