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105.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104.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96.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95.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94.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media/image8.jpg" ContentType="image/jp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5"/>
  </p:notesMasterIdLst>
  <p:sldIdLst>
    <p:sldId id="368" r:id="rId2"/>
    <p:sldId id="5880" r:id="rId3"/>
    <p:sldId id="4170" r:id="rId4"/>
    <p:sldId id="5877" r:id="rId5"/>
    <p:sldId id="5876" r:id="rId6"/>
    <p:sldId id="5878" r:id="rId7"/>
    <p:sldId id="5881" r:id="rId8"/>
    <p:sldId id="391" r:id="rId9"/>
    <p:sldId id="5884" r:id="rId10"/>
    <p:sldId id="5885" r:id="rId11"/>
    <p:sldId id="5886" r:id="rId12"/>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3" r:id="rId90"/>
    <p:sldId id="334" r:id="rId91"/>
    <p:sldId id="335" r:id="rId92"/>
    <p:sldId id="336" r:id="rId93"/>
    <p:sldId id="337" r:id="rId94"/>
    <p:sldId id="338" r:id="rId95"/>
    <p:sldId id="339" r:id="rId96"/>
    <p:sldId id="340" r:id="rId97"/>
    <p:sldId id="341" r:id="rId98"/>
    <p:sldId id="342" r:id="rId99"/>
    <p:sldId id="343" r:id="rId100"/>
    <p:sldId id="344" r:id="rId101"/>
    <p:sldId id="345" r:id="rId102"/>
    <p:sldId id="346" r:id="rId103"/>
    <p:sldId id="347" r:id="rId104"/>
    <p:sldId id="348" r:id="rId105"/>
    <p:sldId id="349" r:id="rId106"/>
    <p:sldId id="350" r:id="rId107"/>
    <p:sldId id="351" r:id="rId108"/>
    <p:sldId id="352" r:id="rId109"/>
    <p:sldId id="353" r:id="rId110"/>
    <p:sldId id="354" r:id="rId111"/>
    <p:sldId id="355" r:id="rId112"/>
    <p:sldId id="356" r:id="rId113"/>
    <p:sldId id="357" r:id="rId114"/>
    <p:sldId id="358" r:id="rId115"/>
    <p:sldId id="359" r:id="rId116"/>
    <p:sldId id="360" r:id="rId117"/>
    <p:sldId id="361" r:id="rId118"/>
    <p:sldId id="362" r:id="rId119"/>
    <p:sldId id="363" r:id="rId120"/>
    <p:sldId id="364" r:id="rId121"/>
    <p:sldId id="365" r:id="rId122"/>
    <p:sldId id="366" r:id="rId123"/>
    <p:sldId id="367" r:id="rId124"/>
  </p:sldIdLst>
  <p:sldSz cx="9144000" cy="5143500" type="screen16x9"/>
  <p:notesSz cx="6858000" cy="9144000"/>
  <p:embeddedFontLst>
    <p:embeddedFont>
      <p:font typeface="Cabin" panose="020B0604020202020204" charset="0"/>
      <p:regular r:id="rId126"/>
      <p:bold r:id="rId127"/>
      <p:italic r:id="rId128"/>
      <p:boldItalic r:id="rId129"/>
    </p:embeddedFont>
    <p:embeddedFont>
      <p:font typeface="Georgia" panose="02040502050405020303" pitchFamily="18" charset="0"/>
      <p:regular r:id="rId130"/>
      <p:bold r:id="rId131"/>
      <p:italic r:id="rId132"/>
      <p:boldItalic r:id="rId133"/>
    </p:embeddedFont>
    <p:embeddedFont>
      <p:font typeface="Gill Sans" panose="020B0604020202020204" charset="0"/>
      <p:regular r:id="rId134"/>
      <p:bold r:id="rId135"/>
    </p:embeddedFont>
    <p:embeddedFont>
      <p:font typeface="Source Sans Pro" panose="020B0503030403020204" pitchFamily="34" charset="0"/>
      <p:regular r:id="rId136"/>
      <p:bold r:id="rId137"/>
      <p:italic r:id="rId138"/>
      <p:boldItalic r:id="rId139"/>
    </p:embeddedFont>
    <p:embeddedFont>
      <p:font typeface="Source Sans Pro SemiBold" panose="020B0603030403020204" pitchFamily="34" charset="0"/>
      <p:bold r:id="rId140"/>
      <p:boldItalic r:id="rId1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2" roundtripDataSignature="AMtx7mj6/61/xCdlrb5rIoaUE0Kyt7hck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 Sitoe" initials="IS" lastIdx="1" clrIdx="0">
    <p:extLst>
      <p:ext uri="{19B8F6BF-5375-455C-9EA6-DF929625EA0E}">
        <p15:presenceInfo xmlns:p15="http://schemas.microsoft.com/office/powerpoint/2012/main" userId="S::iva.sitoe@undp.org::3a3cdcee-71bc-4ee6-bac8-bdedc1735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7E7CD6-C929-4EC5-A59C-177CB4DFDF39}">
  <a:tblStyle styleId="{5A7E7CD6-C929-4EC5-A59C-177CB4DFDF3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A4037CA-DE05-4ACE-8764-6E530692914C}"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BE0B0C6-8004-4F0C-939D-03BDFF794944}" styleName="Table_2">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660A69D-F09F-4810-B8A5-2271D3282D96}"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rgbClr val="FFFFFF"/>
      </a:tcTxStyle>
      <a:tcStyle>
        <a:tcBdr/>
        <a:fill>
          <a:solidFill>
            <a:srgbClr val="5B9BD5"/>
          </a:solidFill>
        </a:fill>
      </a:tcStyle>
    </a:lastCol>
    <a:firstCol>
      <a:tcTxStyle b="on" i="off">
        <a:font>
          <a:latin typeface="Calibri"/>
          <a:ea typeface="Calibri"/>
          <a:cs typeface="Calibri"/>
        </a:font>
        <a:srgbClr val="FFFFFF"/>
      </a:tcTxStyle>
      <a:tcStyle>
        <a:tcBdr/>
        <a:fill>
          <a:solidFill>
            <a:srgbClr val="5B9BD5"/>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B9BD5"/>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B9BD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8" d="100"/>
          <a:sy n="98" d="100"/>
        </p:scale>
        <p:origin x="702" y="36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13.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font" Target="fonts/font3.fntdata"/><Relationship Id="rId149" Type="http://schemas.openxmlformats.org/officeDocument/2006/relationships/customXml" Target="../customXml/item2.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9.fntdata"/><Relationship Id="rId139" Type="http://schemas.openxmlformats.org/officeDocument/2006/relationships/font" Target="fonts/font14.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customXml" Target="../customXml/item3.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font" Target="fonts/font4.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15.fntdata"/><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5.fntdata"/><Relationship Id="rId135" Type="http://schemas.openxmlformats.org/officeDocument/2006/relationships/font" Target="fonts/font10.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141" Type="http://schemas.openxmlformats.org/officeDocument/2006/relationships/font" Target="fonts/font16.fntdata"/><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6.fntdata"/><Relationship Id="rId136"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1.fntdata"/><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customschemas.google.com/relationships/presentationmetadata" Target="meta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commentAuthors" Target="commentAuthors.xml"/><Relationship Id="rId14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8.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presProps" Target="presProps.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9729744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67BC1-B30C-4853-A1CC-0B0C38956638}" type="slidenum">
              <a:rPr lang="en-US" smtClean="0"/>
              <a:t>1</a:t>
            </a:fld>
            <a:endParaRPr lang="en-US"/>
          </a:p>
        </p:txBody>
      </p:sp>
    </p:spTree>
    <p:extLst>
      <p:ext uri="{BB962C8B-B14F-4D97-AF65-F5344CB8AC3E}">
        <p14:creationId xmlns:p14="http://schemas.microsoft.com/office/powerpoint/2010/main" val="4989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100"/>
              <a:buNone/>
            </a:pPr>
            <a:endParaRPr b="1" i="1">
              <a:solidFill>
                <a:schemeClr val="dk1"/>
              </a:solidFill>
              <a:highlight>
                <a:srgbClr val="FFFFFF"/>
              </a:highlight>
              <a:latin typeface="Georgia"/>
              <a:ea typeface="Georgia"/>
              <a:cs typeface="Georgia"/>
              <a:sym typeface="Georgia"/>
            </a:endParaRPr>
          </a:p>
          <a:p>
            <a:pPr marL="0" lvl="0" indent="0" algn="l" rtl="0">
              <a:lnSpc>
                <a:spcPct val="100000"/>
              </a:lnSpc>
              <a:spcBef>
                <a:spcPts val="1000"/>
              </a:spcBef>
              <a:spcAft>
                <a:spcPts val="0"/>
              </a:spcAft>
              <a:buSzPts val="1100"/>
              <a:buNone/>
            </a:pPr>
            <a:endParaRPr>
              <a:solidFill>
                <a:schemeClr val="dk1"/>
              </a:solidFill>
              <a:highlight>
                <a:srgbClr val="FFFFFF"/>
              </a:highlight>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30205c71026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30205c71026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30205c71026_1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30205c71026_1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8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3" name="Google Shape;1153;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2" name="Google Shape;1162;p87: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a:p>
        </p:txBody>
      </p:sp>
      <p:sp>
        <p:nvSpPr>
          <p:cNvPr id="1163" name="Google Shape;1163;p87: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l"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106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8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8" name="Google Shape;1178;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8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9" name="Google Shape;1189;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9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3" name="Google Shape;1203;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9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1" name="Google Shape;1211;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9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3" name="Google Shape;1223;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9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3" name="Google Shape;1233;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Nota: esta sessão será gravada</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3020be8803a_1_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0" name="Google Shape;1240;g3020be8803a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9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7" name="Google Shape;1247;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9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4" name="Google Shape;1254;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2" name="Google Shape;1272;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0" name="Google Shape;1280;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10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8" name="Google Shape;1288;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10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4" name="Google Shape;1304;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4" name="Google Shape;1314;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Nota: esta sessão será gravada</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0" name="Google Shape;1320;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7" name="Google Shape;1327;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116cd9e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26116cd9e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333" name="Google Shape;1333;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Nota: para as regiões existe apenas um modelo e o país faz parte da estrutura hierárquica</a:t>
            </a:r>
            <a:endParaRPr/>
          </a:p>
          <a:p>
            <a:pPr marL="0" lvl="0" indent="0" algn="l" rtl="0">
              <a:lnSpc>
                <a:spcPct val="100000"/>
              </a:lnSpc>
              <a:spcBef>
                <a:spcPts val="0"/>
              </a:spcBef>
              <a:spcAft>
                <a:spcPts val="0"/>
              </a:spcAft>
              <a:buSzPts val="1100"/>
              <a:buNone/>
            </a:pPr>
            <a:r>
              <a:rPr lang="en"/>
              <a:t>NÃO modifique o modelo, isto pode fazer com que o DATIM rejeite o modelo carregado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Nota: esta sessão será gravada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ba51306b3_2_1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11ba51306b3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Nota: esta sessão será gravada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Risa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3e89c1d90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3e89c1d90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 manual contém uma definição para todos os títulos de emprego</a:t>
            </a:r>
            <a:endParaRPr/>
          </a:p>
          <a:p>
            <a:pPr marL="0" lvl="0" indent="0" algn="l" rtl="0">
              <a:lnSpc>
                <a:spcPct val="100000"/>
              </a:lnSpc>
              <a:spcBef>
                <a:spcPts val="0"/>
              </a:spcBef>
              <a:spcAft>
                <a:spcPts val="0"/>
              </a:spcAft>
              <a:buSzPts val="1100"/>
              <a:buNone/>
            </a:pPr>
            <a:r>
              <a:rPr lang="en"/>
              <a:t>E um mapeamento para os títulos da cadeia de abastecimento</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 name="Google Shape;536;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 manual contém uma definição para todos os títulos de emprego</a:t>
            </a:r>
            <a:endParaRPr/>
          </a:p>
          <a:p>
            <a:pPr marL="0" lvl="0" indent="0" algn="l" rtl="0">
              <a:lnSpc>
                <a:spcPct val="100000"/>
              </a:lnSpc>
              <a:spcBef>
                <a:spcPts val="0"/>
              </a:spcBef>
              <a:spcAft>
                <a:spcPts val="0"/>
              </a:spcAft>
              <a:buSzPts val="1100"/>
              <a:buNone/>
            </a:pPr>
            <a:r>
              <a:rPr lang="en"/>
              <a:t>E um mapeamento para os títulos da cadeia de abastecimento</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 manual contém uma definição para todos os títulos de emprego</a:t>
            </a:r>
            <a:endParaRPr/>
          </a:p>
          <a:p>
            <a:pPr marL="0" lvl="0" indent="0" algn="l" rtl="0">
              <a:lnSpc>
                <a:spcPct val="100000"/>
              </a:lnSpc>
              <a:spcBef>
                <a:spcPts val="0"/>
              </a:spcBef>
              <a:spcAft>
                <a:spcPts val="0"/>
              </a:spcAft>
              <a:buSzPts val="1100"/>
              <a:buNone/>
            </a:pPr>
            <a:r>
              <a:rPr lang="en"/>
              <a:t>E um mapeamento para os títulos da cadeia de abastecimento</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 manual contém uma definição para todos os títulos de emprego</a:t>
            </a:r>
            <a:endParaRPr/>
          </a:p>
          <a:p>
            <a:pPr marL="0" lvl="0" indent="0" algn="l" rtl="0">
              <a:lnSpc>
                <a:spcPct val="100000"/>
              </a:lnSpc>
              <a:spcBef>
                <a:spcPts val="0"/>
              </a:spcBef>
              <a:spcAft>
                <a:spcPts val="0"/>
              </a:spcAft>
              <a:buSzPts val="1100"/>
              <a:buNone/>
            </a:pPr>
            <a:r>
              <a:rPr lang="en"/>
              <a:t>E um mapeamento para os títulos da cadeia de abastecimento</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7f27d0395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g27f27d03953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 manual contém uma definição para todos os títulos de emprego</a:t>
            </a:r>
            <a:endParaRPr/>
          </a:p>
          <a:p>
            <a:pPr marL="0" lvl="0" indent="0" algn="l" rtl="0">
              <a:lnSpc>
                <a:spcPct val="100000"/>
              </a:lnSpc>
              <a:spcBef>
                <a:spcPts val="0"/>
              </a:spcBef>
              <a:spcAft>
                <a:spcPts val="0"/>
              </a:spcAft>
              <a:buSzPts val="1100"/>
              <a:buNone/>
            </a:pPr>
            <a:r>
              <a:rPr lang="en"/>
              <a:t>E um mapeamento para os títulos da cadeia de abastecimento</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7" name="Google Shape;58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28dce84803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128dce84803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7f27d039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g27f27d03953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 manual contém uma definição para todos os títulos de emprego</a:t>
            </a:r>
            <a:endParaRPr/>
          </a:p>
          <a:p>
            <a:pPr marL="0" lvl="0" indent="0" algn="l" rtl="0">
              <a:lnSpc>
                <a:spcPct val="100000"/>
              </a:lnSpc>
              <a:spcBef>
                <a:spcPts val="0"/>
              </a:spcBef>
              <a:spcAft>
                <a:spcPts val="0"/>
              </a:spcAft>
              <a:buSzPts val="1100"/>
              <a:buNone/>
            </a:pPr>
            <a:r>
              <a:rPr lang="en"/>
              <a:t>E um mapeamento para os títulos da cadeia de abastecimento</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Google Shape;60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00d057332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300d057332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7dea430854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g27dea430854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7dea43085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g27dea430854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Risa</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Nota: Funcionários contratados por um PI e que trabalham em unidades de saúde para prestar cuidados de saúde</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serviços juntamente com os funcionários do governo não são geralmente considerados funcionários destacados—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O pessoal destacado é, na maioria das vezes, destacado para os gabinetes governamentais nacionais e regionais, e não para as unidades de saúde.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E67BC1-B30C-4853-A1CC-0B0C38956638}" type="slidenum">
              <a:rPr lang="en-US" smtClean="0"/>
              <a:t>7</a:t>
            </a:fld>
            <a:endParaRPr lang="en-US"/>
          </a:p>
        </p:txBody>
      </p:sp>
    </p:spTree>
    <p:extLst>
      <p:ext uri="{BB962C8B-B14F-4D97-AF65-F5344CB8AC3E}">
        <p14:creationId xmlns:p14="http://schemas.microsoft.com/office/powerpoint/2010/main" val="39892465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300d057332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g300d0573325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 manual contém uma definição para todos os títulos de emprego</a:t>
            </a:r>
            <a:endParaRPr/>
          </a:p>
          <a:p>
            <a:pPr marL="0" lvl="0" indent="0" algn="l" rtl="0">
              <a:lnSpc>
                <a:spcPct val="100000"/>
              </a:lnSpc>
              <a:spcBef>
                <a:spcPts val="0"/>
              </a:spcBef>
              <a:spcAft>
                <a:spcPts val="0"/>
              </a:spcAft>
              <a:buSzPts val="1100"/>
              <a:buNone/>
            </a:pPr>
            <a:r>
              <a:rPr lang="en"/>
              <a:t>E um mapeamento para os títulos da cadeia de abastecimento</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9" name="Google Shape;69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7" name="Google Shape;71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Mudar para demonstração</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8" name="Google Shape;72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Nota: Este gráfico é para UO com uma coluna combinada PSNU/Comunidade, o documento de orientação contém um gráfico para UO com colunas separadas de PSNU e comunidade e para UO regionais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Jasão</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8" name="Google Shape;76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2"/>
        <p:cNvGrpSpPr/>
        <p:nvPr/>
      </p:nvGrpSpPr>
      <p:grpSpPr>
        <a:xfrm>
          <a:off x="0" y="0"/>
          <a:ext cx="0" cy="0"/>
          <a:chOff x="0" y="0"/>
          <a:chExt cx="0" cy="0"/>
        </a:xfrm>
      </p:grpSpPr>
      <p:sp>
        <p:nvSpPr>
          <p:cNvPr id="4623" name="Google Shape;4623;g2ecc26fd3ec_0_12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24" name="Google Shape;4624;g2ecc26fd3ec_0_1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4" name="Google Shape;804;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Pessoal que tem secretária no gabinete do IP, mas passa a maior parte do seu tempo</a:t>
            </a:r>
            <a:endParaRPr/>
          </a:p>
          <a:p>
            <a:pPr marL="0" lvl="0" indent="0" algn="l" rtl="0">
              <a:lnSpc>
                <a:spcPct val="100000"/>
              </a:lnSpc>
              <a:spcBef>
                <a:spcPts val="0"/>
              </a:spcBef>
              <a:spcAft>
                <a:spcPts val="0"/>
              </a:spcAft>
              <a:buClr>
                <a:schemeClr val="dk1"/>
              </a:buClr>
              <a:buSzPts val="1100"/>
              <a:buFont typeface="Arial"/>
              <a:buNone/>
            </a:pPr>
            <a:r>
              <a:rPr lang="en"/>
              <a:t>tempo de trabalho noutras zonas do país, deverá comparecer no local onde trabalha</a:t>
            </a:r>
            <a:endParaRPr/>
          </a:p>
          <a:p>
            <a:pPr marL="0" lvl="0" indent="0" algn="l" rtl="0">
              <a:lnSpc>
                <a:spcPct val="100000"/>
              </a:lnSpc>
              <a:spcBef>
                <a:spcPts val="0"/>
              </a:spcBef>
              <a:spcAft>
                <a:spcPts val="0"/>
              </a:spcAft>
              <a:buClr>
                <a:schemeClr val="dk1"/>
              </a:buClr>
              <a:buSzPts val="1100"/>
              <a:buFont typeface="Arial"/>
              <a:buNone/>
            </a:pPr>
            <a:r>
              <a:rPr lang="en"/>
              <a:t>é realizada, e não a localização do escritório do IP.</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9" name="Google Shape;81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8" name="Google Shape;82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7" name="Google Shape;83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5" name="Google Shape;845;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4" name="Google Shape;854;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4" name="Google Shape;86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4" name="Google Shape;87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2" name="Google Shape;882;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2"/>
        <p:cNvGrpSpPr/>
        <p:nvPr/>
      </p:nvGrpSpPr>
      <p:grpSpPr>
        <a:xfrm>
          <a:off x="0" y="0"/>
          <a:ext cx="0" cy="0"/>
          <a:chOff x="0" y="0"/>
          <a:chExt cx="0" cy="0"/>
        </a:xfrm>
      </p:grpSpPr>
      <p:sp>
        <p:nvSpPr>
          <p:cNvPr id="4623" name="Google Shape;4623;g2ecc26fd3ec_0_12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24" name="Google Shape;4624;g2ecc26fd3ec_0_1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3316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3" name="Google Shape;893;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4" name="Google Shape;904;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1" name="Google Shape;911;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Google Shape;922;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0" name="Google Shape;930;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7" name="Google Shape;937;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4" name="Google Shape;944;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0" name="Google Shape;950;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Nota: esta sessão será gravada</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6" name="Google Shape;956;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3" name="Google Shape;963;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2"/>
        <p:cNvGrpSpPr/>
        <p:nvPr/>
      </p:nvGrpSpPr>
      <p:grpSpPr>
        <a:xfrm>
          <a:off x="0" y="0"/>
          <a:ext cx="0" cy="0"/>
          <a:chOff x="0" y="0"/>
          <a:chExt cx="0" cy="0"/>
        </a:xfrm>
      </p:grpSpPr>
      <p:sp>
        <p:nvSpPr>
          <p:cNvPr id="4623" name="Google Shape;4623;g2ecc26fd3ec_0_12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24" name="Google Shape;4624;g2ecc26fd3ec_0_1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2741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2" name="Google Shape;972;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1" name="Google Shape;981;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0" name="Google Shape;990;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9" name="Google Shape;999;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8" name="Google Shape;1008;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7" name="Google Shape;1017;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6" name="Google Shape;1026;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27f0e5f76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5" name="Google Shape;1035;g27f0e5f762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27f0e5f762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4" name="Google Shape;1044;g27f0e5f762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3" name="Google Shape;1053;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2" name="Google Shape;1062;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280997047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1" name="Google Shape;1071;g280997047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280997047f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0" name="Google Shape;1080;g280997047f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9" name="Google Shape;1089;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6" name="Google Shape;1096;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4" name="Google Shape;1104;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0" name="Google Shape;1110;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Nota: esta sessão será gravada</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6" name="Google Shape;1116;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8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3" name="Google Shape;1123;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8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0" name="Google Shape;1130;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05"/>
          <p:cNvSpPr/>
          <p:nvPr/>
        </p:nvSpPr>
        <p:spPr>
          <a:xfrm>
            <a:off x="105775" y="106475"/>
            <a:ext cx="88857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0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105"/>
          <p:cNvSpPr txBox="1">
            <a:spLocks noGrp="1"/>
          </p:cNvSpPr>
          <p:nvPr>
            <p:ph type="ctrTitle"/>
          </p:nvPr>
        </p:nvSpPr>
        <p:spPr>
          <a:xfrm>
            <a:off x="376150" y="1869394"/>
            <a:ext cx="54864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 name="Google Shape;14;p105"/>
          <p:cNvSpPr txBox="1">
            <a:spLocks noGrp="1"/>
          </p:cNvSpPr>
          <p:nvPr>
            <p:ph type="subTitle" idx="1"/>
          </p:nvPr>
        </p:nvSpPr>
        <p:spPr>
          <a:xfrm>
            <a:off x="376150" y="3355294"/>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R="0" lvl="1" algn="ctr">
              <a:lnSpc>
                <a:spcPct val="100000"/>
              </a:lnSpc>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R="0" lvl="2" algn="ctr">
              <a:lnSpc>
                <a:spcPct val="100000"/>
              </a:lnSpc>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15" name="Google Shape;15;p105"/>
          <p:cNvCxnSpPr/>
          <p:nvPr/>
        </p:nvCxnSpPr>
        <p:spPr>
          <a:xfrm>
            <a:off x="452350" y="3183844"/>
            <a:ext cx="320100" cy="0"/>
          </a:xfrm>
          <a:prstGeom prst="straightConnector1">
            <a:avLst/>
          </a:prstGeom>
          <a:noFill/>
          <a:ln w="19050" cap="flat" cmpd="sng">
            <a:solidFill>
              <a:schemeClr val="accent1"/>
            </a:solidFill>
            <a:prstDash val="solid"/>
            <a:round/>
            <a:headEnd type="none" w="sm" len="sm"/>
            <a:tailEnd type="none" w="sm" len="sm"/>
          </a:ln>
        </p:spPr>
      </p:cxnSp>
      <p:pic>
        <p:nvPicPr>
          <p:cNvPr id="16" name="Google Shape;16;p105"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7" name="Google Shape;17;p105"/>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0"/>
        <p:cNvGrpSpPr/>
        <p:nvPr/>
      </p:nvGrpSpPr>
      <p:grpSpPr>
        <a:xfrm>
          <a:off x="0" y="0"/>
          <a:ext cx="0" cy="0"/>
          <a:chOff x="0" y="0"/>
          <a:chExt cx="0" cy="0"/>
        </a:xfrm>
      </p:grpSpPr>
      <p:sp>
        <p:nvSpPr>
          <p:cNvPr id="61" name="Google Shape;61;p11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14"/>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3" name="Google Shape;63;p114"/>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64" name="Google Shape;64;p114"/>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65" name="Google Shape;65;p114"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66" name="Google Shape;66;p114"/>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67"/>
        <p:cNvGrpSpPr/>
        <p:nvPr/>
      </p:nvGrpSpPr>
      <p:grpSpPr>
        <a:xfrm>
          <a:off x="0" y="0"/>
          <a:ext cx="0" cy="0"/>
          <a:chOff x="0" y="0"/>
          <a:chExt cx="0" cy="0"/>
        </a:xfrm>
      </p:grpSpPr>
      <p:sp>
        <p:nvSpPr>
          <p:cNvPr id="68" name="Google Shape;68;p115"/>
          <p:cNvSpPr txBox="1">
            <a:spLocks noGrp="1"/>
          </p:cNvSpPr>
          <p:nvPr>
            <p:ph type="title"/>
          </p:nvPr>
        </p:nvSpPr>
        <p:spPr>
          <a:xfrm>
            <a:off x="1143000" y="530728"/>
            <a:ext cx="5486400" cy="45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400"/>
              <a:buNone/>
              <a:defRPr sz="2400" i="0" u="none" strike="noStrike" cap="non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11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15" descr="USAID_Logo_White_v02.png"/>
          <p:cNvPicPr preferRelativeResize="0"/>
          <p:nvPr/>
        </p:nvPicPr>
        <p:blipFill rotWithShape="1">
          <a:blip r:embed="rId2">
            <a:alphaModFix/>
          </a:blip>
          <a:srcRect/>
          <a:stretch/>
        </p:blipFill>
        <p:spPr>
          <a:xfrm>
            <a:off x="7453755" y="4234978"/>
            <a:ext cx="1371600" cy="407700"/>
          </a:xfrm>
          <a:prstGeom prst="rect">
            <a:avLst/>
          </a:prstGeom>
          <a:noFill/>
          <a:ln>
            <a:noFill/>
          </a:ln>
        </p:spPr>
      </p:pic>
      <p:cxnSp>
        <p:nvCxnSpPr>
          <p:cNvPr id="71" name="Google Shape;71;p115"/>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72" name="Google Shape;72;p115"/>
          <p:cNvPicPr preferRelativeResize="0"/>
          <p:nvPr/>
        </p:nvPicPr>
        <p:blipFill rotWithShape="1">
          <a:blip r:embed="rId3">
            <a:alphaModFix/>
          </a:blip>
          <a:srcRect/>
          <a:stretch/>
        </p:blipFill>
        <p:spPr>
          <a:xfrm>
            <a:off x="240300" y="4071589"/>
            <a:ext cx="2045700" cy="73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73"/>
        <p:cNvGrpSpPr/>
        <p:nvPr/>
      </p:nvGrpSpPr>
      <p:grpSpPr>
        <a:xfrm>
          <a:off x="0" y="0"/>
          <a:ext cx="0" cy="0"/>
          <a:chOff x="0" y="0"/>
          <a:chExt cx="0" cy="0"/>
        </a:xfrm>
      </p:grpSpPr>
      <p:sp>
        <p:nvSpPr>
          <p:cNvPr id="74" name="Google Shape;74;p116"/>
          <p:cNvSpPr>
            <a:spLocks noGrp="1"/>
          </p:cNvSpPr>
          <p:nvPr>
            <p:ph type="pic" idx="2"/>
          </p:nvPr>
        </p:nvSpPr>
        <p:spPr>
          <a:xfrm>
            <a:off x="152400" y="2571749"/>
            <a:ext cx="8839200" cy="2421300"/>
          </a:xfrm>
          <a:prstGeom prst="rect">
            <a:avLst/>
          </a:prstGeom>
          <a:solidFill>
            <a:schemeClr val="lt1"/>
          </a:solidFill>
          <a:ln>
            <a:noFill/>
          </a:ln>
        </p:spPr>
      </p:sp>
      <p:sp>
        <p:nvSpPr>
          <p:cNvPr id="75" name="Google Shape;75;p116"/>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76" name="Google Shape;76;p11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16"/>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8" name="Google Shape;78;p116"/>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79"/>
        <p:cNvGrpSpPr/>
        <p:nvPr/>
      </p:nvGrpSpPr>
      <p:grpSpPr>
        <a:xfrm>
          <a:off x="0" y="0"/>
          <a:ext cx="0" cy="0"/>
          <a:chOff x="0" y="0"/>
          <a:chExt cx="0" cy="0"/>
        </a:xfrm>
      </p:grpSpPr>
      <p:sp>
        <p:nvSpPr>
          <p:cNvPr id="80" name="Google Shape;80;p117"/>
          <p:cNvSpPr>
            <a:spLocks noGrp="1"/>
          </p:cNvSpPr>
          <p:nvPr>
            <p:ph type="pic" idx="2"/>
          </p:nvPr>
        </p:nvSpPr>
        <p:spPr>
          <a:xfrm>
            <a:off x="4572000" y="152762"/>
            <a:ext cx="4419600" cy="4838100"/>
          </a:xfrm>
          <a:prstGeom prst="rect">
            <a:avLst/>
          </a:prstGeom>
          <a:solidFill>
            <a:srgbClr val="FFFFFF"/>
          </a:solidFill>
          <a:ln>
            <a:noFill/>
          </a:ln>
        </p:spPr>
      </p:sp>
      <p:sp>
        <p:nvSpPr>
          <p:cNvPr id="81" name="Google Shape;81;p11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17"/>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83" name="Google Shape;83;p117"/>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4" name="Google Shape;84;p117"/>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85"/>
        <p:cNvGrpSpPr/>
        <p:nvPr/>
      </p:nvGrpSpPr>
      <p:grpSpPr>
        <a:xfrm>
          <a:off x="0" y="0"/>
          <a:ext cx="0" cy="0"/>
          <a:chOff x="0" y="0"/>
          <a:chExt cx="0" cy="0"/>
        </a:xfrm>
      </p:grpSpPr>
      <p:sp>
        <p:nvSpPr>
          <p:cNvPr id="86" name="Google Shape;86;p118"/>
          <p:cNvSpPr txBox="1">
            <a:spLocks noGrp="1"/>
          </p:cNvSpPr>
          <p:nvPr>
            <p:ph type="body" idx="1"/>
          </p:nvPr>
        </p:nvSpPr>
        <p:spPr>
          <a:xfrm>
            <a:off x="686104"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7" name="Google Shape;87;p11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18"/>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89"/>
        <p:cNvGrpSpPr/>
        <p:nvPr/>
      </p:nvGrpSpPr>
      <p:grpSpPr>
        <a:xfrm>
          <a:off x="0" y="0"/>
          <a:ext cx="0" cy="0"/>
          <a:chOff x="0" y="0"/>
          <a:chExt cx="0" cy="0"/>
        </a:xfrm>
      </p:grpSpPr>
      <p:sp>
        <p:nvSpPr>
          <p:cNvPr id="90" name="Google Shape;90;p119"/>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1" name="Google Shape;91;p119"/>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2" name="Google Shape;92;p11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119"/>
          <p:cNvSpPr txBox="1">
            <a:spLocks noGrp="1"/>
          </p:cNvSpPr>
          <p:nvPr>
            <p:ph type="body" idx="3"/>
          </p:nvPr>
        </p:nvSpPr>
        <p:spPr>
          <a:xfrm>
            <a:off x="3428698" y="1286650"/>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4" name="Google Shape;94;p119"/>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95"/>
        <p:cNvGrpSpPr/>
        <p:nvPr/>
      </p:nvGrpSpPr>
      <p:grpSpPr>
        <a:xfrm>
          <a:off x="0" y="0"/>
          <a:ext cx="0" cy="0"/>
          <a:chOff x="0" y="0"/>
          <a:chExt cx="0" cy="0"/>
        </a:xfrm>
      </p:grpSpPr>
      <p:sp>
        <p:nvSpPr>
          <p:cNvPr id="96" name="Google Shape;96;p120"/>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7" name="Google Shape;97;p120"/>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8" name="Google Shape;98;p12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9" name="Google Shape;99;p120"/>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00"/>
        <p:cNvGrpSpPr/>
        <p:nvPr/>
      </p:nvGrpSpPr>
      <p:grpSpPr>
        <a:xfrm>
          <a:off x="0" y="0"/>
          <a:ext cx="0" cy="0"/>
          <a:chOff x="0" y="0"/>
          <a:chExt cx="0" cy="0"/>
        </a:xfrm>
      </p:grpSpPr>
      <p:sp>
        <p:nvSpPr>
          <p:cNvPr id="101" name="Google Shape;101;p121"/>
          <p:cNvSpPr>
            <a:spLocks noGrp="1"/>
          </p:cNvSpPr>
          <p:nvPr>
            <p:ph type="pic" idx="2"/>
          </p:nvPr>
        </p:nvSpPr>
        <p:spPr>
          <a:xfrm>
            <a:off x="152400" y="152761"/>
            <a:ext cx="4419600" cy="4838100"/>
          </a:xfrm>
          <a:prstGeom prst="rect">
            <a:avLst/>
          </a:prstGeom>
          <a:solidFill>
            <a:schemeClr val="lt1"/>
          </a:solidFill>
          <a:ln>
            <a:noFill/>
          </a:ln>
        </p:spPr>
      </p:sp>
      <p:sp>
        <p:nvSpPr>
          <p:cNvPr id="102" name="Google Shape;102;p12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21"/>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4" name="Google Shape;104;p121"/>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105"/>
        <p:cNvGrpSpPr/>
        <p:nvPr/>
      </p:nvGrpSpPr>
      <p:grpSpPr>
        <a:xfrm>
          <a:off x="0" y="0"/>
          <a:ext cx="0" cy="0"/>
          <a:chOff x="0" y="0"/>
          <a:chExt cx="0" cy="0"/>
        </a:xfrm>
      </p:grpSpPr>
      <p:sp>
        <p:nvSpPr>
          <p:cNvPr id="106" name="Google Shape;106;p122"/>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07" name="Google Shape;107;p122"/>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08" name="Google Shape;108;p12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9" name="Google Shape;109;p122"/>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10"/>
        <p:cNvGrpSpPr/>
        <p:nvPr/>
      </p:nvGrpSpPr>
      <p:grpSpPr>
        <a:xfrm>
          <a:off x="0" y="0"/>
          <a:ext cx="0" cy="0"/>
          <a:chOff x="0" y="0"/>
          <a:chExt cx="0" cy="0"/>
        </a:xfrm>
      </p:grpSpPr>
      <p:sp>
        <p:nvSpPr>
          <p:cNvPr id="111" name="Google Shape;111;p123"/>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12" name="Google Shape;112;p123"/>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13" name="Google Shape;113;p12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123"/>
          <p:cNvSpPr txBox="1">
            <a:spLocks noGrp="1"/>
          </p:cNvSpPr>
          <p:nvPr>
            <p:ph type="body" idx="3"/>
          </p:nvPr>
        </p:nvSpPr>
        <p:spPr>
          <a:xfrm>
            <a:off x="331454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15" name="Google Shape;115;p12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18"/>
        <p:cNvGrpSpPr/>
        <p:nvPr/>
      </p:nvGrpSpPr>
      <p:grpSpPr>
        <a:xfrm>
          <a:off x="0" y="0"/>
          <a:ext cx="0" cy="0"/>
          <a:chOff x="0" y="0"/>
          <a:chExt cx="0" cy="0"/>
        </a:xfrm>
      </p:grpSpPr>
      <p:sp>
        <p:nvSpPr>
          <p:cNvPr id="19" name="Google Shape;19;p10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106"/>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 name="Google Shape;21;p106"/>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16"/>
        <p:cNvGrpSpPr/>
        <p:nvPr/>
      </p:nvGrpSpPr>
      <p:grpSpPr>
        <a:xfrm>
          <a:off x="0" y="0"/>
          <a:ext cx="0" cy="0"/>
          <a:chOff x="0" y="0"/>
          <a:chExt cx="0" cy="0"/>
        </a:xfrm>
      </p:grpSpPr>
      <p:sp>
        <p:nvSpPr>
          <p:cNvPr id="117" name="Google Shape;117;p124"/>
          <p:cNvSpPr>
            <a:spLocks noGrp="1"/>
          </p:cNvSpPr>
          <p:nvPr>
            <p:ph type="pic" idx="2"/>
          </p:nvPr>
        </p:nvSpPr>
        <p:spPr>
          <a:xfrm>
            <a:off x="152400" y="2571749"/>
            <a:ext cx="8839200" cy="2421300"/>
          </a:xfrm>
          <a:prstGeom prst="rect">
            <a:avLst/>
          </a:prstGeom>
          <a:solidFill>
            <a:srgbClr val="E7E7E5"/>
          </a:solidFill>
          <a:ln>
            <a:noFill/>
          </a:ln>
        </p:spPr>
      </p:sp>
      <p:sp>
        <p:nvSpPr>
          <p:cNvPr id="118" name="Google Shape;118;p124"/>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19" name="Google Shape;119;p12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124"/>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1" name="Google Shape;121;p124"/>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22"/>
        <p:cNvGrpSpPr/>
        <p:nvPr/>
      </p:nvGrpSpPr>
      <p:grpSpPr>
        <a:xfrm>
          <a:off x="0" y="0"/>
          <a:ext cx="0" cy="0"/>
          <a:chOff x="0" y="0"/>
          <a:chExt cx="0" cy="0"/>
        </a:xfrm>
      </p:grpSpPr>
      <p:sp>
        <p:nvSpPr>
          <p:cNvPr id="123" name="Google Shape;123;p125"/>
          <p:cNvSpPr>
            <a:spLocks noGrp="1"/>
          </p:cNvSpPr>
          <p:nvPr>
            <p:ph type="pic" idx="2"/>
          </p:nvPr>
        </p:nvSpPr>
        <p:spPr>
          <a:xfrm>
            <a:off x="4572000" y="152762"/>
            <a:ext cx="4419600" cy="4838100"/>
          </a:xfrm>
          <a:prstGeom prst="rect">
            <a:avLst/>
          </a:prstGeom>
          <a:solidFill>
            <a:srgbClr val="E7E7E5"/>
          </a:solidFill>
          <a:ln>
            <a:noFill/>
          </a:ln>
        </p:spPr>
      </p:sp>
      <p:sp>
        <p:nvSpPr>
          <p:cNvPr id="124" name="Google Shape;124;p12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125"/>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26" name="Google Shape;126;p125"/>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7" name="Google Shape;127;p125"/>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28"/>
        <p:cNvGrpSpPr/>
        <p:nvPr/>
      </p:nvGrpSpPr>
      <p:grpSpPr>
        <a:xfrm>
          <a:off x="0" y="0"/>
          <a:ext cx="0" cy="0"/>
          <a:chOff x="0" y="0"/>
          <a:chExt cx="0" cy="0"/>
        </a:xfrm>
      </p:grpSpPr>
      <p:sp>
        <p:nvSpPr>
          <p:cNvPr id="129" name="Google Shape;129;p126"/>
          <p:cNvSpPr>
            <a:spLocks noGrp="1"/>
          </p:cNvSpPr>
          <p:nvPr>
            <p:ph type="pic" idx="2"/>
          </p:nvPr>
        </p:nvSpPr>
        <p:spPr>
          <a:xfrm>
            <a:off x="152400" y="152761"/>
            <a:ext cx="4419600" cy="4838100"/>
          </a:xfrm>
          <a:prstGeom prst="rect">
            <a:avLst/>
          </a:prstGeom>
          <a:solidFill>
            <a:srgbClr val="E7E7E5"/>
          </a:solidFill>
          <a:ln>
            <a:noFill/>
          </a:ln>
        </p:spPr>
      </p:sp>
      <p:sp>
        <p:nvSpPr>
          <p:cNvPr id="130" name="Google Shape;130;p12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126"/>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32" name="Google Shape;132;p126"/>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33"/>
        <p:cNvGrpSpPr/>
        <p:nvPr/>
      </p:nvGrpSpPr>
      <p:grpSpPr>
        <a:xfrm>
          <a:off x="0" y="0"/>
          <a:ext cx="0" cy="0"/>
          <a:chOff x="0" y="0"/>
          <a:chExt cx="0" cy="0"/>
        </a:xfrm>
      </p:grpSpPr>
      <p:sp>
        <p:nvSpPr>
          <p:cNvPr id="134" name="Google Shape;134;p12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127"/>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6" name="Google Shape;136;p127"/>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37" name="Google Shape;137;p127"/>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38" name="Google Shape;138;p127"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39" name="Google Shape;139;p127"/>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40"/>
        <p:cNvGrpSpPr/>
        <p:nvPr/>
      </p:nvGrpSpPr>
      <p:grpSpPr>
        <a:xfrm>
          <a:off x="0" y="0"/>
          <a:ext cx="0" cy="0"/>
          <a:chOff x="0" y="0"/>
          <a:chExt cx="0" cy="0"/>
        </a:xfrm>
      </p:grpSpPr>
      <p:sp>
        <p:nvSpPr>
          <p:cNvPr id="141" name="Google Shape;141;p12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128"/>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3" name="Google Shape;143;p128"/>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44"/>
        <p:cNvGrpSpPr/>
        <p:nvPr/>
      </p:nvGrpSpPr>
      <p:grpSpPr>
        <a:xfrm>
          <a:off x="0" y="0"/>
          <a:ext cx="0" cy="0"/>
          <a:chOff x="0" y="0"/>
          <a:chExt cx="0" cy="0"/>
        </a:xfrm>
      </p:grpSpPr>
      <p:sp>
        <p:nvSpPr>
          <p:cNvPr id="145" name="Google Shape;145;p129"/>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46" name="Google Shape;146;p129"/>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47" name="Google Shape;147;p12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129"/>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49"/>
        <p:cNvGrpSpPr/>
        <p:nvPr/>
      </p:nvGrpSpPr>
      <p:grpSpPr>
        <a:xfrm>
          <a:off x="0" y="0"/>
          <a:ext cx="0" cy="0"/>
          <a:chOff x="0" y="0"/>
          <a:chExt cx="0" cy="0"/>
        </a:xfrm>
      </p:grpSpPr>
      <p:sp>
        <p:nvSpPr>
          <p:cNvPr id="150" name="Google Shape;150;p130"/>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1" name="Google Shape;151;p130"/>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2" name="Google Shape;152;p13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130"/>
          <p:cNvSpPr txBox="1">
            <a:spLocks noGrp="1"/>
          </p:cNvSpPr>
          <p:nvPr>
            <p:ph type="body" idx="3"/>
          </p:nvPr>
        </p:nvSpPr>
        <p:spPr>
          <a:xfrm>
            <a:off x="342869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4" name="Google Shape;154;p130"/>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55"/>
        <p:cNvGrpSpPr/>
        <p:nvPr/>
      </p:nvGrpSpPr>
      <p:grpSpPr>
        <a:xfrm>
          <a:off x="0" y="0"/>
          <a:ext cx="0" cy="0"/>
          <a:chOff x="0" y="0"/>
          <a:chExt cx="0" cy="0"/>
        </a:xfrm>
      </p:grpSpPr>
      <p:sp>
        <p:nvSpPr>
          <p:cNvPr id="156" name="Google Shape;156;p131"/>
          <p:cNvSpPr>
            <a:spLocks noGrp="1"/>
          </p:cNvSpPr>
          <p:nvPr>
            <p:ph type="pic" idx="2"/>
          </p:nvPr>
        </p:nvSpPr>
        <p:spPr>
          <a:xfrm>
            <a:off x="152400" y="2571749"/>
            <a:ext cx="8839200" cy="2421300"/>
          </a:xfrm>
          <a:prstGeom prst="rect">
            <a:avLst/>
          </a:prstGeom>
          <a:solidFill>
            <a:schemeClr val="lt1"/>
          </a:solidFill>
          <a:ln>
            <a:noFill/>
          </a:ln>
        </p:spPr>
      </p:sp>
      <p:sp>
        <p:nvSpPr>
          <p:cNvPr id="157" name="Google Shape;157;p131"/>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58" name="Google Shape;158;p131"/>
          <p:cNvSpPr txBox="1">
            <a:spLocks noGrp="1"/>
          </p:cNvSpPr>
          <p:nvPr>
            <p:ph type="ftr" idx="11"/>
          </p:nvPr>
        </p:nvSpPr>
        <p:spPr>
          <a:xfrm>
            <a:off x="3124200" y="4806072"/>
            <a:ext cx="2895600" cy="18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59" name="Google Shape;159;p13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131"/>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61" name="Google Shape;161;p131"/>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62"/>
        <p:cNvGrpSpPr/>
        <p:nvPr/>
      </p:nvGrpSpPr>
      <p:grpSpPr>
        <a:xfrm>
          <a:off x="0" y="0"/>
          <a:ext cx="0" cy="0"/>
          <a:chOff x="0" y="0"/>
          <a:chExt cx="0" cy="0"/>
        </a:xfrm>
      </p:grpSpPr>
      <p:sp>
        <p:nvSpPr>
          <p:cNvPr id="163" name="Google Shape;163;p132"/>
          <p:cNvSpPr>
            <a:spLocks noGrp="1"/>
          </p:cNvSpPr>
          <p:nvPr>
            <p:ph type="pic" idx="2"/>
          </p:nvPr>
        </p:nvSpPr>
        <p:spPr>
          <a:xfrm>
            <a:off x="4572000" y="152762"/>
            <a:ext cx="4419600" cy="4838100"/>
          </a:xfrm>
          <a:prstGeom prst="rect">
            <a:avLst/>
          </a:prstGeom>
          <a:solidFill>
            <a:srgbClr val="FFFFFF"/>
          </a:solidFill>
          <a:ln>
            <a:noFill/>
          </a:ln>
        </p:spPr>
      </p:sp>
      <p:sp>
        <p:nvSpPr>
          <p:cNvPr id="164" name="Google Shape;164;p13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5" name="Google Shape;165;p132"/>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66" name="Google Shape;166;p132"/>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67" name="Google Shape;167;p132"/>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68"/>
        <p:cNvGrpSpPr/>
        <p:nvPr/>
      </p:nvGrpSpPr>
      <p:grpSpPr>
        <a:xfrm>
          <a:off x="0" y="0"/>
          <a:ext cx="0" cy="0"/>
          <a:chOff x="0" y="0"/>
          <a:chExt cx="0" cy="0"/>
        </a:xfrm>
      </p:grpSpPr>
      <p:sp>
        <p:nvSpPr>
          <p:cNvPr id="169" name="Google Shape;169;p133"/>
          <p:cNvSpPr>
            <a:spLocks noGrp="1"/>
          </p:cNvSpPr>
          <p:nvPr>
            <p:ph type="pic" idx="2"/>
          </p:nvPr>
        </p:nvSpPr>
        <p:spPr>
          <a:xfrm>
            <a:off x="152400" y="152761"/>
            <a:ext cx="4419600" cy="4838100"/>
          </a:xfrm>
          <a:prstGeom prst="rect">
            <a:avLst/>
          </a:prstGeom>
          <a:solidFill>
            <a:schemeClr val="lt1"/>
          </a:solidFill>
          <a:ln>
            <a:noFill/>
          </a:ln>
        </p:spPr>
      </p:sp>
      <p:sp>
        <p:nvSpPr>
          <p:cNvPr id="170" name="Google Shape;170;p13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1" name="Google Shape;171;p133"/>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72" name="Google Shape;172;p133"/>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22"/>
        <p:cNvGrpSpPr/>
        <p:nvPr/>
      </p:nvGrpSpPr>
      <p:grpSpPr>
        <a:xfrm>
          <a:off x="0" y="0"/>
          <a:ext cx="0" cy="0"/>
          <a:chOff x="0" y="0"/>
          <a:chExt cx="0" cy="0"/>
        </a:xfrm>
      </p:grpSpPr>
      <p:sp>
        <p:nvSpPr>
          <p:cNvPr id="23" name="Google Shape;23;p107"/>
          <p:cNvSpPr txBox="1">
            <a:spLocks noGrp="1"/>
          </p:cNvSpPr>
          <p:nvPr>
            <p:ph type="title"/>
          </p:nvPr>
        </p:nvSpPr>
        <p:spPr>
          <a:xfrm>
            <a:off x="1143000" y="530728"/>
            <a:ext cx="5486400" cy="45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400"/>
              <a:buNone/>
              <a:defRPr sz="2400" i="0" u="none" strike="noStrike" cap="non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10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107" descr="USAID_Logo_White_v02.png"/>
          <p:cNvPicPr preferRelativeResize="0"/>
          <p:nvPr/>
        </p:nvPicPr>
        <p:blipFill rotWithShape="1">
          <a:blip r:embed="rId2">
            <a:alphaModFix/>
          </a:blip>
          <a:srcRect/>
          <a:stretch/>
        </p:blipFill>
        <p:spPr>
          <a:xfrm>
            <a:off x="7481480" y="4289912"/>
            <a:ext cx="1371600" cy="407700"/>
          </a:xfrm>
          <a:prstGeom prst="rect">
            <a:avLst/>
          </a:prstGeom>
          <a:noFill/>
          <a:ln>
            <a:noFill/>
          </a:ln>
        </p:spPr>
      </p:pic>
      <p:cxnSp>
        <p:nvCxnSpPr>
          <p:cNvPr id="26" name="Google Shape;26;p107"/>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27" name="Google Shape;27;p107"/>
          <p:cNvPicPr preferRelativeResize="0"/>
          <p:nvPr/>
        </p:nvPicPr>
        <p:blipFill rotWithShape="1">
          <a:blip r:embed="rId3">
            <a:alphaModFix/>
          </a:blip>
          <a:srcRect/>
          <a:stretch/>
        </p:blipFill>
        <p:spPr>
          <a:xfrm>
            <a:off x="196350" y="4126523"/>
            <a:ext cx="2045700" cy="73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73"/>
        <p:cNvGrpSpPr/>
        <p:nvPr/>
      </p:nvGrpSpPr>
      <p:grpSpPr>
        <a:xfrm>
          <a:off x="0" y="0"/>
          <a:ext cx="0" cy="0"/>
          <a:chOff x="0" y="0"/>
          <a:chExt cx="0" cy="0"/>
        </a:xfrm>
      </p:grpSpPr>
      <p:sp>
        <p:nvSpPr>
          <p:cNvPr id="174" name="Google Shape;174;p134"/>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75" name="Google Shape;175;p134"/>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76" name="Google Shape;176;p13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7" name="Google Shape;177;p134"/>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78"/>
        <p:cNvGrpSpPr/>
        <p:nvPr/>
      </p:nvGrpSpPr>
      <p:grpSpPr>
        <a:xfrm>
          <a:off x="0" y="0"/>
          <a:ext cx="0" cy="0"/>
          <a:chOff x="0" y="0"/>
          <a:chExt cx="0" cy="0"/>
        </a:xfrm>
      </p:grpSpPr>
      <p:sp>
        <p:nvSpPr>
          <p:cNvPr id="179" name="Google Shape;179;p135"/>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80" name="Google Shape;180;p135"/>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81" name="Google Shape;181;p13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135"/>
          <p:cNvSpPr txBox="1">
            <a:spLocks noGrp="1"/>
          </p:cNvSpPr>
          <p:nvPr>
            <p:ph type="body" idx="3"/>
          </p:nvPr>
        </p:nvSpPr>
        <p:spPr>
          <a:xfrm>
            <a:off x="342869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83" name="Google Shape;183;p135"/>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184"/>
        <p:cNvGrpSpPr/>
        <p:nvPr/>
      </p:nvGrpSpPr>
      <p:grpSpPr>
        <a:xfrm>
          <a:off x="0" y="0"/>
          <a:ext cx="0" cy="0"/>
          <a:chOff x="0" y="0"/>
          <a:chExt cx="0" cy="0"/>
        </a:xfrm>
      </p:grpSpPr>
      <p:sp>
        <p:nvSpPr>
          <p:cNvPr id="185" name="Google Shape;185;p136"/>
          <p:cNvSpPr>
            <a:spLocks noGrp="1"/>
          </p:cNvSpPr>
          <p:nvPr>
            <p:ph type="pic" idx="2"/>
          </p:nvPr>
        </p:nvSpPr>
        <p:spPr>
          <a:xfrm>
            <a:off x="152400" y="2571749"/>
            <a:ext cx="8839200" cy="2421300"/>
          </a:xfrm>
          <a:prstGeom prst="rect">
            <a:avLst/>
          </a:prstGeom>
          <a:solidFill>
            <a:srgbClr val="E7E7E5"/>
          </a:solidFill>
          <a:ln>
            <a:noFill/>
          </a:ln>
        </p:spPr>
      </p:sp>
      <p:sp>
        <p:nvSpPr>
          <p:cNvPr id="186" name="Google Shape;186;p136"/>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7" name="Google Shape;187;p13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136"/>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9" name="Google Shape;189;p136"/>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190"/>
        <p:cNvGrpSpPr/>
        <p:nvPr/>
      </p:nvGrpSpPr>
      <p:grpSpPr>
        <a:xfrm>
          <a:off x="0" y="0"/>
          <a:ext cx="0" cy="0"/>
          <a:chOff x="0" y="0"/>
          <a:chExt cx="0" cy="0"/>
        </a:xfrm>
      </p:grpSpPr>
      <p:sp>
        <p:nvSpPr>
          <p:cNvPr id="191" name="Google Shape;191;p137"/>
          <p:cNvSpPr>
            <a:spLocks noGrp="1"/>
          </p:cNvSpPr>
          <p:nvPr>
            <p:ph type="pic" idx="2"/>
          </p:nvPr>
        </p:nvSpPr>
        <p:spPr>
          <a:xfrm>
            <a:off x="4572000" y="152762"/>
            <a:ext cx="4419600" cy="4838100"/>
          </a:xfrm>
          <a:prstGeom prst="rect">
            <a:avLst/>
          </a:prstGeom>
          <a:solidFill>
            <a:srgbClr val="E7E7E5"/>
          </a:solidFill>
          <a:ln>
            <a:noFill/>
          </a:ln>
        </p:spPr>
      </p:sp>
      <p:sp>
        <p:nvSpPr>
          <p:cNvPr id="192" name="Google Shape;192;p13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3" name="Google Shape;193;p137"/>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94" name="Google Shape;194;p137"/>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95" name="Google Shape;195;p137"/>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196"/>
        <p:cNvGrpSpPr/>
        <p:nvPr/>
      </p:nvGrpSpPr>
      <p:grpSpPr>
        <a:xfrm>
          <a:off x="0" y="0"/>
          <a:ext cx="0" cy="0"/>
          <a:chOff x="0" y="0"/>
          <a:chExt cx="0" cy="0"/>
        </a:xfrm>
      </p:grpSpPr>
      <p:sp>
        <p:nvSpPr>
          <p:cNvPr id="197" name="Google Shape;197;p138"/>
          <p:cNvSpPr>
            <a:spLocks noGrp="1"/>
          </p:cNvSpPr>
          <p:nvPr>
            <p:ph type="pic" idx="2"/>
          </p:nvPr>
        </p:nvSpPr>
        <p:spPr>
          <a:xfrm>
            <a:off x="152400" y="152761"/>
            <a:ext cx="4419600" cy="4838100"/>
          </a:xfrm>
          <a:prstGeom prst="rect">
            <a:avLst/>
          </a:prstGeom>
          <a:solidFill>
            <a:srgbClr val="E7E7E5"/>
          </a:solidFill>
          <a:ln>
            <a:noFill/>
          </a:ln>
        </p:spPr>
      </p:sp>
      <p:sp>
        <p:nvSpPr>
          <p:cNvPr id="198" name="Google Shape;198;p13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9" name="Google Shape;199;p138"/>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00" name="Google Shape;200;p138"/>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ue/White Title + Left Photo 2">
  <p:cSld name="Blue/White Title + Left Photo_2">
    <p:bg>
      <p:bgPr>
        <a:blipFill>
          <a:blip r:embed="rId2">
            <a:alphaModFix/>
          </a:blip>
          <a:stretch>
            <a:fillRect/>
          </a:stretch>
        </a:blipFill>
        <a:effectLst/>
      </p:bgPr>
    </p:bg>
    <p:spTree>
      <p:nvGrpSpPr>
        <p:cNvPr id="1" name="Shape 201"/>
        <p:cNvGrpSpPr/>
        <p:nvPr/>
      </p:nvGrpSpPr>
      <p:grpSpPr>
        <a:xfrm>
          <a:off x="0" y="0"/>
          <a:ext cx="0" cy="0"/>
          <a:chOff x="0" y="0"/>
          <a:chExt cx="0" cy="0"/>
        </a:xfrm>
      </p:grpSpPr>
      <p:sp>
        <p:nvSpPr>
          <p:cNvPr id="202" name="Google Shape;202;p139"/>
          <p:cNvSpPr/>
          <p:nvPr/>
        </p:nvSpPr>
        <p:spPr>
          <a:xfrm>
            <a:off x="117600" y="110340"/>
            <a:ext cx="88740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3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04" name="Google Shape;204;p139"/>
          <p:cNvSpPr txBox="1">
            <a:spLocks noGrp="1"/>
          </p:cNvSpPr>
          <p:nvPr>
            <p:ph type="ctrTitle"/>
          </p:nvPr>
        </p:nvSpPr>
        <p:spPr>
          <a:xfrm>
            <a:off x="337700" y="1965527"/>
            <a:ext cx="38583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5" name="Google Shape;205;p139"/>
          <p:cNvSpPr txBox="1">
            <a:spLocks noGrp="1"/>
          </p:cNvSpPr>
          <p:nvPr>
            <p:ph type="subTitle" idx="1"/>
          </p:nvPr>
        </p:nvSpPr>
        <p:spPr>
          <a:xfrm>
            <a:off x="337700" y="3451425"/>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R="0" lvl="1" algn="ctr">
              <a:lnSpc>
                <a:spcPct val="100000"/>
              </a:lnSpc>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R="0" lvl="2" algn="ctr">
              <a:lnSpc>
                <a:spcPct val="100000"/>
              </a:lnSpc>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206" name="Google Shape;206;p139"/>
          <p:cNvCxnSpPr/>
          <p:nvPr/>
        </p:nvCxnSpPr>
        <p:spPr>
          <a:xfrm>
            <a:off x="413900" y="3279975"/>
            <a:ext cx="320100" cy="0"/>
          </a:xfrm>
          <a:prstGeom prst="straightConnector1">
            <a:avLst/>
          </a:prstGeom>
          <a:noFill/>
          <a:ln w="19050" cap="flat" cmpd="sng">
            <a:solidFill>
              <a:schemeClr val="accent1"/>
            </a:solidFill>
            <a:prstDash val="solid"/>
            <a:round/>
            <a:headEnd type="none" w="sm" len="sm"/>
            <a:tailEnd type="none" w="sm" len="sm"/>
          </a:ln>
        </p:spPr>
      </p:cxnSp>
      <p:pic>
        <p:nvPicPr>
          <p:cNvPr id="207" name="Google Shape;207;p139"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08" name="Google Shape;208;p139"/>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Red/Gray Title Only 1">
  <p:cSld name="3_Red/Gray Title Only_1">
    <p:bg>
      <p:bgPr>
        <a:solidFill>
          <a:schemeClr val="accent6"/>
        </a:solidFill>
        <a:effectLst/>
      </p:bgPr>
    </p:bg>
    <p:spTree>
      <p:nvGrpSpPr>
        <p:cNvPr id="1" name="Shape 209"/>
        <p:cNvGrpSpPr/>
        <p:nvPr/>
      </p:nvGrpSpPr>
      <p:grpSpPr>
        <a:xfrm>
          <a:off x="0" y="0"/>
          <a:ext cx="0" cy="0"/>
          <a:chOff x="0" y="0"/>
          <a:chExt cx="0" cy="0"/>
        </a:xfrm>
      </p:grpSpPr>
      <p:sp>
        <p:nvSpPr>
          <p:cNvPr id="210" name="Google Shape;210;p14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1" name="Google Shape;211;p140"/>
          <p:cNvSpPr txBox="1"/>
          <p:nvPr/>
        </p:nvSpPr>
        <p:spPr>
          <a:xfrm>
            <a:off x="683800" y="3185339"/>
            <a:ext cx="3429000" cy="158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200"/>
              </a:spcAft>
              <a:buClr>
                <a:srgbClr val="000000"/>
              </a:buClr>
              <a:buSzPts val="1800"/>
              <a:buFont typeface="Arial"/>
              <a:buNone/>
            </a:pPr>
            <a:r>
              <a:rPr lang="en" sz="1800" b="0" i="0" u="none" strike="noStrike" cap="none">
                <a:solidFill>
                  <a:srgbClr val="FFFFFF"/>
                </a:solidFill>
                <a:latin typeface="Arial"/>
                <a:ea typeface="Arial"/>
                <a:cs typeface="Arial"/>
                <a:sym typeface="Arial"/>
              </a:rPr>
              <a:t>Click to edit master subtitle style</a:t>
            </a:r>
            <a:endParaRPr sz="1800" b="0" i="0" u="none" strike="noStrike" cap="none">
              <a:solidFill>
                <a:srgbClr val="FFFFFF"/>
              </a:solidFill>
              <a:latin typeface="Arial"/>
              <a:ea typeface="Arial"/>
              <a:cs typeface="Arial"/>
              <a:sym typeface="Arial"/>
            </a:endParaRPr>
          </a:p>
        </p:txBody>
      </p:sp>
      <p:cxnSp>
        <p:nvCxnSpPr>
          <p:cNvPr id="212" name="Google Shape;212;p140"/>
          <p:cNvCxnSpPr/>
          <p:nvPr/>
        </p:nvCxnSpPr>
        <p:spPr>
          <a:xfrm>
            <a:off x="760000" y="2958558"/>
            <a:ext cx="320100" cy="0"/>
          </a:xfrm>
          <a:prstGeom prst="straightConnector1">
            <a:avLst/>
          </a:prstGeom>
          <a:noFill/>
          <a:ln w="19050" cap="flat" cmpd="sng">
            <a:solidFill>
              <a:srgbClr val="FFFFFF"/>
            </a:solidFill>
            <a:prstDash val="solid"/>
            <a:round/>
            <a:headEnd type="none" w="sm" len="sm"/>
            <a:tailEnd type="none" w="sm" len="sm"/>
          </a:ln>
        </p:spPr>
      </p:cxnSp>
      <p:sp>
        <p:nvSpPr>
          <p:cNvPr id="213" name="Google Shape;213;p140"/>
          <p:cNvSpPr txBox="1"/>
          <p:nvPr/>
        </p:nvSpPr>
        <p:spPr>
          <a:xfrm>
            <a:off x="683800" y="1219911"/>
            <a:ext cx="5486400" cy="1587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chemeClr val="lt1"/>
                </a:solidFill>
                <a:latin typeface="Arial"/>
                <a:ea typeface="Arial"/>
                <a:cs typeface="Arial"/>
                <a:sym typeface="Arial"/>
              </a:rPr>
              <a:t>Click to edit master title slide</a:t>
            </a:r>
            <a:endParaRPr sz="3200" b="1" i="0" u="none" strike="noStrike" cap="none">
              <a:solidFill>
                <a:schemeClr val="lt1"/>
              </a:solidFill>
              <a:latin typeface="Arial"/>
              <a:ea typeface="Arial"/>
              <a:cs typeface="Arial"/>
              <a:sym typeface="Arial"/>
            </a:endParaRPr>
          </a:p>
        </p:txBody>
      </p:sp>
      <p:pic>
        <p:nvPicPr>
          <p:cNvPr id="214" name="Google Shape;214;p140"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15" name="Google Shape;215;p140"/>
          <p:cNvPicPr preferRelativeResize="0"/>
          <p:nvPr/>
        </p:nvPicPr>
        <p:blipFill rotWithShape="1">
          <a:blip r:embed="rId3">
            <a:alphaModFix/>
          </a:blip>
          <a:srcRect/>
          <a:stretch/>
        </p:blipFill>
        <p:spPr>
          <a:xfrm>
            <a:off x="240300" y="273914"/>
            <a:ext cx="2045700" cy="734400"/>
          </a:xfrm>
          <a:prstGeom prst="rect">
            <a:avLst/>
          </a:prstGeom>
          <a:noFill/>
          <a:ln>
            <a:noFill/>
          </a:ln>
        </p:spPr>
      </p:pic>
      <p:sp>
        <p:nvSpPr>
          <p:cNvPr id="216" name="Google Shape;216;p140"/>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ue/White Title + Left Photo 1 1">
  <p:cSld name="Blue/White Title + Left Photo_1_1">
    <p:bg>
      <p:bgPr>
        <a:solidFill>
          <a:schemeClr val="lt1"/>
        </a:solidFill>
        <a:effectLst/>
      </p:bgPr>
    </p:bg>
    <p:spTree>
      <p:nvGrpSpPr>
        <p:cNvPr id="1" name="Shape 217"/>
        <p:cNvGrpSpPr/>
        <p:nvPr/>
      </p:nvGrpSpPr>
      <p:grpSpPr>
        <a:xfrm>
          <a:off x="0" y="0"/>
          <a:ext cx="0" cy="0"/>
          <a:chOff x="0" y="0"/>
          <a:chExt cx="0" cy="0"/>
        </a:xfrm>
      </p:grpSpPr>
      <p:sp>
        <p:nvSpPr>
          <p:cNvPr id="218" name="Google Shape;218;p141"/>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9" name="Google Shape;219;p141"/>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55600" algn="l">
              <a:lnSpc>
                <a:spcPct val="100000"/>
              </a:lnSpc>
              <a:spcBef>
                <a:spcPts val="1200"/>
              </a:spcBef>
              <a:spcAft>
                <a:spcPts val="0"/>
              </a:spcAft>
              <a:buClr>
                <a:schemeClr val="dk1"/>
              </a:buClr>
              <a:buSzPts val="2000"/>
              <a:buChar char="–"/>
              <a:defRPr sz="2000" i="0" u="none" strike="noStrike" cap="none">
                <a:solidFill>
                  <a:schemeClr val="dk1"/>
                </a:solidFill>
              </a:defRPr>
            </a:lvl2pPr>
            <a:lvl3pPr marL="1371600" marR="0" lvl="2" indent="-342900" algn="l">
              <a:lnSpc>
                <a:spcPct val="100000"/>
              </a:lnSpc>
              <a:spcBef>
                <a:spcPts val="1200"/>
              </a:spcBef>
              <a:spcAft>
                <a:spcPts val="0"/>
              </a:spcAft>
              <a:buClr>
                <a:schemeClr val="dk1"/>
              </a:buClr>
              <a:buSzPts val="1800"/>
              <a:buChar char="•"/>
              <a:defRPr sz="1800" i="0" u="none" strike="noStrike" cap="none">
                <a:solidFill>
                  <a:schemeClr val="dk1"/>
                </a:solidFill>
              </a:defRPr>
            </a:lvl3pPr>
            <a:lvl4pPr marL="1828800" marR="0" lvl="3" indent="-330200" algn="l">
              <a:lnSpc>
                <a:spcPct val="100000"/>
              </a:lnSpc>
              <a:spcBef>
                <a:spcPts val="320"/>
              </a:spcBef>
              <a:spcAft>
                <a:spcPts val="0"/>
              </a:spcAft>
              <a:buClr>
                <a:schemeClr val="dk1"/>
              </a:buClr>
              <a:buSzPts val="1600"/>
              <a:buChar char="–"/>
              <a:defRPr sz="1600" i="0" u="none" strike="noStrike" cap="none">
                <a:solidFill>
                  <a:schemeClr val="dk1"/>
                </a:solidFill>
              </a:defRPr>
            </a:lvl4pPr>
            <a:lvl5pPr marL="2286000" marR="0" lvl="4" indent="-317500" algn="l">
              <a:lnSpc>
                <a:spcPct val="100000"/>
              </a:lnSpc>
              <a:spcBef>
                <a:spcPts val="280"/>
              </a:spcBef>
              <a:spcAft>
                <a:spcPts val="0"/>
              </a:spcAft>
              <a:buClr>
                <a:schemeClr val="dk1"/>
              </a:buClr>
              <a:buSzPts val="1400"/>
              <a:buChar char="»"/>
              <a:defRPr sz="1400" i="0" u="none" strike="noStrike" cap="none">
                <a:solidFill>
                  <a:schemeClr val="dk1"/>
                </a:solidFill>
              </a:defRPr>
            </a:lvl5pPr>
            <a:lvl6pPr marL="2743200" marR="0" lvl="5" indent="-355600" algn="l">
              <a:lnSpc>
                <a:spcPct val="100000"/>
              </a:lnSpc>
              <a:spcBef>
                <a:spcPts val="400"/>
              </a:spcBef>
              <a:spcAft>
                <a:spcPts val="0"/>
              </a:spcAft>
              <a:buSzPts val="2000"/>
              <a:buChar char="•"/>
              <a:defRPr sz="2000" i="0" u="none" strike="noStrike" cap="none"/>
            </a:lvl6pPr>
            <a:lvl7pPr marL="3200400" marR="0" lvl="6" indent="-355600" algn="l">
              <a:lnSpc>
                <a:spcPct val="100000"/>
              </a:lnSpc>
              <a:spcBef>
                <a:spcPts val="400"/>
              </a:spcBef>
              <a:spcAft>
                <a:spcPts val="0"/>
              </a:spcAft>
              <a:buSzPts val="2000"/>
              <a:buChar char="•"/>
              <a:defRPr sz="2000" i="0" u="none" strike="noStrike" cap="none"/>
            </a:lvl7pPr>
            <a:lvl8pPr marL="3657600" marR="0" lvl="7" indent="-355600" algn="l">
              <a:lnSpc>
                <a:spcPct val="100000"/>
              </a:lnSpc>
              <a:spcBef>
                <a:spcPts val="400"/>
              </a:spcBef>
              <a:spcAft>
                <a:spcPts val="0"/>
              </a:spcAft>
              <a:buSzPts val="2000"/>
              <a:buChar char="•"/>
              <a:defRPr sz="2000" i="0" u="none" strike="noStrike" cap="none"/>
            </a:lvl8pPr>
            <a:lvl9pPr marL="4114800" marR="0" lvl="8" indent="-355600" algn="l">
              <a:lnSpc>
                <a:spcPct val="100000"/>
              </a:lnSpc>
              <a:spcBef>
                <a:spcPts val="400"/>
              </a:spcBef>
              <a:spcAft>
                <a:spcPts val="0"/>
              </a:spcAft>
              <a:buSzPts val="2000"/>
              <a:buChar char="•"/>
              <a:defRPr sz="2000" i="0" u="none" strike="noStrike" cap="none"/>
            </a:lvl9pPr>
          </a:lstStyle>
          <a:p>
            <a:endParaRPr/>
          </a:p>
        </p:txBody>
      </p:sp>
      <p:sp>
        <p:nvSpPr>
          <p:cNvPr id="220" name="Google Shape;220;p141"/>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White Title + Left Photo 1 1 1">
  <p:cSld name="Blue/White Title + Left Photo_1_1_1">
    <p:bg>
      <p:bgPr>
        <a:solidFill>
          <a:schemeClr val="lt1"/>
        </a:solidFill>
        <a:effectLst/>
      </p:bgPr>
    </p:bg>
    <p:spTree>
      <p:nvGrpSpPr>
        <p:cNvPr id="1" name="Shape 221"/>
        <p:cNvGrpSpPr/>
        <p:nvPr/>
      </p:nvGrpSpPr>
      <p:grpSpPr>
        <a:xfrm>
          <a:off x="0" y="0"/>
          <a:ext cx="0" cy="0"/>
          <a:chOff x="0" y="0"/>
          <a:chExt cx="0" cy="0"/>
        </a:xfrm>
      </p:grpSpPr>
      <p:sp>
        <p:nvSpPr>
          <p:cNvPr id="222" name="Google Shape;222;p14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142"/>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rgbClr val="6C6463"/>
              </a:buClr>
              <a:buSzPts val="2000"/>
              <a:buChar char="•"/>
              <a:defRPr sz="2000" i="0" u="none" strike="noStrike" cap="none">
                <a:solidFill>
                  <a:srgbClr val="6C6463"/>
                </a:solidFill>
              </a:defRPr>
            </a:lvl1pPr>
            <a:lvl2pPr marL="914400" marR="0" lvl="1" indent="-342900" algn="l">
              <a:lnSpc>
                <a:spcPct val="100000"/>
              </a:lnSpc>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a:lnSpc>
                <a:spcPct val="100000"/>
              </a:lnSpc>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24" name="Google Shape;224;p142"/>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rgbClr val="6C6463"/>
              </a:buClr>
              <a:buSzPts val="2000"/>
              <a:buChar char="•"/>
              <a:defRPr sz="2000" i="0" u="none" strike="noStrike" cap="none">
                <a:solidFill>
                  <a:srgbClr val="6C6463"/>
                </a:solidFill>
              </a:defRPr>
            </a:lvl1pPr>
            <a:lvl2pPr marL="914400" marR="0" lvl="1" indent="-342900" algn="l">
              <a:lnSpc>
                <a:spcPct val="100000"/>
              </a:lnSpc>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a:lnSpc>
                <a:spcPct val="100000"/>
              </a:lnSpc>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25" name="Google Shape;225;p142"/>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White Title + Left Photo 1 1 1 1">
  <p:cSld name="Blue/White Title + Left Photo_1_1_1_1">
    <p:bg>
      <p:bgPr>
        <a:solidFill>
          <a:schemeClr val="lt1"/>
        </a:solidFill>
        <a:effectLst/>
      </p:bgPr>
    </p:bg>
    <p:spTree>
      <p:nvGrpSpPr>
        <p:cNvPr id="1" name="Shape 226"/>
        <p:cNvGrpSpPr/>
        <p:nvPr/>
      </p:nvGrpSpPr>
      <p:grpSpPr>
        <a:xfrm>
          <a:off x="0" y="0"/>
          <a:ext cx="0" cy="0"/>
          <a:chOff x="0" y="0"/>
          <a:chExt cx="0" cy="0"/>
        </a:xfrm>
      </p:grpSpPr>
      <p:sp>
        <p:nvSpPr>
          <p:cNvPr id="227" name="Google Shape;227;p14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8" name="Google Shape;228;p143"/>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42900" algn="l">
              <a:lnSpc>
                <a:spcPct val="100000"/>
              </a:lnSpc>
              <a:spcBef>
                <a:spcPts val="1200"/>
              </a:spcBef>
              <a:spcAft>
                <a:spcPts val="0"/>
              </a:spcAft>
              <a:buClr>
                <a:schemeClr val="dk1"/>
              </a:buClr>
              <a:buSzPts val="1800"/>
              <a:buChar char="–"/>
              <a:defRPr sz="1800" i="0" u="none" strike="noStrike" cap="none">
                <a:solidFill>
                  <a:schemeClr val="dk1"/>
                </a:solidFill>
              </a:defRPr>
            </a:lvl2pPr>
            <a:lvl3pPr marL="1371600" marR="0" lvl="2" indent="-330200" algn="l">
              <a:lnSpc>
                <a:spcPct val="100000"/>
              </a:lnSpc>
              <a:spcBef>
                <a:spcPts val="1200"/>
              </a:spcBef>
              <a:spcAft>
                <a:spcPts val="0"/>
              </a:spcAft>
              <a:buClr>
                <a:schemeClr val="dk1"/>
              </a:buClr>
              <a:buSzPts val="1600"/>
              <a:buChar char="•"/>
              <a:defRPr sz="1600" i="0" u="none" strike="noStrike" cap="none">
                <a:solidFill>
                  <a:schemeClr val="dk1"/>
                </a:solidFill>
              </a:defRPr>
            </a:lvl3pPr>
            <a:lvl4pPr marL="1828800" marR="0" lvl="3" indent="-317500" algn="l">
              <a:lnSpc>
                <a:spcPct val="100000"/>
              </a:lnSpc>
              <a:spcBef>
                <a:spcPts val="280"/>
              </a:spcBef>
              <a:spcAft>
                <a:spcPts val="0"/>
              </a:spcAft>
              <a:buClr>
                <a:schemeClr val="dk1"/>
              </a:buClr>
              <a:buSzPts val="1400"/>
              <a:buChar char="–"/>
              <a:defRPr sz="1400" i="0" u="none" strike="noStrike" cap="none">
                <a:solidFill>
                  <a:schemeClr val="dk1"/>
                </a:solidFill>
              </a:defRPr>
            </a:lvl4pPr>
            <a:lvl5pPr marL="2286000" marR="0" lvl="4" indent="-330200" algn="l">
              <a:lnSpc>
                <a:spcPct val="100000"/>
              </a:lnSpc>
              <a:spcBef>
                <a:spcPts val="320"/>
              </a:spcBef>
              <a:spcAft>
                <a:spcPts val="0"/>
              </a:spcAft>
              <a:buClr>
                <a:schemeClr val="dk1"/>
              </a:buClr>
              <a:buSzPts val="1600"/>
              <a:buChar char="»"/>
              <a:defRPr sz="1600" i="0" u="none" strike="noStrike" cap="none">
                <a:solidFill>
                  <a:schemeClr val="dk1"/>
                </a:solidFill>
              </a:defRPr>
            </a:lvl5pPr>
            <a:lvl6pPr marL="2743200" marR="0" lvl="5" indent="-342900" algn="l">
              <a:lnSpc>
                <a:spcPct val="100000"/>
              </a:lnSpc>
              <a:spcBef>
                <a:spcPts val="360"/>
              </a:spcBef>
              <a:spcAft>
                <a:spcPts val="0"/>
              </a:spcAft>
              <a:buSzPts val="1800"/>
              <a:buChar char="•"/>
              <a:defRPr sz="1800" i="0" u="none" strike="noStrike" cap="none"/>
            </a:lvl6pPr>
            <a:lvl7pPr marL="3200400" marR="0" lvl="6" indent="-342900" algn="l">
              <a:lnSpc>
                <a:spcPct val="100000"/>
              </a:lnSpc>
              <a:spcBef>
                <a:spcPts val="360"/>
              </a:spcBef>
              <a:spcAft>
                <a:spcPts val="0"/>
              </a:spcAft>
              <a:buSzPts val="1800"/>
              <a:buChar char="•"/>
              <a:defRPr sz="1800" i="0" u="none" strike="noStrike" cap="none"/>
            </a:lvl7pPr>
            <a:lvl8pPr marL="3657600" marR="0" lvl="7" indent="-342900" algn="l">
              <a:lnSpc>
                <a:spcPct val="100000"/>
              </a:lnSpc>
              <a:spcBef>
                <a:spcPts val="360"/>
              </a:spcBef>
              <a:spcAft>
                <a:spcPts val="0"/>
              </a:spcAft>
              <a:buSzPts val="1800"/>
              <a:buChar char="•"/>
              <a:defRPr sz="1800" i="0" u="none" strike="noStrike" cap="none"/>
            </a:lvl8pPr>
            <a:lvl9pPr marL="4114800" marR="0" lvl="8" indent="-342900" algn="l">
              <a:lnSpc>
                <a:spcPct val="100000"/>
              </a:lnSpc>
              <a:spcBef>
                <a:spcPts val="360"/>
              </a:spcBef>
              <a:spcAft>
                <a:spcPts val="0"/>
              </a:spcAft>
              <a:buSzPts val="1800"/>
              <a:buChar char="•"/>
              <a:defRPr sz="1800" i="0" u="none" strike="noStrike" cap="none"/>
            </a:lvl9pPr>
          </a:lstStyle>
          <a:p>
            <a:endParaRPr/>
          </a:p>
        </p:txBody>
      </p:sp>
      <p:sp>
        <p:nvSpPr>
          <p:cNvPr id="229" name="Google Shape;229;p143"/>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42900" algn="l">
              <a:lnSpc>
                <a:spcPct val="100000"/>
              </a:lnSpc>
              <a:spcBef>
                <a:spcPts val="1200"/>
              </a:spcBef>
              <a:spcAft>
                <a:spcPts val="0"/>
              </a:spcAft>
              <a:buClr>
                <a:schemeClr val="dk1"/>
              </a:buClr>
              <a:buSzPts val="1800"/>
              <a:buChar char="–"/>
              <a:defRPr sz="1800" i="0" u="none" strike="noStrike" cap="none">
                <a:solidFill>
                  <a:schemeClr val="dk1"/>
                </a:solidFill>
              </a:defRPr>
            </a:lvl2pPr>
            <a:lvl3pPr marL="1371600" marR="0" lvl="2" indent="-330200" algn="l">
              <a:lnSpc>
                <a:spcPct val="100000"/>
              </a:lnSpc>
              <a:spcBef>
                <a:spcPts val="1200"/>
              </a:spcBef>
              <a:spcAft>
                <a:spcPts val="0"/>
              </a:spcAft>
              <a:buClr>
                <a:schemeClr val="dk1"/>
              </a:buClr>
              <a:buSzPts val="1600"/>
              <a:buChar char="•"/>
              <a:defRPr sz="1600" i="0" u="none" strike="noStrike" cap="none">
                <a:solidFill>
                  <a:schemeClr val="dk1"/>
                </a:solidFill>
              </a:defRPr>
            </a:lvl3pPr>
            <a:lvl4pPr marL="1828800" marR="0" lvl="3" indent="-317500" algn="l">
              <a:lnSpc>
                <a:spcPct val="100000"/>
              </a:lnSpc>
              <a:spcBef>
                <a:spcPts val="280"/>
              </a:spcBef>
              <a:spcAft>
                <a:spcPts val="0"/>
              </a:spcAft>
              <a:buClr>
                <a:schemeClr val="dk1"/>
              </a:buClr>
              <a:buSzPts val="1400"/>
              <a:buChar char="–"/>
              <a:defRPr sz="1400" i="0" u="none" strike="noStrike" cap="none">
                <a:solidFill>
                  <a:schemeClr val="dk1"/>
                </a:solidFill>
              </a:defRPr>
            </a:lvl4pPr>
            <a:lvl5pPr marL="2286000" marR="0" lvl="4" indent="-330200" algn="l">
              <a:lnSpc>
                <a:spcPct val="100000"/>
              </a:lnSpc>
              <a:spcBef>
                <a:spcPts val="320"/>
              </a:spcBef>
              <a:spcAft>
                <a:spcPts val="0"/>
              </a:spcAft>
              <a:buClr>
                <a:schemeClr val="dk1"/>
              </a:buClr>
              <a:buSzPts val="1600"/>
              <a:buChar char="»"/>
              <a:defRPr sz="1600" i="0" u="none" strike="noStrike" cap="none">
                <a:solidFill>
                  <a:schemeClr val="dk1"/>
                </a:solidFill>
              </a:defRPr>
            </a:lvl5pPr>
            <a:lvl6pPr marL="2743200" marR="0" lvl="5" indent="-342900" algn="l">
              <a:lnSpc>
                <a:spcPct val="100000"/>
              </a:lnSpc>
              <a:spcBef>
                <a:spcPts val="360"/>
              </a:spcBef>
              <a:spcAft>
                <a:spcPts val="0"/>
              </a:spcAft>
              <a:buSzPts val="1800"/>
              <a:buChar char="•"/>
              <a:defRPr sz="1800" i="0" u="none" strike="noStrike" cap="none"/>
            </a:lvl6pPr>
            <a:lvl7pPr marL="3200400" marR="0" lvl="6" indent="-342900" algn="l">
              <a:lnSpc>
                <a:spcPct val="100000"/>
              </a:lnSpc>
              <a:spcBef>
                <a:spcPts val="360"/>
              </a:spcBef>
              <a:spcAft>
                <a:spcPts val="0"/>
              </a:spcAft>
              <a:buSzPts val="1800"/>
              <a:buChar char="•"/>
              <a:defRPr sz="1800" i="0" u="none" strike="noStrike" cap="none"/>
            </a:lvl7pPr>
            <a:lvl8pPr marL="3657600" marR="0" lvl="7" indent="-342900" algn="l">
              <a:lnSpc>
                <a:spcPct val="100000"/>
              </a:lnSpc>
              <a:spcBef>
                <a:spcPts val="360"/>
              </a:spcBef>
              <a:spcAft>
                <a:spcPts val="0"/>
              </a:spcAft>
              <a:buSzPts val="1800"/>
              <a:buChar char="•"/>
              <a:defRPr sz="1800" i="0" u="none" strike="noStrike" cap="none"/>
            </a:lvl8pPr>
            <a:lvl9pPr marL="4114800" marR="0" lvl="8" indent="-342900" algn="l">
              <a:lnSpc>
                <a:spcPct val="100000"/>
              </a:lnSpc>
              <a:spcBef>
                <a:spcPts val="360"/>
              </a:spcBef>
              <a:spcAft>
                <a:spcPts val="0"/>
              </a:spcAft>
              <a:buSzPts val="1800"/>
              <a:buChar char="•"/>
              <a:defRPr sz="1800" i="0" u="none" strike="noStrike" cap="none"/>
            </a:lvl9pPr>
          </a:lstStyle>
          <a:p>
            <a:endParaRPr/>
          </a:p>
        </p:txBody>
      </p:sp>
      <p:sp>
        <p:nvSpPr>
          <p:cNvPr id="230" name="Google Shape;230;p143"/>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42900" algn="l">
              <a:lnSpc>
                <a:spcPct val="100000"/>
              </a:lnSpc>
              <a:spcBef>
                <a:spcPts val="1200"/>
              </a:spcBef>
              <a:spcAft>
                <a:spcPts val="0"/>
              </a:spcAft>
              <a:buClr>
                <a:schemeClr val="dk1"/>
              </a:buClr>
              <a:buSzPts val="1800"/>
              <a:buChar char="–"/>
              <a:defRPr sz="1800" i="0" u="none" strike="noStrike" cap="none">
                <a:solidFill>
                  <a:schemeClr val="dk1"/>
                </a:solidFill>
              </a:defRPr>
            </a:lvl2pPr>
            <a:lvl3pPr marL="1371600" marR="0" lvl="2" indent="-330200" algn="l">
              <a:lnSpc>
                <a:spcPct val="100000"/>
              </a:lnSpc>
              <a:spcBef>
                <a:spcPts val="1200"/>
              </a:spcBef>
              <a:spcAft>
                <a:spcPts val="0"/>
              </a:spcAft>
              <a:buClr>
                <a:schemeClr val="dk1"/>
              </a:buClr>
              <a:buSzPts val="1600"/>
              <a:buChar char="•"/>
              <a:defRPr sz="1600" i="0" u="none" strike="noStrike" cap="none">
                <a:solidFill>
                  <a:schemeClr val="dk1"/>
                </a:solidFill>
              </a:defRPr>
            </a:lvl3pPr>
            <a:lvl4pPr marL="1828800" marR="0" lvl="3" indent="-317500" algn="l">
              <a:lnSpc>
                <a:spcPct val="100000"/>
              </a:lnSpc>
              <a:spcBef>
                <a:spcPts val="280"/>
              </a:spcBef>
              <a:spcAft>
                <a:spcPts val="0"/>
              </a:spcAft>
              <a:buClr>
                <a:schemeClr val="dk1"/>
              </a:buClr>
              <a:buSzPts val="1400"/>
              <a:buChar char="–"/>
              <a:defRPr sz="1400" i="0" u="none" strike="noStrike" cap="none">
                <a:solidFill>
                  <a:schemeClr val="dk1"/>
                </a:solidFill>
              </a:defRPr>
            </a:lvl4pPr>
            <a:lvl5pPr marL="2286000" marR="0" lvl="4" indent="-330200" algn="l">
              <a:lnSpc>
                <a:spcPct val="100000"/>
              </a:lnSpc>
              <a:spcBef>
                <a:spcPts val="320"/>
              </a:spcBef>
              <a:spcAft>
                <a:spcPts val="0"/>
              </a:spcAft>
              <a:buClr>
                <a:schemeClr val="dk1"/>
              </a:buClr>
              <a:buSzPts val="1600"/>
              <a:buChar char="»"/>
              <a:defRPr sz="1600" i="0" u="none" strike="noStrike" cap="none">
                <a:solidFill>
                  <a:schemeClr val="dk1"/>
                </a:solidFill>
              </a:defRPr>
            </a:lvl5pPr>
            <a:lvl6pPr marL="2743200" marR="0" lvl="5" indent="-342900" algn="l">
              <a:lnSpc>
                <a:spcPct val="100000"/>
              </a:lnSpc>
              <a:spcBef>
                <a:spcPts val="360"/>
              </a:spcBef>
              <a:spcAft>
                <a:spcPts val="0"/>
              </a:spcAft>
              <a:buSzPts val="1800"/>
              <a:buChar char="•"/>
              <a:defRPr sz="1800" i="0" u="none" strike="noStrike" cap="none"/>
            </a:lvl6pPr>
            <a:lvl7pPr marL="3200400" marR="0" lvl="6" indent="-342900" algn="l">
              <a:lnSpc>
                <a:spcPct val="100000"/>
              </a:lnSpc>
              <a:spcBef>
                <a:spcPts val="360"/>
              </a:spcBef>
              <a:spcAft>
                <a:spcPts val="0"/>
              </a:spcAft>
              <a:buSzPts val="1800"/>
              <a:buChar char="•"/>
              <a:defRPr sz="1800" i="0" u="none" strike="noStrike" cap="none"/>
            </a:lvl7pPr>
            <a:lvl8pPr marL="3657600" marR="0" lvl="7" indent="-342900" algn="l">
              <a:lnSpc>
                <a:spcPct val="100000"/>
              </a:lnSpc>
              <a:spcBef>
                <a:spcPts val="360"/>
              </a:spcBef>
              <a:spcAft>
                <a:spcPts val="0"/>
              </a:spcAft>
              <a:buSzPts val="1800"/>
              <a:buChar char="•"/>
              <a:defRPr sz="1800" i="0" u="none" strike="noStrike" cap="none"/>
            </a:lvl8pPr>
            <a:lvl9pPr marL="4114800" marR="0" lvl="8" indent="-342900" algn="l">
              <a:lnSpc>
                <a:spcPct val="100000"/>
              </a:lnSpc>
              <a:spcBef>
                <a:spcPts val="360"/>
              </a:spcBef>
              <a:spcAft>
                <a:spcPts val="0"/>
              </a:spcAft>
              <a:buSzPts val="1800"/>
              <a:buChar char="•"/>
              <a:defRPr sz="1800" i="0" u="none" strike="noStrike" cap="none"/>
            </a:lvl9pPr>
          </a:lstStyle>
          <a:p>
            <a:endParaRPr/>
          </a:p>
        </p:txBody>
      </p:sp>
      <p:sp>
        <p:nvSpPr>
          <p:cNvPr id="231" name="Google Shape;231;p143"/>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White Title + Left Photo 1 1 1 1 1">
  <p:cSld name="Blue/White Title + Left Photo_1_1_1_1_1">
    <p:bg>
      <p:bgPr>
        <a:solidFill>
          <a:schemeClr val="lt1"/>
        </a:solidFill>
        <a:effectLst/>
      </p:bgPr>
    </p:bg>
    <p:spTree>
      <p:nvGrpSpPr>
        <p:cNvPr id="1" name="Shape 232"/>
        <p:cNvGrpSpPr/>
        <p:nvPr/>
      </p:nvGrpSpPr>
      <p:grpSpPr>
        <a:xfrm>
          <a:off x="0" y="0"/>
          <a:ext cx="0" cy="0"/>
          <a:chOff x="0" y="0"/>
          <a:chExt cx="0" cy="0"/>
        </a:xfrm>
      </p:grpSpPr>
      <p:sp>
        <p:nvSpPr>
          <p:cNvPr id="233" name="Google Shape;233;p144"/>
          <p:cNvSpPr>
            <a:spLocks noGrp="1"/>
          </p:cNvSpPr>
          <p:nvPr>
            <p:ph type="pic" idx="2"/>
          </p:nvPr>
        </p:nvSpPr>
        <p:spPr>
          <a:xfrm>
            <a:off x="152400" y="2571749"/>
            <a:ext cx="8839200" cy="2421000"/>
          </a:xfrm>
          <a:prstGeom prst="rect">
            <a:avLst/>
          </a:prstGeom>
          <a:solidFill>
            <a:srgbClr val="E7E7E5"/>
          </a:solidFill>
          <a:ln>
            <a:noFill/>
          </a:ln>
        </p:spPr>
      </p:sp>
      <p:sp>
        <p:nvSpPr>
          <p:cNvPr id="234" name="Google Shape;234;p144"/>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5" name="Google Shape;235;p14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36" name="Google Shape;236;p144"/>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7" name="Google Shape;237;p144"/>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ue/White Title + Left Photo 1 1 1 1 1 1">
  <p:cSld name="Blue/White Title + Left Photo_1_1_1_1_1_1">
    <p:bg>
      <p:bgPr>
        <a:solidFill>
          <a:schemeClr val="lt1"/>
        </a:solidFill>
        <a:effectLst/>
      </p:bgPr>
    </p:bg>
    <p:spTree>
      <p:nvGrpSpPr>
        <p:cNvPr id="1" name="Shape 238"/>
        <p:cNvGrpSpPr/>
        <p:nvPr/>
      </p:nvGrpSpPr>
      <p:grpSpPr>
        <a:xfrm>
          <a:off x="0" y="0"/>
          <a:ext cx="0" cy="0"/>
          <a:chOff x="0" y="0"/>
          <a:chExt cx="0" cy="0"/>
        </a:xfrm>
      </p:grpSpPr>
      <p:sp>
        <p:nvSpPr>
          <p:cNvPr id="239" name="Google Shape;239;p145"/>
          <p:cNvSpPr>
            <a:spLocks noGrp="1"/>
          </p:cNvSpPr>
          <p:nvPr>
            <p:ph type="pic" idx="2"/>
          </p:nvPr>
        </p:nvSpPr>
        <p:spPr>
          <a:xfrm>
            <a:off x="4572000" y="938666"/>
            <a:ext cx="4419600" cy="4052100"/>
          </a:xfrm>
          <a:prstGeom prst="rect">
            <a:avLst/>
          </a:prstGeom>
          <a:solidFill>
            <a:srgbClr val="E7E7E5"/>
          </a:solidFill>
          <a:ln>
            <a:noFill/>
          </a:ln>
        </p:spPr>
      </p:sp>
      <p:sp>
        <p:nvSpPr>
          <p:cNvPr id="240" name="Google Shape;240;p14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41" name="Google Shape;241;p145"/>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42" name="Google Shape;242;p145"/>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43" name="Google Shape;243;p145"/>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ue/White Title + Left Photo 1 1 1 1 1 1 1">
  <p:cSld name="Blue/White Title + Left Photo_1_1_1_1_1_1_1">
    <p:bg>
      <p:bgPr>
        <a:solidFill>
          <a:schemeClr val="lt1"/>
        </a:solidFill>
        <a:effectLst/>
      </p:bgPr>
    </p:bg>
    <p:spTree>
      <p:nvGrpSpPr>
        <p:cNvPr id="1" name="Shape 244"/>
        <p:cNvGrpSpPr/>
        <p:nvPr/>
      </p:nvGrpSpPr>
      <p:grpSpPr>
        <a:xfrm>
          <a:off x="0" y="0"/>
          <a:ext cx="0" cy="0"/>
          <a:chOff x="0" y="0"/>
          <a:chExt cx="0" cy="0"/>
        </a:xfrm>
      </p:grpSpPr>
      <p:sp>
        <p:nvSpPr>
          <p:cNvPr id="245" name="Google Shape;245;p146"/>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246" name="Google Shape;246;p146"/>
          <p:cNvSpPr>
            <a:spLocks noGrp="1"/>
          </p:cNvSpPr>
          <p:nvPr>
            <p:ph type="pic" idx="2"/>
          </p:nvPr>
        </p:nvSpPr>
        <p:spPr>
          <a:xfrm>
            <a:off x="152400" y="841921"/>
            <a:ext cx="4419600" cy="4148700"/>
          </a:xfrm>
          <a:prstGeom prst="rect">
            <a:avLst/>
          </a:prstGeom>
          <a:solidFill>
            <a:srgbClr val="E7E7E5"/>
          </a:solidFill>
          <a:ln>
            <a:noFill/>
          </a:ln>
        </p:spPr>
      </p:sp>
      <p:sp>
        <p:nvSpPr>
          <p:cNvPr id="247" name="Google Shape;247;p14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48" name="Google Shape;248;p146"/>
          <p:cNvSpPr txBox="1">
            <a:spLocks noGrp="1"/>
          </p:cNvSpPr>
          <p:nvPr>
            <p:ph type="body" idx="1"/>
          </p:nvPr>
        </p:nvSpPr>
        <p:spPr>
          <a:xfrm rot="-5400000">
            <a:off x="3450910" y="1890753"/>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9"/>
        <p:cNvGrpSpPr/>
        <p:nvPr/>
      </p:nvGrpSpPr>
      <p:grpSpPr>
        <a:xfrm>
          <a:off x="0" y="0"/>
          <a:ext cx="0" cy="0"/>
          <a:chOff x="0" y="0"/>
          <a:chExt cx="0" cy="0"/>
        </a:xfrm>
      </p:grpSpPr>
      <p:sp>
        <p:nvSpPr>
          <p:cNvPr id="250" name="Google Shape;250;p1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14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800"/>
              </a:spcBef>
              <a:spcAft>
                <a:spcPts val="0"/>
              </a:spcAft>
              <a:buSzPts val="1200"/>
              <a:buChar char="–"/>
              <a:defRPr sz="1200"/>
            </a:lvl2pPr>
            <a:lvl3pPr marL="1371600" lvl="2" indent="-304800" algn="l">
              <a:lnSpc>
                <a:spcPct val="100000"/>
              </a:lnSpc>
              <a:spcBef>
                <a:spcPts val="800"/>
              </a:spcBef>
              <a:spcAft>
                <a:spcPts val="0"/>
              </a:spcAft>
              <a:buSzPts val="1200"/>
              <a:buChar char="•"/>
              <a:defRPr sz="1200"/>
            </a:lvl3pPr>
            <a:lvl4pPr marL="1828800" lvl="3" indent="-304800" algn="l">
              <a:lnSpc>
                <a:spcPct val="100000"/>
              </a:lnSpc>
              <a:spcBef>
                <a:spcPts val="320"/>
              </a:spcBef>
              <a:spcAft>
                <a:spcPts val="0"/>
              </a:spcAft>
              <a:buSzPts val="1200"/>
              <a:buChar char="–"/>
              <a:defRPr sz="1200"/>
            </a:lvl4pPr>
            <a:lvl5pPr marL="2286000" lvl="4" indent="-304800" algn="l">
              <a:lnSpc>
                <a:spcPct val="100000"/>
              </a:lnSpc>
              <a:spcBef>
                <a:spcPts val="280"/>
              </a:spcBef>
              <a:spcAft>
                <a:spcPts val="0"/>
              </a:spcAft>
              <a:buSzPts val="1200"/>
              <a:buChar char="»"/>
              <a:defRPr sz="1200"/>
            </a:lvl5pPr>
            <a:lvl6pPr marL="2743200" lvl="5" indent="-304800" algn="l">
              <a:lnSpc>
                <a:spcPct val="100000"/>
              </a:lnSpc>
              <a:spcBef>
                <a:spcPts val="400"/>
              </a:spcBef>
              <a:spcAft>
                <a:spcPts val="0"/>
              </a:spcAft>
              <a:buSzPts val="1200"/>
              <a:buChar char="•"/>
              <a:defRPr sz="1200"/>
            </a:lvl6pPr>
            <a:lvl7pPr marL="3200400" lvl="6" indent="-304800" algn="l">
              <a:lnSpc>
                <a:spcPct val="100000"/>
              </a:lnSpc>
              <a:spcBef>
                <a:spcPts val="400"/>
              </a:spcBef>
              <a:spcAft>
                <a:spcPts val="0"/>
              </a:spcAft>
              <a:buSzPts val="1200"/>
              <a:buChar char="•"/>
              <a:defRPr sz="1200"/>
            </a:lvl7pPr>
            <a:lvl8pPr marL="3657600" lvl="7" indent="-304800" algn="l">
              <a:lnSpc>
                <a:spcPct val="100000"/>
              </a:lnSpc>
              <a:spcBef>
                <a:spcPts val="400"/>
              </a:spcBef>
              <a:spcAft>
                <a:spcPts val="0"/>
              </a:spcAft>
              <a:buSzPts val="1200"/>
              <a:buChar char="•"/>
              <a:defRPr sz="1200"/>
            </a:lvl8pPr>
            <a:lvl9pPr marL="4114800" lvl="8" indent="-304800" algn="l">
              <a:lnSpc>
                <a:spcPct val="100000"/>
              </a:lnSpc>
              <a:spcBef>
                <a:spcPts val="400"/>
              </a:spcBef>
              <a:spcAft>
                <a:spcPts val="0"/>
              </a:spcAft>
              <a:buSzPts val="1200"/>
              <a:buChar char="•"/>
              <a:defRPr sz="1200"/>
            </a:lvl9pPr>
          </a:lstStyle>
          <a:p>
            <a:endParaRPr/>
          </a:p>
        </p:txBody>
      </p:sp>
      <p:sp>
        <p:nvSpPr>
          <p:cNvPr id="252" name="Google Shape;252;p14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800"/>
              </a:spcBef>
              <a:spcAft>
                <a:spcPts val="0"/>
              </a:spcAft>
              <a:buSzPts val="1200"/>
              <a:buChar char="–"/>
              <a:defRPr sz="1200"/>
            </a:lvl2pPr>
            <a:lvl3pPr marL="1371600" lvl="2" indent="-304800" algn="l">
              <a:lnSpc>
                <a:spcPct val="100000"/>
              </a:lnSpc>
              <a:spcBef>
                <a:spcPts val="800"/>
              </a:spcBef>
              <a:spcAft>
                <a:spcPts val="0"/>
              </a:spcAft>
              <a:buSzPts val="1200"/>
              <a:buChar char="•"/>
              <a:defRPr sz="1200"/>
            </a:lvl3pPr>
            <a:lvl4pPr marL="1828800" lvl="3" indent="-304800" algn="l">
              <a:lnSpc>
                <a:spcPct val="100000"/>
              </a:lnSpc>
              <a:spcBef>
                <a:spcPts val="320"/>
              </a:spcBef>
              <a:spcAft>
                <a:spcPts val="0"/>
              </a:spcAft>
              <a:buSzPts val="1200"/>
              <a:buChar char="–"/>
              <a:defRPr sz="1200"/>
            </a:lvl4pPr>
            <a:lvl5pPr marL="2286000" lvl="4" indent="-304800" algn="l">
              <a:lnSpc>
                <a:spcPct val="100000"/>
              </a:lnSpc>
              <a:spcBef>
                <a:spcPts val="280"/>
              </a:spcBef>
              <a:spcAft>
                <a:spcPts val="0"/>
              </a:spcAft>
              <a:buSzPts val="1200"/>
              <a:buChar char="»"/>
              <a:defRPr sz="1200"/>
            </a:lvl5pPr>
            <a:lvl6pPr marL="2743200" lvl="5" indent="-304800" algn="l">
              <a:lnSpc>
                <a:spcPct val="100000"/>
              </a:lnSpc>
              <a:spcBef>
                <a:spcPts val="400"/>
              </a:spcBef>
              <a:spcAft>
                <a:spcPts val="0"/>
              </a:spcAft>
              <a:buSzPts val="1200"/>
              <a:buChar char="•"/>
              <a:defRPr sz="1200"/>
            </a:lvl6pPr>
            <a:lvl7pPr marL="3200400" lvl="6" indent="-304800" algn="l">
              <a:lnSpc>
                <a:spcPct val="100000"/>
              </a:lnSpc>
              <a:spcBef>
                <a:spcPts val="400"/>
              </a:spcBef>
              <a:spcAft>
                <a:spcPts val="0"/>
              </a:spcAft>
              <a:buSzPts val="1200"/>
              <a:buChar char="•"/>
              <a:defRPr sz="1200"/>
            </a:lvl7pPr>
            <a:lvl8pPr marL="3657600" lvl="7" indent="-304800" algn="l">
              <a:lnSpc>
                <a:spcPct val="100000"/>
              </a:lnSpc>
              <a:spcBef>
                <a:spcPts val="400"/>
              </a:spcBef>
              <a:spcAft>
                <a:spcPts val="0"/>
              </a:spcAft>
              <a:buSzPts val="1200"/>
              <a:buChar char="•"/>
              <a:defRPr sz="1200"/>
            </a:lvl8pPr>
            <a:lvl9pPr marL="4114800" lvl="8" indent="-304800" algn="l">
              <a:lnSpc>
                <a:spcPct val="100000"/>
              </a:lnSpc>
              <a:spcBef>
                <a:spcPts val="400"/>
              </a:spcBef>
              <a:spcAft>
                <a:spcPts val="0"/>
              </a:spcAft>
              <a:buSzPts val="1200"/>
              <a:buChar char="•"/>
              <a:defRPr sz="1200"/>
            </a:lvl9pPr>
          </a:lstStyle>
          <a:p>
            <a:endParaRPr/>
          </a:p>
        </p:txBody>
      </p:sp>
      <p:sp>
        <p:nvSpPr>
          <p:cNvPr id="253" name="Google Shape;253;p14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254"/>
        <p:cNvGrpSpPr/>
        <p:nvPr/>
      </p:nvGrpSpPr>
      <p:grpSpPr>
        <a:xfrm>
          <a:off x="0" y="0"/>
          <a:ext cx="0" cy="0"/>
          <a:chOff x="0" y="0"/>
          <a:chExt cx="0" cy="0"/>
        </a:xfrm>
      </p:grpSpPr>
      <p:sp>
        <p:nvSpPr>
          <p:cNvPr id="255" name="Google Shape;255;p148"/>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56" name="Google Shape;256;p148"/>
          <p:cNvSpPr txBox="1">
            <a:spLocks noGrp="1"/>
          </p:cNvSpPr>
          <p:nvPr>
            <p:ph type="dt" idx="10"/>
          </p:nvPr>
        </p:nvSpPr>
        <p:spPr>
          <a:xfrm>
            <a:off x="152400" y="4890702"/>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57" name="Google Shape;257;p148"/>
          <p:cNvSpPr txBox="1">
            <a:spLocks noGrp="1"/>
          </p:cNvSpPr>
          <p:nvPr>
            <p:ph type="ftr" idx="11"/>
          </p:nvPr>
        </p:nvSpPr>
        <p:spPr>
          <a:xfrm>
            <a:off x="3124200" y="4890702"/>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58" name="Google Shape;258;p148"/>
          <p:cNvSpPr txBox="1">
            <a:spLocks noGrp="1"/>
          </p:cNvSpPr>
          <p:nvPr>
            <p:ph type="sldNum" idx="12"/>
          </p:nvPr>
        </p:nvSpPr>
        <p:spPr>
          <a:xfrm>
            <a:off x="6858000" y="4890702"/>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59" name="Google Shape;259;p148"/>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067B9"/>
              </a:buClr>
              <a:buSzPts val="2800"/>
              <a:buFont typeface="Cabin"/>
              <a:buNone/>
              <a:defRPr sz="2800" b="0" i="0" u="none" strike="noStrike" cap="none">
                <a:solidFill>
                  <a:srgbClr val="0067B9"/>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2">
  <p:cSld name="One Column_2">
    <p:bg>
      <p:bgPr>
        <a:solidFill>
          <a:srgbClr val="00427B"/>
        </a:solidFill>
        <a:effectLst/>
      </p:bgPr>
    </p:bg>
    <p:spTree>
      <p:nvGrpSpPr>
        <p:cNvPr id="1" name="Shape 260"/>
        <p:cNvGrpSpPr/>
        <p:nvPr/>
      </p:nvGrpSpPr>
      <p:grpSpPr>
        <a:xfrm>
          <a:off x="0" y="0"/>
          <a:ext cx="0" cy="0"/>
          <a:chOff x="0" y="0"/>
          <a:chExt cx="0" cy="0"/>
        </a:xfrm>
      </p:grpSpPr>
      <p:sp>
        <p:nvSpPr>
          <p:cNvPr id="261" name="Google Shape;261;p149"/>
          <p:cNvSpPr txBox="1">
            <a:spLocks noGrp="1"/>
          </p:cNvSpPr>
          <p:nvPr>
            <p:ph type="sldNum" idx="12"/>
          </p:nvPr>
        </p:nvSpPr>
        <p:spPr>
          <a:xfrm>
            <a:off x="8323878" y="4563665"/>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149"/>
          <p:cNvSpPr/>
          <p:nvPr/>
        </p:nvSpPr>
        <p:spPr>
          <a:xfrm>
            <a:off x="0" y="4972594"/>
            <a:ext cx="9144000" cy="171000"/>
          </a:xfrm>
          <a:prstGeom prst="rect">
            <a:avLst/>
          </a:prstGeom>
          <a:solidFill>
            <a:srgbClr val="CC16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263"/>
        <p:cNvGrpSpPr/>
        <p:nvPr/>
      </p:nvGrpSpPr>
      <p:grpSpPr>
        <a:xfrm>
          <a:off x="0" y="0"/>
          <a:ext cx="0" cy="0"/>
          <a:chOff x="0" y="0"/>
          <a:chExt cx="0" cy="0"/>
        </a:xfrm>
      </p:grpSpPr>
      <p:sp>
        <p:nvSpPr>
          <p:cNvPr id="264" name="Google Shape;264;p150"/>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65" name="Google Shape;265;p150"/>
          <p:cNvSpPr txBox="1">
            <a:spLocks noGrp="1"/>
          </p:cNvSpPr>
          <p:nvPr>
            <p:ph type="dt" idx="10"/>
          </p:nvPr>
        </p:nvSpPr>
        <p:spPr>
          <a:xfrm>
            <a:off x="152400" y="4890702"/>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66" name="Google Shape;266;p150"/>
          <p:cNvSpPr txBox="1">
            <a:spLocks noGrp="1"/>
          </p:cNvSpPr>
          <p:nvPr>
            <p:ph type="ftr" idx="11"/>
          </p:nvPr>
        </p:nvSpPr>
        <p:spPr>
          <a:xfrm>
            <a:off x="3124200" y="4890702"/>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67" name="Google Shape;267;p150"/>
          <p:cNvSpPr txBox="1">
            <a:spLocks noGrp="1"/>
          </p:cNvSpPr>
          <p:nvPr>
            <p:ph type="sldNum" idx="12"/>
          </p:nvPr>
        </p:nvSpPr>
        <p:spPr>
          <a:xfrm>
            <a:off x="6858000" y="4890702"/>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68" name="Google Shape;268;p150"/>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9"/>
        <p:cNvGrpSpPr/>
        <p:nvPr/>
      </p:nvGrpSpPr>
      <p:grpSpPr>
        <a:xfrm>
          <a:off x="0" y="0"/>
          <a:ext cx="0" cy="0"/>
          <a:chOff x="0" y="0"/>
          <a:chExt cx="0" cy="0"/>
        </a:xfrm>
      </p:grpSpPr>
      <p:sp>
        <p:nvSpPr>
          <p:cNvPr id="270" name="Google Shape;270;p151"/>
          <p:cNvSpPr txBox="1">
            <a:spLocks noGrp="1"/>
          </p:cNvSpPr>
          <p:nvPr>
            <p:ph type="body" idx="1"/>
          </p:nvPr>
        </p:nvSpPr>
        <p:spPr>
          <a:xfrm>
            <a:off x="4833306"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Arial"/>
              <a:buChar char="•"/>
              <a:defRPr sz="1400">
                <a:latin typeface="Arial"/>
                <a:ea typeface="Arial"/>
                <a:cs typeface="Arial"/>
                <a:sym typeface="Arial"/>
              </a:defRPr>
            </a:lvl1pPr>
            <a:lvl2pPr marL="914400" lvl="1" indent="-304800" algn="l">
              <a:lnSpc>
                <a:spcPct val="100000"/>
              </a:lnSpc>
              <a:spcBef>
                <a:spcPts val="800"/>
              </a:spcBef>
              <a:spcAft>
                <a:spcPts val="0"/>
              </a:spcAft>
              <a:buSzPts val="1200"/>
              <a:buFont typeface="Arial"/>
              <a:buChar char="–"/>
              <a:defRPr sz="1200">
                <a:latin typeface="Arial"/>
                <a:ea typeface="Arial"/>
                <a:cs typeface="Arial"/>
                <a:sym typeface="Arial"/>
              </a:defRPr>
            </a:lvl2pPr>
            <a:lvl3pPr marL="1371600" lvl="2" indent="-304800" algn="l">
              <a:lnSpc>
                <a:spcPct val="100000"/>
              </a:lnSpc>
              <a:spcBef>
                <a:spcPts val="800"/>
              </a:spcBef>
              <a:spcAft>
                <a:spcPts val="0"/>
              </a:spcAft>
              <a:buSzPts val="1200"/>
              <a:buFont typeface="Arial"/>
              <a:buChar char="•"/>
              <a:defRPr sz="1200">
                <a:latin typeface="Arial"/>
                <a:ea typeface="Arial"/>
                <a:cs typeface="Arial"/>
                <a:sym typeface="Arial"/>
              </a:defRPr>
            </a:lvl3pPr>
            <a:lvl4pPr marL="1828800" lvl="3" indent="-304800" algn="l">
              <a:lnSpc>
                <a:spcPct val="100000"/>
              </a:lnSpc>
              <a:spcBef>
                <a:spcPts val="320"/>
              </a:spcBef>
              <a:spcAft>
                <a:spcPts val="0"/>
              </a:spcAft>
              <a:buSzPts val="1200"/>
              <a:buFont typeface="Arial"/>
              <a:buChar char="–"/>
              <a:defRPr sz="1200">
                <a:latin typeface="Arial"/>
                <a:ea typeface="Arial"/>
                <a:cs typeface="Arial"/>
                <a:sym typeface="Arial"/>
              </a:defRPr>
            </a:lvl4pPr>
            <a:lvl5pPr marL="2286000" lvl="4" indent="-304800" algn="l">
              <a:lnSpc>
                <a:spcPct val="100000"/>
              </a:lnSpc>
              <a:spcBef>
                <a:spcPts val="280"/>
              </a:spcBef>
              <a:spcAft>
                <a:spcPts val="0"/>
              </a:spcAft>
              <a:buSzPts val="1200"/>
              <a:buFont typeface="Arial"/>
              <a:buChar char="»"/>
              <a:defRPr sz="1200">
                <a:latin typeface="Arial"/>
                <a:ea typeface="Arial"/>
                <a:cs typeface="Arial"/>
                <a:sym typeface="Arial"/>
              </a:defRPr>
            </a:lvl5pPr>
            <a:lvl6pPr marL="2743200" lvl="5" indent="-304800" algn="l">
              <a:lnSpc>
                <a:spcPct val="100000"/>
              </a:lnSpc>
              <a:spcBef>
                <a:spcPts val="400"/>
              </a:spcBef>
              <a:spcAft>
                <a:spcPts val="0"/>
              </a:spcAft>
              <a:buSzPts val="1200"/>
              <a:buFont typeface="Arial"/>
              <a:buChar char="•"/>
              <a:defRPr sz="1200">
                <a:latin typeface="Arial"/>
                <a:ea typeface="Arial"/>
                <a:cs typeface="Arial"/>
                <a:sym typeface="Arial"/>
              </a:defRPr>
            </a:lvl6pPr>
            <a:lvl7pPr marL="3200400" lvl="6" indent="-304800" algn="l">
              <a:lnSpc>
                <a:spcPct val="100000"/>
              </a:lnSpc>
              <a:spcBef>
                <a:spcPts val="400"/>
              </a:spcBef>
              <a:spcAft>
                <a:spcPts val="0"/>
              </a:spcAft>
              <a:buSzPts val="1200"/>
              <a:buFont typeface="Arial"/>
              <a:buChar char="•"/>
              <a:defRPr sz="1200">
                <a:latin typeface="Arial"/>
                <a:ea typeface="Arial"/>
                <a:cs typeface="Arial"/>
                <a:sym typeface="Arial"/>
              </a:defRPr>
            </a:lvl7pPr>
            <a:lvl8pPr marL="3657600" lvl="7" indent="-304800" algn="l">
              <a:lnSpc>
                <a:spcPct val="100000"/>
              </a:lnSpc>
              <a:spcBef>
                <a:spcPts val="400"/>
              </a:spcBef>
              <a:spcAft>
                <a:spcPts val="0"/>
              </a:spcAft>
              <a:buSzPts val="1200"/>
              <a:buFont typeface="Arial"/>
              <a:buChar char="•"/>
              <a:defRPr sz="1200">
                <a:latin typeface="Arial"/>
                <a:ea typeface="Arial"/>
                <a:cs typeface="Arial"/>
                <a:sym typeface="Arial"/>
              </a:defRPr>
            </a:lvl8pPr>
            <a:lvl9pPr marL="4114800" lvl="8" indent="-304800" algn="l">
              <a:lnSpc>
                <a:spcPct val="100000"/>
              </a:lnSpc>
              <a:spcBef>
                <a:spcPts val="400"/>
              </a:spcBef>
              <a:spcAft>
                <a:spcPts val="0"/>
              </a:spcAft>
              <a:buSzPts val="1200"/>
              <a:buFont typeface="Arial"/>
              <a:buChar char="•"/>
              <a:defRPr sz="1200">
                <a:latin typeface="Arial"/>
                <a:ea typeface="Arial"/>
                <a:cs typeface="Arial"/>
                <a:sym typeface="Arial"/>
              </a:defRPr>
            </a:lvl9pPr>
          </a:lstStyle>
          <a:p>
            <a:endParaRPr/>
          </a:p>
        </p:txBody>
      </p:sp>
      <p:sp>
        <p:nvSpPr>
          <p:cNvPr id="271" name="Google Shape;271;p1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151"/>
          <p:cNvSpPr txBox="1">
            <a:spLocks noGrp="1"/>
          </p:cNvSpPr>
          <p:nvPr>
            <p:ph type="body" idx="2"/>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Arial"/>
              <a:buChar char="•"/>
              <a:defRPr sz="1400">
                <a:latin typeface="Arial"/>
                <a:ea typeface="Arial"/>
                <a:cs typeface="Arial"/>
                <a:sym typeface="Arial"/>
              </a:defRPr>
            </a:lvl1pPr>
            <a:lvl2pPr marL="914400" lvl="1" indent="-304800" algn="l">
              <a:lnSpc>
                <a:spcPct val="100000"/>
              </a:lnSpc>
              <a:spcBef>
                <a:spcPts val="800"/>
              </a:spcBef>
              <a:spcAft>
                <a:spcPts val="0"/>
              </a:spcAft>
              <a:buSzPts val="1200"/>
              <a:buFont typeface="Arial"/>
              <a:buChar char="–"/>
              <a:defRPr sz="1200">
                <a:latin typeface="Arial"/>
                <a:ea typeface="Arial"/>
                <a:cs typeface="Arial"/>
                <a:sym typeface="Arial"/>
              </a:defRPr>
            </a:lvl2pPr>
            <a:lvl3pPr marL="1371600" lvl="2" indent="-304800" algn="l">
              <a:lnSpc>
                <a:spcPct val="100000"/>
              </a:lnSpc>
              <a:spcBef>
                <a:spcPts val="800"/>
              </a:spcBef>
              <a:spcAft>
                <a:spcPts val="0"/>
              </a:spcAft>
              <a:buSzPts val="1200"/>
              <a:buFont typeface="Arial"/>
              <a:buChar char="•"/>
              <a:defRPr sz="1200">
                <a:latin typeface="Arial"/>
                <a:ea typeface="Arial"/>
                <a:cs typeface="Arial"/>
                <a:sym typeface="Arial"/>
              </a:defRPr>
            </a:lvl3pPr>
            <a:lvl4pPr marL="1828800" lvl="3" indent="-304800" algn="l">
              <a:lnSpc>
                <a:spcPct val="100000"/>
              </a:lnSpc>
              <a:spcBef>
                <a:spcPts val="320"/>
              </a:spcBef>
              <a:spcAft>
                <a:spcPts val="0"/>
              </a:spcAft>
              <a:buSzPts val="1200"/>
              <a:buFont typeface="Arial"/>
              <a:buChar char="–"/>
              <a:defRPr sz="1200">
                <a:latin typeface="Arial"/>
                <a:ea typeface="Arial"/>
                <a:cs typeface="Arial"/>
                <a:sym typeface="Arial"/>
              </a:defRPr>
            </a:lvl4pPr>
            <a:lvl5pPr marL="2286000" lvl="4" indent="-304800" algn="l">
              <a:lnSpc>
                <a:spcPct val="100000"/>
              </a:lnSpc>
              <a:spcBef>
                <a:spcPts val="280"/>
              </a:spcBef>
              <a:spcAft>
                <a:spcPts val="0"/>
              </a:spcAft>
              <a:buSzPts val="1200"/>
              <a:buFont typeface="Arial"/>
              <a:buChar char="»"/>
              <a:defRPr sz="1200">
                <a:latin typeface="Arial"/>
                <a:ea typeface="Arial"/>
                <a:cs typeface="Arial"/>
                <a:sym typeface="Arial"/>
              </a:defRPr>
            </a:lvl5pPr>
            <a:lvl6pPr marL="2743200" lvl="5" indent="-304800" algn="l">
              <a:lnSpc>
                <a:spcPct val="100000"/>
              </a:lnSpc>
              <a:spcBef>
                <a:spcPts val="400"/>
              </a:spcBef>
              <a:spcAft>
                <a:spcPts val="0"/>
              </a:spcAft>
              <a:buSzPts val="1200"/>
              <a:buFont typeface="Arial"/>
              <a:buChar char="•"/>
              <a:defRPr sz="1200">
                <a:latin typeface="Arial"/>
                <a:ea typeface="Arial"/>
                <a:cs typeface="Arial"/>
                <a:sym typeface="Arial"/>
              </a:defRPr>
            </a:lvl6pPr>
            <a:lvl7pPr marL="3200400" lvl="6" indent="-304800" algn="l">
              <a:lnSpc>
                <a:spcPct val="100000"/>
              </a:lnSpc>
              <a:spcBef>
                <a:spcPts val="400"/>
              </a:spcBef>
              <a:spcAft>
                <a:spcPts val="0"/>
              </a:spcAft>
              <a:buSzPts val="1200"/>
              <a:buFont typeface="Arial"/>
              <a:buChar char="•"/>
              <a:defRPr sz="1200">
                <a:latin typeface="Arial"/>
                <a:ea typeface="Arial"/>
                <a:cs typeface="Arial"/>
                <a:sym typeface="Arial"/>
              </a:defRPr>
            </a:lvl7pPr>
            <a:lvl8pPr marL="3657600" lvl="7" indent="-304800" algn="l">
              <a:lnSpc>
                <a:spcPct val="100000"/>
              </a:lnSpc>
              <a:spcBef>
                <a:spcPts val="400"/>
              </a:spcBef>
              <a:spcAft>
                <a:spcPts val="0"/>
              </a:spcAft>
              <a:buSzPts val="1200"/>
              <a:buFont typeface="Arial"/>
              <a:buChar char="•"/>
              <a:defRPr sz="1200">
                <a:latin typeface="Arial"/>
                <a:ea typeface="Arial"/>
                <a:cs typeface="Arial"/>
                <a:sym typeface="Arial"/>
              </a:defRPr>
            </a:lvl8pPr>
            <a:lvl9pPr marL="4114800" lvl="8" indent="-304800" algn="l">
              <a:lnSpc>
                <a:spcPct val="100000"/>
              </a:lnSpc>
              <a:spcBef>
                <a:spcPts val="400"/>
              </a:spcBef>
              <a:spcAft>
                <a:spcPts val="0"/>
              </a:spcAft>
              <a:buSzPts val="1200"/>
              <a:buFont typeface="Arial"/>
              <a:buChar char="•"/>
              <a:defRPr sz="1200">
                <a:latin typeface="Arial"/>
                <a:ea typeface="Arial"/>
                <a:cs typeface="Arial"/>
                <a:sym typeface="Arial"/>
              </a:defRPr>
            </a:lvl9pPr>
          </a:lstStyle>
          <a:p>
            <a:endParaRPr/>
          </a:p>
        </p:txBody>
      </p:sp>
      <p:sp>
        <p:nvSpPr>
          <p:cNvPr id="273" name="Google Shape;273;p15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2">
    <p:spTree>
      <p:nvGrpSpPr>
        <p:cNvPr id="1" name="Shape 274"/>
        <p:cNvGrpSpPr/>
        <p:nvPr/>
      </p:nvGrpSpPr>
      <p:grpSpPr>
        <a:xfrm>
          <a:off x="0" y="0"/>
          <a:ext cx="0" cy="0"/>
          <a:chOff x="0" y="0"/>
          <a:chExt cx="0" cy="0"/>
        </a:xfrm>
      </p:grpSpPr>
      <p:sp>
        <p:nvSpPr>
          <p:cNvPr id="275" name="Google Shape;275;p152"/>
          <p:cNvSpPr txBox="1">
            <a:spLocks noGrp="1"/>
          </p:cNvSpPr>
          <p:nvPr>
            <p:ph type="body" idx="1"/>
          </p:nvPr>
        </p:nvSpPr>
        <p:spPr>
          <a:xfrm>
            <a:off x="4833306"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Arial"/>
              <a:buChar char="•"/>
              <a:defRPr sz="1400">
                <a:latin typeface="Arial"/>
                <a:ea typeface="Arial"/>
                <a:cs typeface="Arial"/>
                <a:sym typeface="Arial"/>
              </a:defRPr>
            </a:lvl1pPr>
            <a:lvl2pPr marL="914400" lvl="1" indent="-304800" algn="l">
              <a:lnSpc>
                <a:spcPct val="100000"/>
              </a:lnSpc>
              <a:spcBef>
                <a:spcPts val="800"/>
              </a:spcBef>
              <a:spcAft>
                <a:spcPts val="0"/>
              </a:spcAft>
              <a:buSzPts val="1200"/>
              <a:buFont typeface="Arial"/>
              <a:buChar char="–"/>
              <a:defRPr sz="1200">
                <a:latin typeface="Arial"/>
                <a:ea typeface="Arial"/>
                <a:cs typeface="Arial"/>
                <a:sym typeface="Arial"/>
              </a:defRPr>
            </a:lvl2pPr>
            <a:lvl3pPr marL="1371600" lvl="2" indent="-304800" algn="l">
              <a:lnSpc>
                <a:spcPct val="100000"/>
              </a:lnSpc>
              <a:spcBef>
                <a:spcPts val="800"/>
              </a:spcBef>
              <a:spcAft>
                <a:spcPts val="0"/>
              </a:spcAft>
              <a:buSzPts val="1200"/>
              <a:buFont typeface="Arial"/>
              <a:buChar char="•"/>
              <a:defRPr sz="1200">
                <a:latin typeface="Arial"/>
                <a:ea typeface="Arial"/>
                <a:cs typeface="Arial"/>
                <a:sym typeface="Arial"/>
              </a:defRPr>
            </a:lvl3pPr>
            <a:lvl4pPr marL="1828800" lvl="3" indent="-304800" algn="l">
              <a:lnSpc>
                <a:spcPct val="100000"/>
              </a:lnSpc>
              <a:spcBef>
                <a:spcPts val="320"/>
              </a:spcBef>
              <a:spcAft>
                <a:spcPts val="0"/>
              </a:spcAft>
              <a:buSzPts val="1200"/>
              <a:buFont typeface="Arial"/>
              <a:buChar char="–"/>
              <a:defRPr sz="1200">
                <a:latin typeface="Arial"/>
                <a:ea typeface="Arial"/>
                <a:cs typeface="Arial"/>
                <a:sym typeface="Arial"/>
              </a:defRPr>
            </a:lvl4pPr>
            <a:lvl5pPr marL="2286000" lvl="4" indent="-304800" algn="l">
              <a:lnSpc>
                <a:spcPct val="100000"/>
              </a:lnSpc>
              <a:spcBef>
                <a:spcPts val="280"/>
              </a:spcBef>
              <a:spcAft>
                <a:spcPts val="0"/>
              </a:spcAft>
              <a:buSzPts val="1200"/>
              <a:buFont typeface="Arial"/>
              <a:buChar char="»"/>
              <a:defRPr sz="1200">
                <a:latin typeface="Arial"/>
                <a:ea typeface="Arial"/>
                <a:cs typeface="Arial"/>
                <a:sym typeface="Arial"/>
              </a:defRPr>
            </a:lvl5pPr>
            <a:lvl6pPr marL="2743200" lvl="5" indent="-304800" algn="l">
              <a:lnSpc>
                <a:spcPct val="100000"/>
              </a:lnSpc>
              <a:spcBef>
                <a:spcPts val="400"/>
              </a:spcBef>
              <a:spcAft>
                <a:spcPts val="0"/>
              </a:spcAft>
              <a:buSzPts val="1200"/>
              <a:buFont typeface="Arial"/>
              <a:buChar char="•"/>
              <a:defRPr sz="1200">
                <a:latin typeface="Arial"/>
                <a:ea typeface="Arial"/>
                <a:cs typeface="Arial"/>
                <a:sym typeface="Arial"/>
              </a:defRPr>
            </a:lvl6pPr>
            <a:lvl7pPr marL="3200400" lvl="6" indent="-304800" algn="l">
              <a:lnSpc>
                <a:spcPct val="100000"/>
              </a:lnSpc>
              <a:spcBef>
                <a:spcPts val="400"/>
              </a:spcBef>
              <a:spcAft>
                <a:spcPts val="0"/>
              </a:spcAft>
              <a:buSzPts val="1200"/>
              <a:buFont typeface="Arial"/>
              <a:buChar char="•"/>
              <a:defRPr sz="1200">
                <a:latin typeface="Arial"/>
                <a:ea typeface="Arial"/>
                <a:cs typeface="Arial"/>
                <a:sym typeface="Arial"/>
              </a:defRPr>
            </a:lvl7pPr>
            <a:lvl8pPr marL="3657600" lvl="7" indent="-304800" algn="l">
              <a:lnSpc>
                <a:spcPct val="100000"/>
              </a:lnSpc>
              <a:spcBef>
                <a:spcPts val="400"/>
              </a:spcBef>
              <a:spcAft>
                <a:spcPts val="0"/>
              </a:spcAft>
              <a:buSzPts val="1200"/>
              <a:buFont typeface="Arial"/>
              <a:buChar char="•"/>
              <a:defRPr sz="1200">
                <a:latin typeface="Arial"/>
                <a:ea typeface="Arial"/>
                <a:cs typeface="Arial"/>
                <a:sym typeface="Arial"/>
              </a:defRPr>
            </a:lvl8pPr>
            <a:lvl9pPr marL="4114800" lvl="8" indent="-304800" algn="l">
              <a:lnSpc>
                <a:spcPct val="100000"/>
              </a:lnSpc>
              <a:spcBef>
                <a:spcPts val="400"/>
              </a:spcBef>
              <a:spcAft>
                <a:spcPts val="0"/>
              </a:spcAft>
              <a:buSzPts val="1200"/>
              <a:buFont typeface="Arial"/>
              <a:buChar char="•"/>
              <a:defRPr sz="1200">
                <a:latin typeface="Arial"/>
                <a:ea typeface="Arial"/>
                <a:cs typeface="Arial"/>
                <a:sym typeface="Arial"/>
              </a:defRPr>
            </a:lvl9pPr>
          </a:lstStyle>
          <a:p>
            <a:endParaRPr/>
          </a:p>
        </p:txBody>
      </p:sp>
      <p:sp>
        <p:nvSpPr>
          <p:cNvPr id="276" name="Google Shape;276;p1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152"/>
          <p:cNvSpPr txBox="1">
            <a:spLocks noGrp="1"/>
          </p:cNvSpPr>
          <p:nvPr>
            <p:ph type="body" idx="2"/>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Arial"/>
              <a:buChar char="•"/>
              <a:defRPr sz="1400">
                <a:latin typeface="Arial"/>
                <a:ea typeface="Arial"/>
                <a:cs typeface="Arial"/>
                <a:sym typeface="Arial"/>
              </a:defRPr>
            </a:lvl1pPr>
            <a:lvl2pPr marL="914400" lvl="1" indent="-304800" algn="l">
              <a:lnSpc>
                <a:spcPct val="100000"/>
              </a:lnSpc>
              <a:spcBef>
                <a:spcPts val="800"/>
              </a:spcBef>
              <a:spcAft>
                <a:spcPts val="0"/>
              </a:spcAft>
              <a:buSzPts val="1200"/>
              <a:buFont typeface="Arial"/>
              <a:buChar char="–"/>
              <a:defRPr sz="1200">
                <a:latin typeface="Arial"/>
                <a:ea typeface="Arial"/>
                <a:cs typeface="Arial"/>
                <a:sym typeface="Arial"/>
              </a:defRPr>
            </a:lvl2pPr>
            <a:lvl3pPr marL="1371600" lvl="2" indent="-304800" algn="l">
              <a:lnSpc>
                <a:spcPct val="100000"/>
              </a:lnSpc>
              <a:spcBef>
                <a:spcPts val="800"/>
              </a:spcBef>
              <a:spcAft>
                <a:spcPts val="0"/>
              </a:spcAft>
              <a:buSzPts val="1200"/>
              <a:buFont typeface="Arial"/>
              <a:buChar char="•"/>
              <a:defRPr sz="1200">
                <a:latin typeface="Arial"/>
                <a:ea typeface="Arial"/>
                <a:cs typeface="Arial"/>
                <a:sym typeface="Arial"/>
              </a:defRPr>
            </a:lvl3pPr>
            <a:lvl4pPr marL="1828800" lvl="3" indent="-304800" algn="l">
              <a:lnSpc>
                <a:spcPct val="100000"/>
              </a:lnSpc>
              <a:spcBef>
                <a:spcPts val="320"/>
              </a:spcBef>
              <a:spcAft>
                <a:spcPts val="0"/>
              </a:spcAft>
              <a:buSzPts val="1200"/>
              <a:buFont typeface="Arial"/>
              <a:buChar char="–"/>
              <a:defRPr sz="1200">
                <a:latin typeface="Arial"/>
                <a:ea typeface="Arial"/>
                <a:cs typeface="Arial"/>
                <a:sym typeface="Arial"/>
              </a:defRPr>
            </a:lvl4pPr>
            <a:lvl5pPr marL="2286000" lvl="4" indent="-304800" algn="l">
              <a:lnSpc>
                <a:spcPct val="100000"/>
              </a:lnSpc>
              <a:spcBef>
                <a:spcPts val="280"/>
              </a:spcBef>
              <a:spcAft>
                <a:spcPts val="0"/>
              </a:spcAft>
              <a:buSzPts val="1200"/>
              <a:buFont typeface="Arial"/>
              <a:buChar char="»"/>
              <a:defRPr sz="1200">
                <a:latin typeface="Arial"/>
                <a:ea typeface="Arial"/>
                <a:cs typeface="Arial"/>
                <a:sym typeface="Arial"/>
              </a:defRPr>
            </a:lvl5pPr>
            <a:lvl6pPr marL="2743200" lvl="5" indent="-304800" algn="l">
              <a:lnSpc>
                <a:spcPct val="100000"/>
              </a:lnSpc>
              <a:spcBef>
                <a:spcPts val="400"/>
              </a:spcBef>
              <a:spcAft>
                <a:spcPts val="0"/>
              </a:spcAft>
              <a:buSzPts val="1200"/>
              <a:buFont typeface="Arial"/>
              <a:buChar char="•"/>
              <a:defRPr sz="1200">
                <a:latin typeface="Arial"/>
                <a:ea typeface="Arial"/>
                <a:cs typeface="Arial"/>
                <a:sym typeface="Arial"/>
              </a:defRPr>
            </a:lvl6pPr>
            <a:lvl7pPr marL="3200400" lvl="6" indent="-304800" algn="l">
              <a:lnSpc>
                <a:spcPct val="100000"/>
              </a:lnSpc>
              <a:spcBef>
                <a:spcPts val="400"/>
              </a:spcBef>
              <a:spcAft>
                <a:spcPts val="0"/>
              </a:spcAft>
              <a:buSzPts val="1200"/>
              <a:buFont typeface="Arial"/>
              <a:buChar char="•"/>
              <a:defRPr sz="1200">
                <a:latin typeface="Arial"/>
                <a:ea typeface="Arial"/>
                <a:cs typeface="Arial"/>
                <a:sym typeface="Arial"/>
              </a:defRPr>
            </a:lvl7pPr>
            <a:lvl8pPr marL="3657600" lvl="7" indent="-304800" algn="l">
              <a:lnSpc>
                <a:spcPct val="100000"/>
              </a:lnSpc>
              <a:spcBef>
                <a:spcPts val="400"/>
              </a:spcBef>
              <a:spcAft>
                <a:spcPts val="0"/>
              </a:spcAft>
              <a:buSzPts val="1200"/>
              <a:buFont typeface="Arial"/>
              <a:buChar char="•"/>
              <a:defRPr sz="1200">
                <a:latin typeface="Arial"/>
                <a:ea typeface="Arial"/>
                <a:cs typeface="Arial"/>
                <a:sym typeface="Arial"/>
              </a:defRPr>
            </a:lvl8pPr>
            <a:lvl9pPr marL="4114800" lvl="8" indent="-304800" algn="l">
              <a:lnSpc>
                <a:spcPct val="100000"/>
              </a:lnSpc>
              <a:spcBef>
                <a:spcPts val="400"/>
              </a:spcBef>
              <a:spcAft>
                <a:spcPts val="0"/>
              </a:spcAft>
              <a:buSzPts val="1200"/>
              <a:buFont typeface="Arial"/>
              <a:buChar char="•"/>
              <a:defRPr sz="1200">
                <a:latin typeface="Arial"/>
                <a:ea typeface="Arial"/>
                <a:cs typeface="Arial"/>
                <a:sym typeface="Arial"/>
              </a:defRPr>
            </a:lvl9pPr>
          </a:lstStyle>
          <a:p>
            <a:endParaRPr/>
          </a:p>
        </p:txBody>
      </p:sp>
      <p:sp>
        <p:nvSpPr>
          <p:cNvPr id="278" name="Google Shape;278;p1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9"/>
        <p:cNvGrpSpPr/>
        <p:nvPr/>
      </p:nvGrpSpPr>
      <p:grpSpPr>
        <a:xfrm>
          <a:off x="0" y="0"/>
          <a:ext cx="0" cy="0"/>
          <a:chOff x="0" y="0"/>
          <a:chExt cx="0" cy="0"/>
        </a:xfrm>
      </p:grpSpPr>
      <p:sp>
        <p:nvSpPr>
          <p:cNvPr id="280" name="Google Shape;280;p153"/>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1" name="Google Shape;281;p153"/>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82" name="Google Shape;282;p153"/>
          <p:cNvSpPr txBox="1">
            <a:spLocks noGrp="1"/>
          </p:cNvSpPr>
          <p:nvPr>
            <p:ph type="dt" idx="10"/>
          </p:nvPr>
        </p:nvSpPr>
        <p:spPr>
          <a:xfrm>
            <a:off x="152400" y="4825484"/>
            <a:ext cx="2133600" cy="1845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83" name="Google Shape;283;p153"/>
          <p:cNvSpPr txBox="1">
            <a:spLocks noGrp="1"/>
          </p:cNvSpPr>
          <p:nvPr>
            <p:ph type="ftr" idx="11"/>
          </p:nvPr>
        </p:nvSpPr>
        <p:spPr>
          <a:xfrm>
            <a:off x="3124200" y="4825484"/>
            <a:ext cx="2895600" cy="1845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84" name="Google Shape;284;p153"/>
          <p:cNvSpPr txBox="1">
            <a:spLocks noGrp="1"/>
          </p:cNvSpPr>
          <p:nvPr>
            <p:ph type="sldNum" idx="12"/>
          </p:nvPr>
        </p:nvSpPr>
        <p:spPr>
          <a:xfrm>
            <a:off x="6858000" y="4825484"/>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10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0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42900" algn="l">
              <a:lnSpc>
                <a:spcPct val="100000"/>
              </a:lnSpc>
              <a:spcBef>
                <a:spcPts val="800"/>
              </a:spcBef>
              <a:spcAft>
                <a:spcPts val="0"/>
              </a:spcAft>
              <a:buSzPts val="1800"/>
              <a:buChar char="•"/>
              <a:defRPr/>
            </a:lvl3pPr>
            <a:lvl4pPr marL="1828800" lvl="3" indent="-330200" algn="l">
              <a:lnSpc>
                <a:spcPct val="100000"/>
              </a:lnSpc>
              <a:spcBef>
                <a:spcPts val="320"/>
              </a:spcBef>
              <a:spcAft>
                <a:spcPts val="0"/>
              </a:spcAft>
              <a:buSzPts val="1600"/>
              <a:buChar char="–"/>
              <a:defRPr/>
            </a:lvl4pPr>
            <a:lvl5pPr marL="2286000" lvl="4" indent="-317500" algn="l">
              <a:lnSpc>
                <a:spcPct val="100000"/>
              </a:lnSpc>
              <a:spcBef>
                <a:spcPts val="280"/>
              </a:spcBef>
              <a:spcAft>
                <a:spcPts val="0"/>
              </a:spcAft>
              <a:buSzPts val="1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4" name="Google Shape;34;p10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285"/>
        <p:cNvGrpSpPr/>
        <p:nvPr/>
      </p:nvGrpSpPr>
      <p:grpSpPr>
        <a:xfrm>
          <a:off x="0" y="0"/>
          <a:ext cx="0" cy="0"/>
          <a:chOff x="0" y="0"/>
          <a:chExt cx="0" cy="0"/>
        </a:xfrm>
      </p:grpSpPr>
      <p:sp>
        <p:nvSpPr>
          <p:cNvPr id="286" name="Google Shape;286;p154"/>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7" name="Google Shape;287;p154"/>
          <p:cNvSpPr txBox="1">
            <a:spLocks noGrp="1"/>
          </p:cNvSpPr>
          <p:nvPr>
            <p:ph type="sldNum" idx="12"/>
          </p:nvPr>
        </p:nvSpPr>
        <p:spPr>
          <a:xfrm>
            <a:off x="6858000" y="4904417"/>
            <a:ext cx="2133600" cy="124800"/>
          </a:xfrm>
          <a:prstGeom prst="rect">
            <a:avLst/>
          </a:prstGeom>
          <a:noFill/>
          <a:ln>
            <a:noFill/>
          </a:ln>
        </p:spPr>
        <p:txBody>
          <a:bodyPr spcFirstLastPara="1" wrap="square" lIns="91400" tIns="45675" rIns="91400" bIns="45675" anchor="ctr" anchorCtr="0">
            <a:noAutofit/>
          </a:bodyPr>
          <a:lstStyle>
            <a:lvl1pPr marL="0" marR="0" lvl="0"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88" name="Google Shape;288;p154"/>
          <p:cNvSpPr txBox="1">
            <a:spLocks noGrp="1"/>
          </p:cNvSpPr>
          <p:nvPr>
            <p:ph type="body" idx="1"/>
          </p:nvPr>
        </p:nvSpPr>
        <p:spPr>
          <a:xfrm>
            <a:off x="555625" y="1287066"/>
            <a:ext cx="8139000" cy="33147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81FD86-4D6B-AFAA-96C1-24903B845986}"/>
              </a:ext>
            </a:extLst>
          </p:cNvPr>
          <p:cNvSpPr>
            <a:spLocks noGrp="1"/>
          </p:cNvSpPr>
          <p:nvPr>
            <p:ph type="sldNum" sz="quarter" idx="12"/>
          </p:nvPr>
        </p:nvSpPr>
        <p:spPr>
          <a:xfrm>
            <a:off x="6457950" y="4767263"/>
            <a:ext cx="2057400" cy="273844"/>
          </a:xfrm>
          <a:prstGeom prst="rect">
            <a:avLst/>
          </a:prstGeom>
        </p:spPr>
        <p:txBody>
          <a:bodyPr/>
          <a:lstStyle/>
          <a:p>
            <a:fld id="{41B4E8F6-90BB-46E9-A61B-87F624E61D73}" type="slidenum">
              <a:rPr lang="en-US" smtClean="0"/>
              <a:t>‹#›</a:t>
            </a:fld>
            <a:endParaRPr lang="en-US"/>
          </a:p>
        </p:txBody>
      </p:sp>
    </p:spTree>
    <p:extLst>
      <p:ext uri="{BB962C8B-B14F-4D97-AF65-F5344CB8AC3E}">
        <p14:creationId xmlns:p14="http://schemas.microsoft.com/office/powerpoint/2010/main" val="293512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220" y="1530575"/>
            <a:ext cx="4661440" cy="3133913"/>
          </a:xfr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82598" y="4834892"/>
            <a:ext cx="2638176" cy="273844"/>
          </a:xfrm>
          <a:prstGeom prst="rect">
            <a:avLst/>
          </a:prstGeom>
        </p:spPr>
        <p:txBody>
          <a:bodyPr/>
          <a:lstStyle>
            <a:lvl1pPr algn="l">
              <a:defRPr/>
            </a:lvl1pPr>
          </a:lstStyle>
          <a:p>
            <a:fld id="{92BEA474-078D-4E9B-9B14-09A87B19DC46}" type="datetime1">
              <a:rPr lang="en-US" smtClean="0"/>
              <a:t>10/2/2024</a:t>
            </a:fld>
            <a:endParaRPr lang="en-US"/>
          </a:p>
        </p:txBody>
      </p:sp>
      <p:sp>
        <p:nvSpPr>
          <p:cNvPr id="6" name="Footer Placeholder 5"/>
          <p:cNvSpPr>
            <a:spLocks noGrp="1"/>
          </p:cNvSpPr>
          <p:nvPr>
            <p:ph type="ftr" sz="quarter" idx="11"/>
          </p:nvPr>
        </p:nvSpPr>
        <p:spPr>
          <a:xfrm>
            <a:off x="4094239" y="4834892"/>
            <a:ext cx="4000514" cy="273844"/>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8245186" y="4835130"/>
            <a:ext cx="585008" cy="273844"/>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
        <p:nvSpPr>
          <p:cNvPr id="9" name="Title">
            <a:extLst>
              <a:ext uri="{FF2B5EF4-FFF2-40B4-BE49-F238E27FC236}">
                <a16:creationId xmlns:a16="http://schemas.microsoft.com/office/drawing/2014/main" id="{3F9B7C16-35D2-4312-A328-489A2A112242}"/>
              </a:ext>
            </a:extLst>
          </p:cNvPr>
          <p:cNvSpPr>
            <a:spLocks noGrp="1"/>
          </p:cNvSpPr>
          <p:nvPr>
            <p:ph type="ctrTitle"/>
          </p:nvPr>
        </p:nvSpPr>
        <p:spPr>
          <a:xfrm>
            <a:off x="3862503" y="91605"/>
            <a:ext cx="4504258" cy="1088068"/>
          </a:xfrm>
        </p:spPr>
        <p:txBody>
          <a:bodyPr>
            <a:normAutofit/>
          </a:bodyPr>
          <a:lstStyle>
            <a:lvl1pPr>
              <a:defRPr>
                <a:latin typeface="Source Sans Pro" panose="020B0503030403020204" pitchFamily="34" charset="0"/>
              </a:defRPr>
            </a:lvl1pPr>
          </a:lstStyle>
          <a:p>
            <a:r>
              <a:rPr lang="en-US"/>
              <a:t>WEBINARS</a:t>
            </a:r>
          </a:p>
        </p:txBody>
      </p:sp>
      <p:cxnSp>
        <p:nvCxnSpPr>
          <p:cNvPr id="11" name="Straight Connector 10">
            <a:extLst>
              <a:ext uri="{FF2B5EF4-FFF2-40B4-BE49-F238E27FC236}">
                <a16:creationId xmlns:a16="http://schemas.microsoft.com/office/drawing/2014/main" id="{1867F18A-4696-4F41-A3FE-CA0E8A578BA8}"/>
              </a:ext>
            </a:extLst>
          </p:cNvPr>
          <p:cNvCxnSpPr>
            <a:cxnSpLocks/>
          </p:cNvCxnSpPr>
          <p:nvPr userDrawn="1"/>
        </p:nvCxnSpPr>
        <p:spPr>
          <a:xfrm>
            <a:off x="3887221" y="1249646"/>
            <a:ext cx="447954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588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35"/>
        <p:cNvGrpSpPr/>
        <p:nvPr/>
      </p:nvGrpSpPr>
      <p:grpSpPr>
        <a:xfrm>
          <a:off x="0" y="0"/>
          <a:ext cx="0" cy="0"/>
          <a:chOff x="0" y="0"/>
          <a:chExt cx="0" cy="0"/>
        </a:xfrm>
      </p:grpSpPr>
      <p:sp>
        <p:nvSpPr>
          <p:cNvPr id="36" name="Google Shape;36;p10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109"/>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8" name="Google Shape;38;p109"/>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39"/>
        <p:cNvGrpSpPr/>
        <p:nvPr/>
      </p:nvGrpSpPr>
      <p:grpSpPr>
        <a:xfrm>
          <a:off x="0" y="0"/>
          <a:ext cx="0" cy="0"/>
          <a:chOff x="0" y="0"/>
          <a:chExt cx="0" cy="0"/>
        </a:xfrm>
      </p:grpSpPr>
      <p:sp>
        <p:nvSpPr>
          <p:cNvPr id="40" name="Google Shape;40;p11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110"/>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2"/>
              </a:buClr>
              <a:buSzPts val="1400"/>
              <a:buNone/>
              <a:defRPr sz="2400" i="0" u="none" strike="noStrike" cap="none">
                <a:solidFill>
                  <a:schemeClr val="accent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110"/>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43"/>
        <p:cNvGrpSpPr/>
        <p:nvPr/>
      </p:nvGrpSpPr>
      <p:grpSpPr>
        <a:xfrm>
          <a:off x="0" y="0"/>
          <a:ext cx="0" cy="0"/>
          <a:chOff x="0" y="0"/>
          <a:chExt cx="0" cy="0"/>
        </a:xfrm>
      </p:grpSpPr>
      <p:pic>
        <p:nvPicPr>
          <p:cNvPr id="44" name="Google Shape;44;p112"/>
          <p:cNvPicPr preferRelativeResize="0"/>
          <p:nvPr/>
        </p:nvPicPr>
        <p:blipFill rotWithShape="1">
          <a:blip r:embed="rId2">
            <a:alphaModFix/>
          </a:blip>
          <a:srcRect/>
          <a:stretch/>
        </p:blipFill>
        <p:spPr>
          <a:xfrm>
            <a:off x="152400" y="152761"/>
            <a:ext cx="8839200" cy="4838100"/>
          </a:xfrm>
          <a:prstGeom prst="rect">
            <a:avLst/>
          </a:prstGeom>
          <a:noFill/>
          <a:ln>
            <a:noFill/>
          </a:ln>
        </p:spPr>
      </p:pic>
      <p:sp>
        <p:nvSpPr>
          <p:cNvPr id="45" name="Google Shape;45;p112"/>
          <p:cNvSpPr txBox="1">
            <a:spLocks noGrp="1"/>
          </p:cNvSpPr>
          <p:nvPr>
            <p:ph type="body" idx="1"/>
          </p:nvPr>
        </p:nvSpPr>
        <p:spPr>
          <a:xfrm rot="-5400000">
            <a:off x="78706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 name="Google Shape;46;p11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112" descr="USAID_Logo_White_v02.png"/>
          <p:cNvPicPr preferRelativeResize="0"/>
          <p:nvPr/>
        </p:nvPicPr>
        <p:blipFill rotWithShape="1">
          <a:blip r:embed="rId3">
            <a:alphaModFix/>
          </a:blip>
          <a:srcRect/>
          <a:stretch/>
        </p:blipFill>
        <p:spPr>
          <a:xfrm>
            <a:off x="7516080" y="4310398"/>
            <a:ext cx="1371600" cy="407700"/>
          </a:xfrm>
          <a:prstGeom prst="rect">
            <a:avLst/>
          </a:prstGeom>
          <a:noFill/>
          <a:ln>
            <a:noFill/>
          </a:ln>
        </p:spPr>
      </p:pic>
      <p:sp>
        <p:nvSpPr>
          <p:cNvPr id="48" name="Google Shape;48;p112"/>
          <p:cNvSpPr txBox="1">
            <a:spLocks noGrp="1"/>
          </p:cNvSpPr>
          <p:nvPr>
            <p:ph type="subTitle" idx="2"/>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R="0" lvl="2" algn="ctr">
              <a:lnSpc>
                <a:spcPct val="100000"/>
              </a:lnSpc>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49" name="Google Shape;49;p112"/>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50" name="Google Shape;50;p112"/>
          <p:cNvPicPr preferRelativeResize="0"/>
          <p:nvPr/>
        </p:nvPicPr>
        <p:blipFill rotWithShape="1">
          <a:blip r:embed="rId4">
            <a:alphaModFix/>
          </a:blip>
          <a:srcRect/>
          <a:stretch/>
        </p:blipFill>
        <p:spPr>
          <a:xfrm>
            <a:off x="240300" y="4126523"/>
            <a:ext cx="2045700" cy="73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51"/>
        <p:cNvGrpSpPr/>
        <p:nvPr/>
      </p:nvGrpSpPr>
      <p:grpSpPr>
        <a:xfrm>
          <a:off x="0" y="0"/>
          <a:ext cx="0" cy="0"/>
          <a:chOff x="0" y="0"/>
          <a:chExt cx="0" cy="0"/>
        </a:xfrm>
      </p:grpSpPr>
      <p:pic>
        <p:nvPicPr>
          <p:cNvPr id="52" name="Google Shape;52;p113"/>
          <p:cNvPicPr preferRelativeResize="0"/>
          <p:nvPr/>
        </p:nvPicPr>
        <p:blipFill rotWithShape="1">
          <a:blip r:embed="rId2">
            <a:alphaModFix/>
          </a:blip>
          <a:srcRect/>
          <a:stretch/>
        </p:blipFill>
        <p:spPr>
          <a:xfrm>
            <a:off x="152400" y="152762"/>
            <a:ext cx="8839200" cy="4838100"/>
          </a:xfrm>
          <a:prstGeom prst="rect">
            <a:avLst/>
          </a:prstGeom>
          <a:noFill/>
          <a:ln>
            <a:noFill/>
          </a:ln>
        </p:spPr>
      </p:pic>
      <p:sp>
        <p:nvSpPr>
          <p:cNvPr id="53" name="Google Shape;53;p11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113"/>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113"/>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56" name="Google Shape;56;p113"/>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57" name="Google Shape;57;p113"/>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58" name="Google Shape;58;p113"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59" name="Google Shape;59;p113"/>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
        <p:cNvGrpSpPr/>
        <p:nvPr/>
      </p:nvGrpSpPr>
      <p:grpSpPr>
        <a:xfrm>
          <a:off x="0" y="0"/>
          <a:ext cx="0" cy="0"/>
          <a:chOff x="0" y="0"/>
          <a:chExt cx="0" cy="0"/>
        </a:xfrm>
      </p:grpSpPr>
      <p:sp>
        <p:nvSpPr>
          <p:cNvPr id="6" name="Google Shape;6;p104"/>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4"/>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Arial"/>
                <a:ea typeface="Arial"/>
                <a:cs typeface="Arial"/>
                <a:sym typeface="Arial"/>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04"/>
          <p:cNvSpPr txBox="1">
            <a:spLocks noGrp="1"/>
          </p:cNvSpPr>
          <p:nvPr>
            <p:ph type="sldNum" idx="12"/>
          </p:nvPr>
        </p:nvSpPr>
        <p:spPr>
          <a:xfrm>
            <a:off x="6858000" y="4825484"/>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04"/>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hyperlink" Target="http://state.okta.com" TargetMode="External"/><Relationship Id="rId2" Type="http://schemas.openxmlformats.org/officeDocument/2006/relationships/notesSlide" Target="../notesSlides/notesSlide100.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hyperlink" Target="https://ghsddatasystems.zendesk.com/hc/en-us/requests/new"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register.datim.org/" TargetMode="External"/><Relationship Id="rId2" Type="http://schemas.openxmlformats.org/officeDocument/2006/relationships/notesSlide" Target="../notesSlides/notesSlide101.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hyperlink" Target="https://state.okta.com/oauth2/v1/authorize?response_type=code&amp;client_id=0oaqewjmeqf4J8YH8297&amp;scope=openid%20email&amp;state=mJV4XLr3NE3GiKi3d1ZzrA-ngQy6g_GUm5BQEYwraQc=&amp;redirect_uri=https://www.datim.org/oauth2/code/okta&amp;nonce=T86qFVkmQtKOqvhZwmzd2RzMcnXN5x5D3mNGCyRmqYg"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2.xml"/><Relationship Id="rId1" Type="http://schemas.openxmlformats.org/officeDocument/2006/relationships/slideLayout" Target="../slideLayouts/slideLayout7.xml"/><Relationship Id="rId5" Type="http://schemas.openxmlformats.org/officeDocument/2006/relationships/hyperlink" Target="https://www.datim.org" TargetMode="External"/><Relationship Id="rId4" Type="http://schemas.openxmlformats.org/officeDocument/2006/relationships/image" Target="../media/image61.png"/></Relationships>
</file>

<file path=ppt/slides/_rels/slide10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0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09.xml.rels><?xml version="1.0" encoding="UTF-8" standalone="yes"?>
<Relationships xmlns="http://schemas.openxmlformats.org/package/2006/relationships"><Relationship Id="rId3" Type="http://schemas.openxmlformats.org/officeDocument/2006/relationships/hyperlink" Target="https://datim.zendesk.com/hc/en-us/articles/4406475964820-HRH-Handbook" TargetMode="External"/><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7.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71.png"/><Relationship Id="rId4" Type="http://schemas.openxmlformats.org/officeDocument/2006/relationships/image" Target="../media/image66.png"/></Relationships>
</file>

<file path=ppt/slides/_rels/slide1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12.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hyperlink" Target="https://datim.zendesk.com/"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s://datim.zendesk.com/hc/en-us/articles/4405146761748-DATIM-Data-Approval-Level-Statuses-and-Actions-HRH" TargetMode="External"/><Relationship Id="rId3" Type="http://schemas.openxmlformats.org/officeDocument/2006/relationships/hyperlink" Target="https://datim.zendesk.com/hc/en-us/article_attachments/9179676650004/Intro_to_PEPFAR_HRH_Inventory.pdf" TargetMode="External"/><Relationship Id="rId7" Type="http://schemas.openxmlformats.org/officeDocument/2006/relationships/hyperlink" Target="https://datim.zendesk.com/hc/en-us/articles/4404265466516-User-Administration-Creating-New-HRH-User-Accounts" TargetMode="External"/><Relationship Id="rId2" Type="http://schemas.openxmlformats.org/officeDocument/2006/relationships/notesSlide" Target="../notesSlides/notesSlide116.xml"/><Relationship Id="rId1" Type="http://schemas.openxmlformats.org/officeDocument/2006/relationships/slideLayout" Target="../slideLayouts/slideLayout7.xml"/><Relationship Id="rId6" Type="http://schemas.openxmlformats.org/officeDocument/2006/relationships/hyperlink" Target="https://datim.zendesk.com/hc/en-us/articles/4405353603988-HRH-Inventory-FAQ" TargetMode="External"/><Relationship Id="rId11" Type="http://schemas.openxmlformats.org/officeDocument/2006/relationships/image" Target="../media/image82.png"/><Relationship Id="rId5" Type="http://schemas.openxmlformats.org/officeDocument/2006/relationships/hyperlink" Target="https://datim.zendesk.com/hc/en-us/articles/4406475964820-HRH-Handbook-and-FTE-Calculator" TargetMode="External"/><Relationship Id="rId10" Type="http://schemas.openxmlformats.org/officeDocument/2006/relationships/image" Target="../media/image81.png"/><Relationship Id="rId4" Type="http://schemas.openxmlformats.org/officeDocument/2006/relationships/hyperlink" Target="https://datim.zendesk.com/hc/en-us/articles/4405664237460-HRH-Definitions" TargetMode="External"/><Relationship Id="rId9" Type="http://schemas.openxmlformats.org/officeDocument/2006/relationships/hyperlink" Target="https://datim.zendesk.com/hc/en-us/sections/4402535379092-HR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hyperlink" Target="mailto:hrh-reporting-helpdesk@usaid.gov" TargetMode="External"/><Relationship Id="rId2" Type="http://schemas.openxmlformats.org/officeDocument/2006/relationships/notesSlide" Target="../notesSlides/notesSlide118.xml"/><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help.datim.org/hc/article_attachments/21413191747348"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datim.zendesk.com/hc/en-us/sections/4402535379092-HRH"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help.datim.org/hc/article_attachments/21413191747348"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datim.zendesk.com/hc/en-us/sections/4402535379092-HRH"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hyperlink" Target="https://datim.zendesk.com/hc/en-us/sections/4402535379092-HRH"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datim.zendesk.com/hc/en-us/sections/4402535379092-HRH"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datim.zendesk.com/hc/en-us/sections/4402535379092-HRH"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hyperlink" Target="https://help.datim.org/hc/en-us/articles/4406475964820-HRH-Handbook-and-FTE-Calculator" TargetMode="Externa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intrahealth.org/asap-resources" TargetMode="External"/><Relationship Id="rId2" Type="http://schemas.openxmlformats.org/officeDocument/2006/relationships/image" Target="../media/image10.png"/><Relationship Id="rId1" Type="http://schemas.openxmlformats.org/officeDocument/2006/relationships/slideLayout" Target="../slideLayouts/slideLayout5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40417"/>
            <a:ext cx="9144000" cy="4385786"/>
          </a:xfrm>
          <a:custGeom>
            <a:avLst/>
            <a:gdLst/>
            <a:ahLst/>
            <a:cxnLst/>
            <a:rect l="l" t="t" r="r" b="b"/>
            <a:pathLst>
              <a:path w="12192000" h="5847715">
                <a:moveTo>
                  <a:pt x="12192000" y="0"/>
                </a:moveTo>
                <a:lnTo>
                  <a:pt x="0" y="0"/>
                </a:lnTo>
                <a:lnTo>
                  <a:pt x="0" y="5847588"/>
                </a:lnTo>
                <a:lnTo>
                  <a:pt x="12192000" y="5847588"/>
                </a:lnTo>
                <a:lnTo>
                  <a:pt x="12192000" y="0"/>
                </a:lnTo>
                <a:close/>
              </a:path>
            </a:pathLst>
          </a:custGeom>
          <a:solidFill>
            <a:srgbClr val="002E6C"/>
          </a:solidFill>
        </p:spPr>
        <p:txBody>
          <a:bodyPr wrap="square" lIns="0" tIns="0" rIns="0" bIns="0" rtlCol="0"/>
          <a:lstStyle/>
          <a:p>
            <a:pPr marL="9049" marR="3810" algn="ctr">
              <a:spcBef>
                <a:spcPts val="79"/>
              </a:spcBef>
            </a:pPr>
            <a:endParaRPr lang="en-US" sz="1350" dirty="0">
              <a:latin typeface="Calibri"/>
              <a:cs typeface="Calibri"/>
            </a:endParaRPr>
          </a:p>
        </p:txBody>
      </p:sp>
      <p:sp>
        <p:nvSpPr>
          <p:cNvPr id="3" name="object 3"/>
          <p:cNvSpPr txBox="1">
            <a:spLocks noGrp="1"/>
          </p:cNvSpPr>
          <p:nvPr>
            <p:ph type="title"/>
          </p:nvPr>
        </p:nvSpPr>
        <p:spPr>
          <a:xfrm>
            <a:off x="3405091" y="1015444"/>
            <a:ext cx="2332673" cy="714939"/>
          </a:xfrm>
          <a:prstGeom prst="rect">
            <a:avLst/>
          </a:prstGeom>
        </p:spPr>
        <p:txBody>
          <a:bodyPr spcFirstLastPara="1" vert="horz" wrap="square" lIns="0" tIns="9525" rIns="0" bIns="0" rtlCol="0" anchor="b" anchorCtr="0">
            <a:spAutoFit/>
          </a:bodyPr>
          <a:lstStyle/>
          <a:p>
            <a:pPr marL="9525">
              <a:spcBef>
                <a:spcPts val="75"/>
              </a:spcBef>
            </a:pPr>
            <a:r>
              <a:rPr sz="4500" spc="-8" dirty="0">
                <a:solidFill>
                  <a:srgbClr val="FFFFFF"/>
                </a:solidFill>
                <a:latin typeface="Calibri"/>
                <a:cs typeface="Calibri"/>
              </a:rPr>
              <a:t>WEBINAR</a:t>
            </a:r>
            <a:endParaRPr sz="4500" dirty="0">
              <a:latin typeface="Calibri"/>
              <a:cs typeface="Calibri"/>
            </a:endParaRPr>
          </a:p>
        </p:txBody>
      </p:sp>
      <p:sp>
        <p:nvSpPr>
          <p:cNvPr id="8" name="object 8"/>
          <p:cNvSpPr txBox="1"/>
          <p:nvPr/>
        </p:nvSpPr>
        <p:spPr>
          <a:xfrm>
            <a:off x="650391" y="901773"/>
            <a:ext cx="7537000" cy="3259706"/>
          </a:xfrm>
          <a:prstGeom prst="rect">
            <a:avLst/>
          </a:prstGeom>
        </p:spPr>
        <p:txBody>
          <a:bodyPr vert="horz" wrap="square" lIns="0" tIns="10001" rIns="0" bIns="0" rtlCol="0" anchor="t">
            <a:spAutoFit/>
          </a:bodyPr>
          <a:lstStyle/>
          <a:p>
            <a:pPr marL="9049" marR="3810" algn="ctr">
              <a:spcBef>
                <a:spcPts val="79"/>
              </a:spcBef>
            </a:pPr>
            <a:endParaRPr lang="en-US" sz="3300" b="1" spc="-8" dirty="0">
              <a:solidFill>
                <a:srgbClr val="FFFFFF"/>
              </a:solidFill>
              <a:latin typeface="Calibri"/>
              <a:cs typeface="Calibri"/>
            </a:endParaRPr>
          </a:p>
          <a:p>
            <a:pPr marL="9049" marR="3810" algn="ctr">
              <a:spcBef>
                <a:spcPts val="79"/>
              </a:spcBef>
            </a:pPr>
            <a:endParaRPr lang="en-US" sz="3300" b="1" spc="-8" dirty="0">
              <a:solidFill>
                <a:srgbClr val="FFFFFF"/>
              </a:solidFill>
              <a:latin typeface="Calibri"/>
              <a:cs typeface="Calibri"/>
            </a:endParaRPr>
          </a:p>
          <a:p>
            <a:pPr marL="9049" marR="3810" algn="ctr">
              <a:spcBef>
                <a:spcPts val="79"/>
              </a:spcBef>
            </a:pPr>
            <a:r>
              <a:rPr lang="pt-BR" sz="3300" b="1" spc="-101" dirty="0">
                <a:solidFill>
                  <a:srgbClr val="FFFFFF"/>
                </a:solidFill>
                <a:latin typeface="Calibri"/>
                <a:cs typeface="Calibri"/>
              </a:rPr>
              <a:t>Requisitos de Reportagem dos Recursos Humanos para a Saúde do PEPFAR</a:t>
            </a:r>
          </a:p>
          <a:p>
            <a:pPr marL="9049" marR="3810" algn="ctr">
              <a:spcBef>
                <a:spcPts val="79"/>
              </a:spcBef>
            </a:pPr>
            <a:r>
              <a:rPr lang="en-US" sz="1050" b="1" dirty="0">
                <a:solidFill>
                  <a:srgbClr val="FFFFFF"/>
                </a:solidFill>
                <a:latin typeface="Calibri"/>
                <a:ea typeface="Calibri"/>
                <a:cs typeface="Calibri"/>
              </a:rPr>
              <a:t>02 de Outubro de 2024</a:t>
            </a:r>
            <a:endParaRPr lang="en-US" sz="1050" b="1" dirty="0">
              <a:solidFill>
                <a:srgbClr val="FFFFFF"/>
              </a:solidFill>
              <a:latin typeface="Calibri"/>
              <a:cs typeface="Calibri"/>
            </a:endParaRPr>
          </a:p>
          <a:p>
            <a:pPr algn="ctr">
              <a:spcBef>
                <a:spcPts val="506"/>
              </a:spcBef>
            </a:pPr>
            <a:endParaRPr lang="en-US" sz="1050" b="1" dirty="0">
              <a:solidFill>
                <a:srgbClr val="FFFFFF"/>
              </a:solidFill>
              <a:latin typeface="Calibri"/>
              <a:cs typeface="Calibri"/>
            </a:endParaRPr>
          </a:p>
          <a:p>
            <a:pPr algn="ctr">
              <a:spcBef>
                <a:spcPts val="506"/>
              </a:spcBef>
            </a:pPr>
            <a:r>
              <a:rPr lang="en-US" sz="1050" b="1" dirty="0">
                <a:solidFill>
                  <a:srgbClr val="FFFFFF"/>
                </a:solidFill>
                <a:latin typeface="Calibri"/>
                <a:cs typeface="Calibri"/>
              </a:rPr>
              <a:t>Apresentado</a:t>
            </a:r>
            <a:r>
              <a:rPr sz="1050" b="1" spc="-113" dirty="0">
                <a:solidFill>
                  <a:srgbClr val="FFFFFF"/>
                </a:solidFill>
                <a:latin typeface="Calibri"/>
                <a:cs typeface="Calibri"/>
              </a:rPr>
              <a:t> </a:t>
            </a:r>
            <a:r>
              <a:rPr lang="en-US" sz="1050" b="1" spc="-19" dirty="0" err="1">
                <a:solidFill>
                  <a:srgbClr val="FFFFFF"/>
                </a:solidFill>
                <a:latin typeface="Calibri"/>
                <a:cs typeface="Calibri"/>
              </a:rPr>
              <a:t>por</a:t>
            </a:r>
            <a:r>
              <a:rPr sz="1050" b="1" spc="-19" dirty="0">
                <a:solidFill>
                  <a:srgbClr val="FFFFFF"/>
                </a:solidFill>
                <a:latin typeface="Calibri"/>
                <a:cs typeface="Calibri"/>
              </a:rPr>
              <a:t>:</a:t>
            </a:r>
            <a:endParaRPr lang="en-US" sz="1050" b="1" spc="-19" dirty="0">
              <a:solidFill>
                <a:srgbClr val="FFFFFF"/>
              </a:solidFill>
              <a:latin typeface="Calibri"/>
              <a:cs typeface="Calibri"/>
            </a:endParaRPr>
          </a:p>
          <a:p>
            <a:pPr algn="ctr">
              <a:spcBef>
                <a:spcPts val="506"/>
              </a:spcBef>
            </a:pPr>
            <a:r>
              <a:rPr lang="en-US" sz="1050" b="1" spc="-19" dirty="0">
                <a:solidFill>
                  <a:srgbClr val="FFFFFF"/>
                </a:solidFill>
                <a:latin typeface="Calibri"/>
                <a:cs typeface="Calibri"/>
              </a:rPr>
              <a:t>Belmiro Nhamithambo</a:t>
            </a:r>
          </a:p>
          <a:p>
            <a:pPr algn="ctr">
              <a:spcBef>
                <a:spcPts val="506"/>
              </a:spcBef>
            </a:pPr>
            <a:r>
              <a:rPr lang="en-US" sz="1050" b="1" spc="-19" dirty="0">
                <a:solidFill>
                  <a:srgbClr val="FFFFFF"/>
                </a:solidFill>
                <a:latin typeface="Calibri"/>
                <a:cs typeface="Calibri"/>
              </a:rPr>
              <a:t>Co-facilitadores: Kyle </a:t>
            </a:r>
            <a:r>
              <a:rPr lang="en-US" sz="1050" b="1" spc="-19" dirty="0" err="1">
                <a:solidFill>
                  <a:srgbClr val="FFFFFF"/>
                </a:solidFill>
                <a:latin typeface="Calibri"/>
                <a:cs typeface="Calibri"/>
              </a:rPr>
              <a:t>Borces</a:t>
            </a:r>
            <a:r>
              <a:rPr lang="en-US" sz="1050" b="1" spc="-19" dirty="0">
                <a:solidFill>
                  <a:srgbClr val="FFFFFF"/>
                </a:solidFill>
                <a:latin typeface="Calibri"/>
                <a:cs typeface="Calibri"/>
              </a:rPr>
              <a:t> e Iva Sitoe</a:t>
            </a:r>
            <a:endParaRPr sz="1800" dirty="0">
              <a:latin typeface="Calibri"/>
              <a:cs typeface="Calibri"/>
            </a:endParaRPr>
          </a:p>
        </p:txBody>
      </p:sp>
      <p:pic>
        <p:nvPicPr>
          <p:cNvPr id="9" name="object 9"/>
          <p:cNvPicPr/>
          <p:nvPr/>
        </p:nvPicPr>
        <p:blipFill>
          <a:blip r:embed="rId3" cstate="print"/>
          <a:stretch>
            <a:fillRect/>
          </a:stretch>
        </p:blipFill>
        <p:spPr>
          <a:xfrm>
            <a:off x="6647795" y="143184"/>
            <a:ext cx="2189987" cy="758952"/>
          </a:xfrm>
          <a:prstGeom prst="rect">
            <a:avLst/>
          </a:prstGeom>
        </p:spPr>
      </p:pic>
      <p:pic>
        <p:nvPicPr>
          <p:cNvPr id="10" name="object 10"/>
          <p:cNvPicPr/>
          <p:nvPr/>
        </p:nvPicPr>
        <p:blipFill>
          <a:blip r:embed="rId4" cstate="print"/>
          <a:stretch>
            <a:fillRect/>
          </a:stretch>
        </p:blipFill>
        <p:spPr>
          <a:xfrm>
            <a:off x="169534" y="102240"/>
            <a:ext cx="1795652" cy="676655"/>
          </a:xfrm>
          <a:prstGeom prst="rect">
            <a:avLst/>
          </a:prstGeom>
        </p:spPr>
      </p:pic>
      <p:sp>
        <p:nvSpPr>
          <p:cNvPr id="5" name="TextBox 4">
            <a:extLst>
              <a:ext uri="{FF2B5EF4-FFF2-40B4-BE49-F238E27FC236}">
                <a16:creationId xmlns:a16="http://schemas.microsoft.com/office/drawing/2014/main" id="{2103819B-1E93-909D-8089-22296E1C2882}"/>
              </a:ext>
            </a:extLst>
          </p:cNvPr>
          <p:cNvSpPr txBox="1"/>
          <p:nvPr/>
        </p:nvSpPr>
        <p:spPr>
          <a:xfrm>
            <a:off x="1067359" y="4642793"/>
            <a:ext cx="7537000" cy="415498"/>
          </a:xfrm>
          <a:prstGeom prst="rect">
            <a:avLst/>
          </a:prstGeom>
          <a:noFill/>
        </p:spPr>
        <p:txBody>
          <a:bodyPr wrap="square">
            <a:spAutoFit/>
          </a:bodyPr>
          <a:lstStyle/>
          <a:p>
            <a:pPr marL="9049" marR="3810" algn="ctr">
              <a:spcBef>
                <a:spcPts val="79"/>
              </a:spcBef>
            </a:pPr>
            <a:r>
              <a:rPr lang="en-US" sz="2100" b="1" spc="-8" dirty="0">
                <a:solidFill>
                  <a:srgbClr val="FFFFFF"/>
                </a:solidFill>
                <a:latin typeface="Calibri"/>
                <a:cs typeface="Calibri"/>
              </a:rPr>
              <a:t>Accelerating</a:t>
            </a:r>
            <a:r>
              <a:rPr lang="en-US" sz="2100" b="1" spc="-75" dirty="0">
                <a:solidFill>
                  <a:srgbClr val="FFFFFF"/>
                </a:solidFill>
                <a:latin typeface="Calibri"/>
                <a:cs typeface="Calibri"/>
              </a:rPr>
              <a:t> </a:t>
            </a:r>
            <a:r>
              <a:rPr lang="en-US" sz="2100" b="1" dirty="0">
                <a:solidFill>
                  <a:srgbClr val="FFFFFF"/>
                </a:solidFill>
                <a:latin typeface="Calibri"/>
                <a:cs typeface="Calibri"/>
              </a:rPr>
              <a:t>Support</a:t>
            </a:r>
            <a:r>
              <a:rPr lang="en-US" sz="2100" b="1" spc="-45" dirty="0">
                <a:solidFill>
                  <a:srgbClr val="FFFFFF"/>
                </a:solidFill>
                <a:latin typeface="Calibri"/>
                <a:cs typeface="Calibri"/>
              </a:rPr>
              <a:t> </a:t>
            </a:r>
            <a:r>
              <a:rPr lang="en-US" sz="2100" b="1" dirty="0">
                <a:solidFill>
                  <a:srgbClr val="FFFFFF"/>
                </a:solidFill>
                <a:latin typeface="Calibri"/>
                <a:cs typeface="Calibri"/>
              </a:rPr>
              <a:t>to</a:t>
            </a:r>
            <a:r>
              <a:rPr lang="en-US" sz="2100" b="1" spc="-38" dirty="0">
                <a:solidFill>
                  <a:srgbClr val="FFFFFF"/>
                </a:solidFill>
                <a:latin typeface="Calibri"/>
                <a:cs typeface="Calibri"/>
              </a:rPr>
              <a:t> </a:t>
            </a:r>
            <a:r>
              <a:rPr lang="en-US" sz="2100" b="1" dirty="0">
                <a:solidFill>
                  <a:srgbClr val="FFFFFF"/>
                </a:solidFill>
                <a:latin typeface="Calibri"/>
                <a:cs typeface="Calibri"/>
              </a:rPr>
              <a:t>Advanced</a:t>
            </a:r>
            <a:r>
              <a:rPr lang="en-US" sz="2100" b="1" spc="-60" dirty="0">
                <a:solidFill>
                  <a:srgbClr val="FFFFFF"/>
                </a:solidFill>
                <a:latin typeface="Calibri"/>
                <a:cs typeface="Calibri"/>
              </a:rPr>
              <a:t> </a:t>
            </a:r>
            <a:r>
              <a:rPr lang="en-US" sz="2100" b="1" dirty="0">
                <a:solidFill>
                  <a:srgbClr val="FFFFFF"/>
                </a:solidFill>
                <a:latin typeface="Calibri"/>
                <a:cs typeface="Calibri"/>
              </a:rPr>
              <a:t>Local</a:t>
            </a:r>
            <a:r>
              <a:rPr lang="en-US" sz="2100" b="1" spc="-49" dirty="0">
                <a:solidFill>
                  <a:srgbClr val="FFFFFF"/>
                </a:solidFill>
                <a:latin typeface="Calibri"/>
                <a:cs typeface="Calibri"/>
              </a:rPr>
              <a:t> </a:t>
            </a:r>
            <a:r>
              <a:rPr lang="en-US" sz="2100" b="1" spc="-8" dirty="0">
                <a:solidFill>
                  <a:srgbClr val="FFFFFF"/>
                </a:solidFill>
                <a:latin typeface="Calibri"/>
                <a:cs typeface="Calibri"/>
              </a:rPr>
              <a:t>Partners </a:t>
            </a:r>
            <a:r>
              <a:rPr lang="en-US" sz="2100" b="1" dirty="0">
                <a:solidFill>
                  <a:srgbClr val="FFFFFF"/>
                </a:solidFill>
                <a:latin typeface="Calibri"/>
                <a:cs typeface="Calibri"/>
              </a:rPr>
              <a:t>(ASAP</a:t>
            </a:r>
            <a:r>
              <a:rPr lang="en-US" sz="2100" b="1" spc="-49" dirty="0">
                <a:solidFill>
                  <a:srgbClr val="FFFFFF"/>
                </a:solidFill>
                <a:latin typeface="Calibri"/>
                <a:cs typeface="Calibri"/>
              </a:rPr>
              <a:t> </a:t>
            </a:r>
            <a:r>
              <a:rPr lang="en-US" sz="2100" b="1" spc="-19" dirty="0">
                <a:solidFill>
                  <a:srgbClr val="FFFFFF"/>
                </a:solidFill>
                <a:latin typeface="Calibri"/>
                <a:cs typeface="Calibri"/>
              </a:rPr>
              <a:t>II)</a:t>
            </a:r>
            <a:endParaRPr lang="en-US" sz="21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25"/>
        <p:cNvGrpSpPr/>
        <p:nvPr/>
      </p:nvGrpSpPr>
      <p:grpSpPr>
        <a:xfrm>
          <a:off x="0" y="0"/>
          <a:ext cx="0" cy="0"/>
          <a:chOff x="0" y="0"/>
          <a:chExt cx="0" cy="0"/>
        </a:xfrm>
      </p:grpSpPr>
      <p:sp>
        <p:nvSpPr>
          <p:cNvPr id="4628" name="Google Shape;4628;g2ecc26fd3ec_0_1214"/>
          <p:cNvSpPr/>
          <p:nvPr/>
        </p:nvSpPr>
        <p:spPr>
          <a:xfrm>
            <a:off x="0" y="4624"/>
            <a:ext cx="9144000" cy="644437"/>
          </a:xfrm>
          <a:prstGeom prst="rect">
            <a:avLst/>
          </a:prstGeom>
          <a:solidFill>
            <a:srgbClr val="BA0C2F"/>
          </a:solidFill>
          <a:ln>
            <a:noFill/>
          </a:ln>
        </p:spPr>
        <p:txBody>
          <a:bodyPr spcFirstLastPara="1" wrap="square" lIns="68575" tIns="34275" rIns="68575" bIns="34275" anchor="ctr" anchorCtr="0">
            <a:noAutofit/>
          </a:bodyPr>
          <a:lstStyle/>
          <a:p>
            <a:pPr algn="ctr" defTabSz="914378"/>
            <a:r>
              <a:rPr lang="pt-BR" sz="1800" b="1" dirty="0">
                <a:solidFill>
                  <a:srgbClr val="FFFFFF"/>
                </a:solidFill>
              </a:rPr>
              <a:t>CAMINHO PARA PARCEIRO PRINCIPAL E A VIA DA SUSTENTABILIDADE (3)</a:t>
            </a:r>
            <a:endParaRPr lang="pt-BR" sz="1800" dirty="0"/>
          </a:p>
        </p:txBody>
      </p:sp>
      <p:pic>
        <p:nvPicPr>
          <p:cNvPr id="4" name="Picture 3">
            <a:extLst>
              <a:ext uri="{FF2B5EF4-FFF2-40B4-BE49-F238E27FC236}">
                <a16:creationId xmlns:a16="http://schemas.microsoft.com/office/drawing/2014/main" id="{B4962755-EE0B-F3C2-28A0-76284AC76228}"/>
              </a:ext>
            </a:extLst>
          </p:cNvPr>
          <p:cNvPicPr>
            <a:picLocks noChangeAspect="1"/>
          </p:cNvPicPr>
          <p:nvPr/>
        </p:nvPicPr>
        <p:blipFill>
          <a:blip r:embed="rId3"/>
          <a:stretch>
            <a:fillRect/>
          </a:stretch>
        </p:blipFill>
        <p:spPr>
          <a:xfrm>
            <a:off x="6045130" y="886391"/>
            <a:ext cx="3173402" cy="1945337"/>
          </a:xfrm>
          <a:prstGeom prst="rect">
            <a:avLst/>
          </a:prstGeom>
        </p:spPr>
      </p:pic>
      <p:pic>
        <p:nvPicPr>
          <p:cNvPr id="7" name="Picture 6">
            <a:extLst>
              <a:ext uri="{FF2B5EF4-FFF2-40B4-BE49-F238E27FC236}">
                <a16:creationId xmlns:a16="http://schemas.microsoft.com/office/drawing/2014/main" id="{7FABDB16-D957-CE2F-E4C0-418C2579BA57}"/>
              </a:ext>
            </a:extLst>
          </p:cNvPr>
          <p:cNvPicPr>
            <a:picLocks noChangeAspect="1"/>
          </p:cNvPicPr>
          <p:nvPr/>
        </p:nvPicPr>
        <p:blipFill>
          <a:blip r:embed="rId4"/>
          <a:stretch>
            <a:fillRect/>
          </a:stretch>
        </p:blipFill>
        <p:spPr>
          <a:xfrm>
            <a:off x="2759452" y="1053856"/>
            <a:ext cx="3173402" cy="1945337"/>
          </a:xfrm>
          <a:prstGeom prst="rect">
            <a:avLst/>
          </a:prstGeom>
          <a:ln>
            <a:solidFill>
              <a:schemeClr val="tx1"/>
            </a:solidFill>
          </a:ln>
        </p:spPr>
      </p:pic>
      <p:pic>
        <p:nvPicPr>
          <p:cNvPr id="9" name="Picture 8">
            <a:extLst>
              <a:ext uri="{FF2B5EF4-FFF2-40B4-BE49-F238E27FC236}">
                <a16:creationId xmlns:a16="http://schemas.microsoft.com/office/drawing/2014/main" id="{8FC3BEE3-E7FB-AFC0-4C56-3204D69D9EE6}"/>
              </a:ext>
            </a:extLst>
          </p:cNvPr>
          <p:cNvPicPr>
            <a:picLocks noChangeAspect="1"/>
          </p:cNvPicPr>
          <p:nvPr/>
        </p:nvPicPr>
        <p:blipFill>
          <a:blip r:embed="rId5"/>
          <a:stretch>
            <a:fillRect/>
          </a:stretch>
        </p:blipFill>
        <p:spPr>
          <a:xfrm>
            <a:off x="6129339" y="2262573"/>
            <a:ext cx="3014662" cy="2473121"/>
          </a:xfrm>
          <a:prstGeom prst="rect">
            <a:avLst/>
          </a:prstGeom>
        </p:spPr>
      </p:pic>
      <p:sp>
        <p:nvSpPr>
          <p:cNvPr id="5" name="Text Box 50">
            <a:extLst>
              <a:ext uri="{FF2B5EF4-FFF2-40B4-BE49-F238E27FC236}">
                <a16:creationId xmlns:a16="http://schemas.microsoft.com/office/drawing/2014/main" id="{BDC11ECE-7ADC-E859-D410-DD48D6921546}"/>
              </a:ext>
            </a:extLst>
          </p:cNvPr>
          <p:cNvSpPr txBox="1"/>
          <p:nvPr/>
        </p:nvSpPr>
        <p:spPr>
          <a:xfrm>
            <a:off x="567896" y="1267013"/>
            <a:ext cx="2057277" cy="1644428"/>
          </a:xfrm>
          <a:prstGeom prst="rect">
            <a:avLst/>
          </a:prstGeom>
          <a:solidFill>
            <a:srgbClr val="002F6C"/>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Jurídico – 42</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Finanças e Conformidade – 35</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Recursos Humanos – 34</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Monitorização e avaliação – 20</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Género – 16</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Tecnologias da Informação – 15</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Aprovisionamento – 12</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Género - 6</a:t>
            </a:r>
            <a:r>
              <a:rPr lang="en-US"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a:t>
            </a:r>
          </a:p>
        </p:txBody>
      </p:sp>
      <p:sp>
        <p:nvSpPr>
          <p:cNvPr id="6" name="Text Box 2">
            <a:extLst>
              <a:ext uri="{FF2B5EF4-FFF2-40B4-BE49-F238E27FC236}">
                <a16:creationId xmlns:a16="http://schemas.microsoft.com/office/drawing/2014/main" id="{12A2BD6F-ADAF-4FFB-2593-13D0464E6F20}"/>
              </a:ext>
            </a:extLst>
          </p:cNvPr>
          <p:cNvSpPr txBox="1">
            <a:spLocks noChangeArrowheads="1"/>
          </p:cNvSpPr>
          <p:nvPr/>
        </p:nvSpPr>
        <p:spPr bwMode="auto">
          <a:xfrm>
            <a:off x="565159" y="2688577"/>
            <a:ext cx="2060015" cy="1666494"/>
          </a:xfrm>
          <a:prstGeom prst="rect">
            <a:avLst/>
          </a:prstGeom>
          <a:solidFill>
            <a:srgbClr val="002F6C"/>
          </a:solidFill>
          <a:ln w="9525">
            <a:noFill/>
            <a:miter lim="800000"/>
            <a:headEnd/>
            <a:tailEnd/>
          </a:ln>
        </p:spPr>
        <p:txBody>
          <a:bodyPr rot="0" vert="horz" wrap="square" lIns="68580" tIns="34290" rIns="68580" bIns="34290" anchor="t" anchorCtr="0">
            <a:noAutofit/>
          </a:bodyPr>
          <a:lstStyle/>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Fraude – 12</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Gestão do património – 8</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Gestão de desempenho – 5</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Sustentabilidade Organizacional – 4</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Provisões padrão – 4</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Desenvolvimento de negócios – 2</a:t>
            </a:r>
          </a:p>
          <a:p>
            <a:pPr marL="171450" indent="-171450"/>
            <a:r>
              <a:rPr lang="pt-BR"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Meio Ambiente - 1</a:t>
            </a:r>
            <a:endParaRPr lang="en-US"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8" name="Text Box 51">
            <a:extLst>
              <a:ext uri="{FF2B5EF4-FFF2-40B4-BE49-F238E27FC236}">
                <a16:creationId xmlns:a16="http://schemas.microsoft.com/office/drawing/2014/main" id="{044B41F8-501D-5007-5A54-E5BFEA49F186}"/>
              </a:ext>
            </a:extLst>
          </p:cNvPr>
          <p:cNvSpPr txBox="1"/>
          <p:nvPr/>
        </p:nvSpPr>
        <p:spPr>
          <a:xfrm>
            <a:off x="565157" y="933163"/>
            <a:ext cx="2060016" cy="333851"/>
          </a:xfrm>
          <a:prstGeom prst="rect">
            <a:avLst/>
          </a:prstGeom>
          <a:solidFill>
            <a:srgbClr val="002F6C"/>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spcAft>
                <a:spcPts val="450"/>
              </a:spcAft>
            </a:pPr>
            <a:r>
              <a:rPr lang="en-US" sz="1125" b="1" dirty="0" err="1">
                <a:solidFill>
                  <a:schemeClr val="bg1"/>
                </a:solidFill>
                <a:latin typeface="Source Sans Pro" panose="020B0503030403020204" pitchFamily="34" charset="0"/>
                <a:ea typeface="Source Sans Pro" panose="020B0503030403020204" pitchFamily="34" charset="0"/>
                <a:cs typeface="Arial" panose="020B0604020202020204" pitchFamily="34" charset="0"/>
              </a:rPr>
              <a:t>Modelos</a:t>
            </a:r>
            <a:r>
              <a:rPr lang="en-US" sz="1125" b="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de </a:t>
            </a:r>
            <a:r>
              <a:rPr lang="en-US" sz="1125" b="1" dirty="0" err="1">
                <a:solidFill>
                  <a:schemeClr val="bg1"/>
                </a:solidFill>
                <a:latin typeface="Source Sans Pro" panose="020B0503030403020204" pitchFamily="34" charset="0"/>
                <a:ea typeface="Source Sans Pro" panose="020B0503030403020204" pitchFamily="34" charset="0"/>
                <a:cs typeface="Arial" panose="020B0604020202020204" pitchFamily="34" charset="0"/>
              </a:rPr>
              <a:t>organização</a:t>
            </a:r>
            <a:r>
              <a:rPr lang="en-US" sz="1125" b="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 </a:t>
            </a:r>
            <a:endParaRPr lang="en-US"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0" name="Text Box 51">
            <a:extLst>
              <a:ext uri="{FF2B5EF4-FFF2-40B4-BE49-F238E27FC236}">
                <a16:creationId xmlns:a16="http://schemas.microsoft.com/office/drawing/2014/main" id="{BB70DCDD-C275-45AA-65E8-C3A083CA9F54}"/>
              </a:ext>
            </a:extLst>
          </p:cNvPr>
          <p:cNvSpPr txBox="1"/>
          <p:nvPr/>
        </p:nvSpPr>
        <p:spPr>
          <a:xfrm>
            <a:off x="1396229" y="4809649"/>
            <a:ext cx="1836828" cy="333851"/>
          </a:xfrm>
          <a:prstGeom prst="rect">
            <a:avLst/>
          </a:prstGeom>
          <a:solidFill>
            <a:srgbClr val="002F6C"/>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a:spcAft>
                <a:spcPts val="450"/>
              </a:spcAft>
            </a:pPr>
            <a:r>
              <a:rPr lang="en-US" sz="1125" b="1"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Total Documents: 212</a:t>
            </a:r>
            <a:endParaRPr lang="en-US" sz="1125"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p:txBody>
      </p:sp>
      <p:pic>
        <p:nvPicPr>
          <p:cNvPr id="3" name="Picture 2" descr="A screenshot of a survey&#10;&#10;Description automatically generated">
            <a:extLst>
              <a:ext uri="{FF2B5EF4-FFF2-40B4-BE49-F238E27FC236}">
                <a16:creationId xmlns:a16="http://schemas.microsoft.com/office/drawing/2014/main" id="{8640E289-04D8-0600-0A21-BE72DD5F33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2614" y="3119886"/>
            <a:ext cx="3109447" cy="1615808"/>
          </a:xfrm>
          <a:prstGeom prst="rect">
            <a:avLst/>
          </a:prstGeom>
          <a:noFill/>
          <a:ln>
            <a:solidFill>
              <a:schemeClr val="tx1"/>
            </a:solidFill>
          </a:ln>
        </p:spPr>
      </p:pic>
    </p:spTree>
    <p:extLst>
      <p:ext uri="{BB962C8B-B14F-4D97-AF65-F5344CB8AC3E}">
        <p14:creationId xmlns:p14="http://schemas.microsoft.com/office/powerpoint/2010/main" val="4615895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17"/>
        <p:cNvGrpSpPr/>
        <p:nvPr/>
      </p:nvGrpSpPr>
      <p:grpSpPr>
        <a:xfrm>
          <a:off x="0" y="0"/>
          <a:ext cx="0" cy="0"/>
          <a:chOff x="0" y="0"/>
          <a:chExt cx="0" cy="0"/>
        </a:xfrm>
      </p:grpSpPr>
      <p:sp>
        <p:nvSpPr>
          <p:cNvPr id="1118" name="Google Shape;1118;p81"/>
          <p:cNvSpPr txBox="1">
            <a:spLocks noGrp="1"/>
          </p:cNvSpPr>
          <p:nvPr>
            <p:ph type="title"/>
          </p:nvPr>
        </p:nvSpPr>
        <p:spPr>
          <a:xfrm>
            <a:off x="311700" y="212882"/>
            <a:ext cx="8520600" cy="568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solidFill>
                  <a:schemeClr val="accent1"/>
                </a:solidFill>
              </a:rPr>
              <a:t>Cronograma do relatório de HRH para o ano fiscal de 2024</a:t>
            </a:r>
            <a:endParaRPr>
              <a:solidFill>
                <a:schemeClr val="accent1"/>
              </a:solidFill>
            </a:endParaRPr>
          </a:p>
        </p:txBody>
      </p:sp>
      <p:sp>
        <p:nvSpPr>
          <p:cNvPr id="1119" name="Google Shape;1119;p81"/>
          <p:cNvSpPr txBox="1">
            <a:spLocks noGrp="1"/>
          </p:cNvSpPr>
          <p:nvPr>
            <p:ph type="sldNum" idx="12"/>
          </p:nvPr>
        </p:nvSpPr>
        <p:spPr>
          <a:xfrm>
            <a:off x="8472458" y="4626094"/>
            <a:ext cx="548700" cy="3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100</a:t>
            </a:fld>
            <a:endParaRPr/>
          </a:p>
        </p:txBody>
      </p:sp>
      <p:graphicFrame>
        <p:nvGraphicFramePr>
          <p:cNvPr id="1120" name="Google Shape;1120;p81"/>
          <p:cNvGraphicFramePr/>
          <p:nvPr>
            <p:extLst>
              <p:ext uri="{D42A27DB-BD31-4B8C-83A1-F6EECF244321}">
                <p14:modId xmlns:p14="http://schemas.microsoft.com/office/powerpoint/2010/main" val="2909049128"/>
              </p:ext>
            </p:extLst>
          </p:nvPr>
        </p:nvGraphicFramePr>
        <p:xfrm>
          <a:off x="406763" y="903775"/>
          <a:ext cx="8330450" cy="3312715"/>
        </p:xfrm>
        <a:graphic>
          <a:graphicData uri="http://schemas.openxmlformats.org/drawingml/2006/table">
            <a:tbl>
              <a:tblPr>
                <a:noFill/>
                <a:tableStyleId>{5A7E7CD6-C929-4EC5-A59C-177CB4DFDF39}</a:tableStyleId>
              </a:tblPr>
              <a:tblGrid>
                <a:gridCol w="1116150">
                  <a:extLst>
                    <a:ext uri="{9D8B030D-6E8A-4147-A177-3AD203B41FA5}">
                      <a16:colId xmlns:a16="http://schemas.microsoft.com/office/drawing/2014/main" val="20000"/>
                    </a:ext>
                  </a:extLst>
                </a:gridCol>
                <a:gridCol w="878475">
                  <a:extLst>
                    <a:ext uri="{9D8B030D-6E8A-4147-A177-3AD203B41FA5}">
                      <a16:colId xmlns:a16="http://schemas.microsoft.com/office/drawing/2014/main" val="20001"/>
                    </a:ext>
                  </a:extLst>
                </a:gridCol>
                <a:gridCol w="6335825">
                  <a:extLst>
                    <a:ext uri="{9D8B030D-6E8A-4147-A177-3AD203B41FA5}">
                      <a16:colId xmlns:a16="http://schemas.microsoft.com/office/drawing/2014/main" val="20002"/>
                    </a:ext>
                  </a:extLst>
                </a:gridCol>
              </a:tblGrid>
              <a:tr h="574275">
                <a:tc>
                  <a:txBody>
                    <a:bodyPr/>
                    <a:lstStyle/>
                    <a:p>
                      <a:pPr marL="0" marR="0" lvl="0" indent="0" algn="l" rtl="0">
                        <a:lnSpc>
                          <a:spcPct val="100000"/>
                        </a:lnSpc>
                        <a:spcBef>
                          <a:spcPts val="0"/>
                        </a:spcBef>
                        <a:spcAft>
                          <a:spcPts val="0"/>
                        </a:spcAft>
                        <a:buClr>
                          <a:srgbClr val="000000"/>
                        </a:buClr>
                        <a:buSzPts val="1300"/>
                        <a:buFont typeface="Arial"/>
                        <a:buNone/>
                      </a:pPr>
                      <a:r>
                        <a:rPr lang="en" sz="1300" b="1" u="none" strike="noStrike" cap="none" dirty="0">
                          <a:solidFill>
                            <a:schemeClr val="lt1"/>
                          </a:solidFill>
                        </a:rPr>
                        <a:t>Data</a:t>
                      </a:r>
                      <a:endParaRPr sz="1300" b="1" u="none" strike="noStrike" cap="none" dirty="0">
                        <a:solidFill>
                          <a:schemeClr val="lt1"/>
                        </a:solidFill>
                      </a:endParaRPr>
                    </a:p>
                  </a:txBody>
                  <a:tcPr marL="91425" marR="91425" marT="91425" marB="91425">
                    <a:solidFill>
                      <a:srgbClr val="00427B"/>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300" b="1" u="none" strike="noStrike" cap="none">
                          <a:solidFill>
                            <a:schemeClr val="lt1"/>
                          </a:solidFill>
                        </a:rPr>
                        <a:t>Proprietário</a:t>
                      </a:r>
                      <a:endParaRPr sz="1300" b="1" u="none" strike="noStrike" cap="none">
                        <a:solidFill>
                          <a:schemeClr val="lt1"/>
                        </a:solidFill>
                      </a:endParaRPr>
                    </a:p>
                  </a:txBody>
                  <a:tcPr marL="91425" marR="91425" marT="91425" marB="91425">
                    <a:solidFill>
                      <a:srgbClr val="00427B"/>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300" b="1" u="none" strike="noStrike" cap="none" dirty="0">
                          <a:solidFill>
                            <a:schemeClr val="lt1"/>
                          </a:solidFill>
                        </a:rPr>
                        <a:t>Relatórios de </a:t>
                      </a:r>
                      <a:r>
                        <a:rPr lang="en-US" sz="1300" b="1" u="none" strike="noStrike" cap="none" dirty="0">
                          <a:solidFill>
                            <a:schemeClr val="lt1"/>
                          </a:solidFill>
                        </a:rPr>
                        <a:t>HRH</a:t>
                      </a:r>
                      <a:endParaRPr sz="1300" b="1" u="none" strike="noStrike" cap="none" dirty="0">
                        <a:solidFill>
                          <a:schemeClr val="lt1"/>
                        </a:solidFill>
                      </a:endParaRPr>
                    </a:p>
                  </a:txBody>
                  <a:tcPr marL="91425" marR="91425" marT="91425" marB="91425">
                    <a:solidFill>
                      <a:srgbClr val="00427B"/>
                    </a:solidFill>
                  </a:tcPr>
                </a:tc>
                <a:extLst>
                  <a:ext uri="{0D108BD9-81ED-4DB2-BD59-A6C34878D82A}">
                    <a16:rowId xmlns:a16="http://schemas.microsoft.com/office/drawing/2014/main" val="10000"/>
                  </a:ext>
                </a:extLst>
              </a:tr>
              <a:tr h="55132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dirty="0"/>
                        <a:t>Antes de 1 de Outubro</a:t>
                      </a:r>
                      <a:endParaRPr sz="1200" b="1" u="none" strike="noStrike" cap="none" dirty="0"/>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Parceiro</a:t>
                      </a:r>
                      <a:endParaRPr sz="1100" u="none" strike="noStrike" cap="none"/>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dirty="0"/>
                        <a:t>Os utilizadores da DATIM (apenas parceiros principais) solicitam contas ou reactivam contas expiradas para a HRH. Os modelos do AF24 já estão disponíveis para transferência.</a:t>
                      </a:r>
                      <a:endParaRPr sz="1100" u="none" strike="noStrike" cap="none" dirty="0"/>
                    </a:p>
                  </a:txBody>
                  <a:tcPr marL="91425" marR="91425" marT="91425" marB="91425" anchor="ctr"/>
                </a:tc>
                <a:extLst>
                  <a:ext uri="{0D108BD9-81ED-4DB2-BD59-A6C34878D82A}">
                    <a16:rowId xmlns:a16="http://schemas.microsoft.com/office/drawing/2014/main" val="10001"/>
                  </a:ext>
                </a:extLst>
              </a:tr>
              <a:tr h="5513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dirty="0"/>
                        <a:t>1 de Outubro</a:t>
                      </a:r>
                      <a:endParaRPr sz="1200" u="none" strike="noStrike" cap="none" dirty="0"/>
                    </a:p>
                  </a:txBody>
                  <a:tcPr marL="91425" marR="91425" marT="91425" marB="91425" anchor="ctr">
                    <a:lnB w="9525"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Parceiro</a:t>
                      </a:r>
                      <a:endParaRPr sz="1100" u="none" strike="noStrike" cap="none"/>
                    </a:p>
                  </a:txBody>
                  <a:tcPr marL="91425" marR="91425" marT="91425" marB="91425" anchor="ctr">
                    <a:lnB w="9525"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b="1" u="none" strike="noStrike" cap="none" dirty="0"/>
                        <a:t>DATIM ABERTO: </a:t>
                      </a:r>
                      <a:r>
                        <a:rPr lang="pt-BR" sz="1100" b="0" u="none" strike="noStrike" cap="none" dirty="0"/>
                        <a:t>O mais cedo que os PIs podem carregar modelos de RH do AF24. Processo de apresentação em duas fases: (1) Carregar modelo e (2) Apresentar modelo.</a:t>
                      </a:r>
                      <a:endParaRPr sz="1100" b="0" u="none" strike="noStrike" cap="none" dirty="0"/>
                    </a:p>
                  </a:txBody>
                  <a:tcPr marL="91425" marR="91425" marT="91425" marB="91425" anchor="ctr">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r h="55132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dirty="0"/>
                        <a:t>15 de Novembro</a:t>
                      </a:r>
                      <a:endParaRPr sz="1200" b="1" u="none" strike="noStrike" cap="none" dirty="0"/>
                    </a:p>
                  </a:txBody>
                  <a:tcPr marL="91425" marR="91425" marT="91425" marB="91425" anchor="ctr">
                    <a:lnT w="9525" cap="flat" cmpd="sng">
                      <a:solidFill>
                        <a:srgbClr val="888888"/>
                      </a:solidFill>
                      <a:prstDash val="solid"/>
                      <a:round/>
                      <a:headEnd type="none" w="sm" len="sm"/>
                      <a:tailEnd type="none" w="sm" len="sm"/>
                    </a:lnT>
                    <a:lnB w="9525" cap="flat" cmpd="sng">
                      <a:solidFill>
                        <a:schemeClr val="dk1"/>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p>
                  </a:txBody>
                  <a:tcPr marL="91425" marR="91425" marT="91425" marB="91425" anchor="ctr">
                    <a:lnT w="9525" cap="flat" cmpd="sng">
                      <a:solidFill>
                        <a:srgbClr val="888888"/>
                      </a:solidFill>
                      <a:prstDash val="solid"/>
                      <a:round/>
                      <a:headEnd type="none" w="sm" len="sm"/>
                      <a:tailEnd type="none" w="sm" len="sm"/>
                    </a:lnT>
                    <a:lnB w="9525" cap="flat" cmpd="sng">
                      <a:solidFill>
                        <a:schemeClr val="dk1"/>
                      </a:solidFill>
                      <a:prstDash val="solid"/>
                      <a:round/>
                      <a:headEnd type="none" w="sm" len="sm"/>
                      <a:tailEnd type="none" w="sm" len="sm"/>
                    </a:lnB>
                    <a:solidFill>
                      <a:srgbClr val="EA9999"/>
                    </a:solidFill>
                  </a:tcPr>
                </a:tc>
                <a:tc>
                  <a:txBody>
                    <a:bodyPr/>
                    <a:lstStyle/>
                    <a:p>
                      <a:pPr algn="l"/>
                      <a:r>
                        <a:rPr lang="pt-BR" sz="1100" b="1" dirty="0"/>
                        <a:t>Prazo de submissao no DATIM para Q4 do AF24</a:t>
                      </a:r>
                      <a:endParaRPr lang="pt-BR" sz="1100" dirty="0"/>
                    </a:p>
                  </a:txBody>
                  <a:tcPr marL="91425" marR="91425" marT="91425" marB="91425" anchor="ctr">
                    <a:lnT w="9525" cap="flat" cmpd="sng">
                      <a:solidFill>
                        <a:srgbClr val="888888"/>
                      </a:solidFill>
                      <a:prstDash val="solid"/>
                      <a:round/>
                      <a:headEnd type="none" w="sm" len="sm"/>
                      <a:tailEnd type="none" w="sm" len="sm"/>
                    </a:lnT>
                    <a:lnB w="9525" cap="flat" cmpd="sng">
                      <a:solidFill>
                        <a:schemeClr val="dk1"/>
                      </a:solidFill>
                      <a:prstDash val="solid"/>
                      <a:round/>
                      <a:headEnd type="none" w="sm" len="sm"/>
                      <a:tailEnd type="none" w="sm" len="sm"/>
                    </a:lnB>
                    <a:solidFill>
                      <a:srgbClr val="EA9999"/>
                    </a:solidFill>
                  </a:tcPr>
                </a:tc>
                <a:extLst>
                  <a:ext uri="{0D108BD9-81ED-4DB2-BD59-A6C34878D82A}">
                    <a16:rowId xmlns:a16="http://schemas.microsoft.com/office/drawing/2014/main" val="10003"/>
                  </a:ext>
                </a:extLst>
              </a:tr>
              <a:tr h="551325">
                <a:tc>
                  <a:txBody>
                    <a:bodyPr/>
                    <a:lstStyle/>
                    <a:p>
                      <a:pPr marL="0" marR="0" lvl="0" indent="0" algn="l" rtl="0">
                        <a:lnSpc>
                          <a:spcPct val="100000"/>
                        </a:lnSpc>
                        <a:spcBef>
                          <a:spcPts val="0"/>
                        </a:spcBef>
                        <a:spcAft>
                          <a:spcPts val="0"/>
                        </a:spcAft>
                        <a:buClr>
                          <a:srgbClr val="000000"/>
                        </a:buClr>
                        <a:buSzPts val="1200"/>
                        <a:buFont typeface="Arial"/>
                        <a:buNone/>
                      </a:pPr>
                      <a:r>
                        <a:rPr lang="en" sz="1200" dirty="0"/>
                        <a:t>2 de Dezembro</a:t>
                      </a:r>
                      <a:endParaRPr sz="1200" u="none" strike="noStrike" cap="none" dirty="0"/>
                    </a:p>
                  </a:txBody>
                  <a:tcPr marL="91425" marR="91425" marT="91425" marB="91425" anchor="ctr">
                    <a:lnT w="9525"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Parceiro</a:t>
                      </a:r>
                      <a:endParaRPr sz="1100" u="none" strike="noStrike" cap="none"/>
                    </a:p>
                  </a:txBody>
                  <a:tcPr marL="91425" marR="91425" marT="91425" marB="91425" anchor="ctr">
                    <a:lnT w="9525"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pt-BR" sz="1100" u="none" strike="noStrike" cap="none" dirty="0"/>
                        <a:t>DATIM aberto para limpeza pelo PI e recarregamento do relatório HRH do AF24</a:t>
                      </a:r>
                      <a:endParaRPr sz="1100" u="none" strike="noStrike" cap="none" dirty="0"/>
                    </a:p>
                  </a:txBody>
                  <a:tcPr marL="91425" marR="91425" marT="91425" marB="91425" anchor="ctr">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4"/>
                  </a:ext>
                </a:extLst>
              </a:tr>
              <a:tr h="528325">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dirty="0"/>
                        <a:t>13 de Dezembro</a:t>
                      </a:r>
                      <a:endParaRPr sz="1100" b="1" u="none" strike="noStrike" cap="none" dirty="0"/>
                    </a:p>
                  </a:txBody>
                  <a:tcPr marL="91425" marR="91425" marT="91425" marB="91425" anchor="ctr">
                    <a:solidFill>
                      <a:srgbClr val="EA9999"/>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solidFill>
                          <a:schemeClr val="dk1"/>
                        </a:solidFill>
                      </a:endParaRPr>
                    </a:p>
                  </a:txBody>
                  <a:tcPr marL="91425" marR="91425" marT="91425" marB="91425" anchor="ctr">
                    <a:solidFill>
                      <a:srgbClr val="EA999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pt-BR" sz="1100" b="1" u="none" strike="noStrike" cap="none" dirty="0">
                          <a:solidFill>
                            <a:schemeClr val="dk1"/>
                          </a:solidFill>
                        </a:rPr>
                        <a:t>Prazo de limpeza/resubmissão de dados DATIM do Q4 do AF24</a:t>
                      </a:r>
                      <a:endParaRPr sz="1300" b="1" u="none" strike="noStrike" cap="none" dirty="0"/>
                    </a:p>
                  </a:txBody>
                  <a:tcPr marL="91425" marR="91425" marT="91425" marB="91425" anchor="ctr">
                    <a:solidFill>
                      <a:srgbClr val="EA999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82"/>
          <p:cNvSpPr txBox="1"/>
          <p:nvPr/>
        </p:nvSpPr>
        <p:spPr>
          <a:xfrm>
            <a:off x="261900" y="941145"/>
            <a:ext cx="8729700" cy="3724066"/>
          </a:xfrm>
          <a:prstGeom prst="rect">
            <a:avLst/>
          </a:prstGeom>
          <a:noFill/>
          <a:ln>
            <a:noFill/>
          </a:ln>
        </p:spPr>
        <p:txBody>
          <a:bodyPr spcFirstLastPara="1" wrap="square" lIns="91425" tIns="91425" rIns="91425" bIns="91425" anchor="t" anchorCtr="0">
            <a:spAutoFit/>
          </a:bodyPr>
          <a:lstStyle/>
          <a:p>
            <a:pPr marL="457200" marR="0" lvl="0" indent="-368300" algn="l" rtl="0">
              <a:lnSpc>
                <a:spcPct val="115000"/>
              </a:lnSpc>
              <a:spcBef>
                <a:spcPts val="0"/>
              </a:spcBef>
              <a:spcAft>
                <a:spcPts val="0"/>
              </a:spcAft>
              <a:buClr>
                <a:schemeClr val="dk1"/>
              </a:buClr>
              <a:buSzPts val="2200"/>
              <a:buFont typeface="Arial"/>
              <a:buAutoNum type="arabicPeriod"/>
            </a:pPr>
            <a:r>
              <a:rPr lang="en" sz="2000" b="0" i="0" u="none" strike="noStrike" cap="none" dirty="0">
                <a:solidFill>
                  <a:schemeClr val="dk1"/>
                </a:solidFill>
                <a:latin typeface="Arial"/>
                <a:ea typeface="Arial"/>
                <a:cs typeface="Arial"/>
                <a:sym typeface="Arial"/>
              </a:rPr>
              <a:t>Solicite uma conta HRH DATIM em register.datim.org</a:t>
            </a:r>
            <a:endParaRPr sz="2000" b="0" i="0" u="none" strike="noStrike" cap="none" dirty="0">
              <a:solidFill>
                <a:schemeClr val="dk1"/>
              </a:solidFill>
              <a:latin typeface="Arial"/>
              <a:ea typeface="Arial"/>
              <a:cs typeface="Arial"/>
              <a:sym typeface="Arial"/>
            </a:endParaRPr>
          </a:p>
          <a:p>
            <a:pPr marL="914400" marR="0" lvl="1" indent="-368300" algn="l" rtl="0">
              <a:lnSpc>
                <a:spcPct val="115000"/>
              </a:lnSpc>
              <a:spcBef>
                <a:spcPts val="0"/>
              </a:spcBef>
              <a:spcAft>
                <a:spcPts val="0"/>
              </a:spcAft>
              <a:buClr>
                <a:schemeClr val="dk1"/>
              </a:buClr>
              <a:buSzPts val="2200"/>
              <a:buChar char="○"/>
            </a:pPr>
            <a:r>
              <a:rPr lang="en" sz="2000" dirty="0">
                <a:solidFill>
                  <a:schemeClr val="dk1"/>
                </a:solidFill>
              </a:rPr>
              <a:t>Deve usar Okta Verify</a:t>
            </a:r>
            <a:endParaRPr sz="2000" dirty="0">
              <a:solidFill>
                <a:schemeClr val="dk1"/>
              </a:solidFill>
            </a:endParaRPr>
          </a:p>
          <a:p>
            <a:pPr marL="457200" marR="0" lvl="0" indent="-368300" algn="l" rtl="0">
              <a:lnSpc>
                <a:spcPct val="115000"/>
              </a:lnSpc>
              <a:spcBef>
                <a:spcPts val="0"/>
              </a:spcBef>
              <a:spcAft>
                <a:spcPts val="0"/>
              </a:spcAft>
              <a:buClr>
                <a:schemeClr val="dk1"/>
              </a:buClr>
              <a:buSzPts val="2200"/>
              <a:buFont typeface="Arial"/>
              <a:buAutoNum type="arabicPeriod"/>
            </a:pPr>
            <a:r>
              <a:rPr lang="en" sz="2000" b="0" i="0" u="none" strike="noStrike" cap="none" dirty="0">
                <a:solidFill>
                  <a:schemeClr val="dk1"/>
                </a:solidFill>
                <a:latin typeface="Arial"/>
                <a:ea typeface="Arial"/>
                <a:cs typeface="Arial"/>
                <a:sym typeface="Arial"/>
              </a:rPr>
              <a:t>Faça login em DATIM.org e descarregue o seu template específico de OU</a:t>
            </a:r>
            <a:endParaRPr sz="2000" b="0" i="0" u="none" strike="noStrike" cap="none" dirty="0">
              <a:solidFill>
                <a:schemeClr val="dk1"/>
              </a:solidFill>
              <a:latin typeface="Arial"/>
              <a:ea typeface="Arial"/>
              <a:cs typeface="Arial"/>
              <a:sym typeface="Arial"/>
            </a:endParaRPr>
          </a:p>
          <a:p>
            <a:pPr marL="457200" marR="0" lvl="0" indent="-368300" algn="l" rtl="0">
              <a:lnSpc>
                <a:spcPct val="115000"/>
              </a:lnSpc>
              <a:spcBef>
                <a:spcPts val="0"/>
              </a:spcBef>
              <a:spcAft>
                <a:spcPts val="0"/>
              </a:spcAft>
              <a:buClr>
                <a:schemeClr val="dk1"/>
              </a:buClr>
              <a:buSzPts val="2200"/>
              <a:buFont typeface="Arial"/>
              <a:buAutoNum type="arabicPeriod"/>
            </a:pPr>
            <a:r>
              <a:rPr lang="en" sz="2000" b="0" i="0" u="none" strike="noStrike" cap="none" dirty="0">
                <a:solidFill>
                  <a:schemeClr val="dk1"/>
                </a:solidFill>
                <a:latin typeface="Arial"/>
                <a:ea typeface="Arial"/>
                <a:cs typeface="Arial"/>
                <a:sym typeface="Arial"/>
              </a:rPr>
              <a:t>Complete o template</a:t>
            </a:r>
            <a:endParaRPr sz="2000" b="0" i="0" u="none" strike="noStrike" cap="none" dirty="0">
              <a:solidFill>
                <a:schemeClr val="dk1"/>
              </a:solidFill>
              <a:latin typeface="Arial"/>
              <a:ea typeface="Arial"/>
              <a:cs typeface="Arial"/>
              <a:sym typeface="Arial"/>
            </a:endParaRPr>
          </a:p>
          <a:p>
            <a:pPr marL="457200" marR="0" lvl="0" indent="-368300" algn="l" rtl="0">
              <a:lnSpc>
                <a:spcPct val="115000"/>
              </a:lnSpc>
              <a:spcBef>
                <a:spcPts val="0"/>
              </a:spcBef>
              <a:spcAft>
                <a:spcPts val="0"/>
              </a:spcAft>
              <a:buClr>
                <a:schemeClr val="dk1"/>
              </a:buClr>
              <a:buSzPts val="2200"/>
              <a:buFont typeface="Arial"/>
              <a:buAutoNum type="arabicPeriod"/>
            </a:pPr>
            <a:r>
              <a:rPr lang="en" sz="2000" b="0" i="0" u="none" strike="noStrike" cap="none" dirty="0">
                <a:solidFill>
                  <a:schemeClr val="dk1"/>
                </a:solidFill>
                <a:latin typeface="Arial"/>
                <a:ea typeface="Arial"/>
                <a:cs typeface="Arial"/>
                <a:sym typeface="Arial"/>
              </a:rPr>
              <a:t>Use o app </a:t>
            </a:r>
            <a:r>
              <a:rPr lang="en-US" sz="2000" b="1" i="0" u="none" strike="noStrike" cap="none" dirty="0">
                <a:solidFill>
                  <a:schemeClr val="dk1"/>
                </a:solidFill>
                <a:latin typeface="Arial"/>
                <a:ea typeface="Arial"/>
                <a:cs typeface="Arial"/>
                <a:sym typeface="Arial"/>
              </a:rPr>
              <a:t>HRH Processor</a:t>
            </a:r>
            <a:r>
              <a:rPr lang="en" sz="2000" b="1" i="0" u="none" strike="noStrike" cap="none" dirty="0">
                <a:solidFill>
                  <a:schemeClr val="dk1"/>
                </a:solidFill>
                <a:latin typeface="Arial"/>
                <a:ea typeface="Arial"/>
                <a:cs typeface="Arial"/>
                <a:sym typeface="Arial"/>
              </a:rPr>
              <a:t> </a:t>
            </a:r>
            <a:r>
              <a:rPr lang="en" sz="2000" b="0" i="0" u="none" strike="noStrike" cap="none" dirty="0">
                <a:solidFill>
                  <a:schemeClr val="dk1"/>
                </a:solidFill>
                <a:latin typeface="Arial"/>
                <a:ea typeface="Arial"/>
                <a:cs typeface="Arial"/>
                <a:sym typeface="Arial"/>
              </a:rPr>
              <a:t>no ​​​​DATIM e carregue o template</a:t>
            </a:r>
            <a:endParaRPr sz="2000" b="0" i="0" u="none" strike="noStrike" cap="none" dirty="0">
              <a:solidFill>
                <a:schemeClr val="dk1"/>
              </a:solidFill>
              <a:latin typeface="Arial"/>
              <a:ea typeface="Arial"/>
              <a:cs typeface="Arial"/>
              <a:sym typeface="Arial"/>
            </a:endParaRPr>
          </a:p>
          <a:p>
            <a:pPr marL="457200" marR="0" lvl="0" indent="-368300" algn="l" rtl="0">
              <a:lnSpc>
                <a:spcPct val="115000"/>
              </a:lnSpc>
              <a:spcBef>
                <a:spcPts val="0"/>
              </a:spcBef>
              <a:spcAft>
                <a:spcPts val="0"/>
              </a:spcAft>
              <a:buClr>
                <a:schemeClr val="dk1"/>
              </a:buClr>
              <a:buSzPts val="2200"/>
              <a:buFont typeface="Arial"/>
              <a:buAutoNum type="arabicPeriod"/>
            </a:pPr>
            <a:r>
              <a:rPr lang="en" sz="2000" b="0" i="0" u="none" strike="noStrike" cap="none" dirty="0">
                <a:solidFill>
                  <a:schemeClr val="dk1"/>
                </a:solidFill>
                <a:latin typeface="Arial"/>
                <a:ea typeface="Arial"/>
                <a:cs typeface="Arial"/>
                <a:sym typeface="Arial"/>
              </a:rPr>
              <a:t>Corrija quaisquer erros conforme indicado apos o upload</a:t>
            </a:r>
            <a:endParaRPr sz="2000" b="0" i="0" u="none" strike="noStrike" cap="none" dirty="0">
              <a:solidFill>
                <a:schemeClr val="dk1"/>
              </a:solidFill>
              <a:latin typeface="Arial"/>
              <a:ea typeface="Arial"/>
              <a:cs typeface="Arial"/>
              <a:sym typeface="Arial"/>
            </a:endParaRPr>
          </a:p>
          <a:p>
            <a:pPr marL="457200" marR="0" lvl="0" indent="-368300" algn="l" rtl="0">
              <a:lnSpc>
                <a:spcPct val="115000"/>
              </a:lnSpc>
              <a:spcBef>
                <a:spcPts val="0"/>
              </a:spcBef>
              <a:spcAft>
                <a:spcPts val="0"/>
              </a:spcAft>
              <a:buClr>
                <a:schemeClr val="dk1"/>
              </a:buClr>
              <a:buSzPts val="2200"/>
              <a:buFont typeface="Arial"/>
              <a:buAutoNum type="arabicPeriod"/>
            </a:pPr>
            <a:r>
              <a:rPr lang="en" sz="2000" b="0" i="0" u="none" strike="noStrike" cap="none" dirty="0">
                <a:solidFill>
                  <a:schemeClr val="dk1"/>
                </a:solidFill>
                <a:latin typeface="Arial"/>
                <a:ea typeface="Arial"/>
                <a:cs typeface="Arial"/>
                <a:sym typeface="Arial"/>
              </a:rPr>
              <a:t>Use a aplicação </a:t>
            </a:r>
            <a:r>
              <a:rPr lang="en" sz="2000" b="1" i="0" u="none" strike="noStrike" cap="none" dirty="0">
                <a:solidFill>
                  <a:schemeClr val="dk1"/>
                </a:solidFill>
                <a:latin typeface="Arial"/>
                <a:ea typeface="Arial"/>
                <a:cs typeface="Arial"/>
                <a:sym typeface="Arial"/>
              </a:rPr>
              <a:t>Data Approval </a:t>
            </a:r>
            <a:r>
              <a:rPr lang="en" sz="2000" b="0" i="0" u="none" strike="noStrike" cap="none" dirty="0">
                <a:solidFill>
                  <a:schemeClr val="dk1"/>
                </a:solidFill>
                <a:latin typeface="Arial"/>
                <a:ea typeface="Arial"/>
                <a:cs typeface="Arial"/>
                <a:sym typeface="Arial"/>
              </a:rPr>
              <a:t>e clique em “Submit” para submeter o template para aprovação do DATIM e da USAID</a:t>
            </a:r>
            <a:endParaRPr sz="2000" b="0" i="0" u="none" strike="noStrike" cap="none" dirty="0">
              <a:solidFill>
                <a:schemeClr val="dk1"/>
              </a:solidFill>
              <a:latin typeface="Arial"/>
              <a:ea typeface="Arial"/>
              <a:cs typeface="Arial"/>
              <a:sym typeface="Arial"/>
            </a:endParaRPr>
          </a:p>
          <a:p>
            <a:pPr marL="457200" marR="0" lvl="0" indent="-368300" algn="l" rtl="0">
              <a:lnSpc>
                <a:spcPct val="115000"/>
              </a:lnSpc>
              <a:spcBef>
                <a:spcPts val="0"/>
              </a:spcBef>
              <a:spcAft>
                <a:spcPts val="0"/>
              </a:spcAft>
              <a:buClr>
                <a:schemeClr val="dk1"/>
              </a:buClr>
              <a:buSzPts val="2200"/>
              <a:buFont typeface="Arial"/>
              <a:buAutoNum type="arabicPeriod"/>
            </a:pPr>
            <a:r>
              <a:rPr lang="en" sz="2000" b="0" i="0" u="none" strike="noStrike" cap="none" dirty="0">
                <a:solidFill>
                  <a:schemeClr val="dk1"/>
                </a:solidFill>
                <a:latin typeface="Arial"/>
                <a:ea typeface="Arial"/>
                <a:cs typeface="Arial"/>
                <a:sym typeface="Arial"/>
              </a:rPr>
              <a:t>Aguarde a template ou proceda à revisões, conforme solicitadas</a:t>
            </a:r>
            <a:endParaRPr sz="2000" b="0" i="0" u="none" strike="noStrike" cap="none" dirty="0">
              <a:solidFill>
                <a:schemeClr val="dk1"/>
              </a:solidFill>
              <a:latin typeface="Arial"/>
              <a:ea typeface="Arial"/>
              <a:cs typeface="Arial"/>
              <a:sym typeface="Arial"/>
            </a:endParaRPr>
          </a:p>
        </p:txBody>
      </p:sp>
      <p:sp>
        <p:nvSpPr>
          <p:cNvPr id="1126" name="Google Shape;1126;p82"/>
          <p:cNvSpPr txBox="1">
            <a:spLocks noGrp="1"/>
          </p:cNvSpPr>
          <p:nvPr>
            <p:ph type="title"/>
          </p:nvPr>
        </p:nvSpPr>
        <p:spPr>
          <a:xfrm>
            <a:off x="261900" y="536738"/>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800"/>
              </a:spcAft>
              <a:buClr>
                <a:schemeClr val="lt1"/>
              </a:buClr>
              <a:buSzPts val="3200"/>
              <a:buFont typeface="Calibri"/>
              <a:buNone/>
            </a:pPr>
            <a:r>
              <a:rPr lang="en" dirty="0">
                <a:solidFill>
                  <a:schemeClr val="dk2"/>
                </a:solidFill>
              </a:rPr>
              <a:t>Passos para relatórios de inventário de </a:t>
            </a:r>
            <a:r>
              <a:rPr lang="en-US" dirty="0">
                <a:solidFill>
                  <a:schemeClr val="dk2"/>
                </a:solidFill>
              </a:rPr>
              <a:t>HRH</a:t>
            </a:r>
            <a:r>
              <a:rPr lang="en" dirty="0">
                <a:solidFill>
                  <a:schemeClr val="dk2"/>
                </a:solidFill>
              </a:rPr>
              <a:t> para parceiros</a:t>
            </a:r>
            <a:endParaRPr dirty="0">
              <a:solidFill>
                <a:schemeClr val="dk2"/>
              </a:solidFill>
            </a:endParaRPr>
          </a:p>
        </p:txBody>
      </p:sp>
      <p:sp>
        <p:nvSpPr>
          <p:cNvPr id="1127" name="Google Shape;1127;p8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83"/>
          <p:cNvSpPr txBox="1"/>
          <p:nvPr/>
        </p:nvSpPr>
        <p:spPr>
          <a:xfrm>
            <a:off x="206700" y="702783"/>
            <a:ext cx="8730600" cy="4325769"/>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chemeClr val="dk1"/>
              </a:buClr>
              <a:buSzPts val="2000"/>
              <a:buFont typeface="Arial"/>
              <a:buChar char="•"/>
            </a:pPr>
            <a:r>
              <a:rPr lang="pt-BR" sz="1800" b="1" i="0" u="none" strike="noStrike" cap="none" dirty="0">
                <a:solidFill>
                  <a:schemeClr val="dk1"/>
                </a:solidFill>
                <a:latin typeface="Arial"/>
                <a:ea typeface="Arial"/>
                <a:cs typeface="Arial"/>
                <a:sym typeface="Arial"/>
              </a:rPr>
              <a:t>O HRH Inventory Processor </a:t>
            </a:r>
            <a:r>
              <a:rPr lang="pt-BR" sz="1800" i="0" u="none" strike="noStrike" cap="none" dirty="0">
                <a:solidFill>
                  <a:schemeClr val="dk1"/>
                </a:solidFill>
                <a:latin typeface="Arial"/>
                <a:ea typeface="Arial"/>
                <a:cs typeface="Arial"/>
                <a:sym typeface="Arial"/>
              </a:rPr>
              <a:t>é uma aplicação e um fluxo de dados no âmbito do DATIM que foi criado para apoiar os carregamentos de inventários de HRH no AF21.</a:t>
            </a:r>
          </a:p>
          <a:p>
            <a:pPr marL="457200" marR="0" lvl="0" indent="-355600" algn="l" rtl="0">
              <a:lnSpc>
                <a:spcPct val="115000"/>
              </a:lnSpc>
              <a:spcBef>
                <a:spcPts val="0"/>
              </a:spcBef>
              <a:spcAft>
                <a:spcPts val="0"/>
              </a:spcAft>
              <a:buClr>
                <a:schemeClr val="dk1"/>
              </a:buClr>
              <a:buSzPts val="2000"/>
              <a:buFont typeface="Arial"/>
              <a:buChar char="•"/>
            </a:pPr>
            <a:r>
              <a:rPr lang="pt-BR" sz="1800" b="0" i="0" u="none" strike="noStrike" cap="none" dirty="0">
                <a:solidFill>
                  <a:schemeClr val="dk1"/>
                </a:solidFill>
                <a:latin typeface="Arial"/>
                <a:ea typeface="Arial"/>
                <a:cs typeface="Arial"/>
                <a:sym typeface="Arial"/>
              </a:rPr>
              <a:t>Para apresentar, aprovar ou interagir com a aplicação Inventário HRH, </a:t>
            </a:r>
            <a:r>
              <a:rPr lang="pt-BR" sz="1800" b="1" i="0" u="none" strike="noStrike" cap="none" dirty="0">
                <a:solidFill>
                  <a:schemeClr val="dk1"/>
                </a:solidFill>
                <a:latin typeface="Arial"/>
                <a:ea typeface="Arial"/>
                <a:cs typeface="Arial"/>
                <a:sym typeface="Arial"/>
              </a:rPr>
              <a:t>as contas de utilizador DATIM existentes terão de ser actualizadas ou terão de ser criadas novas contas</a:t>
            </a:r>
          </a:p>
          <a:p>
            <a:pPr marL="101600" lvl="4">
              <a:lnSpc>
                <a:spcPct val="115000"/>
              </a:lnSpc>
              <a:buClr>
                <a:schemeClr val="dk1"/>
              </a:buClr>
              <a:buSzPts val="2000"/>
            </a:pPr>
            <a:r>
              <a:rPr lang="en" sz="1800" b="1" dirty="0">
                <a:solidFill>
                  <a:schemeClr val="dk1"/>
                </a:solidFill>
              </a:rPr>
              <a:t>Todos os utilizadores DATIM devem criar uma conta Okta Verify para iniciar sessão no DATIM</a:t>
            </a:r>
            <a:endParaRPr sz="1800" b="1" dirty="0">
              <a:solidFill>
                <a:schemeClr val="dk1"/>
              </a:solidFill>
            </a:endParaRPr>
          </a:p>
          <a:p>
            <a:pPr marL="457200" marR="0" lvl="0" indent="-355600" algn="l" rtl="0">
              <a:lnSpc>
                <a:spcPct val="115000"/>
              </a:lnSpc>
              <a:spcBef>
                <a:spcPts val="0"/>
              </a:spcBef>
              <a:spcAft>
                <a:spcPts val="0"/>
              </a:spcAft>
              <a:buClr>
                <a:schemeClr val="dk1"/>
              </a:buClr>
              <a:buSzPts val="2000"/>
              <a:buFont typeface="Arial"/>
              <a:buChar char="•"/>
            </a:pPr>
            <a:r>
              <a:rPr lang="en" sz="1800" b="0" i="0" u="none" strike="noStrike" cap="none" dirty="0">
                <a:solidFill>
                  <a:schemeClr val="dk1"/>
                </a:solidFill>
                <a:latin typeface="Arial"/>
                <a:ea typeface="Arial"/>
                <a:cs typeface="Arial"/>
                <a:sym typeface="Arial"/>
              </a:rPr>
              <a:t>Solicite uma nova conta ou reactive a conta agora.</a:t>
            </a:r>
            <a:endParaRPr sz="1800" b="0" i="0" u="none" strike="noStrike" cap="none" dirty="0">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 sz="1800" b="0" i="0" u="none" strike="noStrike" cap="none" dirty="0">
                <a:solidFill>
                  <a:schemeClr val="dk1"/>
                </a:solidFill>
                <a:latin typeface="Arial"/>
                <a:ea typeface="Arial"/>
                <a:cs typeface="Arial"/>
                <a:sym typeface="Arial"/>
              </a:rPr>
              <a:t>Pode solicitar uma conta depois de </a:t>
            </a:r>
            <a:r>
              <a:rPr lang="en" sz="1800" dirty="0">
                <a:solidFill>
                  <a:schemeClr val="dk1"/>
                </a:solidFill>
              </a:rPr>
              <a:t>1 de O</a:t>
            </a:r>
            <a:r>
              <a:rPr lang="en" sz="1800" b="0" i="0" u="none" strike="noStrike" cap="none" dirty="0">
                <a:solidFill>
                  <a:schemeClr val="dk1"/>
                </a:solidFill>
                <a:latin typeface="Arial"/>
                <a:ea typeface="Arial"/>
                <a:cs typeface="Arial"/>
                <a:sym typeface="Arial"/>
              </a:rPr>
              <a:t>utubro se necessário</a:t>
            </a:r>
            <a:endParaRPr sz="1800" b="0" i="0" u="none" strike="noStrike" cap="none" dirty="0">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 sz="1800" b="0" i="0" u="none" strike="noStrike" cap="none" dirty="0">
                <a:solidFill>
                  <a:schemeClr val="dk1"/>
                </a:solidFill>
                <a:latin typeface="Arial"/>
                <a:ea typeface="Arial"/>
                <a:cs typeface="Arial"/>
                <a:sym typeface="Arial"/>
              </a:rPr>
              <a:t>Veja os slides seguintes para saber como:</a:t>
            </a:r>
            <a:endParaRPr sz="1800" b="0" i="0" u="none" strike="noStrike" cap="none" dirty="0">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 sz="1800" b="0" i="0" u="none" strike="noStrike" cap="none" dirty="0">
                <a:solidFill>
                  <a:schemeClr val="dk1"/>
                </a:solidFill>
                <a:latin typeface="Arial"/>
                <a:ea typeface="Arial"/>
                <a:cs typeface="Arial"/>
                <a:sym typeface="Arial"/>
              </a:rPr>
              <a:t>Registe-se para uma nova conta, incluindo o acesso </a:t>
            </a:r>
            <a:r>
              <a:rPr lang="en-US" sz="1800" b="0" i="0" u="none" strike="noStrike" cap="none" dirty="0">
                <a:solidFill>
                  <a:schemeClr val="dk1"/>
                </a:solidFill>
                <a:latin typeface="Arial"/>
                <a:ea typeface="Arial"/>
                <a:cs typeface="Arial"/>
                <a:sym typeface="Arial"/>
              </a:rPr>
              <a:t>HRH</a:t>
            </a:r>
            <a:endParaRPr sz="1800" b="0" i="0" u="none" strike="noStrike" cap="none" dirty="0">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 sz="1800" b="0" i="0" u="none" strike="noStrike" cap="none" dirty="0">
                <a:solidFill>
                  <a:schemeClr val="dk1"/>
                </a:solidFill>
                <a:latin typeface="Arial"/>
                <a:ea typeface="Arial"/>
                <a:cs typeface="Arial"/>
                <a:sym typeface="Arial"/>
              </a:rPr>
              <a:t>Atualize a sua conta DATIM atual para obter acesso </a:t>
            </a:r>
            <a:r>
              <a:rPr lang="en-US" sz="1800" b="0" i="0" u="none" strike="noStrike" cap="none" dirty="0">
                <a:solidFill>
                  <a:schemeClr val="dk1"/>
                </a:solidFill>
                <a:latin typeface="Arial"/>
                <a:ea typeface="Arial"/>
                <a:cs typeface="Arial"/>
                <a:sym typeface="Arial"/>
              </a:rPr>
              <a:t>HRH</a:t>
            </a:r>
            <a:endParaRPr sz="1800" b="0" i="0" u="none" strike="noStrike" cap="none" dirty="0">
              <a:solidFill>
                <a:schemeClr val="dk1"/>
              </a:solidFill>
              <a:latin typeface="Arial"/>
              <a:ea typeface="Arial"/>
              <a:cs typeface="Arial"/>
              <a:sym typeface="Arial"/>
            </a:endParaRPr>
          </a:p>
        </p:txBody>
      </p:sp>
      <p:sp>
        <p:nvSpPr>
          <p:cNvPr id="1133" name="Google Shape;1133;p83"/>
          <p:cNvSpPr txBox="1">
            <a:spLocks noGrp="1"/>
          </p:cNvSpPr>
          <p:nvPr>
            <p:ph type="title"/>
          </p:nvPr>
        </p:nvSpPr>
        <p:spPr>
          <a:xfrm>
            <a:off x="262004" y="34218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800"/>
              </a:spcAft>
              <a:buClr>
                <a:schemeClr val="lt1"/>
              </a:buClr>
              <a:buSzPts val="3200"/>
              <a:buFont typeface="Calibri"/>
              <a:buNone/>
            </a:pPr>
            <a:r>
              <a:rPr lang="en">
                <a:solidFill>
                  <a:schemeClr val="dk2"/>
                </a:solidFill>
              </a:rPr>
              <a:t>Solicitar uma conta HRH DATIM</a:t>
            </a:r>
            <a:endParaRPr>
              <a:solidFill>
                <a:schemeClr val="dk2"/>
              </a:solidFill>
            </a:endParaRPr>
          </a:p>
        </p:txBody>
      </p:sp>
      <p:sp>
        <p:nvSpPr>
          <p:cNvPr id="1134" name="Google Shape;1134;p8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102</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g30205c71026_1_3"/>
          <p:cNvSpPr txBox="1">
            <a:spLocks noGrp="1"/>
          </p:cNvSpPr>
          <p:nvPr>
            <p:ph type="title"/>
          </p:nvPr>
        </p:nvSpPr>
        <p:spPr>
          <a:xfrm>
            <a:off x="234654" y="242135"/>
            <a:ext cx="77724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accent1"/>
                </a:solidFill>
              </a:rPr>
              <a:t>Contas Okta e DATIM</a:t>
            </a:r>
            <a:r>
              <a:rPr lang="en" sz="2500" dirty="0">
                <a:solidFill>
                  <a:schemeClr val="accent1"/>
                </a:solidFill>
              </a:rPr>
              <a:t> </a:t>
            </a:r>
            <a:endParaRPr sz="2500" dirty="0">
              <a:solidFill>
                <a:schemeClr val="accent1"/>
              </a:solidFill>
            </a:endParaRPr>
          </a:p>
        </p:txBody>
      </p:sp>
      <p:sp>
        <p:nvSpPr>
          <p:cNvPr id="1140" name="Google Shape;1140;g30205c71026_1_3"/>
          <p:cNvSpPr txBox="1"/>
          <p:nvPr/>
        </p:nvSpPr>
        <p:spPr>
          <a:xfrm>
            <a:off x="141400" y="640525"/>
            <a:ext cx="5514600" cy="411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222222"/>
                </a:solidFill>
                <a:highlight>
                  <a:srgbClr val="FFFFFF"/>
                </a:highlight>
                <a:latin typeface="Source Sans Pro"/>
                <a:ea typeface="Source Sans Pro"/>
                <a:cs typeface="Source Sans Pro"/>
                <a:sym typeface="Source Sans Pro"/>
              </a:rPr>
              <a:t>Em 18 de junho de 2024, </a:t>
            </a:r>
            <a:r>
              <a:rPr lang="en" sz="1800" b="1" dirty="0">
                <a:solidFill>
                  <a:schemeClr val="lt2"/>
                </a:solidFill>
                <a:highlight>
                  <a:srgbClr val="FFFFFF"/>
                </a:highlight>
                <a:latin typeface="Source Sans Pro"/>
                <a:ea typeface="Source Sans Pro"/>
                <a:cs typeface="Source Sans Pro"/>
                <a:sym typeface="Source Sans Pro"/>
              </a:rPr>
              <a:t>DATIM agora requer Okta</a:t>
            </a:r>
            <a:r>
              <a:rPr lang="en" sz="1800" dirty="0">
                <a:solidFill>
                  <a:srgbClr val="222222"/>
                </a:solidFill>
                <a:highlight>
                  <a:srgbClr val="FFFFFF"/>
                </a:highlight>
                <a:latin typeface="Source Sans Pro"/>
                <a:ea typeface="Source Sans Pro"/>
                <a:cs typeface="Source Sans Pro"/>
                <a:sym typeface="Source Sans Pro"/>
              </a:rPr>
              <a:t> </a:t>
            </a:r>
            <a:r>
              <a:rPr lang="en" sz="1800" b="1" dirty="0">
                <a:solidFill>
                  <a:schemeClr val="lt2"/>
                </a:solidFill>
                <a:highlight>
                  <a:srgbClr val="FFFFFF"/>
                </a:highlight>
                <a:latin typeface="Source Sans Pro"/>
                <a:ea typeface="Source Sans Pro"/>
                <a:cs typeface="Source Sans Pro"/>
                <a:sym typeface="Source Sans Pro"/>
              </a:rPr>
              <a:t>Single Sign On</a:t>
            </a:r>
            <a:r>
              <a:rPr lang="en" sz="1800" dirty="0">
                <a:solidFill>
                  <a:srgbClr val="222222"/>
                </a:solidFill>
                <a:highlight>
                  <a:srgbClr val="FFFFFF"/>
                </a:highlight>
                <a:latin typeface="Source Sans Pro"/>
                <a:ea typeface="Source Sans Pro"/>
                <a:cs typeface="Source Sans Pro"/>
                <a:sym typeface="Source Sans Pro"/>
              </a:rPr>
              <a:t>(SSO) e autenticação multifator (MFA).</a:t>
            </a:r>
            <a:endParaRPr sz="18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8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800" dirty="0">
                <a:solidFill>
                  <a:srgbClr val="222222"/>
                </a:solidFill>
                <a:highlight>
                  <a:srgbClr val="FFFFFF"/>
                </a:highlight>
                <a:latin typeface="Source Sans Pro"/>
                <a:ea typeface="Source Sans Pro"/>
                <a:cs typeface="Source Sans Pro"/>
                <a:sym typeface="Source Sans Pro"/>
              </a:rPr>
              <a:t>Agora, </a:t>
            </a:r>
            <a:r>
              <a:rPr lang="en" sz="1800" b="1" dirty="0">
                <a:solidFill>
                  <a:schemeClr val="lt2"/>
                </a:solidFill>
                <a:highlight>
                  <a:srgbClr val="FFFFFF"/>
                </a:highlight>
                <a:latin typeface="Source Sans Pro"/>
                <a:ea typeface="Source Sans Pro"/>
                <a:cs typeface="Source Sans Pro"/>
                <a:sym typeface="Source Sans Pro"/>
              </a:rPr>
              <a:t>só é possível aceder ao DATIM utilizando uma conta Okta</a:t>
            </a:r>
            <a:r>
              <a:rPr lang="en" sz="1800" b="1" dirty="0">
                <a:solidFill>
                  <a:srgbClr val="222222"/>
                </a:solidFill>
                <a:highlight>
                  <a:srgbClr val="FFFFFF"/>
                </a:highlight>
                <a:latin typeface="Source Sans Pro"/>
                <a:ea typeface="Source Sans Pro"/>
                <a:cs typeface="Source Sans Pro"/>
                <a:sym typeface="Source Sans Pro"/>
              </a:rPr>
              <a:t> </a:t>
            </a:r>
            <a:r>
              <a:rPr lang="en" sz="1800" dirty="0">
                <a:solidFill>
                  <a:srgbClr val="222222"/>
                </a:solidFill>
                <a:highlight>
                  <a:srgbClr val="FFFFFF"/>
                </a:highlight>
                <a:latin typeface="Source Sans Pro"/>
                <a:ea typeface="Source Sans Pro"/>
                <a:cs typeface="Source Sans Pro"/>
                <a:sym typeface="Source Sans Pro"/>
              </a:rPr>
              <a:t>através de </a:t>
            </a:r>
            <a:r>
              <a:rPr lang="en" sz="1800" u="sng" dirty="0">
                <a:solidFill>
                  <a:srgbClr val="1155CC"/>
                </a:solidFill>
                <a:highlight>
                  <a:srgbClr val="FFFFFF"/>
                </a:highlight>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state.okta.com</a:t>
            </a:r>
            <a:r>
              <a:rPr lang="en" sz="1800" dirty="0">
                <a:solidFill>
                  <a:srgbClr val="222222"/>
                </a:solidFill>
                <a:highlight>
                  <a:srgbClr val="FFFFFF"/>
                </a:highlight>
                <a:latin typeface="Source Sans Pro"/>
                <a:ea typeface="Source Sans Pro"/>
                <a:cs typeface="Source Sans Pro"/>
                <a:sym typeface="Source Sans Pro"/>
              </a:rPr>
              <a:t>. </a:t>
            </a:r>
            <a:r>
              <a:rPr lang="pt-BR" sz="1800" dirty="0">
                <a:solidFill>
                  <a:srgbClr val="222222"/>
                </a:solidFill>
                <a:highlight>
                  <a:srgbClr val="FFFFFF"/>
                </a:highlight>
                <a:latin typeface="Source Sans Pro"/>
                <a:ea typeface="Source Sans Pro"/>
                <a:cs typeface="Source Sans Pro"/>
                <a:sym typeface="Source Sans Pro"/>
              </a:rPr>
              <a:t>Se for um utilizador ativo da DATIM, deverá ter recebido um e-mail da Okta/SE-ICAM que o orienta no registo e configuração da conta Okta e do Okta Verify. </a:t>
            </a:r>
          </a:p>
          <a:p>
            <a:pPr marL="0" lvl="0" indent="0" algn="l" rtl="0">
              <a:lnSpc>
                <a:spcPct val="115000"/>
              </a:lnSpc>
              <a:spcBef>
                <a:spcPts val="0"/>
              </a:spcBef>
              <a:spcAft>
                <a:spcPts val="0"/>
              </a:spcAft>
              <a:buNone/>
            </a:pPr>
            <a:endParaRPr sz="18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pt-BR" sz="1800" dirty="0">
                <a:solidFill>
                  <a:srgbClr val="222222"/>
                </a:solidFill>
                <a:highlight>
                  <a:srgbClr val="FFFFFF"/>
                </a:highlight>
                <a:latin typeface="Source Sans Pro"/>
                <a:ea typeface="Source Sans Pro"/>
                <a:cs typeface="Source Sans Pro"/>
                <a:sym typeface="Source Sans Pro"/>
              </a:rPr>
              <a:t>Se não recebeu um e-mail de ativação Okta (e depois de verificar a sua pasta de lixo ou spam), envie um pedido de ajuda: </a:t>
            </a:r>
            <a:r>
              <a:rPr lang="en" sz="1800" u="sng" dirty="0">
                <a:solidFill>
                  <a:srgbClr val="1155CC"/>
                </a:solidFill>
                <a:highlight>
                  <a:srgbClr val="FFFFFF"/>
                </a:highlight>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https://ghsddatasystems.zendesk.com/hc/en-us/requests/new</a:t>
            </a:r>
            <a:r>
              <a:rPr lang="en" sz="1800" dirty="0">
                <a:solidFill>
                  <a:srgbClr val="1155CC"/>
                </a:solidFill>
                <a:highlight>
                  <a:srgbClr val="FFFFFF"/>
                </a:highlight>
                <a:latin typeface="Source Sans Pro"/>
                <a:ea typeface="Source Sans Pro"/>
                <a:cs typeface="Source Sans Pro"/>
                <a:sym typeface="Source Sans Pro"/>
              </a:rPr>
              <a:t> </a:t>
            </a:r>
            <a:r>
              <a:rPr lang="en" sz="1800" dirty="0">
                <a:solidFill>
                  <a:srgbClr val="222222"/>
                </a:solidFill>
                <a:highlight>
                  <a:srgbClr val="FFFFFF"/>
                </a:highlight>
                <a:latin typeface="Source Sans Pro"/>
                <a:ea typeface="Source Sans Pro"/>
                <a:cs typeface="Source Sans Pro"/>
                <a:sym typeface="Source Sans Pro"/>
              </a:rPr>
              <a:t> </a:t>
            </a:r>
            <a:endParaRPr sz="1500" u="sng" dirty="0">
              <a:solidFill>
                <a:srgbClr val="6C6463"/>
              </a:solidFill>
              <a:latin typeface="Source Sans Pro"/>
              <a:ea typeface="Source Sans Pro"/>
              <a:cs typeface="Source Sans Pro"/>
              <a:sym typeface="Source Sans Pro"/>
            </a:endParaRPr>
          </a:p>
        </p:txBody>
      </p:sp>
      <p:sp>
        <p:nvSpPr>
          <p:cNvPr id="1141" name="Google Shape;1141;g30205c71026_1_3"/>
          <p:cNvSpPr txBox="1">
            <a:spLocks noGrp="1"/>
          </p:cNvSpPr>
          <p:nvPr>
            <p:ph type="sldNum" idx="12"/>
          </p:nvPr>
        </p:nvSpPr>
        <p:spPr>
          <a:xfrm>
            <a:off x="6858000" y="4806072"/>
            <a:ext cx="2133600" cy="18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600"/>
              <a:buFont typeface="Arial"/>
              <a:buNone/>
            </a:pPr>
            <a:fld id="{00000000-1234-1234-1234-123412341234}" type="slidenum">
              <a:rPr lang="en"/>
              <a:t>103</a:t>
            </a:fld>
            <a:endParaRPr/>
          </a:p>
        </p:txBody>
      </p:sp>
      <p:pic>
        <p:nvPicPr>
          <p:cNvPr id="1142" name="Google Shape;1142;g30205c71026_1_3"/>
          <p:cNvPicPr preferRelativeResize="0"/>
          <p:nvPr/>
        </p:nvPicPr>
        <p:blipFill>
          <a:blip r:embed="rId5">
            <a:alphaModFix/>
          </a:blip>
          <a:stretch>
            <a:fillRect/>
          </a:stretch>
        </p:blipFill>
        <p:spPr>
          <a:xfrm>
            <a:off x="5960800" y="852635"/>
            <a:ext cx="2648375" cy="3801036"/>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g30205c71026_1_322"/>
          <p:cNvSpPr txBox="1">
            <a:spLocks noGrp="1"/>
          </p:cNvSpPr>
          <p:nvPr>
            <p:ph type="title"/>
          </p:nvPr>
        </p:nvSpPr>
        <p:spPr>
          <a:xfrm>
            <a:off x="234654" y="242135"/>
            <a:ext cx="77724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Contas Okta e DATIM</a:t>
            </a:r>
            <a:endParaRPr>
              <a:solidFill>
                <a:schemeClr val="accent1"/>
              </a:solidFill>
            </a:endParaRPr>
          </a:p>
        </p:txBody>
      </p:sp>
      <p:sp>
        <p:nvSpPr>
          <p:cNvPr id="1148" name="Google Shape;1148;g30205c71026_1_322"/>
          <p:cNvSpPr txBox="1"/>
          <p:nvPr/>
        </p:nvSpPr>
        <p:spPr>
          <a:xfrm>
            <a:off x="241950" y="792925"/>
            <a:ext cx="8917200" cy="4113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6C6463"/>
              </a:buClr>
              <a:buSzPts val="1500"/>
              <a:buFont typeface="Source Sans Pro"/>
              <a:buChar char="•"/>
            </a:pPr>
            <a:r>
              <a:rPr lang="en" sz="1500" u="sng" dirty="0">
                <a:solidFill>
                  <a:srgbClr val="6C6463"/>
                </a:solidFill>
                <a:latin typeface="Source Sans Pro"/>
                <a:ea typeface="Source Sans Pro"/>
                <a:cs typeface="Source Sans Pro"/>
                <a:sym typeface="Source Sans Pro"/>
              </a:rPr>
              <a:t>Pelo menos uma pessoa </a:t>
            </a:r>
            <a:r>
              <a:rPr lang="en" sz="1500" dirty="0">
                <a:solidFill>
                  <a:srgbClr val="6C6463"/>
                </a:solidFill>
                <a:latin typeface="Source Sans Pro"/>
                <a:ea typeface="Source Sans Pro"/>
                <a:cs typeface="Source Sans Pro"/>
                <a:sym typeface="Source Sans Pro"/>
              </a:rPr>
              <a:t>de cada </a:t>
            </a:r>
            <a:r>
              <a:rPr lang="en" sz="1500" u="sng" dirty="0">
                <a:solidFill>
                  <a:srgbClr val="6C6463"/>
                </a:solidFill>
                <a:latin typeface="Source Sans Pro"/>
                <a:ea typeface="Source Sans Pro"/>
                <a:cs typeface="Source Sans Pro"/>
                <a:sym typeface="Source Sans Pro"/>
              </a:rPr>
              <a:t>prime</a:t>
            </a:r>
            <a:r>
              <a:rPr lang="en" sz="1500" dirty="0">
                <a:solidFill>
                  <a:srgbClr val="6C6463"/>
                </a:solidFill>
                <a:latin typeface="Source Sans Pro"/>
                <a:ea typeface="Source Sans Pro"/>
                <a:cs typeface="Source Sans Pro"/>
                <a:sym typeface="Source Sans Pro"/>
              </a:rPr>
              <a:t> necessitará ter uma conta registada no DATIM.org para carregar e enviar com sucesso um modelo de Inventário de </a:t>
            </a:r>
            <a:r>
              <a:rPr lang="en-US" sz="1500" dirty="0">
                <a:solidFill>
                  <a:srgbClr val="6C6463"/>
                </a:solidFill>
                <a:latin typeface="Source Sans Pro"/>
                <a:ea typeface="Source Sans Pro"/>
                <a:cs typeface="Source Sans Pro"/>
                <a:sym typeface="Source Sans Pro"/>
              </a:rPr>
              <a:t>HRH</a:t>
            </a:r>
            <a:r>
              <a:rPr lang="en" sz="1500" dirty="0">
                <a:solidFill>
                  <a:srgbClr val="6C6463"/>
                </a:solidFill>
                <a:latin typeface="Source Sans Pro"/>
                <a:ea typeface="Source Sans Pro"/>
                <a:cs typeface="Source Sans Pro"/>
                <a:sym typeface="Source Sans Pro"/>
              </a:rPr>
              <a:t> no DATIM</a:t>
            </a:r>
            <a:endParaRPr sz="1500" dirty="0">
              <a:solidFill>
                <a:srgbClr val="6C6463"/>
              </a:solidFill>
              <a:latin typeface="Source Sans Pro"/>
              <a:ea typeface="Source Sans Pro"/>
              <a:cs typeface="Source Sans Pro"/>
              <a:sym typeface="Source Sans Pro"/>
            </a:endParaRPr>
          </a:p>
          <a:p>
            <a:pPr marL="457200" lvl="0" indent="-228600" algn="l" rtl="0">
              <a:spcBef>
                <a:spcPts val="0"/>
              </a:spcBef>
              <a:spcAft>
                <a:spcPts val="0"/>
              </a:spcAft>
              <a:buNone/>
            </a:pPr>
            <a:endParaRPr sz="110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en" sz="1500" dirty="0">
                <a:solidFill>
                  <a:srgbClr val="6C6463"/>
                </a:solidFill>
                <a:latin typeface="Source Sans Pro"/>
                <a:ea typeface="Source Sans Pro"/>
                <a:cs typeface="Source Sans Pro"/>
                <a:sym typeface="Source Sans Pro"/>
              </a:rPr>
              <a:t>Se você </a:t>
            </a:r>
            <a:r>
              <a:rPr lang="en" sz="1500" u="sng" dirty="0">
                <a:solidFill>
                  <a:srgbClr val="6C6463"/>
                </a:solidFill>
                <a:latin typeface="Source Sans Pro"/>
                <a:ea typeface="Source Sans Pro"/>
                <a:cs typeface="Source Sans Pro"/>
                <a:sym typeface="Source Sans Pro"/>
              </a:rPr>
              <a:t>acedeu</a:t>
            </a:r>
            <a:r>
              <a:rPr lang="en" sz="1500" dirty="0">
                <a:solidFill>
                  <a:srgbClr val="6C6463"/>
                </a:solidFill>
                <a:latin typeface="Source Sans Pro"/>
                <a:ea typeface="Source Sans Pro"/>
                <a:cs typeface="Source Sans Pro"/>
                <a:sym typeface="Source Sans Pro"/>
              </a:rPr>
              <a:t> ao DATIM nos últimos 95 dias:</a:t>
            </a:r>
            <a:endParaRPr sz="1500" dirty="0">
              <a:solidFill>
                <a:srgbClr val="6C6463"/>
              </a:solidFill>
              <a:latin typeface="Source Sans Pro"/>
              <a:ea typeface="Source Sans Pro"/>
              <a:cs typeface="Source Sans Pro"/>
              <a:sym typeface="Source Sans Pro"/>
            </a:endParaRPr>
          </a:p>
          <a:p>
            <a:pPr marL="914400" lvl="1" indent="-323850" algn="l" rtl="0">
              <a:spcBef>
                <a:spcPts val="0"/>
              </a:spcBef>
              <a:spcAft>
                <a:spcPts val="0"/>
              </a:spcAft>
              <a:buClr>
                <a:srgbClr val="6C6463"/>
              </a:buClr>
              <a:buSzPts val="1500"/>
              <a:buFont typeface="Source Sans Pro"/>
              <a:buChar char="–"/>
            </a:pPr>
            <a:r>
              <a:rPr lang="en" sz="1500" dirty="0">
                <a:solidFill>
                  <a:srgbClr val="6C6463"/>
                </a:solidFill>
                <a:latin typeface="Source Sans Pro"/>
                <a:ea typeface="Source Sans Pro"/>
                <a:cs typeface="Source Sans Pro"/>
                <a:sym typeface="Source Sans Pro"/>
              </a:rPr>
              <a:t>O acesso será concedido ao DATIM automaticamente, uma vez que a sua conta não foi desactivada por falta de actividade</a:t>
            </a:r>
            <a:endParaRPr sz="1500" dirty="0">
              <a:solidFill>
                <a:srgbClr val="6C6463"/>
              </a:solidFill>
              <a:latin typeface="Source Sans Pro"/>
              <a:ea typeface="Source Sans Pro"/>
              <a:cs typeface="Source Sans Pro"/>
              <a:sym typeface="Source Sans Pro"/>
            </a:endParaRPr>
          </a:p>
          <a:p>
            <a:pPr marL="914400" lvl="0" indent="0" algn="l" rtl="0">
              <a:spcBef>
                <a:spcPts val="0"/>
              </a:spcBef>
              <a:spcAft>
                <a:spcPts val="0"/>
              </a:spcAft>
              <a:buNone/>
            </a:pPr>
            <a:endParaRPr sz="80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en"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4"/>
                  </a:ext>
                </a:extLst>
              </a:rPr>
              <a:t>Se você</a:t>
            </a:r>
            <a:r>
              <a:rPr lang="en" sz="1500" u="sng"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5"/>
                  </a:ext>
                </a:extLst>
              </a:rPr>
              <a:t>não acedeu </a:t>
            </a:r>
            <a:r>
              <a:rPr lang="en"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6"/>
                  </a:ext>
                </a:extLst>
              </a:rPr>
              <a:t>ao DATIM nos últimos 95 dias, a sua conta foi desativada e terá de contactar o seu administrador de utilizador DATIM </a:t>
            </a:r>
            <a:r>
              <a:rPr lang="en" sz="1500" u="sng" dirty="0">
                <a:solidFill>
                  <a:schemeClr val="hlink"/>
                </a:solidFill>
                <a:latin typeface="Source Sans Pro"/>
                <a:ea typeface="Source Sans Pro"/>
                <a:cs typeface="Source Sans Pro"/>
                <a:sym typeface="Source Sans Pro"/>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7"/>
                  </a:ext>
                </a:extLst>
              </a:rPr>
              <a:t>aqui</a:t>
            </a:r>
            <a:r>
              <a:rPr lang="en" sz="1500" dirty="0">
                <a:solidFill>
                  <a:schemeClr val="hlink"/>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7"/>
                  </a:ext>
                </a:extLst>
              </a:rPr>
              <a:t> </a:t>
            </a:r>
            <a:r>
              <a:rPr lang="en"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8"/>
                  </a:ext>
                </a:extLst>
              </a:rPr>
              <a:t>para iniciar o processo de reativação:</a:t>
            </a:r>
            <a:endParaRPr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9"/>
                </a:ext>
              </a:extLst>
            </a:endParaRPr>
          </a:p>
          <a:p>
            <a:pPr marL="1143000" lvl="0" indent="-323850" algn="l" rtl="0">
              <a:lnSpc>
                <a:spcPct val="115000"/>
              </a:lnSpc>
              <a:spcBef>
                <a:spcPts val="0"/>
              </a:spcBef>
              <a:spcAft>
                <a:spcPts val="0"/>
              </a:spcAft>
              <a:buClr>
                <a:schemeClr val="dk1"/>
              </a:buClr>
              <a:buSzPts val="1500"/>
              <a:buFont typeface="Source Sans Pro"/>
              <a:buAutoNum type="arabicPeriod"/>
            </a:pPr>
            <a:r>
              <a:rPr lang="en"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0"/>
                  </a:ext>
                </a:extLst>
              </a:rPr>
              <a:t>Vá para</a:t>
            </a:r>
            <a:r>
              <a:rPr lang="en" sz="1500" dirty="0">
                <a:solidFill>
                  <a:schemeClr val="dk1"/>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1"/>
                  </a:ext>
                </a:extLst>
              </a:rPr>
              <a:t> </a:t>
            </a:r>
            <a:r>
              <a:rPr lang="en" sz="1600" u="sng" dirty="0">
                <a:solidFill>
                  <a:schemeClr val="hlink"/>
                </a:solidFill>
                <a:latin typeface="Source Sans Pro"/>
                <a:ea typeface="Source Sans Pro"/>
                <a:cs typeface="Source Sans Pro"/>
                <a:sym typeface="Source Sans Pro"/>
                <a:hlinkClick r:id="rId3"/>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2"/>
                  </a:ext>
                </a:extLst>
              </a:rPr>
              <a:t>register.datim.org</a:t>
            </a:r>
            <a:r>
              <a:rPr lang="en" sz="1600" dirty="0">
                <a:solidFill>
                  <a:srgbClr val="16181A"/>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3"/>
                  </a:ext>
                </a:extLst>
              </a:rPr>
              <a:t> </a:t>
            </a:r>
            <a:endParaRPr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4"/>
                </a:ext>
              </a:extLst>
            </a:endParaRPr>
          </a:p>
          <a:p>
            <a:pPr marL="1143000" lvl="0" indent="-323850" algn="l" rtl="0">
              <a:lnSpc>
                <a:spcPct val="115000"/>
              </a:lnSpc>
              <a:spcBef>
                <a:spcPts val="0"/>
              </a:spcBef>
              <a:spcAft>
                <a:spcPts val="0"/>
              </a:spcAft>
              <a:buClr>
                <a:srgbClr val="6C6463"/>
              </a:buClr>
              <a:buSzPts val="1500"/>
              <a:buFont typeface="Source Sans Pro"/>
              <a:buAutoNum type="arabicPeriod"/>
            </a:pPr>
            <a:r>
              <a:rPr lang="en"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5"/>
                  </a:ext>
                </a:extLst>
              </a:rPr>
              <a:t>Selecione “</a:t>
            </a:r>
            <a:r>
              <a:rPr lang="en-US"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5"/>
                  </a:ext>
                </a:extLst>
              </a:rPr>
              <a:t>Contact my DATIM user administrator about something else</a:t>
            </a:r>
            <a:r>
              <a:rPr lang="en"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5"/>
                  </a:ext>
                </a:extLst>
              </a:rPr>
              <a:t>”</a:t>
            </a:r>
            <a:endParaRPr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6"/>
                </a:ext>
              </a:extLst>
            </a:endParaRPr>
          </a:p>
          <a:p>
            <a:pPr marL="1143000" lvl="0" indent="-323850" algn="l" rtl="0">
              <a:lnSpc>
                <a:spcPct val="115000"/>
              </a:lnSpc>
              <a:spcBef>
                <a:spcPts val="0"/>
              </a:spcBef>
              <a:spcAft>
                <a:spcPts val="0"/>
              </a:spcAft>
              <a:buClr>
                <a:srgbClr val="6C6463"/>
              </a:buClr>
              <a:buSzPts val="1500"/>
              <a:buFont typeface="Source Sans Pro"/>
              <a:buAutoNum type="arabicPeriod"/>
            </a:pPr>
            <a:r>
              <a:rPr lang="en"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7"/>
                  </a:ext>
                </a:extLst>
              </a:rPr>
              <a:t>Na secção “</a:t>
            </a:r>
            <a:r>
              <a:rPr lang="en-US"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7"/>
                  </a:ext>
                </a:extLst>
              </a:rPr>
              <a:t>Message to User Administrator</a:t>
            </a:r>
            <a:r>
              <a:rPr lang="en"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7"/>
                  </a:ext>
                </a:extLst>
              </a:rPr>
              <a:t>” solicite a reativação da conta, certificando-se de que inclui o seu nome de utilizador DATIM.</a:t>
            </a:r>
            <a:endParaRPr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8"/>
                </a:ext>
              </a:extLst>
            </a:endParaRPr>
          </a:p>
          <a:p>
            <a:pPr marL="1143000" lvl="0" indent="-323850" algn="l" rtl="0">
              <a:lnSpc>
                <a:spcPct val="115000"/>
              </a:lnSpc>
              <a:spcBef>
                <a:spcPts val="0"/>
              </a:spcBef>
              <a:spcAft>
                <a:spcPts val="0"/>
              </a:spcAft>
              <a:buClr>
                <a:srgbClr val="6C6463"/>
              </a:buClr>
              <a:buSzPts val="1500"/>
              <a:buFont typeface="Source Sans Pro"/>
              <a:buAutoNum type="arabicPeriod"/>
            </a:pPr>
            <a:r>
              <a:rPr lang="en" sz="1500" dirty="0">
                <a:solidFill>
                  <a:srgbClr val="6C6463"/>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9"/>
                  </a:ext>
                </a:extLst>
              </a:rPr>
              <a:t>Uma vez ativado,</a:t>
            </a:r>
            <a:r>
              <a:rPr lang="en" sz="1500" b="1" dirty="0">
                <a:solidFill>
                  <a:schemeClr val="lt2"/>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0"/>
                  </a:ext>
                </a:extLst>
              </a:rPr>
              <a:t>será direcionado para migrar a sua conta para </a:t>
            </a:r>
            <a:r>
              <a:rPr lang="en" sz="1500" b="1" u="sng" dirty="0">
                <a:solidFill>
                  <a:schemeClr val="lt2"/>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1"/>
                  </a:ext>
                </a:extLst>
              </a:rPr>
              <a:t>Okta</a:t>
            </a:r>
            <a:r>
              <a:rPr lang="en" sz="1500" b="1" dirty="0">
                <a:solidFill>
                  <a:schemeClr val="lt2"/>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2"/>
                  </a:ext>
                </a:extLst>
              </a:rPr>
              <a:t> </a:t>
            </a:r>
            <a:r>
              <a:rPr lang="en" sz="1500" b="1" dirty="0">
                <a:solidFill>
                  <a:schemeClr val="lt2"/>
                </a:solidFill>
                <a:latin typeface="Source Sans Pro"/>
                <a:ea typeface="Source Sans Pro"/>
                <a:cs typeface="Source Sans Pro"/>
                <a:sym typeface="Source Sans Pr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3"/>
                  </a:ext>
                </a:extLst>
              </a:rPr>
              <a:t>após tentativa de login</a:t>
            </a:r>
            <a:endParaRPr sz="1500" b="1" dirty="0">
              <a:solidFill>
                <a:schemeClr val="lt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80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en" sz="1500" dirty="0">
                <a:solidFill>
                  <a:srgbClr val="6C6463"/>
                </a:solidFill>
                <a:latin typeface="Source Sans Pro"/>
                <a:ea typeface="Source Sans Pro"/>
                <a:cs typeface="Source Sans Pro"/>
                <a:sym typeface="Source Sans Pro"/>
              </a:rPr>
              <a:t>Se você</a:t>
            </a:r>
            <a:r>
              <a:rPr lang="en" sz="1500" u="sng" dirty="0">
                <a:solidFill>
                  <a:srgbClr val="6C6463"/>
                </a:solidFill>
                <a:latin typeface="Source Sans Pro"/>
                <a:ea typeface="Source Sans Pro"/>
                <a:cs typeface="Source Sans Pro"/>
                <a:sym typeface="Source Sans Pro"/>
              </a:rPr>
              <a:t>não tenho</a:t>
            </a:r>
            <a:r>
              <a:rPr lang="en" sz="1500" dirty="0">
                <a:solidFill>
                  <a:srgbClr val="6C6463"/>
                </a:solidFill>
                <a:latin typeface="Source Sans Pro"/>
                <a:ea typeface="Source Sans Pro"/>
                <a:cs typeface="Source Sans Pro"/>
                <a:sym typeface="Source Sans Pro"/>
              </a:rPr>
              <a:t>logado no DATIM:</a:t>
            </a:r>
            <a:endParaRPr sz="1500" dirty="0">
              <a:solidFill>
                <a:srgbClr val="6C6463"/>
              </a:solidFill>
              <a:latin typeface="Source Sans Pro"/>
              <a:ea typeface="Source Sans Pro"/>
              <a:cs typeface="Source Sans Pro"/>
              <a:sym typeface="Source Sans Pro"/>
            </a:endParaRPr>
          </a:p>
          <a:p>
            <a:pPr marL="914400" lvl="1" indent="-323850" algn="l" rtl="0">
              <a:spcBef>
                <a:spcPts val="0"/>
              </a:spcBef>
              <a:spcAft>
                <a:spcPts val="0"/>
              </a:spcAft>
              <a:buClr>
                <a:srgbClr val="6C6463"/>
              </a:buClr>
              <a:buSzPts val="1500"/>
              <a:buFont typeface="Source Sans Pro"/>
              <a:buChar char="–"/>
            </a:pPr>
            <a:r>
              <a:rPr lang="en" sz="1500" dirty="0">
                <a:solidFill>
                  <a:srgbClr val="6C6463"/>
                </a:solidFill>
                <a:latin typeface="Source Sans Pro"/>
                <a:ea typeface="Source Sans Pro"/>
                <a:cs typeface="Source Sans Pro"/>
                <a:sym typeface="Source Sans Pro"/>
              </a:rPr>
              <a:t>Os utilizadores sem contas DATIM existentes terão de solicitar uma nova conta.</a:t>
            </a:r>
            <a:endParaRPr sz="1500" dirty="0">
              <a:solidFill>
                <a:srgbClr val="6C6463"/>
              </a:solidFill>
              <a:latin typeface="Source Sans Pro"/>
              <a:ea typeface="Source Sans Pro"/>
              <a:cs typeface="Source Sans Pro"/>
              <a:sym typeface="Source Sans Pro"/>
            </a:endParaRPr>
          </a:p>
          <a:p>
            <a:pPr marL="1371600" lvl="2" indent="-323850" algn="l" rtl="0">
              <a:spcBef>
                <a:spcPts val="0"/>
              </a:spcBef>
              <a:spcAft>
                <a:spcPts val="0"/>
              </a:spcAft>
              <a:buClr>
                <a:srgbClr val="6C6463"/>
              </a:buClr>
              <a:buSzPts val="1500"/>
              <a:buFont typeface="Source Sans Pro"/>
              <a:buChar char="•"/>
            </a:pPr>
            <a:r>
              <a:rPr lang="en" sz="1500" dirty="0">
                <a:solidFill>
                  <a:srgbClr val="6C6463"/>
                </a:solidFill>
                <a:latin typeface="Source Sans Pro"/>
                <a:ea typeface="Source Sans Pro"/>
                <a:cs typeface="Source Sans Pro"/>
                <a:sym typeface="Source Sans Pro"/>
              </a:rPr>
              <a:t>Registe-se em </a:t>
            </a:r>
            <a:r>
              <a:rPr lang="en" sz="1500" u="sng" dirty="0">
                <a:solidFill>
                  <a:srgbClr val="0067B9"/>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https://register.datim.org/</a:t>
            </a:r>
            <a:endParaRPr sz="1500" dirty="0">
              <a:solidFill>
                <a:srgbClr val="0067B9"/>
              </a:solidFill>
              <a:latin typeface="Source Sans Pro"/>
              <a:ea typeface="Source Sans Pro"/>
              <a:cs typeface="Source Sans Pro"/>
              <a:sym typeface="Source Sans Pro"/>
            </a:endParaRPr>
          </a:p>
        </p:txBody>
      </p:sp>
      <p:pic>
        <p:nvPicPr>
          <p:cNvPr id="1149" name="Google Shape;1149;g30205c71026_1_322"/>
          <p:cNvPicPr preferRelativeResize="0"/>
          <p:nvPr/>
        </p:nvPicPr>
        <p:blipFill rotWithShape="1">
          <a:blip r:embed="rId5">
            <a:alphaModFix/>
          </a:blip>
          <a:srcRect/>
          <a:stretch/>
        </p:blipFill>
        <p:spPr>
          <a:xfrm flipH="1">
            <a:off x="-72675" y="3072248"/>
            <a:ext cx="1054100" cy="975252"/>
          </a:xfrm>
          <a:prstGeom prst="rect">
            <a:avLst/>
          </a:prstGeom>
          <a:noFill/>
          <a:ln>
            <a:noFill/>
          </a:ln>
        </p:spPr>
      </p:pic>
      <p:sp>
        <p:nvSpPr>
          <p:cNvPr id="1150" name="Google Shape;1150;g30205c71026_1_322"/>
          <p:cNvSpPr txBox="1">
            <a:spLocks noGrp="1"/>
          </p:cNvSpPr>
          <p:nvPr>
            <p:ph type="sldNum" idx="12"/>
          </p:nvPr>
        </p:nvSpPr>
        <p:spPr>
          <a:xfrm>
            <a:off x="6858000" y="4806072"/>
            <a:ext cx="2133600" cy="18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600"/>
              <a:buFont typeface="Arial"/>
              <a:buNone/>
            </a:pPr>
            <a:fld id="{00000000-1234-1234-1234-123412341234}" type="slidenum">
              <a:rPr lang="en"/>
              <a:t>104</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cxnSp>
        <p:nvCxnSpPr>
          <p:cNvPr id="1155" name="Google Shape;1155;p86"/>
          <p:cNvCxnSpPr/>
          <p:nvPr/>
        </p:nvCxnSpPr>
        <p:spPr>
          <a:xfrm>
            <a:off x="2376271" y="3067779"/>
            <a:ext cx="1037100" cy="960000"/>
          </a:xfrm>
          <a:prstGeom prst="bentConnector3">
            <a:avLst>
              <a:gd name="adj1" fmla="val 0"/>
            </a:avLst>
          </a:prstGeom>
          <a:noFill/>
          <a:ln w="57150" cap="flat" cmpd="sng">
            <a:solidFill>
              <a:srgbClr val="FF0000"/>
            </a:solidFill>
            <a:prstDash val="solid"/>
            <a:miter lim="800000"/>
            <a:headEnd type="none" w="sm" len="sm"/>
            <a:tailEnd type="triangle" w="med" len="med"/>
          </a:ln>
        </p:spPr>
      </p:cxnSp>
      <p:pic>
        <p:nvPicPr>
          <p:cNvPr id="1156" name="Google Shape;1156;p86"/>
          <p:cNvPicPr preferRelativeResize="0"/>
          <p:nvPr/>
        </p:nvPicPr>
        <p:blipFill rotWithShape="1">
          <a:blip r:embed="rId3">
            <a:alphaModFix/>
          </a:blip>
          <a:srcRect/>
          <a:stretch/>
        </p:blipFill>
        <p:spPr>
          <a:xfrm>
            <a:off x="1651760" y="1325894"/>
            <a:ext cx="3917677" cy="1741885"/>
          </a:xfrm>
          <a:prstGeom prst="rect">
            <a:avLst/>
          </a:prstGeom>
          <a:noFill/>
          <a:ln w="9525" cap="flat" cmpd="sng">
            <a:solidFill>
              <a:srgbClr val="000000"/>
            </a:solidFill>
            <a:prstDash val="solid"/>
            <a:round/>
            <a:headEnd type="none" w="sm" len="sm"/>
            <a:tailEnd type="none" w="sm" len="sm"/>
          </a:ln>
        </p:spPr>
      </p:pic>
      <p:pic>
        <p:nvPicPr>
          <p:cNvPr id="1157" name="Google Shape;1157;p86"/>
          <p:cNvPicPr preferRelativeResize="0"/>
          <p:nvPr/>
        </p:nvPicPr>
        <p:blipFill rotWithShape="1">
          <a:blip r:embed="rId4">
            <a:alphaModFix/>
          </a:blip>
          <a:srcRect/>
          <a:stretch/>
        </p:blipFill>
        <p:spPr>
          <a:xfrm>
            <a:off x="3413354" y="3301908"/>
            <a:ext cx="4078880" cy="1741886"/>
          </a:xfrm>
          <a:prstGeom prst="rect">
            <a:avLst/>
          </a:prstGeom>
          <a:noFill/>
          <a:ln w="9525" cap="flat" cmpd="sng">
            <a:solidFill>
              <a:srgbClr val="000000"/>
            </a:solidFill>
            <a:prstDash val="solid"/>
            <a:round/>
            <a:headEnd type="none" w="sm" len="sm"/>
            <a:tailEnd type="none" w="sm" len="sm"/>
          </a:ln>
        </p:spPr>
      </p:pic>
      <p:sp>
        <p:nvSpPr>
          <p:cNvPr id="1158" name="Google Shape;1158;p86"/>
          <p:cNvSpPr txBox="1">
            <a:spLocks noGrp="1"/>
          </p:cNvSpPr>
          <p:nvPr>
            <p:ph type="title"/>
          </p:nvPr>
        </p:nvSpPr>
        <p:spPr>
          <a:xfrm>
            <a:off x="288900" y="608275"/>
            <a:ext cx="8566200" cy="7176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lt1"/>
              </a:buClr>
              <a:buSzPts val="3200"/>
              <a:buFont typeface="Calibri"/>
              <a:buNone/>
            </a:pPr>
            <a:r>
              <a:rPr lang="en" sz="2000" dirty="0">
                <a:solidFill>
                  <a:schemeClr val="dk2"/>
                </a:solidFill>
              </a:rPr>
              <a:t>Fazendo download e upload do modelo HRH</a:t>
            </a:r>
            <a:endParaRPr sz="2000" dirty="0">
              <a:solidFill>
                <a:schemeClr val="dk2"/>
              </a:solidFill>
            </a:endParaRPr>
          </a:p>
          <a:p>
            <a:pPr marL="0" lvl="0" indent="0" algn="l" rtl="0">
              <a:lnSpc>
                <a:spcPct val="90000"/>
              </a:lnSpc>
              <a:spcBef>
                <a:spcPts val="800"/>
              </a:spcBef>
              <a:spcAft>
                <a:spcPts val="800"/>
              </a:spcAft>
              <a:buClr>
                <a:schemeClr val="lt1"/>
              </a:buClr>
              <a:buSzPts val="3200"/>
              <a:buFont typeface="Calibri"/>
              <a:buNone/>
            </a:pPr>
            <a:r>
              <a:rPr lang="en" sz="2000" b="0" dirty="0">
                <a:solidFill>
                  <a:schemeClr val="accent1"/>
                </a:solidFill>
                <a:latin typeface="Arial"/>
                <a:ea typeface="Arial"/>
                <a:cs typeface="Arial"/>
                <a:sym typeface="Arial"/>
              </a:rPr>
              <a:t>PASSO 1: Faça login no DATIM–</a:t>
            </a:r>
            <a:r>
              <a:rPr lang="en" sz="2000" b="0" u="sng" dirty="0">
                <a:solidFill>
                  <a:schemeClr val="hlink"/>
                </a:solidFill>
                <a:latin typeface="Arial"/>
                <a:ea typeface="Arial"/>
                <a:cs typeface="Arial"/>
                <a:sym typeface="Arial"/>
                <a:hlinkClick r:id="rId5"/>
              </a:rPr>
              <a:t>https://www.datim.org</a:t>
            </a:r>
            <a:r>
              <a:rPr lang="en" sz="2000" b="0" u="sng" dirty="0">
                <a:solidFill>
                  <a:schemeClr val="hlink"/>
                </a:solidFill>
                <a:latin typeface="Arial"/>
                <a:ea typeface="Arial"/>
                <a:cs typeface="Arial"/>
                <a:sym typeface="Arial"/>
              </a:rPr>
              <a:t> </a:t>
            </a:r>
            <a:r>
              <a:rPr lang="en" sz="2000" b="0" dirty="0">
                <a:solidFill>
                  <a:schemeClr val="accent1"/>
                </a:solidFill>
              </a:rPr>
              <a:t>utilizando autenticação de dois fatores com Okta</a:t>
            </a:r>
            <a:endParaRPr sz="2000" dirty="0">
              <a:solidFill>
                <a:schemeClr val="accent1"/>
              </a:solidFill>
            </a:endParaRPr>
          </a:p>
        </p:txBody>
      </p:sp>
      <p:sp>
        <p:nvSpPr>
          <p:cNvPr id="1159" name="Google Shape;1159;p8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105</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87"/>
          <p:cNvSpPr/>
          <p:nvPr/>
        </p:nvSpPr>
        <p:spPr>
          <a:xfrm>
            <a:off x="152400" y="2084693"/>
            <a:ext cx="8385300" cy="26241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66" name="Google Shape;1166;p87"/>
          <p:cNvSpPr txBox="1">
            <a:spLocks noGrp="1"/>
          </p:cNvSpPr>
          <p:nvPr>
            <p:ph type="body" idx="1"/>
          </p:nvPr>
        </p:nvSpPr>
        <p:spPr>
          <a:xfrm>
            <a:off x="838200" y="1286662"/>
            <a:ext cx="7772400" cy="31749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800"/>
              </a:spcAft>
              <a:buClr>
                <a:schemeClr val="lt1"/>
              </a:buClr>
              <a:buSzPts val="3200"/>
              <a:buFont typeface="Calibri"/>
              <a:buNone/>
            </a:pPr>
            <a:r>
              <a:rPr lang="en"/>
              <a:t>Navegue até à aplicação do processador HRH</a:t>
            </a:r>
            <a:endParaRPr/>
          </a:p>
        </p:txBody>
      </p:sp>
      <p:sp>
        <p:nvSpPr>
          <p:cNvPr id="1167" name="Google Shape;1167;p87"/>
          <p:cNvSpPr txBox="1">
            <a:spLocks noGrp="1"/>
          </p:cNvSpPr>
          <p:nvPr>
            <p:ph type="body" idx="4294967295"/>
          </p:nvPr>
        </p:nvSpPr>
        <p:spPr>
          <a:xfrm>
            <a:off x="303127" y="986544"/>
            <a:ext cx="8710500" cy="27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800"/>
              </a:spcAft>
              <a:buClr>
                <a:schemeClr val="dk1"/>
              </a:buClr>
              <a:buSzPts val="2000"/>
              <a:buNone/>
            </a:pPr>
            <a:r>
              <a:rPr lang="en" sz="2000">
                <a:solidFill>
                  <a:schemeClr val="dk1"/>
                </a:solidFill>
              </a:rPr>
              <a:t>No canto superior direito do ecrã, selecione o</a:t>
            </a:r>
            <a:r>
              <a:rPr lang="en" sz="2000" b="1">
                <a:solidFill>
                  <a:schemeClr val="dk1"/>
                </a:solidFill>
              </a:rPr>
              <a:t>aplicativos</a:t>
            </a:r>
            <a:r>
              <a:rPr lang="en" sz="2000">
                <a:solidFill>
                  <a:schemeClr val="dk1"/>
                </a:solidFill>
              </a:rPr>
              <a:t>menu</a:t>
            </a:r>
            <a:endParaRPr>
              <a:solidFill>
                <a:schemeClr val="dk1"/>
              </a:solidFill>
            </a:endParaRPr>
          </a:p>
        </p:txBody>
      </p:sp>
      <p:sp>
        <p:nvSpPr>
          <p:cNvPr id="1168" name="Google Shape;1168;p87"/>
          <p:cNvSpPr txBox="1"/>
          <p:nvPr/>
        </p:nvSpPr>
        <p:spPr>
          <a:xfrm>
            <a:off x="348753" y="2069200"/>
            <a:ext cx="87105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000"/>
              <a:buFont typeface="Arial"/>
              <a:buNone/>
            </a:pPr>
            <a:r>
              <a:rPr lang="en" sz="2000" b="0" i="0" u="none" strike="noStrike" cap="none" dirty="0">
                <a:solidFill>
                  <a:srgbClr val="000000"/>
                </a:solidFill>
                <a:latin typeface="Calibri"/>
                <a:ea typeface="Calibri"/>
                <a:cs typeface="Calibri"/>
                <a:sym typeface="Calibri"/>
              </a:rPr>
              <a:t>No menu de aplicações, selecione aplicação do </a:t>
            </a:r>
            <a:r>
              <a:rPr lang="en" sz="2000" b="1" i="0" u="none" strike="noStrike" cap="none" dirty="0">
                <a:solidFill>
                  <a:srgbClr val="000000"/>
                </a:solidFill>
                <a:latin typeface="Calibri"/>
                <a:ea typeface="Calibri"/>
                <a:cs typeface="Calibri"/>
                <a:sym typeface="Calibri"/>
              </a:rPr>
              <a:t>Processador </a:t>
            </a:r>
            <a:r>
              <a:rPr lang="en-US" sz="2000" b="1" i="0" u="none" strike="noStrike" cap="none" dirty="0">
                <a:solidFill>
                  <a:srgbClr val="000000"/>
                </a:solidFill>
                <a:latin typeface="Calibri"/>
                <a:ea typeface="Calibri"/>
                <a:cs typeface="Calibri"/>
                <a:sym typeface="Calibri"/>
              </a:rPr>
              <a:t>HRH</a:t>
            </a:r>
            <a:endParaRPr sz="1400" b="0" i="0" u="none" strike="noStrike" cap="none" dirty="0">
              <a:solidFill>
                <a:srgbClr val="000000"/>
              </a:solidFill>
              <a:latin typeface="Arial"/>
              <a:ea typeface="Arial"/>
              <a:cs typeface="Arial"/>
              <a:sym typeface="Arial"/>
            </a:endParaRPr>
          </a:p>
        </p:txBody>
      </p:sp>
      <p:sp>
        <p:nvSpPr>
          <p:cNvPr id="1169" name="Google Shape;1169;p87"/>
          <p:cNvSpPr/>
          <p:nvPr/>
        </p:nvSpPr>
        <p:spPr>
          <a:xfrm>
            <a:off x="152400" y="955425"/>
            <a:ext cx="8385300" cy="11022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70" name="Google Shape;1170;p87"/>
          <p:cNvPicPr preferRelativeResize="0"/>
          <p:nvPr/>
        </p:nvPicPr>
        <p:blipFill rotWithShape="1">
          <a:blip r:embed="rId3">
            <a:alphaModFix/>
          </a:blip>
          <a:srcRect/>
          <a:stretch/>
        </p:blipFill>
        <p:spPr>
          <a:xfrm>
            <a:off x="348753" y="1309297"/>
            <a:ext cx="6593978" cy="675721"/>
          </a:xfrm>
          <a:prstGeom prst="rect">
            <a:avLst/>
          </a:prstGeom>
          <a:noFill/>
          <a:ln w="9525" cap="flat" cmpd="sng">
            <a:solidFill>
              <a:schemeClr val="dk1"/>
            </a:solidFill>
            <a:prstDash val="solid"/>
            <a:round/>
            <a:headEnd type="none" w="sm" len="sm"/>
            <a:tailEnd type="none" w="sm" len="sm"/>
          </a:ln>
        </p:spPr>
      </p:pic>
      <p:sp>
        <p:nvSpPr>
          <p:cNvPr id="1171" name="Google Shape;1171;p87"/>
          <p:cNvSpPr/>
          <p:nvPr/>
        </p:nvSpPr>
        <p:spPr>
          <a:xfrm>
            <a:off x="6311322" y="1336436"/>
            <a:ext cx="365100" cy="2748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72" name="Google Shape;1172;p87"/>
          <p:cNvPicPr preferRelativeResize="0"/>
          <p:nvPr/>
        </p:nvPicPr>
        <p:blipFill rotWithShape="1">
          <a:blip r:embed="rId4">
            <a:alphaModFix/>
          </a:blip>
          <a:srcRect l="260" r="-257" b="18626"/>
          <a:stretch/>
        </p:blipFill>
        <p:spPr>
          <a:xfrm>
            <a:off x="509442" y="2386226"/>
            <a:ext cx="7473679" cy="2219254"/>
          </a:xfrm>
          <a:prstGeom prst="rect">
            <a:avLst/>
          </a:prstGeom>
          <a:noFill/>
          <a:ln w="9525" cap="flat" cmpd="sng">
            <a:solidFill>
              <a:schemeClr val="dk1"/>
            </a:solidFill>
            <a:prstDash val="solid"/>
            <a:round/>
            <a:headEnd type="none" w="sm" len="sm"/>
            <a:tailEnd type="none" w="sm" len="sm"/>
          </a:ln>
        </p:spPr>
      </p:pic>
      <p:sp>
        <p:nvSpPr>
          <p:cNvPr id="1173" name="Google Shape;1173;p87"/>
          <p:cNvSpPr/>
          <p:nvPr/>
        </p:nvSpPr>
        <p:spPr>
          <a:xfrm>
            <a:off x="6621862" y="3991364"/>
            <a:ext cx="757500" cy="6141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74" name="Google Shape;1174;p87"/>
          <p:cNvSpPr txBox="1">
            <a:spLocks noGrp="1"/>
          </p:cNvSpPr>
          <p:nvPr>
            <p:ph type="title"/>
          </p:nvPr>
        </p:nvSpPr>
        <p:spPr>
          <a:xfrm>
            <a:off x="196349" y="614625"/>
            <a:ext cx="88815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400"/>
              <a:buNone/>
            </a:pPr>
            <a:r>
              <a:rPr lang="en" sz="2000" dirty="0">
                <a:solidFill>
                  <a:schemeClr val="dk2"/>
                </a:solidFill>
              </a:rPr>
              <a:t>Fazendo download e upload do modelo HRH</a:t>
            </a:r>
            <a:endParaRPr sz="2000" dirty="0">
              <a:solidFill>
                <a:schemeClr val="dk2"/>
              </a:solidFill>
            </a:endParaRPr>
          </a:p>
          <a:p>
            <a:pPr marL="0" lvl="0" indent="0" algn="l" rtl="0">
              <a:lnSpc>
                <a:spcPct val="90000"/>
              </a:lnSpc>
              <a:spcBef>
                <a:spcPts val="800"/>
              </a:spcBef>
              <a:spcAft>
                <a:spcPts val="800"/>
              </a:spcAft>
              <a:buSzPts val="1400"/>
              <a:buNone/>
            </a:pPr>
            <a:r>
              <a:rPr lang="en" sz="2000" b="0" dirty="0">
                <a:solidFill>
                  <a:schemeClr val="dk2"/>
                </a:solidFill>
                <a:latin typeface="Arial"/>
                <a:ea typeface="Arial"/>
                <a:cs typeface="Arial"/>
                <a:sym typeface="Arial"/>
              </a:rPr>
              <a:t>PASSO 2: Navegue até à aplicação do processador </a:t>
            </a:r>
            <a:r>
              <a:rPr lang="en-US" sz="2000" b="0" dirty="0">
                <a:solidFill>
                  <a:schemeClr val="dk2"/>
                </a:solidFill>
                <a:latin typeface="Arial"/>
                <a:ea typeface="Arial"/>
                <a:cs typeface="Arial"/>
                <a:sym typeface="Arial"/>
              </a:rPr>
              <a:t>HRH</a:t>
            </a:r>
            <a:endParaRPr sz="2000" b="0" dirty="0">
              <a:solidFill>
                <a:schemeClr val="dk2"/>
              </a:solidFill>
              <a:latin typeface="Arial"/>
              <a:ea typeface="Arial"/>
              <a:cs typeface="Arial"/>
              <a:sym typeface="Arial"/>
            </a:endParaRPr>
          </a:p>
        </p:txBody>
      </p:sp>
      <p:sp>
        <p:nvSpPr>
          <p:cNvPr id="1175" name="Google Shape;1175;p8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106</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88"/>
          <p:cNvSpPr txBox="1">
            <a:spLocks noGrp="1"/>
          </p:cNvSpPr>
          <p:nvPr>
            <p:ph type="body" idx="1"/>
          </p:nvPr>
        </p:nvSpPr>
        <p:spPr>
          <a:xfrm>
            <a:off x="685800" y="1362862"/>
            <a:ext cx="7772400" cy="31749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800"/>
              </a:spcAft>
              <a:buClr>
                <a:schemeClr val="lt1"/>
              </a:buClr>
              <a:buSzPts val="3200"/>
              <a:buFont typeface="Calibri"/>
              <a:buNone/>
            </a:pPr>
            <a:r>
              <a:rPr lang="en"/>
              <a:t>Upload de modelo pelo parceiro</a:t>
            </a:r>
            <a:endParaRPr/>
          </a:p>
        </p:txBody>
      </p:sp>
      <p:sp>
        <p:nvSpPr>
          <p:cNvPr id="1181" name="Google Shape;1181;p88"/>
          <p:cNvSpPr txBox="1"/>
          <p:nvPr/>
        </p:nvSpPr>
        <p:spPr>
          <a:xfrm>
            <a:off x="2431315" y="3235121"/>
            <a:ext cx="5512800" cy="1847100"/>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libri"/>
                <a:ea typeface="Calibri"/>
                <a:cs typeface="Calibri"/>
                <a:sym typeface="Calibri"/>
              </a:rPr>
              <a:t>Utilize a aplicação HRH Processor para selecionar:</a:t>
            </a:r>
            <a:endParaRPr sz="1400" b="0" i="0" u="none" strike="noStrike" cap="none" dirty="0">
              <a:solidFill>
                <a:srgbClr val="000000"/>
              </a:solidFill>
              <a:latin typeface="Arial"/>
              <a:ea typeface="Arial"/>
              <a:cs typeface="Arial"/>
              <a:sym typeface="Arial"/>
            </a:endParaRPr>
          </a:p>
          <a:p>
            <a:pPr marL="622300" marR="0" lvl="1" indent="-285750" algn="l" rtl="0">
              <a:lnSpc>
                <a:spcPct val="100000"/>
              </a:lnSpc>
              <a:spcBef>
                <a:spcPts val="0"/>
              </a:spcBef>
              <a:spcAft>
                <a:spcPts val="0"/>
              </a:spcAft>
              <a:buClr>
                <a:srgbClr val="000000"/>
              </a:buClr>
              <a:buSzPts val="2000"/>
              <a:buFont typeface="Courier New"/>
              <a:buChar char="o"/>
            </a:pPr>
            <a:r>
              <a:rPr lang="en" sz="2000" b="0" i="0" u="none" strike="noStrike" cap="none" dirty="0">
                <a:solidFill>
                  <a:srgbClr val="000000"/>
                </a:solidFill>
                <a:latin typeface="Calibri"/>
                <a:ea typeface="Calibri"/>
                <a:cs typeface="Calibri"/>
                <a:sym typeface="Calibri"/>
              </a:rPr>
              <a:t>UO</a:t>
            </a:r>
            <a:endParaRPr sz="1400" b="0" i="0" u="none" strike="noStrike" cap="none" dirty="0">
              <a:solidFill>
                <a:srgbClr val="000000"/>
              </a:solidFill>
              <a:latin typeface="Arial"/>
              <a:ea typeface="Arial"/>
              <a:cs typeface="Arial"/>
              <a:sym typeface="Arial"/>
            </a:endParaRPr>
          </a:p>
          <a:p>
            <a:pPr marL="622300" marR="0" lvl="1" indent="-285750" algn="l" rtl="0">
              <a:lnSpc>
                <a:spcPct val="100000"/>
              </a:lnSpc>
              <a:spcBef>
                <a:spcPts val="0"/>
              </a:spcBef>
              <a:spcAft>
                <a:spcPts val="0"/>
              </a:spcAft>
              <a:buClr>
                <a:srgbClr val="000000"/>
              </a:buClr>
              <a:buSzPts val="2000"/>
              <a:buFont typeface="Courier New"/>
              <a:buChar char="o"/>
            </a:pPr>
            <a:r>
              <a:rPr lang="en" sz="2000" b="0" i="0" u="none" strike="noStrike" cap="none" dirty="0">
                <a:solidFill>
                  <a:srgbClr val="000000"/>
                </a:solidFill>
                <a:latin typeface="Calibri"/>
                <a:ea typeface="Calibri"/>
                <a:cs typeface="Calibri"/>
                <a:sym typeface="Calibri"/>
              </a:rPr>
              <a:t>Ano da COP (COP22)</a:t>
            </a:r>
            <a:endParaRPr sz="1400" b="0" i="0" u="none" strike="noStrike" cap="none" dirty="0">
              <a:solidFill>
                <a:srgbClr val="000000"/>
              </a:solidFill>
              <a:latin typeface="Arial"/>
              <a:ea typeface="Arial"/>
              <a:cs typeface="Arial"/>
              <a:sym typeface="Arial"/>
            </a:endParaRPr>
          </a:p>
          <a:p>
            <a:pPr marL="622300" marR="0" lvl="1" indent="-285750" algn="l" rtl="0">
              <a:lnSpc>
                <a:spcPct val="100000"/>
              </a:lnSpc>
              <a:spcBef>
                <a:spcPts val="0"/>
              </a:spcBef>
              <a:spcAft>
                <a:spcPts val="0"/>
              </a:spcAft>
              <a:buClr>
                <a:srgbClr val="000000"/>
              </a:buClr>
              <a:buSzPts val="2000"/>
              <a:buFont typeface="Courier New"/>
              <a:buChar char="o"/>
            </a:pPr>
            <a:r>
              <a:rPr lang="en" sz="2000" b="0" i="0" u="none" strike="noStrike" cap="none" dirty="0">
                <a:solidFill>
                  <a:srgbClr val="000000"/>
                </a:solidFill>
                <a:latin typeface="Calibri"/>
                <a:ea typeface="Calibri"/>
                <a:cs typeface="Calibri"/>
                <a:sym typeface="Calibri"/>
              </a:rPr>
              <a:t>Mecanismo de Financiamento</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libri"/>
                <a:ea typeface="Calibri"/>
                <a:cs typeface="Calibri"/>
                <a:sym typeface="Calibri"/>
              </a:rPr>
              <a:t>Solicitar modelo de </a:t>
            </a:r>
            <a:r>
              <a:rPr lang="en-US" sz="2000" b="0" i="0" u="none" strike="noStrike" cap="none" dirty="0">
                <a:solidFill>
                  <a:srgbClr val="000000"/>
                </a:solidFill>
                <a:latin typeface="Calibri"/>
                <a:ea typeface="Calibri"/>
                <a:cs typeface="Calibri"/>
                <a:sym typeface="Calibri"/>
              </a:rPr>
              <a:t>HRH</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libri"/>
                <a:ea typeface="Calibri"/>
                <a:cs typeface="Calibri"/>
                <a:sym typeface="Calibri"/>
              </a:rPr>
              <a:t>Carregar modelo de </a:t>
            </a:r>
            <a:r>
              <a:rPr lang="en-US" sz="2000" b="0" i="0" u="none" strike="noStrike" cap="none" dirty="0">
                <a:solidFill>
                  <a:srgbClr val="000000"/>
                </a:solidFill>
                <a:latin typeface="Calibri"/>
                <a:ea typeface="Calibri"/>
                <a:cs typeface="Calibri"/>
                <a:sym typeface="Calibri"/>
              </a:rPr>
              <a:t>HRH</a:t>
            </a:r>
            <a:endParaRPr sz="2000" b="0" i="0" u="none" strike="noStrike" cap="none" dirty="0">
              <a:solidFill>
                <a:srgbClr val="000000"/>
              </a:solidFill>
              <a:latin typeface="Calibri"/>
              <a:ea typeface="Calibri"/>
              <a:cs typeface="Calibri"/>
              <a:sym typeface="Calibri"/>
            </a:endParaRPr>
          </a:p>
        </p:txBody>
      </p:sp>
      <p:pic>
        <p:nvPicPr>
          <p:cNvPr id="1182" name="Google Shape;1182;p88"/>
          <p:cNvPicPr preferRelativeResize="0"/>
          <p:nvPr/>
        </p:nvPicPr>
        <p:blipFill rotWithShape="1">
          <a:blip r:embed="rId3">
            <a:alphaModFix/>
          </a:blip>
          <a:srcRect/>
          <a:stretch/>
        </p:blipFill>
        <p:spPr>
          <a:xfrm>
            <a:off x="350765" y="948053"/>
            <a:ext cx="6241504" cy="2190895"/>
          </a:xfrm>
          <a:prstGeom prst="rect">
            <a:avLst/>
          </a:prstGeom>
          <a:noFill/>
          <a:ln w="9525" cap="flat" cmpd="sng">
            <a:solidFill>
              <a:schemeClr val="dk1"/>
            </a:solidFill>
            <a:prstDash val="solid"/>
            <a:round/>
            <a:headEnd type="none" w="sm" len="sm"/>
            <a:tailEnd type="none" w="sm" len="sm"/>
          </a:ln>
        </p:spPr>
      </p:pic>
      <p:sp>
        <p:nvSpPr>
          <p:cNvPr id="1183" name="Google Shape;1183;p88"/>
          <p:cNvSpPr/>
          <p:nvPr/>
        </p:nvSpPr>
        <p:spPr>
          <a:xfrm>
            <a:off x="323698" y="1309875"/>
            <a:ext cx="1677300" cy="16521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4" name="Google Shape;1184;p88"/>
          <p:cNvSpPr txBox="1">
            <a:spLocks noGrp="1"/>
          </p:cNvSpPr>
          <p:nvPr>
            <p:ph type="title"/>
          </p:nvPr>
        </p:nvSpPr>
        <p:spPr>
          <a:xfrm>
            <a:off x="274575" y="560225"/>
            <a:ext cx="87570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400"/>
              <a:buNone/>
            </a:pPr>
            <a:r>
              <a:rPr lang="en" dirty="0">
                <a:solidFill>
                  <a:schemeClr val="dk2"/>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4"/>
                  </a:ext>
                </a:extLst>
              </a:rPr>
              <a:t>Download e upload do modelo HRH</a:t>
            </a:r>
            <a:endParaRPr dirty="0">
              <a:solidFill>
                <a:schemeClr val="dk2"/>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5"/>
                </a:ext>
              </a:extLst>
            </a:endParaRPr>
          </a:p>
          <a:p>
            <a:pPr marL="0" lvl="0" indent="0" algn="l" rtl="0">
              <a:lnSpc>
                <a:spcPct val="90000"/>
              </a:lnSpc>
              <a:spcBef>
                <a:spcPts val="800"/>
              </a:spcBef>
              <a:spcAft>
                <a:spcPts val="800"/>
              </a:spcAft>
              <a:buSzPts val="1400"/>
              <a:buNone/>
            </a:pPr>
            <a:r>
              <a:rPr lang="en" sz="2500" b="0" dirty="0">
                <a:solidFill>
                  <a:schemeClr val="dk2"/>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6"/>
                  </a:ext>
                </a:extLst>
              </a:rPr>
              <a:t>PASSO 3: </a:t>
            </a:r>
            <a:r>
              <a:rPr lang="en" b="0" dirty="0">
                <a:solidFill>
                  <a:schemeClr val="dk2"/>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7"/>
                  </a:ext>
                </a:extLst>
              </a:rPr>
              <a:t>Processador HRH</a:t>
            </a:r>
            <a:endParaRPr sz="1600" b="0" dirty="0">
              <a:solidFill>
                <a:schemeClr val="dk2"/>
              </a:solidFill>
              <a:latin typeface="Arial"/>
              <a:ea typeface="Arial"/>
              <a:cs typeface="Arial"/>
              <a:sym typeface="Arial"/>
            </a:endParaRPr>
          </a:p>
        </p:txBody>
      </p:sp>
      <p:sp>
        <p:nvSpPr>
          <p:cNvPr id="1185" name="Google Shape;1185;p8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107</a:t>
            </a:fld>
            <a:endParaRPr/>
          </a:p>
        </p:txBody>
      </p:sp>
      <p:sp>
        <p:nvSpPr>
          <p:cNvPr id="1186" name="Google Shape;1186;p88"/>
          <p:cNvSpPr txBox="1"/>
          <p:nvPr/>
        </p:nvSpPr>
        <p:spPr>
          <a:xfrm>
            <a:off x="436650" y="1966575"/>
            <a:ext cx="1184100" cy="338700"/>
          </a:xfrm>
          <a:prstGeom prst="rect">
            <a:avLst/>
          </a:prstGeom>
          <a:solidFill>
            <a:srgbClr val="F3F3F3"/>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COP 22 (EF23)</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1" name="Google Shape;1191;p89"/>
          <p:cNvSpPr txBox="1">
            <a:spLocks noGrp="1"/>
          </p:cNvSpPr>
          <p:nvPr>
            <p:ph type="body" idx="1"/>
          </p:nvPr>
        </p:nvSpPr>
        <p:spPr>
          <a:xfrm>
            <a:off x="685800" y="1591462"/>
            <a:ext cx="7772400" cy="31749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800"/>
              </a:spcAft>
              <a:buClr>
                <a:schemeClr val="lt1"/>
              </a:buClr>
              <a:buSzPts val="3200"/>
              <a:buFont typeface="Calibri"/>
              <a:buNone/>
            </a:pPr>
            <a:r>
              <a:rPr lang="en"/>
              <a:t>Modelo de pedido de parceiro</a:t>
            </a:r>
            <a:endParaRPr/>
          </a:p>
        </p:txBody>
      </p:sp>
      <p:pic>
        <p:nvPicPr>
          <p:cNvPr id="1192" name="Google Shape;1192;p89"/>
          <p:cNvPicPr preferRelativeResize="0"/>
          <p:nvPr/>
        </p:nvPicPr>
        <p:blipFill rotWithShape="1">
          <a:blip r:embed="rId3">
            <a:alphaModFix/>
          </a:blip>
          <a:srcRect/>
          <a:stretch/>
        </p:blipFill>
        <p:spPr>
          <a:xfrm>
            <a:off x="101676" y="1100388"/>
            <a:ext cx="6682357" cy="2033761"/>
          </a:xfrm>
          <a:prstGeom prst="rect">
            <a:avLst/>
          </a:prstGeom>
          <a:noFill/>
          <a:ln w="9525" cap="flat" cmpd="sng">
            <a:solidFill>
              <a:schemeClr val="dk1"/>
            </a:solidFill>
            <a:prstDash val="solid"/>
            <a:round/>
            <a:headEnd type="none" w="sm" len="sm"/>
            <a:tailEnd type="none" w="sm" len="sm"/>
          </a:ln>
        </p:spPr>
      </p:pic>
      <p:pic>
        <p:nvPicPr>
          <p:cNvPr id="1193" name="Google Shape;1193;p89"/>
          <p:cNvPicPr preferRelativeResize="0"/>
          <p:nvPr/>
        </p:nvPicPr>
        <p:blipFill rotWithShape="1">
          <a:blip r:embed="rId4">
            <a:alphaModFix/>
          </a:blip>
          <a:srcRect/>
          <a:stretch/>
        </p:blipFill>
        <p:spPr>
          <a:xfrm>
            <a:off x="4597675" y="1864180"/>
            <a:ext cx="1914310" cy="300445"/>
          </a:xfrm>
          <a:prstGeom prst="rect">
            <a:avLst/>
          </a:prstGeom>
          <a:noFill/>
          <a:ln w="19050" cap="flat" cmpd="sng">
            <a:solidFill>
              <a:srgbClr val="FF0000"/>
            </a:solidFill>
            <a:prstDash val="solid"/>
            <a:round/>
            <a:headEnd type="none" w="sm" len="sm"/>
            <a:tailEnd type="none" w="sm" len="sm"/>
          </a:ln>
        </p:spPr>
      </p:pic>
      <p:sp>
        <p:nvSpPr>
          <p:cNvPr id="1194" name="Google Shape;1194;p89"/>
          <p:cNvSpPr txBox="1"/>
          <p:nvPr/>
        </p:nvSpPr>
        <p:spPr>
          <a:xfrm>
            <a:off x="5295942" y="3337714"/>
            <a:ext cx="2962200" cy="1538883"/>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libri"/>
                <a:ea typeface="Calibri"/>
                <a:cs typeface="Calibri"/>
                <a:sym typeface="Calibri"/>
              </a:rPr>
              <a:t>Clique no icone </a:t>
            </a:r>
            <a:r>
              <a:rPr lang="en" sz="2000" b="1" i="0" u="none" strike="noStrike" cap="none" dirty="0">
                <a:solidFill>
                  <a:srgbClr val="000000"/>
                </a:solidFill>
                <a:latin typeface="Calibri"/>
                <a:ea typeface="Calibri"/>
                <a:cs typeface="Calibri"/>
                <a:sym typeface="Calibri"/>
              </a:rPr>
              <a:t>Request Template </a:t>
            </a:r>
            <a:r>
              <a:rPr lang="en" sz="2000" b="0" i="0" u="none" strike="noStrike" cap="none" dirty="0">
                <a:solidFill>
                  <a:srgbClr val="000000"/>
                </a:solidFill>
                <a:latin typeface="Calibri"/>
                <a:ea typeface="Calibri"/>
                <a:cs typeface="Calibri"/>
                <a:sym typeface="Calibri"/>
              </a:rPr>
              <a:t>sob o campo Status.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000"/>
              <a:buFont typeface="Arial"/>
              <a:buChar char="•"/>
            </a:pPr>
            <a:r>
              <a:rPr lang="en" sz="2000" b="0" i="0" u="none" strike="noStrike" cap="none" dirty="0">
                <a:solidFill>
                  <a:srgbClr val="000000"/>
                </a:solidFill>
                <a:latin typeface="Calibri"/>
                <a:ea typeface="Calibri"/>
                <a:cs typeface="Calibri"/>
                <a:sym typeface="Calibri"/>
              </a:rPr>
              <a:t>Guarde o modelo no seu computador</a:t>
            </a:r>
            <a:endParaRPr sz="1400" b="0" i="0" u="none" strike="noStrike" cap="none" dirty="0">
              <a:solidFill>
                <a:srgbClr val="000000"/>
              </a:solidFill>
              <a:latin typeface="Arial"/>
              <a:ea typeface="Arial"/>
              <a:cs typeface="Arial"/>
              <a:sym typeface="Arial"/>
            </a:endParaRPr>
          </a:p>
        </p:txBody>
      </p:sp>
      <p:grpSp>
        <p:nvGrpSpPr>
          <p:cNvPr id="1195" name="Google Shape;1195;p89"/>
          <p:cNvGrpSpPr/>
          <p:nvPr/>
        </p:nvGrpSpPr>
        <p:grpSpPr>
          <a:xfrm>
            <a:off x="709534" y="3134149"/>
            <a:ext cx="3731838" cy="1812557"/>
            <a:chOff x="709534" y="3772465"/>
            <a:chExt cx="3731838" cy="2416742"/>
          </a:xfrm>
        </p:grpSpPr>
        <p:pic>
          <p:nvPicPr>
            <p:cNvPr id="1196" name="Google Shape;1196;p89"/>
            <p:cNvPicPr preferRelativeResize="0"/>
            <p:nvPr/>
          </p:nvPicPr>
          <p:blipFill rotWithShape="1">
            <a:blip r:embed="rId5">
              <a:alphaModFix/>
            </a:blip>
            <a:srcRect/>
            <a:stretch/>
          </p:blipFill>
          <p:spPr>
            <a:xfrm>
              <a:off x="709534" y="3772465"/>
              <a:ext cx="3731838" cy="2416742"/>
            </a:xfrm>
            <a:prstGeom prst="rect">
              <a:avLst/>
            </a:prstGeom>
            <a:noFill/>
            <a:ln w="9525" cap="flat" cmpd="sng">
              <a:solidFill>
                <a:schemeClr val="dk1"/>
              </a:solidFill>
              <a:prstDash val="solid"/>
              <a:round/>
              <a:headEnd type="none" w="sm" len="sm"/>
              <a:tailEnd type="none" w="sm" len="sm"/>
            </a:ln>
          </p:spPr>
        </p:pic>
        <p:pic>
          <p:nvPicPr>
            <p:cNvPr id="1197" name="Google Shape;1197;p89"/>
            <p:cNvPicPr preferRelativeResize="0"/>
            <p:nvPr/>
          </p:nvPicPr>
          <p:blipFill rotWithShape="1">
            <a:blip r:embed="rId6">
              <a:alphaModFix/>
            </a:blip>
            <a:srcRect/>
            <a:stretch/>
          </p:blipFill>
          <p:spPr>
            <a:xfrm>
              <a:off x="1564105" y="4319452"/>
              <a:ext cx="2790182" cy="1132114"/>
            </a:xfrm>
            <a:prstGeom prst="rect">
              <a:avLst/>
            </a:prstGeom>
            <a:noFill/>
            <a:ln w="9525" cap="flat" cmpd="sng">
              <a:solidFill>
                <a:schemeClr val="dk1"/>
              </a:solidFill>
              <a:prstDash val="solid"/>
              <a:round/>
              <a:headEnd type="none" w="sm" len="sm"/>
              <a:tailEnd type="none" w="sm" len="sm"/>
            </a:ln>
          </p:spPr>
        </p:pic>
      </p:grpSp>
      <p:sp>
        <p:nvSpPr>
          <p:cNvPr id="1198" name="Google Shape;1198;p89"/>
          <p:cNvSpPr txBox="1">
            <a:spLocks noGrp="1"/>
          </p:cNvSpPr>
          <p:nvPr>
            <p:ph type="title"/>
          </p:nvPr>
        </p:nvSpPr>
        <p:spPr>
          <a:xfrm>
            <a:off x="101674" y="570000"/>
            <a:ext cx="885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400"/>
              <a:buNone/>
            </a:pPr>
            <a:r>
              <a:rPr lang="en" dirty="0">
                <a:solidFill>
                  <a:schemeClr val="dk2"/>
                </a:solidFill>
              </a:rPr>
              <a:t>Download e upload do modelo HRH</a:t>
            </a:r>
            <a:endParaRPr dirty="0">
              <a:solidFill>
                <a:schemeClr val="dk2"/>
              </a:solidFill>
            </a:endParaRPr>
          </a:p>
          <a:p>
            <a:pPr marL="0" lvl="0" indent="0" algn="l" rtl="0">
              <a:lnSpc>
                <a:spcPct val="90000"/>
              </a:lnSpc>
              <a:spcBef>
                <a:spcPts val="800"/>
              </a:spcBef>
              <a:spcAft>
                <a:spcPts val="800"/>
              </a:spcAft>
              <a:buSzPts val="1400"/>
              <a:buNone/>
            </a:pPr>
            <a:r>
              <a:rPr lang="en" sz="2500" b="0" dirty="0">
                <a:solidFill>
                  <a:schemeClr val="dk2"/>
                </a:solidFill>
                <a:latin typeface="Arial"/>
                <a:ea typeface="Arial"/>
                <a:cs typeface="Arial"/>
                <a:sym typeface="Arial"/>
              </a:rPr>
              <a:t>PASSO 4: </a:t>
            </a:r>
            <a:r>
              <a:rPr lang="en" b="0" dirty="0">
                <a:solidFill>
                  <a:schemeClr val="dk2"/>
                </a:solidFill>
                <a:latin typeface="Arial"/>
                <a:ea typeface="Arial"/>
                <a:cs typeface="Arial"/>
                <a:sym typeface="Arial"/>
              </a:rPr>
              <a:t>Modelo de download de parceiro</a:t>
            </a:r>
            <a:endParaRPr sz="1600" b="0" dirty="0">
              <a:solidFill>
                <a:schemeClr val="dk2"/>
              </a:solidFill>
              <a:latin typeface="Arial"/>
              <a:ea typeface="Arial"/>
              <a:cs typeface="Arial"/>
              <a:sym typeface="Arial"/>
            </a:endParaRPr>
          </a:p>
        </p:txBody>
      </p:sp>
      <p:sp>
        <p:nvSpPr>
          <p:cNvPr id="1199" name="Google Shape;1199;p8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108</a:t>
            </a:fld>
            <a:endParaRPr/>
          </a:p>
        </p:txBody>
      </p:sp>
      <p:pic>
        <p:nvPicPr>
          <p:cNvPr id="1200" name="Google Shape;1200;p89"/>
          <p:cNvPicPr preferRelativeResize="0"/>
          <p:nvPr/>
        </p:nvPicPr>
        <p:blipFill rotWithShape="1">
          <a:blip r:embed="rId7">
            <a:alphaModFix/>
          </a:blip>
          <a:srcRect/>
          <a:stretch/>
        </p:blipFill>
        <p:spPr>
          <a:xfrm>
            <a:off x="156425" y="1385900"/>
            <a:ext cx="1119925" cy="109110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90"/>
          <p:cNvSpPr txBox="1">
            <a:spLocks noGrp="1"/>
          </p:cNvSpPr>
          <p:nvPr>
            <p:ph type="title"/>
          </p:nvPr>
        </p:nvSpPr>
        <p:spPr>
          <a:xfrm>
            <a:off x="101674" y="570000"/>
            <a:ext cx="885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400"/>
              <a:buNone/>
            </a:pPr>
            <a:r>
              <a:rPr lang="en">
                <a:solidFill>
                  <a:schemeClr val="dk2"/>
                </a:solidFill>
              </a:rPr>
              <a:t>Download e upload do modelo HRH</a:t>
            </a:r>
            <a:endParaRPr>
              <a:solidFill>
                <a:schemeClr val="dk2"/>
              </a:solidFill>
            </a:endParaRPr>
          </a:p>
          <a:p>
            <a:pPr marL="0" lvl="0" indent="0" algn="l" rtl="0">
              <a:lnSpc>
                <a:spcPct val="90000"/>
              </a:lnSpc>
              <a:spcBef>
                <a:spcPts val="800"/>
              </a:spcBef>
              <a:spcAft>
                <a:spcPts val="800"/>
              </a:spcAft>
              <a:buSzPts val="1400"/>
              <a:buNone/>
            </a:pPr>
            <a:r>
              <a:rPr lang="en" sz="2500" b="0">
                <a:solidFill>
                  <a:schemeClr val="dk2"/>
                </a:solidFill>
                <a:latin typeface="Arial"/>
                <a:ea typeface="Arial"/>
                <a:cs typeface="Arial"/>
                <a:sym typeface="Arial"/>
              </a:rPr>
              <a:t>PASSO 5:</a:t>
            </a:r>
            <a:r>
              <a:rPr lang="en" b="0">
                <a:solidFill>
                  <a:schemeClr val="dk2"/>
                </a:solidFill>
                <a:latin typeface="Arial"/>
                <a:ea typeface="Arial"/>
                <a:cs typeface="Arial"/>
                <a:sym typeface="Arial"/>
              </a:rPr>
              <a:t>Complete o modelo</a:t>
            </a:r>
            <a:endParaRPr sz="1600" b="0">
              <a:solidFill>
                <a:schemeClr val="dk2"/>
              </a:solidFill>
              <a:latin typeface="Arial"/>
              <a:ea typeface="Arial"/>
              <a:cs typeface="Arial"/>
              <a:sym typeface="Arial"/>
            </a:endParaRPr>
          </a:p>
        </p:txBody>
      </p:sp>
      <p:sp>
        <p:nvSpPr>
          <p:cNvPr id="1206" name="Google Shape;1206;p9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109</a:t>
            </a:fld>
            <a:endParaRPr/>
          </a:p>
        </p:txBody>
      </p:sp>
      <p:sp>
        <p:nvSpPr>
          <p:cNvPr id="1207" name="Google Shape;1207;p90"/>
          <p:cNvSpPr txBox="1"/>
          <p:nvPr/>
        </p:nvSpPr>
        <p:spPr>
          <a:xfrm>
            <a:off x="1125725" y="2810725"/>
            <a:ext cx="6804300" cy="2400627"/>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000000"/>
                </a:solidFill>
                <a:latin typeface="Arial"/>
                <a:ea typeface="Arial"/>
                <a:cs typeface="Arial"/>
                <a:sym typeface="Arial"/>
              </a:rPr>
              <a:t>Lembre-se! Preencha os dois primeiros separadores (folha de rosto e lista de funcionários)</a:t>
            </a:r>
            <a:endParaRPr sz="1600" b="0" i="0" u="none" strike="noStrike" cap="none" dirty="0">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000000"/>
                </a:solidFill>
                <a:latin typeface="Arial"/>
                <a:ea typeface="Arial"/>
                <a:cs typeface="Arial"/>
                <a:sym typeface="Arial"/>
              </a:rPr>
              <a:t>Para preencher o modelo, siga as instruções descritas anteriormente nesta apresentação e no Inventário de </a:t>
            </a:r>
            <a:r>
              <a:rPr lang="en-US" sz="1600" b="0" i="0" u="none" strike="noStrike" cap="none" dirty="0">
                <a:solidFill>
                  <a:srgbClr val="000000"/>
                </a:solidFill>
                <a:latin typeface="Arial"/>
                <a:ea typeface="Arial"/>
                <a:cs typeface="Arial"/>
                <a:sym typeface="Arial"/>
              </a:rPr>
              <a:t>HRH</a:t>
            </a:r>
            <a:r>
              <a:rPr lang="en" sz="1600" b="0" i="0" u="none" strike="noStrike" cap="none" dirty="0">
                <a:solidFill>
                  <a:srgbClr val="000000"/>
                </a:solidFill>
                <a:latin typeface="Arial"/>
                <a:ea typeface="Arial"/>
                <a:cs typeface="Arial"/>
                <a:sym typeface="Arial"/>
              </a:rPr>
              <a:t> </a:t>
            </a:r>
            <a:r>
              <a:rPr lang="en" sz="1600" b="0" i="0" u="sng" strike="noStrike" cap="none" dirty="0">
                <a:solidFill>
                  <a:schemeClr val="hlink"/>
                </a:solidFill>
                <a:latin typeface="Arial"/>
                <a:ea typeface="Arial"/>
                <a:cs typeface="Arial"/>
                <a:sym typeface="Arial"/>
                <a:hlinkClick r:id="rId3"/>
              </a:rPr>
              <a:t>Manual</a:t>
            </a:r>
            <a:endParaRPr sz="1600" b="0" i="0" u="none" strike="noStrike" cap="none" dirty="0">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000000"/>
                </a:solidFill>
                <a:latin typeface="Arial"/>
                <a:ea typeface="Arial"/>
                <a:cs typeface="Arial"/>
                <a:sym typeface="Arial"/>
              </a:rPr>
              <a:t>Enviar um modelo por mecanismo</a:t>
            </a:r>
            <a:endParaRPr sz="1600" b="0" i="0" u="none" strike="noStrike" cap="none" dirty="0">
              <a:solidFill>
                <a:srgbClr val="000000"/>
              </a:solidFill>
              <a:latin typeface="Arial"/>
              <a:ea typeface="Arial"/>
              <a:cs typeface="Arial"/>
              <a:sym typeface="Arial"/>
            </a:endParaRPr>
          </a:p>
          <a:p>
            <a:pPr marL="914400" marR="0" lvl="1" indent="-330200" algn="l" rtl="0">
              <a:lnSpc>
                <a:spcPct val="100000"/>
              </a:lnSpc>
              <a:spcBef>
                <a:spcPts val="0"/>
              </a:spcBef>
              <a:spcAft>
                <a:spcPts val="0"/>
              </a:spcAft>
              <a:buClr>
                <a:srgbClr val="000000"/>
              </a:buClr>
              <a:buSzPts val="1600"/>
              <a:buFont typeface="Arial"/>
              <a:buChar char="○"/>
            </a:pPr>
            <a:r>
              <a:rPr lang="en" sz="1600" b="0" i="0" u="none" strike="noStrike" cap="none" dirty="0">
                <a:solidFill>
                  <a:srgbClr val="000000"/>
                </a:solidFill>
                <a:latin typeface="Arial"/>
                <a:ea typeface="Arial"/>
                <a:cs typeface="Arial"/>
                <a:sym typeface="Arial"/>
              </a:rPr>
              <a:t>Consolidar os dados de pessoal dos sub-beneficiários e os dados de pessoal principal no separador da lista de funcionários</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pic>
        <p:nvPicPr>
          <p:cNvPr id="1208" name="Google Shape;1208;p90"/>
          <p:cNvPicPr preferRelativeResize="0"/>
          <p:nvPr/>
        </p:nvPicPr>
        <p:blipFill>
          <a:blip r:embed="rId4">
            <a:alphaModFix/>
          </a:blip>
          <a:stretch>
            <a:fillRect/>
          </a:stretch>
        </p:blipFill>
        <p:spPr>
          <a:xfrm>
            <a:off x="152400" y="1188375"/>
            <a:ext cx="8839197" cy="11207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53EC-FEAD-1719-92B7-C85C9BD8F5B5}"/>
              </a:ext>
            </a:extLst>
          </p:cNvPr>
          <p:cNvSpPr>
            <a:spLocks noGrp="1"/>
          </p:cNvSpPr>
          <p:nvPr>
            <p:ph type="ctrTitle"/>
          </p:nvPr>
        </p:nvSpPr>
        <p:spPr>
          <a:xfrm>
            <a:off x="839390" y="1608426"/>
            <a:ext cx="7465219" cy="1200300"/>
          </a:xfrm>
        </p:spPr>
        <p:txBody>
          <a:bodyPr/>
          <a:lstStyle/>
          <a:p>
            <a:pPr algn="ctr"/>
            <a:r>
              <a:rPr lang="en-US" dirty="0">
                <a:solidFill>
                  <a:schemeClr val="bg1"/>
                </a:solidFill>
              </a:rPr>
              <a:t>Obrigado e </a:t>
            </a:r>
            <a:r>
              <a:rPr lang="en-US" dirty="0" err="1">
                <a:solidFill>
                  <a:schemeClr val="bg1"/>
                </a:solidFill>
              </a:rPr>
              <a:t>bom</a:t>
            </a:r>
            <a:r>
              <a:rPr lang="en-US" dirty="0">
                <a:solidFill>
                  <a:schemeClr val="bg1"/>
                </a:solidFill>
              </a:rPr>
              <a:t> webinar</a:t>
            </a:r>
          </a:p>
        </p:txBody>
      </p:sp>
    </p:spTree>
    <p:extLst>
      <p:ext uri="{BB962C8B-B14F-4D97-AF65-F5344CB8AC3E}">
        <p14:creationId xmlns:p14="http://schemas.microsoft.com/office/powerpoint/2010/main" val="25909903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pic>
        <p:nvPicPr>
          <p:cNvPr id="1213" name="Google Shape;1213;p91"/>
          <p:cNvPicPr preferRelativeResize="0"/>
          <p:nvPr/>
        </p:nvPicPr>
        <p:blipFill rotWithShape="1">
          <a:blip r:embed="rId3">
            <a:alphaModFix/>
          </a:blip>
          <a:srcRect/>
          <a:stretch/>
        </p:blipFill>
        <p:spPr>
          <a:xfrm>
            <a:off x="101676" y="1176588"/>
            <a:ext cx="6682357" cy="2033761"/>
          </a:xfrm>
          <a:prstGeom prst="rect">
            <a:avLst/>
          </a:prstGeom>
          <a:noFill/>
          <a:ln w="9525" cap="flat" cmpd="sng">
            <a:solidFill>
              <a:schemeClr val="dk1"/>
            </a:solidFill>
            <a:prstDash val="solid"/>
            <a:round/>
            <a:headEnd type="none" w="sm" len="sm"/>
            <a:tailEnd type="none" w="sm" len="sm"/>
          </a:ln>
        </p:spPr>
      </p:pic>
      <p:sp>
        <p:nvSpPr>
          <p:cNvPr id="1214" name="Google Shape;1214;p91"/>
          <p:cNvSpPr txBox="1"/>
          <p:nvPr/>
        </p:nvSpPr>
        <p:spPr>
          <a:xfrm>
            <a:off x="4632650" y="3241625"/>
            <a:ext cx="4359000" cy="1754700"/>
          </a:xfrm>
          <a:prstGeom prst="rect">
            <a:avLst/>
          </a:prstGeom>
          <a:noFill/>
          <a:ln>
            <a:noFill/>
          </a:ln>
        </p:spPr>
        <p:txBody>
          <a:bodyPr spcFirstLastPara="1" wrap="square" lIns="0" tIns="0" rIns="0" bIns="0" anchor="t" anchorCtr="0">
            <a:spAutoFit/>
          </a:bodyPr>
          <a:lstStyle/>
          <a:p>
            <a:pPr marL="285750" marR="0" lvl="0" indent="-279400" algn="l" rtl="0">
              <a:lnSpc>
                <a:spcPct val="100000"/>
              </a:lnSpc>
              <a:spcBef>
                <a:spcPts val="0"/>
              </a:spcBef>
              <a:spcAft>
                <a:spcPts val="0"/>
              </a:spcAft>
              <a:buClr>
                <a:srgbClr val="000000"/>
              </a:buClr>
              <a:buSzPts val="1900"/>
              <a:buFont typeface="Arial"/>
              <a:buChar char="•"/>
            </a:pPr>
            <a:r>
              <a:rPr lang="en" sz="1900" b="0" i="0" u="none" strike="noStrike" cap="none" dirty="0">
                <a:solidFill>
                  <a:srgbClr val="000000"/>
                </a:solidFill>
                <a:latin typeface="Calibri"/>
                <a:ea typeface="Calibri"/>
                <a:cs typeface="Calibri"/>
                <a:sym typeface="Calibri"/>
              </a:rPr>
              <a:t>Clique no icon </a:t>
            </a:r>
            <a:r>
              <a:rPr lang="en" sz="1900" b="1" dirty="0">
                <a:latin typeface="Calibri"/>
                <a:ea typeface="Calibri"/>
                <a:cs typeface="Calibri"/>
                <a:sym typeface="Calibri"/>
              </a:rPr>
              <a:t>Upload Template </a:t>
            </a:r>
            <a:r>
              <a:rPr lang="en" sz="1900" b="0" i="0" u="none" strike="noStrike" cap="none" dirty="0">
                <a:solidFill>
                  <a:srgbClr val="000000"/>
                </a:solidFill>
                <a:latin typeface="Calibri"/>
                <a:ea typeface="Calibri"/>
                <a:cs typeface="Calibri"/>
                <a:sym typeface="Calibri"/>
              </a:rPr>
              <a:t>íno campo de upload do Parceiro Prime</a:t>
            </a:r>
            <a:endParaRPr sz="1300" b="0" i="0" u="none" strike="noStrike" cap="none" dirty="0">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900"/>
              <a:buFont typeface="Arial"/>
              <a:buChar char="•"/>
            </a:pPr>
            <a:r>
              <a:rPr lang="en" sz="1900" b="0" i="0" u="none" strike="noStrike" cap="none" dirty="0">
                <a:solidFill>
                  <a:srgbClr val="000000"/>
                </a:solidFill>
                <a:latin typeface="Calibri"/>
                <a:ea typeface="Calibri"/>
                <a:cs typeface="Calibri"/>
                <a:sym typeface="Calibri"/>
              </a:rPr>
              <a:t>Seleccione o documento e aguarde pelo ficheiro fazer upload.</a:t>
            </a:r>
            <a:endParaRPr sz="1300" b="0" i="0" u="none" strike="noStrike" cap="none" dirty="0">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900"/>
              <a:buFont typeface="Arial"/>
              <a:buChar char="•"/>
            </a:pPr>
            <a:r>
              <a:rPr lang="en" sz="1900" b="0" i="0" u="none" strike="noStrike" cap="none" dirty="0">
                <a:solidFill>
                  <a:srgbClr val="000000"/>
                </a:solidFill>
                <a:latin typeface="Calibri"/>
                <a:ea typeface="Calibri"/>
                <a:cs typeface="Calibri"/>
                <a:sym typeface="Calibri"/>
              </a:rPr>
              <a:t>Clique </a:t>
            </a:r>
            <a:r>
              <a:rPr lang="en" sz="1900" b="1" i="0" u="none" strike="noStrike" cap="none" dirty="0">
                <a:solidFill>
                  <a:srgbClr val="000000"/>
                </a:solidFill>
                <a:latin typeface="Calibri"/>
                <a:ea typeface="Calibri"/>
                <a:cs typeface="Calibri"/>
                <a:sym typeface="Calibri"/>
              </a:rPr>
              <a:t>Carregar modelo de </a:t>
            </a:r>
            <a:r>
              <a:rPr lang="en-US" sz="1900" b="1" i="0" u="none" strike="noStrike" cap="none" dirty="0">
                <a:solidFill>
                  <a:srgbClr val="000000"/>
                </a:solidFill>
                <a:latin typeface="Calibri"/>
                <a:ea typeface="Calibri"/>
                <a:cs typeface="Calibri"/>
                <a:sym typeface="Calibri"/>
              </a:rPr>
              <a:t>HRH</a:t>
            </a:r>
            <a:endParaRPr sz="1900" b="1" i="0" u="none" strike="noStrike" cap="none" dirty="0">
              <a:solidFill>
                <a:srgbClr val="000000"/>
              </a:solidFill>
              <a:latin typeface="Calibri"/>
              <a:ea typeface="Calibri"/>
              <a:cs typeface="Calibri"/>
              <a:sym typeface="Calibri"/>
            </a:endParaRPr>
          </a:p>
          <a:p>
            <a:pPr marL="285750" marR="0" lvl="0" indent="-279400" algn="l" rtl="0">
              <a:lnSpc>
                <a:spcPct val="100000"/>
              </a:lnSpc>
              <a:spcBef>
                <a:spcPts val="0"/>
              </a:spcBef>
              <a:spcAft>
                <a:spcPts val="0"/>
              </a:spcAft>
              <a:buClr>
                <a:srgbClr val="000000"/>
              </a:buClr>
              <a:buSzPts val="1900"/>
              <a:buFont typeface="Arial"/>
              <a:buChar char="•"/>
            </a:pPr>
            <a:r>
              <a:rPr lang="en" sz="1900" b="0" i="0" u="none" strike="noStrike" cap="none" dirty="0">
                <a:solidFill>
                  <a:srgbClr val="000000"/>
                </a:solidFill>
                <a:latin typeface="Calibri"/>
                <a:ea typeface="Calibri"/>
                <a:cs typeface="Calibri"/>
                <a:sym typeface="Calibri"/>
              </a:rPr>
              <a:t>Verifique o status do upload</a:t>
            </a:r>
            <a:endParaRPr sz="1900" b="0" i="0" u="none" strike="noStrike" cap="none" dirty="0">
              <a:solidFill>
                <a:srgbClr val="000000"/>
              </a:solidFill>
              <a:latin typeface="Calibri"/>
              <a:ea typeface="Calibri"/>
              <a:cs typeface="Calibri"/>
              <a:sym typeface="Calibri"/>
            </a:endParaRPr>
          </a:p>
        </p:txBody>
      </p:sp>
      <p:pic>
        <p:nvPicPr>
          <p:cNvPr id="1215" name="Google Shape;1215;p91"/>
          <p:cNvPicPr preferRelativeResize="0"/>
          <p:nvPr/>
        </p:nvPicPr>
        <p:blipFill rotWithShape="1">
          <a:blip r:embed="rId4">
            <a:alphaModFix/>
          </a:blip>
          <a:srcRect/>
          <a:stretch/>
        </p:blipFill>
        <p:spPr>
          <a:xfrm>
            <a:off x="3069451" y="2810075"/>
            <a:ext cx="1914310" cy="285350"/>
          </a:xfrm>
          <a:prstGeom prst="rect">
            <a:avLst/>
          </a:prstGeom>
          <a:noFill/>
          <a:ln w="19050" cap="flat" cmpd="sng">
            <a:solidFill>
              <a:srgbClr val="FF0000"/>
            </a:solidFill>
            <a:prstDash val="solid"/>
            <a:round/>
            <a:headEnd type="none" w="sm" len="sm"/>
            <a:tailEnd type="none" w="sm" len="sm"/>
          </a:ln>
        </p:spPr>
      </p:pic>
      <p:grpSp>
        <p:nvGrpSpPr>
          <p:cNvPr id="1216" name="Google Shape;1216;p91"/>
          <p:cNvGrpSpPr/>
          <p:nvPr/>
        </p:nvGrpSpPr>
        <p:grpSpPr>
          <a:xfrm>
            <a:off x="690885" y="3210349"/>
            <a:ext cx="3673966" cy="1801363"/>
            <a:chOff x="690885" y="3772465"/>
            <a:chExt cx="3673966" cy="2401817"/>
          </a:xfrm>
        </p:grpSpPr>
        <p:pic>
          <p:nvPicPr>
            <p:cNvPr id="1217" name="Google Shape;1217;p91"/>
            <p:cNvPicPr preferRelativeResize="0"/>
            <p:nvPr/>
          </p:nvPicPr>
          <p:blipFill rotWithShape="1">
            <a:blip r:embed="rId5">
              <a:alphaModFix/>
            </a:blip>
            <a:srcRect/>
            <a:stretch/>
          </p:blipFill>
          <p:spPr>
            <a:xfrm>
              <a:off x="690885" y="3772465"/>
              <a:ext cx="3673966" cy="2401817"/>
            </a:xfrm>
            <a:prstGeom prst="rect">
              <a:avLst/>
            </a:prstGeom>
            <a:noFill/>
            <a:ln w="9525" cap="flat" cmpd="sng">
              <a:solidFill>
                <a:schemeClr val="dk1"/>
              </a:solidFill>
              <a:prstDash val="solid"/>
              <a:round/>
              <a:headEnd type="none" w="sm" len="sm"/>
              <a:tailEnd type="none" w="sm" len="sm"/>
            </a:ln>
          </p:spPr>
        </p:pic>
        <p:pic>
          <p:nvPicPr>
            <p:cNvPr id="1218" name="Google Shape;1218;p91"/>
            <p:cNvPicPr preferRelativeResize="0"/>
            <p:nvPr/>
          </p:nvPicPr>
          <p:blipFill rotWithShape="1">
            <a:blip r:embed="rId6">
              <a:alphaModFix/>
            </a:blip>
            <a:srcRect/>
            <a:stretch/>
          </p:blipFill>
          <p:spPr>
            <a:xfrm>
              <a:off x="1522892" y="4553825"/>
              <a:ext cx="2769800" cy="1112130"/>
            </a:xfrm>
            <a:prstGeom prst="rect">
              <a:avLst/>
            </a:prstGeom>
            <a:noFill/>
            <a:ln>
              <a:noFill/>
            </a:ln>
          </p:spPr>
        </p:pic>
      </p:grpSp>
      <p:sp>
        <p:nvSpPr>
          <p:cNvPr id="1219" name="Google Shape;1219;p91"/>
          <p:cNvSpPr txBox="1">
            <a:spLocks noGrp="1"/>
          </p:cNvSpPr>
          <p:nvPr>
            <p:ph type="title"/>
          </p:nvPr>
        </p:nvSpPr>
        <p:spPr>
          <a:xfrm>
            <a:off x="367875" y="687225"/>
            <a:ext cx="84483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lt1"/>
              </a:buClr>
              <a:buSzPts val="3200"/>
              <a:buFont typeface="Calibri"/>
              <a:buNone/>
            </a:pPr>
            <a:r>
              <a:rPr lang="en">
                <a:solidFill>
                  <a:schemeClr val="dk2"/>
                </a:solidFill>
              </a:rPr>
              <a:t>Download e upload do modelo HRH</a:t>
            </a:r>
            <a:endParaRPr>
              <a:solidFill>
                <a:schemeClr val="dk2"/>
              </a:solidFill>
            </a:endParaRPr>
          </a:p>
          <a:p>
            <a:pPr marL="0" lvl="0" indent="0" algn="l" rtl="0">
              <a:lnSpc>
                <a:spcPct val="90000"/>
              </a:lnSpc>
              <a:spcBef>
                <a:spcPts val="800"/>
              </a:spcBef>
              <a:spcAft>
                <a:spcPts val="800"/>
              </a:spcAft>
              <a:buClr>
                <a:schemeClr val="lt1"/>
              </a:buClr>
              <a:buSzPts val="3200"/>
              <a:buFont typeface="Calibri"/>
              <a:buNone/>
            </a:pPr>
            <a:r>
              <a:rPr lang="en" sz="2500" b="0">
                <a:solidFill>
                  <a:schemeClr val="dk2"/>
                </a:solidFill>
                <a:latin typeface="Arial"/>
                <a:ea typeface="Arial"/>
                <a:cs typeface="Arial"/>
                <a:sym typeface="Arial"/>
              </a:rPr>
              <a:t>PASSO 6:</a:t>
            </a:r>
            <a:r>
              <a:rPr lang="en" b="0">
                <a:solidFill>
                  <a:schemeClr val="dk2"/>
                </a:solidFill>
                <a:latin typeface="Arial"/>
                <a:ea typeface="Arial"/>
                <a:cs typeface="Arial"/>
                <a:sym typeface="Arial"/>
              </a:rPr>
              <a:t>Modelo de upload de parceiros</a:t>
            </a:r>
            <a:endParaRPr sz="1600" b="0">
              <a:solidFill>
                <a:schemeClr val="dk2"/>
              </a:solidFill>
              <a:latin typeface="Arial"/>
              <a:ea typeface="Arial"/>
              <a:cs typeface="Arial"/>
              <a:sym typeface="Arial"/>
            </a:endParaRPr>
          </a:p>
        </p:txBody>
      </p:sp>
      <p:sp>
        <p:nvSpPr>
          <p:cNvPr id="1220" name="Google Shape;1220;p91"/>
          <p:cNvSpPr txBox="1">
            <a:spLocks noGrp="1"/>
          </p:cNvSpPr>
          <p:nvPr>
            <p:ph type="sldNum" idx="12"/>
          </p:nvPr>
        </p:nvSpPr>
        <p:spPr>
          <a:xfrm>
            <a:off x="6858000" y="49584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110</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92"/>
          <p:cNvSpPr txBox="1">
            <a:spLocks noGrp="1"/>
          </p:cNvSpPr>
          <p:nvPr>
            <p:ph type="body" idx="4294967295"/>
          </p:nvPr>
        </p:nvSpPr>
        <p:spPr>
          <a:xfrm>
            <a:off x="172515" y="962212"/>
            <a:ext cx="7845300" cy="27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800"/>
              </a:spcAft>
              <a:buClr>
                <a:schemeClr val="dk1"/>
              </a:buClr>
              <a:buSzPts val="2000"/>
              <a:buNone/>
            </a:pPr>
            <a:r>
              <a:rPr lang="en" sz="2000">
                <a:solidFill>
                  <a:schemeClr val="dk1"/>
                </a:solidFill>
              </a:rPr>
              <a:t>Se o seu modelo for carregado com sucesso, verá o seguinte estado:</a:t>
            </a:r>
            <a:endParaRPr>
              <a:solidFill>
                <a:schemeClr val="dk1"/>
              </a:solidFill>
            </a:endParaRPr>
          </a:p>
        </p:txBody>
      </p:sp>
      <p:sp>
        <p:nvSpPr>
          <p:cNvPr id="1226" name="Google Shape;1226;p92"/>
          <p:cNvSpPr txBox="1"/>
          <p:nvPr/>
        </p:nvSpPr>
        <p:spPr>
          <a:xfrm>
            <a:off x="172514" y="2857487"/>
            <a:ext cx="87681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000"/>
              <a:buFont typeface="Arial"/>
              <a:buNone/>
            </a:pPr>
            <a:r>
              <a:rPr lang="en" sz="2000" b="0" i="0" u="none" strike="noStrike" cap="none">
                <a:solidFill>
                  <a:schemeClr val="dk1"/>
                </a:solidFill>
                <a:latin typeface="Calibri"/>
                <a:ea typeface="Calibri"/>
                <a:cs typeface="Calibri"/>
                <a:sym typeface="Calibri"/>
              </a:rPr>
              <a:t>Se houver um erro no modelo carregado, verá o seguinte estado de erro:</a:t>
            </a:r>
            <a:endParaRPr sz="1400" b="0" i="0" u="none" strike="noStrike" cap="none">
              <a:solidFill>
                <a:srgbClr val="000000"/>
              </a:solidFill>
              <a:latin typeface="Arial"/>
              <a:ea typeface="Arial"/>
              <a:cs typeface="Arial"/>
              <a:sym typeface="Arial"/>
            </a:endParaRPr>
          </a:p>
        </p:txBody>
      </p:sp>
      <p:pic>
        <p:nvPicPr>
          <p:cNvPr id="1227" name="Google Shape;1227;p92"/>
          <p:cNvPicPr preferRelativeResize="0"/>
          <p:nvPr/>
        </p:nvPicPr>
        <p:blipFill rotWithShape="1">
          <a:blip r:embed="rId3">
            <a:alphaModFix/>
          </a:blip>
          <a:srcRect/>
          <a:stretch/>
        </p:blipFill>
        <p:spPr>
          <a:xfrm>
            <a:off x="172515" y="3306325"/>
            <a:ext cx="6507459" cy="999512"/>
          </a:xfrm>
          <a:prstGeom prst="rect">
            <a:avLst/>
          </a:prstGeom>
          <a:noFill/>
          <a:ln w="9525" cap="flat" cmpd="sng">
            <a:solidFill>
              <a:schemeClr val="dk1"/>
            </a:solidFill>
            <a:prstDash val="solid"/>
            <a:round/>
            <a:headEnd type="none" w="sm" len="sm"/>
            <a:tailEnd type="none" w="sm" len="sm"/>
          </a:ln>
        </p:spPr>
      </p:pic>
      <p:pic>
        <p:nvPicPr>
          <p:cNvPr id="1228" name="Google Shape;1228;p92"/>
          <p:cNvPicPr preferRelativeResize="0"/>
          <p:nvPr/>
        </p:nvPicPr>
        <p:blipFill rotWithShape="1">
          <a:blip r:embed="rId4">
            <a:alphaModFix/>
          </a:blip>
          <a:srcRect/>
          <a:stretch/>
        </p:blipFill>
        <p:spPr>
          <a:xfrm>
            <a:off x="172516" y="1545685"/>
            <a:ext cx="6507457" cy="1005505"/>
          </a:xfrm>
          <a:prstGeom prst="rect">
            <a:avLst/>
          </a:prstGeom>
          <a:noFill/>
          <a:ln w="9525" cap="flat" cmpd="sng">
            <a:solidFill>
              <a:schemeClr val="dk1"/>
            </a:solidFill>
            <a:prstDash val="solid"/>
            <a:round/>
            <a:headEnd type="none" w="sm" len="sm"/>
            <a:tailEnd type="none" w="sm" len="sm"/>
          </a:ln>
        </p:spPr>
      </p:pic>
      <p:sp>
        <p:nvSpPr>
          <p:cNvPr id="1229" name="Google Shape;1229;p92"/>
          <p:cNvSpPr txBox="1">
            <a:spLocks noGrp="1"/>
          </p:cNvSpPr>
          <p:nvPr>
            <p:ph type="title"/>
          </p:nvPr>
        </p:nvSpPr>
        <p:spPr>
          <a:xfrm>
            <a:off x="208979" y="2676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800"/>
              </a:spcAft>
              <a:buClr>
                <a:schemeClr val="lt1"/>
              </a:buClr>
              <a:buSzPts val="3200"/>
              <a:buFont typeface="Calibri"/>
              <a:buNone/>
            </a:pPr>
            <a:r>
              <a:rPr lang="en">
                <a:solidFill>
                  <a:schemeClr val="dk2"/>
                </a:solidFill>
              </a:rPr>
              <a:t>Avaliando o estado de upload do modelo</a:t>
            </a:r>
            <a:endParaRPr>
              <a:solidFill>
                <a:schemeClr val="dk2"/>
              </a:solidFill>
            </a:endParaRPr>
          </a:p>
        </p:txBody>
      </p:sp>
      <p:sp>
        <p:nvSpPr>
          <p:cNvPr id="1230" name="Google Shape;1230;p9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111</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93"/>
          <p:cNvSpPr txBox="1">
            <a:spLocks noGrp="1"/>
          </p:cNvSpPr>
          <p:nvPr>
            <p:ph type="body" idx="4294967295"/>
          </p:nvPr>
        </p:nvSpPr>
        <p:spPr>
          <a:xfrm>
            <a:off x="216751" y="1208786"/>
            <a:ext cx="8710500" cy="2769989"/>
          </a:xfrm>
          <a:prstGeom prst="rect">
            <a:avLst/>
          </a:prstGeom>
          <a:noFill/>
          <a:ln>
            <a:noFill/>
          </a:ln>
        </p:spPr>
        <p:txBody>
          <a:bodyPr spcFirstLastPara="1" wrap="square" lIns="0" tIns="0" rIns="0" bIns="0" anchor="t" anchorCtr="0">
            <a:spAutoFit/>
          </a:bodyPr>
          <a:lstStyle/>
          <a:p>
            <a:pPr marL="342900" lvl="0" indent="-317500" algn="l" rtl="0">
              <a:lnSpc>
                <a:spcPct val="90000"/>
              </a:lnSpc>
              <a:spcBef>
                <a:spcPts val="0"/>
              </a:spcBef>
              <a:spcAft>
                <a:spcPts val="0"/>
              </a:spcAft>
              <a:buClr>
                <a:schemeClr val="dk1"/>
              </a:buClr>
              <a:buSzPts val="2000"/>
              <a:buChar char="•"/>
            </a:pPr>
            <a:r>
              <a:rPr lang="pt-BR" sz="2000" dirty="0">
                <a:solidFill>
                  <a:schemeClr val="dk1"/>
                </a:solidFill>
              </a:rPr>
              <a:t>As validações da qualidade dos dados são processadas aquando do carregamento para a DATIM</a:t>
            </a:r>
          </a:p>
          <a:p>
            <a:pPr marL="342900" lvl="0" indent="-317500" algn="l" rtl="0">
              <a:lnSpc>
                <a:spcPct val="90000"/>
              </a:lnSpc>
              <a:spcBef>
                <a:spcPts val="0"/>
              </a:spcBef>
              <a:spcAft>
                <a:spcPts val="0"/>
              </a:spcAft>
              <a:buClr>
                <a:schemeClr val="dk1"/>
              </a:buClr>
              <a:buSzPts val="2000"/>
              <a:buChar char="•"/>
            </a:pPr>
            <a:r>
              <a:rPr lang="pt-BR" sz="2000" dirty="0">
                <a:solidFill>
                  <a:schemeClr val="dk1"/>
                </a:solidFill>
              </a:rPr>
              <a:t>Estas verificações são lógicas ou de valor </a:t>
            </a:r>
          </a:p>
          <a:p>
            <a:pPr marL="342900" lvl="0" indent="-317500" algn="l" rtl="0">
              <a:lnSpc>
                <a:spcPct val="90000"/>
              </a:lnSpc>
              <a:spcBef>
                <a:spcPts val="0"/>
              </a:spcBef>
              <a:spcAft>
                <a:spcPts val="0"/>
              </a:spcAft>
              <a:buClr>
                <a:schemeClr val="dk1"/>
              </a:buClr>
              <a:buSzPts val="2000"/>
              <a:buChar char="•"/>
            </a:pPr>
            <a:r>
              <a:rPr lang="pt-BR" sz="2000" dirty="0">
                <a:solidFill>
                  <a:schemeClr val="dk1"/>
                </a:solidFill>
              </a:rPr>
              <a:t>O modelo pode ser carregado tantas vezes quantas forem necessárias para corrigir os erros</a:t>
            </a:r>
          </a:p>
          <a:p>
            <a:pPr marL="342900" lvl="0" indent="-317500" algn="l" rtl="0">
              <a:lnSpc>
                <a:spcPct val="90000"/>
              </a:lnSpc>
              <a:spcBef>
                <a:spcPts val="0"/>
              </a:spcBef>
              <a:spcAft>
                <a:spcPts val="0"/>
              </a:spcAft>
              <a:buClr>
                <a:schemeClr val="dk1"/>
              </a:buClr>
              <a:buSzPts val="2000"/>
              <a:buChar char="•"/>
            </a:pPr>
            <a:r>
              <a:rPr lang="pt-BR" sz="2000" dirty="0">
                <a:solidFill>
                  <a:schemeClr val="dk1"/>
                </a:solidFill>
              </a:rPr>
              <a:t>Recomendamos que o modelo seja carregado com antecedência e com frequência para detetar erros e garantir que são corrigidos muito antes do prazo de 14 de Novembro</a:t>
            </a:r>
          </a:p>
          <a:p>
            <a:pPr marL="342900" lvl="0" indent="-317500" algn="l" rtl="0">
              <a:lnSpc>
                <a:spcPct val="90000"/>
              </a:lnSpc>
              <a:spcBef>
                <a:spcPts val="0"/>
              </a:spcBef>
              <a:spcAft>
                <a:spcPts val="0"/>
              </a:spcAft>
              <a:buClr>
                <a:schemeClr val="dk1"/>
              </a:buClr>
              <a:buSzPts val="2000"/>
              <a:buChar char="•"/>
            </a:pPr>
            <a:r>
              <a:rPr lang="pt-BR" sz="2000" dirty="0">
                <a:solidFill>
                  <a:schemeClr val="dk1"/>
                </a:solidFill>
              </a:rPr>
              <a:t>O modelo tem de ser aprovado em todas as validações antes que o PI possa submeter com êxito</a:t>
            </a:r>
            <a:endParaRPr sz="2000" dirty="0"/>
          </a:p>
        </p:txBody>
      </p:sp>
      <p:sp>
        <p:nvSpPr>
          <p:cNvPr id="1236" name="Google Shape;1236;p93"/>
          <p:cNvSpPr txBox="1">
            <a:spLocks noGrp="1"/>
          </p:cNvSpPr>
          <p:nvPr>
            <p:ph type="title"/>
          </p:nvPr>
        </p:nvSpPr>
        <p:spPr>
          <a:xfrm>
            <a:off x="128704" y="7064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400"/>
              <a:buNone/>
            </a:pPr>
            <a:endParaRPr b="0">
              <a:solidFill>
                <a:schemeClr val="dk2"/>
              </a:solidFill>
              <a:latin typeface="Arial"/>
              <a:ea typeface="Arial"/>
              <a:cs typeface="Arial"/>
              <a:sym typeface="Arial"/>
            </a:endParaRPr>
          </a:p>
          <a:p>
            <a:pPr marL="0" lvl="0" indent="0" algn="l" rtl="0">
              <a:lnSpc>
                <a:spcPct val="90000"/>
              </a:lnSpc>
              <a:spcBef>
                <a:spcPts val="800"/>
              </a:spcBef>
              <a:spcAft>
                <a:spcPts val="0"/>
              </a:spcAft>
              <a:buSzPts val="1400"/>
              <a:buNone/>
            </a:pPr>
            <a:endParaRPr b="0">
              <a:solidFill>
                <a:schemeClr val="dk2"/>
              </a:solidFill>
              <a:latin typeface="Arial"/>
              <a:ea typeface="Arial"/>
              <a:cs typeface="Arial"/>
              <a:sym typeface="Arial"/>
            </a:endParaRPr>
          </a:p>
          <a:p>
            <a:pPr marL="0" lvl="0" indent="0" algn="l" rtl="0">
              <a:lnSpc>
                <a:spcPct val="90000"/>
              </a:lnSpc>
              <a:spcBef>
                <a:spcPts val="800"/>
              </a:spcBef>
              <a:spcAft>
                <a:spcPts val="0"/>
              </a:spcAft>
              <a:buSzPts val="1400"/>
              <a:buNone/>
            </a:pPr>
            <a:endParaRPr b="0">
              <a:solidFill>
                <a:schemeClr val="dk2"/>
              </a:solidFill>
              <a:latin typeface="Arial"/>
              <a:ea typeface="Arial"/>
              <a:cs typeface="Arial"/>
              <a:sym typeface="Arial"/>
            </a:endParaRPr>
          </a:p>
          <a:p>
            <a:pPr marL="0" lvl="0" indent="0" algn="l" rtl="0">
              <a:lnSpc>
                <a:spcPct val="90000"/>
              </a:lnSpc>
              <a:spcBef>
                <a:spcPts val="800"/>
              </a:spcBef>
              <a:spcAft>
                <a:spcPts val="0"/>
              </a:spcAft>
              <a:buSzPts val="1400"/>
              <a:buNone/>
            </a:pPr>
            <a:endParaRPr b="0">
              <a:solidFill>
                <a:schemeClr val="dk2"/>
              </a:solidFill>
              <a:latin typeface="Arial"/>
              <a:ea typeface="Arial"/>
              <a:cs typeface="Arial"/>
              <a:sym typeface="Arial"/>
            </a:endParaRPr>
          </a:p>
          <a:p>
            <a:pPr marL="0" lvl="0" indent="0" algn="l" rtl="0">
              <a:lnSpc>
                <a:spcPct val="90000"/>
              </a:lnSpc>
              <a:spcBef>
                <a:spcPts val="800"/>
              </a:spcBef>
              <a:spcAft>
                <a:spcPts val="0"/>
              </a:spcAft>
              <a:buSzPts val="1400"/>
              <a:buNone/>
            </a:pPr>
            <a:r>
              <a:rPr lang="en">
                <a:solidFill>
                  <a:schemeClr val="dk2"/>
                </a:solidFill>
              </a:rPr>
              <a:t>Navegando por erros de upload</a:t>
            </a:r>
            <a:endParaRPr>
              <a:solidFill>
                <a:schemeClr val="dk2"/>
              </a:solidFill>
            </a:endParaRPr>
          </a:p>
          <a:p>
            <a:pPr marL="0" lvl="0" indent="0" algn="l" rtl="0">
              <a:lnSpc>
                <a:spcPct val="90000"/>
              </a:lnSpc>
              <a:spcBef>
                <a:spcPts val="800"/>
              </a:spcBef>
              <a:spcAft>
                <a:spcPts val="800"/>
              </a:spcAft>
              <a:buSzPts val="1400"/>
              <a:buNone/>
            </a:pPr>
            <a:r>
              <a:rPr lang="en" b="0" i="1">
                <a:solidFill>
                  <a:schemeClr val="dk2"/>
                </a:solidFill>
                <a:latin typeface="Arial"/>
                <a:ea typeface="Arial"/>
                <a:cs typeface="Arial"/>
                <a:sym typeface="Arial"/>
              </a:rPr>
              <a:t>Validações de dados na aplicação DATIM HRH</a:t>
            </a:r>
            <a:endParaRPr b="0" i="1">
              <a:solidFill>
                <a:schemeClr val="dk2"/>
              </a:solidFill>
              <a:latin typeface="Arial"/>
              <a:ea typeface="Arial"/>
              <a:cs typeface="Arial"/>
              <a:sym typeface="Arial"/>
            </a:endParaRPr>
          </a:p>
        </p:txBody>
      </p:sp>
      <p:sp>
        <p:nvSpPr>
          <p:cNvPr id="1237" name="Google Shape;1237;p9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112</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g3020be8803a_1_8"/>
          <p:cNvSpPr txBox="1">
            <a:spLocks noGrp="1"/>
          </p:cNvSpPr>
          <p:nvPr>
            <p:ph type="title"/>
          </p:nvPr>
        </p:nvSpPr>
        <p:spPr>
          <a:xfrm>
            <a:off x="128700" y="264240"/>
            <a:ext cx="7772400" cy="9003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800"/>
              </a:spcBef>
              <a:spcAft>
                <a:spcPts val="0"/>
              </a:spcAft>
              <a:buSzPts val="1400"/>
              <a:buNone/>
            </a:pPr>
            <a:r>
              <a:rPr lang="en">
                <a:solidFill>
                  <a:schemeClr val="dk2"/>
                </a:solidFill>
              </a:rPr>
              <a:t>Navegando por erros de upload</a:t>
            </a:r>
            <a:endParaRPr>
              <a:solidFill>
                <a:schemeClr val="dk2"/>
              </a:solidFill>
            </a:endParaRPr>
          </a:p>
          <a:p>
            <a:pPr marL="0" lvl="0" indent="0" algn="l" rtl="0">
              <a:lnSpc>
                <a:spcPct val="90000"/>
              </a:lnSpc>
              <a:spcBef>
                <a:spcPts val="800"/>
              </a:spcBef>
              <a:spcAft>
                <a:spcPts val="800"/>
              </a:spcAft>
              <a:buSzPts val="1400"/>
              <a:buNone/>
            </a:pPr>
            <a:r>
              <a:rPr lang="en" b="0" i="1">
                <a:solidFill>
                  <a:schemeClr val="dk2"/>
                </a:solidFill>
              </a:rPr>
              <a:t>Notas de validação de dados no modelo Excel</a:t>
            </a:r>
            <a:endParaRPr b="0" i="1">
              <a:solidFill>
                <a:schemeClr val="dk2"/>
              </a:solidFill>
              <a:latin typeface="Arial"/>
              <a:ea typeface="Arial"/>
              <a:cs typeface="Arial"/>
              <a:sym typeface="Arial"/>
            </a:endParaRPr>
          </a:p>
        </p:txBody>
      </p:sp>
      <p:sp>
        <p:nvSpPr>
          <p:cNvPr id="1243" name="Google Shape;1243;g3020be8803a_1_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113</a:t>
            </a:fld>
            <a:endParaRPr/>
          </a:p>
        </p:txBody>
      </p:sp>
      <p:pic>
        <p:nvPicPr>
          <p:cNvPr id="1244" name="Google Shape;1244;g3020be8803a_1_8"/>
          <p:cNvPicPr preferRelativeResize="0"/>
          <p:nvPr/>
        </p:nvPicPr>
        <p:blipFill>
          <a:blip r:embed="rId3">
            <a:alphaModFix/>
          </a:blip>
          <a:stretch>
            <a:fillRect/>
          </a:stretch>
        </p:blipFill>
        <p:spPr>
          <a:xfrm>
            <a:off x="152400" y="1374610"/>
            <a:ext cx="8839202" cy="2394282"/>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94"/>
          <p:cNvSpPr txBox="1">
            <a:spLocks noGrp="1"/>
          </p:cNvSpPr>
          <p:nvPr>
            <p:ph type="body" idx="4294967295"/>
          </p:nvPr>
        </p:nvSpPr>
        <p:spPr>
          <a:xfrm>
            <a:off x="267226" y="542536"/>
            <a:ext cx="8710500" cy="4441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400"/>
              <a:buNone/>
            </a:pPr>
            <a:r>
              <a:rPr lang="en" sz="1000" dirty="0">
                <a:solidFill>
                  <a:schemeClr val="accent4"/>
                </a:solidFill>
              </a:rPr>
              <a:t>Antes de carregar o modelo na aplicação DATIM HRH, é importante realizar uma verificação da qualidade dos dados. O modelo foi concebido para minimizar os erros de introdução de dados através da inclusão de listas suspensas. No entanto, vários problemas irão desencadear mensagens de erro de introdução de dados. Para minimizar o número de erros identificados, execute a seguinte verificação no modelo antes do carregamento:</a:t>
            </a:r>
            <a:endParaRPr sz="1000" dirty="0">
              <a:solidFill>
                <a:schemeClr val="accent4"/>
              </a:solidFill>
            </a:endParaRPr>
          </a:p>
          <a:p>
            <a:pPr marL="285750" lvl="0" indent="-273050" algn="l" rtl="0">
              <a:lnSpc>
                <a:spcPct val="90000"/>
              </a:lnSpc>
              <a:spcBef>
                <a:spcPts val="1000"/>
              </a:spcBef>
              <a:spcAft>
                <a:spcPts val="0"/>
              </a:spcAft>
              <a:buClr>
                <a:schemeClr val="accent4"/>
              </a:buClr>
              <a:buSzPts val="1200"/>
              <a:buChar char="✔"/>
            </a:pPr>
            <a:r>
              <a:rPr lang="en" sz="1000" b="1" dirty="0">
                <a:solidFill>
                  <a:schemeClr val="accent4"/>
                </a:solidFill>
              </a:rPr>
              <a:t>Verifique a integridade: Campos incompletos irão desencadear uma mensagem de erro.</a:t>
            </a:r>
            <a:endParaRPr sz="1000" dirty="0">
              <a:solidFill>
                <a:schemeClr val="accent4"/>
              </a:solidFill>
            </a:endParaRPr>
          </a:p>
          <a:p>
            <a:pPr marL="622300" lvl="1" indent="-273050" algn="l" rtl="0">
              <a:lnSpc>
                <a:spcPct val="90000"/>
              </a:lnSpc>
              <a:spcBef>
                <a:spcPts val="500"/>
              </a:spcBef>
              <a:spcAft>
                <a:spcPts val="0"/>
              </a:spcAft>
              <a:buClr>
                <a:schemeClr val="accent4"/>
              </a:buClr>
              <a:buSzPts val="1200"/>
              <a:buChar char="•"/>
            </a:pPr>
            <a:r>
              <a:rPr lang="en" sz="1000" dirty="0">
                <a:solidFill>
                  <a:schemeClr val="accent4"/>
                </a:solidFill>
              </a:rPr>
              <a:t>Certifique-se de que todos os campos obrigatórios dos separadores Folha de rosto e Lista de funcionários estão completos, consistentes entre si e com entradas válidas.</a:t>
            </a:r>
            <a:endParaRPr sz="1000" dirty="0">
              <a:solidFill>
                <a:schemeClr val="accent4"/>
              </a:solidFill>
            </a:endParaRPr>
          </a:p>
          <a:p>
            <a:pPr marL="622300" lvl="1" indent="-273050" algn="l" rtl="0">
              <a:lnSpc>
                <a:spcPct val="90000"/>
              </a:lnSpc>
              <a:spcBef>
                <a:spcPts val="500"/>
              </a:spcBef>
              <a:spcAft>
                <a:spcPts val="0"/>
              </a:spcAft>
              <a:buClr>
                <a:schemeClr val="accent4"/>
              </a:buClr>
              <a:buSzPts val="1200"/>
              <a:buChar char="•"/>
            </a:pPr>
            <a:r>
              <a:rPr lang="en" sz="1000" dirty="0">
                <a:solidFill>
                  <a:schemeClr val="accent4"/>
                </a:solidFill>
              </a:rPr>
              <a:t>Certifique-se de que todas as linhas iniciadas são concluídas.</a:t>
            </a:r>
            <a:endParaRPr sz="1000" dirty="0">
              <a:solidFill>
                <a:schemeClr val="accent4"/>
              </a:solidFill>
            </a:endParaRPr>
          </a:p>
          <a:p>
            <a:pPr marL="285750" lvl="0" indent="-273050" algn="l" rtl="0">
              <a:lnSpc>
                <a:spcPct val="90000"/>
              </a:lnSpc>
              <a:spcBef>
                <a:spcPts val="1000"/>
              </a:spcBef>
              <a:spcAft>
                <a:spcPts val="0"/>
              </a:spcAft>
              <a:buClr>
                <a:schemeClr val="accent4"/>
              </a:buClr>
              <a:buSzPts val="1200"/>
              <a:buChar char="✔"/>
            </a:pPr>
            <a:r>
              <a:rPr lang="en" sz="1000" b="1" dirty="0">
                <a:solidFill>
                  <a:schemeClr val="accent4"/>
                </a:solidFill>
              </a:rPr>
              <a:t>Verifique a lógica: utilize as verificações de mensagens de erro listadas na tabela Definições como guia para garantir que cada entrada faz sentido.</a:t>
            </a:r>
            <a:endParaRPr sz="1000" dirty="0">
              <a:solidFill>
                <a:schemeClr val="accent4"/>
              </a:solidFill>
            </a:endParaRPr>
          </a:p>
          <a:p>
            <a:pPr marL="622300" lvl="1" indent="-273050" algn="l" rtl="0">
              <a:lnSpc>
                <a:spcPct val="90000"/>
              </a:lnSpc>
              <a:spcBef>
                <a:spcPts val="500"/>
              </a:spcBef>
              <a:spcAft>
                <a:spcPts val="0"/>
              </a:spcAft>
              <a:buClr>
                <a:schemeClr val="accent4"/>
              </a:buClr>
              <a:buSzPts val="1200"/>
              <a:buChar char="•"/>
            </a:pPr>
            <a:r>
              <a:rPr lang="en" sz="1000" dirty="0">
                <a:solidFill>
                  <a:schemeClr val="accent4"/>
                </a:solidFill>
              </a:rPr>
              <a:t>Certifique-se de que todo o pessoal foi categorizado e introduzido de forma consistente (local de trabalho, itinerância, área do programa, cargo, etc.)</a:t>
            </a:r>
            <a:endParaRPr sz="1000" dirty="0">
              <a:solidFill>
                <a:schemeClr val="accent4"/>
              </a:solidFill>
            </a:endParaRPr>
          </a:p>
          <a:p>
            <a:pPr marL="285750" lvl="0" indent="-273050" algn="l" rtl="0">
              <a:lnSpc>
                <a:spcPct val="90000"/>
              </a:lnSpc>
              <a:spcBef>
                <a:spcPts val="1000"/>
              </a:spcBef>
              <a:spcAft>
                <a:spcPts val="0"/>
              </a:spcAft>
              <a:buClr>
                <a:schemeClr val="accent4"/>
              </a:buClr>
              <a:buSzPts val="1200"/>
              <a:buChar char="✔"/>
            </a:pPr>
            <a:r>
              <a:rPr lang="en" sz="1000" b="1" dirty="0">
                <a:solidFill>
                  <a:schemeClr val="accent4"/>
                </a:solidFill>
              </a:rPr>
              <a:t>Verifique se existem duplicados:</a:t>
            </a:r>
            <a:endParaRPr sz="1000" dirty="0">
              <a:solidFill>
                <a:schemeClr val="accent4"/>
              </a:solidFill>
            </a:endParaRPr>
          </a:p>
          <a:p>
            <a:pPr marL="622300" lvl="1" indent="-273050" algn="l" rtl="0">
              <a:lnSpc>
                <a:spcPct val="90000"/>
              </a:lnSpc>
              <a:spcBef>
                <a:spcPts val="500"/>
              </a:spcBef>
              <a:spcAft>
                <a:spcPts val="0"/>
              </a:spcAft>
              <a:buClr>
                <a:schemeClr val="accent4"/>
              </a:buClr>
              <a:buSzPts val="1200"/>
              <a:buChar char="•"/>
            </a:pPr>
            <a:r>
              <a:rPr lang="en" sz="1000" dirty="0">
                <a:solidFill>
                  <a:schemeClr val="accent4"/>
                </a:solidFill>
              </a:rPr>
              <a:t>Se estiver a utilizar números de registo, certifique-se de que cada um é exclusivo.</a:t>
            </a:r>
            <a:endParaRPr sz="1000" dirty="0">
              <a:solidFill>
                <a:schemeClr val="accent4"/>
              </a:solidFill>
            </a:endParaRPr>
          </a:p>
          <a:p>
            <a:pPr marL="622300" lvl="1" indent="-273050" algn="l" rtl="0">
              <a:lnSpc>
                <a:spcPct val="90000"/>
              </a:lnSpc>
              <a:spcBef>
                <a:spcPts val="500"/>
              </a:spcBef>
              <a:spcAft>
                <a:spcPts val="0"/>
              </a:spcAft>
              <a:buClr>
                <a:schemeClr val="accent4"/>
              </a:buClr>
              <a:buSzPts val="1200"/>
              <a:buChar char="•"/>
            </a:pPr>
            <a:r>
              <a:rPr lang="en" sz="1000" dirty="0">
                <a:solidFill>
                  <a:schemeClr val="accent4"/>
                </a:solidFill>
              </a:rPr>
              <a:t>Certifique-se de que o mesmo funcionário não está inscrito mais do que uma vez</a:t>
            </a:r>
            <a:endParaRPr sz="1000" dirty="0">
              <a:solidFill>
                <a:schemeClr val="accent4"/>
              </a:solidFill>
            </a:endParaRPr>
          </a:p>
          <a:p>
            <a:pPr marL="285750" lvl="0" indent="-273050" algn="l" rtl="0">
              <a:lnSpc>
                <a:spcPct val="90000"/>
              </a:lnSpc>
              <a:spcBef>
                <a:spcPts val="1000"/>
              </a:spcBef>
              <a:spcAft>
                <a:spcPts val="0"/>
              </a:spcAft>
              <a:buClr>
                <a:schemeClr val="accent4"/>
              </a:buClr>
              <a:buSzPts val="1200"/>
              <a:buChar char="✔"/>
            </a:pPr>
            <a:r>
              <a:rPr lang="en" sz="1000" b="1" dirty="0">
                <a:solidFill>
                  <a:schemeClr val="accent4"/>
                </a:solidFill>
              </a:rPr>
              <a:t>Verifique se existem valores extremos:</a:t>
            </a:r>
            <a:endParaRPr sz="1000" dirty="0">
              <a:solidFill>
                <a:schemeClr val="accent4"/>
              </a:solidFill>
            </a:endParaRPr>
          </a:p>
          <a:p>
            <a:pPr marL="622300" lvl="1" indent="-273050" algn="l" rtl="0">
              <a:lnSpc>
                <a:spcPct val="90000"/>
              </a:lnSpc>
              <a:spcBef>
                <a:spcPts val="500"/>
              </a:spcBef>
              <a:spcAft>
                <a:spcPts val="0"/>
              </a:spcAft>
              <a:buClr>
                <a:schemeClr val="accent4"/>
              </a:buClr>
              <a:buSzPts val="1200"/>
              <a:buChar char="•"/>
            </a:pPr>
            <a:r>
              <a:rPr lang="en" sz="1000" dirty="0">
                <a:solidFill>
                  <a:schemeClr val="accent4"/>
                </a:solidFill>
              </a:rPr>
              <a:t>Verifique os escalões de remuneração em Soma das Despesas Anuais do PEPFAR, excluindo o Fringe; e nas Despesas Anuais do PEPFAR Fringe e assinalar aquelas que parecem ser valores extremos.</a:t>
            </a:r>
            <a:endParaRPr sz="1000" dirty="0">
              <a:solidFill>
                <a:schemeClr val="accent4"/>
              </a:solidFill>
            </a:endParaRPr>
          </a:p>
          <a:p>
            <a:pPr marL="622300" lvl="1" indent="-273050" algn="l" rtl="0">
              <a:lnSpc>
                <a:spcPct val="90000"/>
              </a:lnSpc>
              <a:spcBef>
                <a:spcPts val="500"/>
              </a:spcBef>
              <a:spcAft>
                <a:spcPts val="0"/>
              </a:spcAft>
              <a:buClr>
                <a:schemeClr val="accent4"/>
              </a:buClr>
              <a:buSzPts val="1200"/>
              <a:buChar char="•"/>
            </a:pPr>
            <a:r>
              <a:rPr lang="en" sz="1000" dirty="0">
                <a:solidFill>
                  <a:schemeClr val="accent4"/>
                </a:solidFill>
              </a:rPr>
              <a:t>Certifique-se de que os valores são adicionados em USD</a:t>
            </a:r>
            <a:endParaRPr sz="1000" dirty="0">
              <a:solidFill>
                <a:schemeClr val="accent4"/>
              </a:solidFill>
            </a:endParaRPr>
          </a:p>
          <a:p>
            <a:pPr marL="285750" lvl="0" indent="-273050" algn="l" rtl="0">
              <a:lnSpc>
                <a:spcPct val="90000"/>
              </a:lnSpc>
              <a:spcBef>
                <a:spcPts val="1000"/>
              </a:spcBef>
              <a:spcAft>
                <a:spcPts val="0"/>
              </a:spcAft>
              <a:buClr>
                <a:schemeClr val="accent4"/>
              </a:buClr>
              <a:buSzPts val="1200"/>
              <a:buChar char="✔"/>
            </a:pPr>
            <a:r>
              <a:rPr lang="en" sz="1000" b="1" dirty="0">
                <a:solidFill>
                  <a:schemeClr val="accent4"/>
                </a:solidFill>
              </a:rPr>
              <a:t>Verifique a geografia</a:t>
            </a:r>
            <a:endParaRPr sz="1000" dirty="0">
              <a:solidFill>
                <a:schemeClr val="accent4"/>
              </a:solidFill>
            </a:endParaRPr>
          </a:p>
          <a:p>
            <a:pPr marL="622300" lvl="1" indent="-273050" algn="l" rtl="0">
              <a:lnSpc>
                <a:spcPct val="90000"/>
              </a:lnSpc>
              <a:spcBef>
                <a:spcPts val="500"/>
              </a:spcBef>
              <a:spcAft>
                <a:spcPts val="0"/>
              </a:spcAft>
              <a:buClr>
                <a:schemeClr val="accent4"/>
              </a:buClr>
              <a:buSzPts val="1200"/>
              <a:buChar char="•"/>
            </a:pPr>
            <a:r>
              <a:rPr lang="en" sz="1000" dirty="0">
                <a:solidFill>
                  <a:schemeClr val="accent4"/>
                </a:solidFill>
              </a:rPr>
              <a:t>Verifique a coluna “OU válida” no modelo. Esta coluna dirá “Válido” se tiver sido introduzida uma hierarquia válida de locais. Para todos os que não são Válidos, reveja as seleções para identificar qualquer substituição dos campos suspensos.</a:t>
            </a:r>
            <a:endParaRPr sz="1000" dirty="0">
              <a:solidFill>
                <a:schemeClr val="accent4"/>
              </a:solidFill>
            </a:endParaRPr>
          </a:p>
          <a:p>
            <a:pPr marL="0" lvl="0" indent="0" algn="l" rtl="0">
              <a:lnSpc>
                <a:spcPct val="90000"/>
              </a:lnSpc>
              <a:spcBef>
                <a:spcPts val="1000"/>
              </a:spcBef>
              <a:spcAft>
                <a:spcPts val="800"/>
              </a:spcAft>
              <a:buClr>
                <a:schemeClr val="dk1"/>
              </a:buClr>
              <a:buSzPts val="2400"/>
              <a:buNone/>
            </a:pPr>
            <a:endParaRPr sz="1200" dirty="0"/>
          </a:p>
        </p:txBody>
      </p:sp>
      <p:sp>
        <p:nvSpPr>
          <p:cNvPr id="1250" name="Google Shape;1250;p94"/>
          <p:cNvSpPr txBox="1">
            <a:spLocks noGrp="1"/>
          </p:cNvSpPr>
          <p:nvPr>
            <p:ph type="title"/>
          </p:nvPr>
        </p:nvSpPr>
        <p:spPr>
          <a:xfrm>
            <a:off x="105250" y="220477"/>
            <a:ext cx="91440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800"/>
              </a:spcAft>
              <a:buSzPts val="1400"/>
              <a:buNone/>
            </a:pPr>
            <a:r>
              <a:rPr lang="en" sz="1700" dirty="0">
                <a:solidFill>
                  <a:schemeClr val="dk2"/>
                </a:solidFill>
              </a:rPr>
              <a:t>Concluindo uma verificação de qualidade final antes do envio e evitando erros de upload</a:t>
            </a:r>
            <a:endParaRPr sz="1700" dirty="0">
              <a:solidFill>
                <a:schemeClr val="dk2"/>
              </a:solidFill>
            </a:endParaRPr>
          </a:p>
        </p:txBody>
      </p:sp>
      <p:sp>
        <p:nvSpPr>
          <p:cNvPr id="1251" name="Google Shape;1251;p9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114</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55"/>
        <p:cNvGrpSpPr/>
        <p:nvPr/>
      </p:nvGrpSpPr>
      <p:grpSpPr>
        <a:xfrm>
          <a:off x="0" y="0"/>
          <a:ext cx="0" cy="0"/>
          <a:chOff x="0" y="0"/>
          <a:chExt cx="0" cy="0"/>
        </a:xfrm>
      </p:grpSpPr>
      <p:cxnSp>
        <p:nvCxnSpPr>
          <p:cNvPr id="1256" name="Google Shape;1256;p95"/>
          <p:cNvCxnSpPr/>
          <p:nvPr/>
        </p:nvCxnSpPr>
        <p:spPr>
          <a:xfrm rot="-5400000" flipH="1">
            <a:off x="1026976" y="3343961"/>
            <a:ext cx="1566600" cy="931200"/>
          </a:xfrm>
          <a:prstGeom prst="bentConnector2">
            <a:avLst/>
          </a:prstGeom>
          <a:noFill/>
          <a:ln w="28575" cap="flat" cmpd="sng">
            <a:solidFill>
              <a:schemeClr val="accent2"/>
            </a:solidFill>
            <a:prstDash val="solid"/>
            <a:miter lim="800000"/>
            <a:headEnd type="none" w="sm" len="sm"/>
            <a:tailEnd type="triangle" w="med" len="med"/>
          </a:ln>
        </p:spPr>
      </p:cxnSp>
      <p:sp>
        <p:nvSpPr>
          <p:cNvPr id="1257" name="Google Shape;1257;p95"/>
          <p:cNvSpPr txBox="1">
            <a:spLocks noGrp="1"/>
          </p:cNvSpPr>
          <p:nvPr>
            <p:ph type="body" idx="4294967295"/>
          </p:nvPr>
        </p:nvSpPr>
        <p:spPr>
          <a:xfrm>
            <a:off x="187940" y="76188"/>
            <a:ext cx="8768100" cy="342600"/>
          </a:xfrm>
          <a:prstGeom prst="rect">
            <a:avLst/>
          </a:prstGeom>
          <a:noFill/>
          <a:ln>
            <a:noFill/>
          </a:ln>
        </p:spPr>
        <p:txBody>
          <a:bodyPr spcFirstLastPara="1" wrap="square" lIns="0" tIns="0" rIns="0" bIns="0" anchor="t" anchorCtr="0">
            <a:normAutofit fontScale="25000" lnSpcReduction="20000"/>
          </a:bodyPr>
          <a:lstStyle/>
          <a:p>
            <a:pPr marL="230186" lvl="0" indent="-128586" algn="l" rtl="0">
              <a:lnSpc>
                <a:spcPct val="100000"/>
              </a:lnSpc>
              <a:spcBef>
                <a:spcPts val="0"/>
              </a:spcBef>
              <a:spcAft>
                <a:spcPts val="0"/>
              </a:spcAft>
              <a:buClr>
                <a:schemeClr val="lt1"/>
              </a:buClr>
              <a:buSzPct val="32989"/>
              <a:buFont typeface="Calibri"/>
              <a:buNone/>
            </a:pPr>
            <a:r>
              <a:rPr lang="en" sz="9700" b="1">
                <a:solidFill>
                  <a:srgbClr val="002F6C"/>
                </a:solidFill>
              </a:rPr>
              <a:t>Download e upload do modelo HRH</a:t>
            </a:r>
            <a:endParaRPr sz="9700" b="1">
              <a:solidFill>
                <a:srgbClr val="002F6C"/>
              </a:solidFill>
            </a:endParaRPr>
          </a:p>
          <a:p>
            <a:pPr marL="230186" lvl="0" indent="-128586" algn="l" rtl="0">
              <a:lnSpc>
                <a:spcPct val="100000"/>
              </a:lnSpc>
              <a:spcBef>
                <a:spcPts val="800"/>
              </a:spcBef>
              <a:spcAft>
                <a:spcPts val="800"/>
              </a:spcAft>
              <a:buClr>
                <a:schemeClr val="lt1"/>
              </a:buClr>
              <a:buSzPct val="35955"/>
              <a:buFont typeface="Calibri"/>
              <a:buNone/>
            </a:pPr>
            <a:r>
              <a:rPr lang="en" sz="8900">
                <a:solidFill>
                  <a:srgbClr val="002F6C"/>
                </a:solidFill>
                <a:latin typeface="Arial"/>
                <a:ea typeface="Arial"/>
                <a:cs typeface="Arial"/>
                <a:sym typeface="Arial"/>
              </a:rPr>
              <a:t>PASSO 7:</a:t>
            </a:r>
            <a:r>
              <a:rPr lang="en" sz="8800">
                <a:solidFill>
                  <a:srgbClr val="002F6C"/>
                </a:solidFill>
                <a:latin typeface="Arial"/>
                <a:ea typeface="Arial"/>
                <a:cs typeface="Arial"/>
                <a:sym typeface="Arial"/>
              </a:rPr>
              <a:t>Final</a:t>
            </a:r>
            <a:r>
              <a:rPr lang="en" sz="8800">
                <a:solidFill>
                  <a:srgbClr val="002A6C"/>
                </a:solidFill>
                <a:latin typeface="Arial"/>
                <a:ea typeface="Arial"/>
                <a:cs typeface="Arial"/>
                <a:sym typeface="Arial"/>
              </a:rPr>
              <a:t>Envio de modelo</a:t>
            </a:r>
            <a:endParaRPr sz="8800">
              <a:solidFill>
                <a:srgbClr val="002A6C"/>
              </a:solidFill>
              <a:latin typeface="Arial"/>
              <a:ea typeface="Arial"/>
              <a:cs typeface="Arial"/>
              <a:sym typeface="Arial"/>
            </a:endParaRPr>
          </a:p>
        </p:txBody>
      </p:sp>
      <p:sp>
        <p:nvSpPr>
          <p:cNvPr id="1258" name="Google Shape;1258;p95"/>
          <p:cNvSpPr txBox="1">
            <a:spLocks noGrp="1"/>
          </p:cNvSpPr>
          <p:nvPr>
            <p:ph type="body" idx="4294967295"/>
          </p:nvPr>
        </p:nvSpPr>
        <p:spPr>
          <a:xfrm>
            <a:off x="6783626" y="781325"/>
            <a:ext cx="2157000" cy="4161139"/>
          </a:xfrm>
          <a:prstGeom prst="rect">
            <a:avLst/>
          </a:prstGeom>
          <a:noFill/>
          <a:ln>
            <a:noFill/>
          </a:ln>
        </p:spPr>
        <p:txBody>
          <a:bodyPr spcFirstLastPara="1" wrap="square" lIns="0" tIns="0" rIns="0" bIns="0" anchor="t" anchorCtr="0">
            <a:spAutoFit/>
          </a:bodyPr>
          <a:lstStyle/>
          <a:p>
            <a:pPr marL="342900" lvl="0" indent="-342900" algn="l" rtl="0">
              <a:lnSpc>
                <a:spcPct val="90000"/>
              </a:lnSpc>
              <a:spcBef>
                <a:spcPts val="0"/>
              </a:spcBef>
              <a:spcAft>
                <a:spcPts val="0"/>
              </a:spcAft>
              <a:buClr>
                <a:schemeClr val="dk1"/>
              </a:buClr>
              <a:buSzPts val="1600"/>
              <a:buFont typeface="Arial"/>
              <a:buChar char="•"/>
            </a:pPr>
            <a:r>
              <a:rPr lang="en" sz="1600" dirty="0">
                <a:latin typeface="Arial"/>
                <a:ea typeface="Arial"/>
                <a:cs typeface="Arial"/>
                <a:sym typeface="Arial"/>
              </a:rPr>
              <a:t>Use </a:t>
            </a:r>
            <a:r>
              <a:rPr lang="en" sz="1600" b="1" dirty="0">
                <a:latin typeface="Arial"/>
                <a:ea typeface="Arial"/>
                <a:cs typeface="Arial"/>
                <a:sym typeface="Arial"/>
              </a:rPr>
              <a:t>Data Approval </a:t>
            </a:r>
            <a:r>
              <a:rPr lang="en" sz="1600" dirty="0">
                <a:latin typeface="Arial"/>
                <a:ea typeface="Arial"/>
                <a:cs typeface="Arial"/>
                <a:sym typeface="Arial"/>
              </a:rPr>
              <a:t>da aplicação para selecionar:</a:t>
            </a:r>
            <a:endParaRPr dirty="0">
              <a:latin typeface="Arial"/>
              <a:ea typeface="Arial"/>
              <a:cs typeface="Arial"/>
              <a:sym typeface="Arial"/>
            </a:endParaRPr>
          </a:p>
          <a:p>
            <a:pPr marL="679450" lvl="1" indent="-342900" algn="l" rtl="0">
              <a:lnSpc>
                <a:spcPct val="90000"/>
              </a:lnSpc>
              <a:spcBef>
                <a:spcPts val="500"/>
              </a:spcBef>
              <a:spcAft>
                <a:spcPts val="0"/>
              </a:spcAft>
              <a:buClr>
                <a:schemeClr val="dk1"/>
              </a:buClr>
              <a:buSzPts val="1600"/>
              <a:buFont typeface="Arial"/>
              <a:buChar char="o"/>
            </a:pPr>
            <a:r>
              <a:rPr lang="en" sz="1600" dirty="0">
                <a:latin typeface="Arial"/>
                <a:ea typeface="Arial"/>
                <a:cs typeface="Arial"/>
                <a:sym typeface="Arial"/>
              </a:rPr>
              <a:t>Conjunto de dados</a:t>
            </a:r>
            <a:endParaRPr dirty="0">
              <a:latin typeface="Arial"/>
              <a:ea typeface="Arial"/>
              <a:cs typeface="Arial"/>
              <a:sym typeface="Arial"/>
            </a:endParaRPr>
          </a:p>
          <a:p>
            <a:pPr marL="679450" lvl="1" indent="-342900" algn="l" rtl="0">
              <a:lnSpc>
                <a:spcPct val="90000"/>
              </a:lnSpc>
              <a:spcBef>
                <a:spcPts val="500"/>
              </a:spcBef>
              <a:spcAft>
                <a:spcPts val="0"/>
              </a:spcAft>
              <a:buClr>
                <a:schemeClr val="dk1"/>
              </a:buClr>
              <a:buSzPts val="1600"/>
              <a:buFont typeface="Arial"/>
              <a:buChar char="o"/>
            </a:pPr>
            <a:r>
              <a:rPr lang="en" sz="1600" dirty="0">
                <a:latin typeface="Arial"/>
                <a:ea typeface="Arial"/>
                <a:cs typeface="Arial"/>
                <a:sym typeface="Arial"/>
              </a:rPr>
              <a:t>Período</a:t>
            </a:r>
            <a:endParaRPr dirty="0">
              <a:latin typeface="Arial"/>
              <a:ea typeface="Arial"/>
              <a:cs typeface="Arial"/>
              <a:sym typeface="Arial"/>
            </a:endParaRPr>
          </a:p>
          <a:p>
            <a:pPr marL="342900" lvl="0" indent="-342900" algn="l" rtl="0">
              <a:lnSpc>
                <a:spcPct val="90000"/>
              </a:lnSpc>
              <a:spcBef>
                <a:spcPts val="1000"/>
              </a:spcBef>
              <a:spcAft>
                <a:spcPts val="0"/>
              </a:spcAft>
              <a:buClr>
                <a:schemeClr val="dk1"/>
              </a:buClr>
              <a:buSzPts val="1600"/>
              <a:buFont typeface="Arial"/>
              <a:buChar char="•"/>
            </a:pPr>
            <a:r>
              <a:rPr lang="en" sz="1600" dirty="0">
                <a:latin typeface="Arial"/>
                <a:ea typeface="Arial"/>
                <a:cs typeface="Arial"/>
                <a:sym typeface="Arial"/>
              </a:rPr>
              <a:t>Utilize o tab “</a:t>
            </a:r>
            <a:r>
              <a:rPr lang="en" sz="1600" b="1" dirty="0">
                <a:latin typeface="Arial"/>
                <a:ea typeface="Arial"/>
                <a:cs typeface="Arial"/>
                <a:sym typeface="Arial"/>
              </a:rPr>
              <a:t>View</a:t>
            </a:r>
            <a:r>
              <a:rPr lang="en" sz="1600" dirty="0">
                <a:latin typeface="Arial"/>
                <a:ea typeface="Arial"/>
                <a:cs typeface="Arial"/>
                <a:sym typeface="Arial"/>
              </a:rPr>
              <a:t>”para ver </a:t>
            </a:r>
            <a:r>
              <a:rPr lang="en" dirty="0"/>
              <a:t>os modelos carregados com sucesso</a:t>
            </a:r>
            <a:endParaRPr dirty="0">
              <a:latin typeface="Arial"/>
              <a:ea typeface="Arial"/>
              <a:cs typeface="Arial"/>
              <a:sym typeface="Arial"/>
            </a:endParaRPr>
          </a:p>
          <a:p>
            <a:pPr marL="342900" lvl="0" indent="-342900" algn="l" rtl="0">
              <a:lnSpc>
                <a:spcPct val="90000"/>
              </a:lnSpc>
              <a:spcBef>
                <a:spcPts val="1000"/>
              </a:spcBef>
              <a:spcAft>
                <a:spcPts val="0"/>
              </a:spcAft>
              <a:buClr>
                <a:schemeClr val="dk1"/>
              </a:buClr>
              <a:buSzPts val="1600"/>
              <a:buFont typeface="Arial"/>
              <a:buChar char="•"/>
            </a:pPr>
            <a:r>
              <a:rPr lang="en" sz="1600" dirty="0">
                <a:latin typeface="Arial"/>
                <a:ea typeface="Arial"/>
                <a:cs typeface="Arial"/>
                <a:sym typeface="Arial"/>
              </a:rPr>
              <a:t>Utilize o tab “</a:t>
            </a:r>
            <a:r>
              <a:rPr lang="en" sz="1600" b="1" dirty="0">
                <a:latin typeface="Arial"/>
                <a:ea typeface="Arial"/>
                <a:cs typeface="Arial"/>
                <a:sym typeface="Arial"/>
              </a:rPr>
              <a:t>Submit</a:t>
            </a:r>
            <a:r>
              <a:rPr lang="en" sz="1600" dirty="0">
                <a:latin typeface="Arial"/>
                <a:ea typeface="Arial"/>
                <a:cs typeface="Arial"/>
                <a:sym typeface="Arial"/>
              </a:rPr>
              <a:t>”para finalmente</a:t>
            </a:r>
            <a:r>
              <a:rPr lang="en" dirty="0"/>
              <a:t> submeter os dados.</a:t>
            </a:r>
            <a:endParaRPr dirty="0">
              <a:latin typeface="Arial"/>
              <a:ea typeface="Arial"/>
              <a:cs typeface="Arial"/>
              <a:sym typeface="Arial"/>
            </a:endParaRPr>
          </a:p>
          <a:p>
            <a:pPr marL="342900" lvl="0" indent="-241300" algn="l" rtl="0">
              <a:lnSpc>
                <a:spcPct val="90000"/>
              </a:lnSpc>
              <a:spcBef>
                <a:spcPts val="1000"/>
              </a:spcBef>
              <a:spcAft>
                <a:spcPts val="800"/>
              </a:spcAft>
              <a:buClr>
                <a:schemeClr val="dk1"/>
              </a:buClr>
              <a:buSzPts val="1600"/>
              <a:buFont typeface="Arial"/>
              <a:buNone/>
            </a:pPr>
            <a:endParaRPr dirty="0">
              <a:latin typeface="Arial"/>
              <a:ea typeface="Arial"/>
              <a:cs typeface="Arial"/>
              <a:sym typeface="Arial"/>
            </a:endParaRPr>
          </a:p>
        </p:txBody>
      </p:sp>
      <p:pic>
        <p:nvPicPr>
          <p:cNvPr id="1259" name="Google Shape;1259;p95"/>
          <p:cNvPicPr preferRelativeResize="0"/>
          <p:nvPr/>
        </p:nvPicPr>
        <p:blipFill rotWithShape="1">
          <a:blip r:embed="rId3">
            <a:alphaModFix/>
          </a:blip>
          <a:srcRect/>
          <a:stretch/>
        </p:blipFill>
        <p:spPr>
          <a:xfrm>
            <a:off x="6190059" y="864155"/>
            <a:ext cx="480671" cy="109180"/>
          </a:xfrm>
          <a:prstGeom prst="rect">
            <a:avLst/>
          </a:prstGeom>
          <a:noFill/>
          <a:ln>
            <a:noFill/>
          </a:ln>
        </p:spPr>
      </p:pic>
      <p:pic>
        <p:nvPicPr>
          <p:cNvPr id="1260" name="Google Shape;1260;p95"/>
          <p:cNvPicPr preferRelativeResize="0"/>
          <p:nvPr/>
        </p:nvPicPr>
        <p:blipFill rotWithShape="1">
          <a:blip r:embed="rId4">
            <a:alphaModFix/>
          </a:blip>
          <a:srcRect/>
          <a:stretch/>
        </p:blipFill>
        <p:spPr>
          <a:xfrm>
            <a:off x="969817" y="2425742"/>
            <a:ext cx="3575144" cy="1647615"/>
          </a:xfrm>
          <a:prstGeom prst="rect">
            <a:avLst/>
          </a:prstGeom>
          <a:noFill/>
          <a:ln w="9525" cap="flat" cmpd="sng">
            <a:solidFill>
              <a:schemeClr val="dk1"/>
            </a:solidFill>
            <a:prstDash val="solid"/>
            <a:round/>
            <a:headEnd type="none" w="sm" len="sm"/>
            <a:tailEnd type="none" w="sm" len="sm"/>
          </a:ln>
        </p:spPr>
      </p:pic>
      <p:pic>
        <p:nvPicPr>
          <p:cNvPr id="1261" name="Google Shape;1261;p95"/>
          <p:cNvPicPr preferRelativeResize="0"/>
          <p:nvPr/>
        </p:nvPicPr>
        <p:blipFill rotWithShape="1">
          <a:blip r:embed="rId5">
            <a:alphaModFix/>
          </a:blip>
          <a:srcRect/>
          <a:stretch/>
        </p:blipFill>
        <p:spPr>
          <a:xfrm>
            <a:off x="2412757" y="3472042"/>
            <a:ext cx="3282980" cy="1639892"/>
          </a:xfrm>
          <a:prstGeom prst="rect">
            <a:avLst/>
          </a:prstGeom>
          <a:noFill/>
          <a:ln w="9525" cap="flat" cmpd="sng">
            <a:solidFill>
              <a:schemeClr val="dk1"/>
            </a:solidFill>
            <a:prstDash val="solid"/>
            <a:round/>
            <a:headEnd type="none" w="sm" len="sm"/>
            <a:tailEnd type="none" w="sm" len="sm"/>
          </a:ln>
        </p:spPr>
      </p:pic>
      <p:sp>
        <p:nvSpPr>
          <p:cNvPr id="1262" name="Google Shape;1262;p95"/>
          <p:cNvSpPr/>
          <p:nvPr/>
        </p:nvSpPr>
        <p:spPr>
          <a:xfrm>
            <a:off x="5193425" y="2029416"/>
            <a:ext cx="733500" cy="4605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263" name="Google Shape;1263;p95"/>
          <p:cNvCxnSpPr/>
          <p:nvPr/>
        </p:nvCxnSpPr>
        <p:spPr>
          <a:xfrm rot="-5400000" flipH="1">
            <a:off x="125905" y="2028489"/>
            <a:ext cx="1362300" cy="700200"/>
          </a:xfrm>
          <a:prstGeom prst="bentConnector3">
            <a:avLst>
              <a:gd name="adj1" fmla="val 0"/>
            </a:avLst>
          </a:prstGeom>
          <a:noFill/>
          <a:ln w="28575" cap="flat" cmpd="sng">
            <a:solidFill>
              <a:schemeClr val="accent2"/>
            </a:solidFill>
            <a:prstDash val="solid"/>
            <a:miter lim="800000"/>
            <a:headEnd type="none" w="sm" len="sm"/>
            <a:tailEnd type="triangle" w="med" len="med"/>
          </a:ln>
        </p:spPr>
      </p:cxnSp>
      <p:grpSp>
        <p:nvGrpSpPr>
          <p:cNvPr id="1264" name="Google Shape;1264;p95"/>
          <p:cNvGrpSpPr/>
          <p:nvPr/>
        </p:nvGrpSpPr>
        <p:grpSpPr>
          <a:xfrm>
            <a:off x="36364" y="799639"/>
            <a:ext cx="6670729" cy="1795802"/>
            <a:chOff x="10485" y="822662"/>
            <a:chExt cx="6670729" cy="2394403"/>
          </a:xfrm>
        </p:grpSpPr>
        <p:pic>
          <p:nvPicPr>
            <p:cNvPr id="1265" name="Google Shape;1265;p95"/>
            <p:cNvPicPr preferRelativeResize="0"/>
            <p:nvPr/>
          </p:nvPicPr>
          <p:blipFill rotWithShape="1">
            <a:blip r:embed="rId6">
              <a:alphaModFix/>
            </a:blip>
            <a:srcRect r="4066"/>
            <a:stretch/>
          </p:blipFill>
          <p:spPr>
            <a:xfrm>
              <a:off x="10485" y="822662"/>
              <a:ext cx="6670729" cy="2394403"/>
            </a:xfrm>
            <a:prstGeom prst="rect">
              <a:avLst/>
            </a:prstGeom>
            <a:noFill/>
            <a:ln w="9525" cap="flat" cmpd="sng">
              <a:solidFill>
                <a:schemeClr val="dk1"/>
              </a:solidFill>
              <a:prstDash val="solid"/>
              <a:round/>
              <a:headEnd type="none" w="sm" len="sm"/>
              <a:tailEnd type="none" w="sm" len="sm"/>
            </a:ln>
          </p:spPr>
        </p:pic>
        <p:pic>
          <p:nvPicPr>
            <p:cNvPr id="1266" name="Google Shape;1266;p95"/>
            <p:cNvPicPr preferRelativeResize="0"/>
            <p:nvPr/>
          </p:nvPicPr>
          <p:blipFill rotWithShape="1">
            <a:blip r:embed="rId7">
              <a:alphaModFix/>
            </a:blip>
            <a:srcRect/>
            <a:stretch/>
          </p:blipFill>
          <p:spPr>
            <a:xfrm>
              <a:off x="1319790" y="2121329"/>
              <a:ext cx="3105592" cy="770813"/>
            </a:xfrm>
            <a:prstGeom prst="rect">
              <a:avLst/>
            </a:prstGeom>
            <a:noFill/>
            <a:ln>
              <a:noFill/>
            </a:ln>
          </p:spPr>
        </p:pic>
      </p:grpSp>
      <p:sp>
        <p:nvSpPr>
          <p:cNvPr id="1267" name="Google Shape;1267;p95"/>
          <p:cNvSpPr/>
          <p:nvPr/>
        </p:nvSpPr>
        <p:spPr>
          <a:xfrm>
            <a:off x="5173225" y="2070075"/>
            <a:ext cx="787800" cy="5799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95"/>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115</a:t>
            </a:fld>
            <a:endParaRPr/>
          </a:p>
        </p:txBody>
      </p:sp>
      <p:sp>
        <p:nvSpPr>
          <p:cNvPr id="1269" name="Google Shape;1269;p95"/>
          <p:cNvSpPr/>
          <p:nvPr/>
        </p:nvSpPr>
        <p:spPr>
          <a:xfrm>
            <a:off x="2578500" y="4024975"/>
            <a:ext cx="335100" cy="2739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3"/>
        <p:cNvGrpSpPr/>
        <p:nvPr/>
      </p:nvGrpSpPr>
      <p:grpSpPr>
        <a:xfrm>
          <a:off x="0" y="0"/>
          <a:ext cx="0" cy="0"/>
          <a:chOff x="0" y="0"/>
          <a:chExt cx="0" cy="0"/>
        </a:xfrm>
      </p:grpSpPr>
      <p:sp>
        <p:nvSpPr>
          <p:cNvPr id="1274" name="Google Shape;1274;p96"/>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pt-BR" dirty="0">
                <a:solidFill>
                  <a:schemeClr val="dk2"/>
                </a:solidFill>
              </a:rPr>
              <a:t>Avaliação de Conhecimento</a:t>
            </a:r>
            <a:endParaRPr dirty="0">
              <a:solidFill>
                <a:schemeClr val="accent1"/>
              </a:solidFill>
            </a:endParaRPr>
          </a:p>
        </p:txBody>
      </p:sp>
      <p:sp>
        <p:nvSpPr>
          <p:cNvPr id="1275" name="Google Shape;1275;p96"/>
          <p:cNvSpPr txBox="1"/>
          <p:nvPr/>
        </p:nvSpPr>
        <p:spPr>
          <a:xfrm>
            <a:off x="315550" y="917650"/>
            <a:ext cx="8346300" cy="3213157"/>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1"/>
              </a:buClr>
              <a:buSzPts val="1600"/>
              <a:buFont typeface="Arial"/>
              <a:buChar char="●"/>
            </a:pPr>
            <a:r>
              <a:rPr lang="pt-BR" sz="1600" b="1" i="0" u="none" strike="noStrike" cap="none" dirty="0">
                <a:solidFill>
                  <a:schemeClr val="dk1"/>
                </a:solidFill>
                <a:latin typeface="Arial"/>
                <a:ea typeface="Arial"/>
                <a:cs typeface="Arial"/>
                <a:sym typeface="Arial"/>
              </a:rPr>
              <a:t>Quando é que serão apresentadas mensagens de erro se algo no modelo de inventário HRH for introduzido incorretamente?</a:t>
            </a:r>
          </a:p>
          <a:p>
            <a:pPr marL="457200" marR="0" lvl="0" indent="-330200" algn="l" rtl="0">
              <a:lnSpc>
                <a:spcPct val="115000"/>
              </a:lnSpc>
              <a:spcBef>
                <a:spcPts val="0"/>
              </a:spcBef>
              <a:spcAft>
                <a:spcPts val="0"/>
              </a:spcAft>
              <a:buClr>
                <a:schemeClr val="dk1"/>
              </a:buClr>
              <a:buSzPts val="1600"/>
              <a:buFont typeface="Arial"/>
              <a:buAutoNum type="alphaLcParenR"/>
            </a:pPr>
            <a:r>
              <a:rPr lang="pt-BR" sz="1600" b="0" i="0" u="none" strike="noStrike" cap="none" dirty="0">
                <a:solidFill>
                  <a:schemeClr val="dk1"/>
                </a:solidFill>
                <a:latin typeface="Arial"/>
                <a:ea typeface="Arial"/>
                <a:cs typeface="Arial"/>
                <a:sym typeface="Arial"/>
              </a:rPr>
              <a:t>Imediatamente após a introdução dos dados no modelo, os erros aparecerão a vermelho</a:t>
            </a:r>
          </a:p>
          <a:p>
            <a:pPr marL="457200" marR="0" lvl="0" indent="-330200" algn="l" rtl="0">
              <a:lnSpc>
                <a:spcPct val="115000"/>
              </a:lnSpc>
              <a:spcBef>
                <a:spcPts val="0"/>
              </a:spcBef>
              <a:spcAft>
                <a:spcPts val="0"/>
              </a:spcAft>
              <a:buClr>
                <a:schemeClr val="dk1"/>
              </a:buClr>
              <a:buSzPts val="1600"/>
              <a:buFont typeface="Arial"/>
              <a:buAutoNum type="alphaLcParenR"/>
            </a:pPr>
            <a:r>
              <a:rPr lang="pt-BR" sz="1600" b="0" i="0" u="none" strike="noStrike" cap="none" dirty="0">
                <a:solidFill>
                  <a:schemeClr val="dk1"/>
                </a:solidFill>
                <a:latin typeface="Arial"/>
                <a:ea typeface="Arial"/>
                <a:cs typeface="Arial"/>
                <a:sym typeface="Arial"/>
              </a:rPr>
              <a:t>Quando tentar carregar os dados na aplicação DATIM, verá uma mensagem de erro</a:t>
            </a:r>
          </a:p>
          <a:p>
            <a:pPr marL="457200" marR="0" lvl="0" indent="-330200" algn="l" rtl="0">
              <a:lnSpc>
                <a:spcPct val="115000"/>
              </a:lnSpc>
              <a:spcBef>
                <a:spcPts val="0"/>
              </a:spcBef>
              <a:spcAft>
                <a:spcPts val="0"/>
              </a:spcAft>
              <a:buClr>
                <a:schemeClr val="dk1"/>
              </a:buClr>
              <a:buSzPts val="1600"/>
              <a:buFont typeface="Arial"/>
              <a:buAutoNum type="alphaLcParenR"/>
            </a:pPr>
            <a:r>
              <a:rPr lang="pt-BR" sz="1600" b="0" i="0" u="none" strike="noStrike" cap="none" dirty="0">
                <a:solidFill>
                  <a:schemeClr val="dk1"/>
                </a:solidFill>
                <a:latin typeface="Arial"/>
                <a:ea typeface="Arial"/>
                <a:cs typeface="Arial"/>
                <a:sym typeface="Arial"/>
              </a:rPr>
              <a:t>Só será notificado dos erros depois de a submissão ter sido revista pelo pessoal da agência</a:t>
            </a: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1276" name="Google Shape;1276;p96"/>
          <p:cNvSpPr txBox="1"/>
          <p:nvPr/>
        </p:nvSpPr>
        <p:spPr>
          <a:xfrm>
            <a:off x="283650" y="3045125"/>
            <a:ext cx="8576700" cy="677078"/>
          </a:xfrm>
          <a:prstGeom prst="rect">
            <a:avLst/>
          </a:prstGeom>
          <a:noFill/>
          <a:ln>
            <a:noFill/>
          </a:ln>
        </p:spPr>
        <p:txBody>
          <a:bodyPr spcFirstLastPara="1" wrap="square" lIns="91425" tIns="91425" rIns="91425" bIns="91425" anchor="t" anchorCtr="0">
            <a:spAutoFit/>
          </a:bodyPr>
          <a:lstStyle/>
          <a:p>
            <a:r>
              <a:rPr lang="pt-BR" sz="1600" i="1" dirty="0"/>
              <a:t>Resposta: </a:t>
            </a:r>
            <a:r>
              <a:rPr lang="pt-BR" sz="1600" b="1" i="1" dirty="0"/>
              <a:t>b) Quando tentar carregar a aplicação DATIM </a:t>
            </a:r>
            <a:r>
              <a:rPr lang="pt-BR" sz="1600" i="1" dirty="0"/>
              <a:t>, verá uma mensagem de erro se forem necessárias correcções para que o modelo seja aceite.</a:t>
            </a:r>
            <a:endParaRPr lang="pt-BR" sz="1600" dirty="0"/>
          </a:p>
        </p:txBody>
      </p:sp>
      <p:sp>
        <p:nvSpPr>
          <p:cNvPr id="1277" name="Google Shape;1277;p9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116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Effect transition="in" filter="fade">
                                      <p:cBhvr>
                                        <p:cTn id="7" dur="1000"/>
                                        <p:tgtEl>
                                          <p:spTgt spid="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1"/>
        <p:cNvGrpSpPr/>
        <p:nvPr/>
      </p:nvGrpSpPr>
      <p:grpSpPr>
        <a:xfrm>
          <a:off x="0" y="0"/>
          <a:ext cx="0" cy="0"/>
          <a:chOff x="0" y="0"/>
          <a:chExt cx="0" cy="0"/>
        </a:xfrm>
      </p:grpSpPr>
      <p:sp>
        <p:nvSpPr>
          <p:cNvPr id="1282" name="Google Shape;1282;p97"/>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pt-BR" dirty="0">
                <a:solidFill>
                  <a:schemeClr val="dk2"/>
                </a:solidFill>
              </a:rPr>
              <a:t>Avaliação de Conhecimento</a:t>
            </a:r>
            <a:endParaRPr dirty="0">
              <a:solidFill>
                <a:schemeClr val="accent1"/>
              </a:solidFill>
            </a:endParaRPr>
          </a:p>
        </p:txBody>
      </p:sp>
      <p:sp>
        <p:nvSpPr>
          <p:cNvPr id="1283" name="Google Shape;1283;p97"/>
          <p:cNvSpPr txBox="1"/>
          <p:nvPr/>
        </p:nvSpPr>
        <p:spPr>
          <a:xfrm>
            <a:off x="315550" y="917650"/>
            <a:ext cx="8346300" cy="23643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1"/>
              </a:buClr>
              <a:buSzPts val="1600"/>
              <a:buFont typeface="Arial"/>
              <a:buChar char="●"/>
            </a:pPr>
            <a:r>
              <a:rPr lang="en" sz="1600" b="1" i="0" u="none" strike="noStrike" cap="none">
                <a:solidFill>
                  <a:schemeClr val="dk1"/>
                </a:solidFill>
                <a:latin typeface="Arial"/>
                <a:ea typeface="Arial"/>
                <a:cs typeface="Arial"/>
                <a:sym typeface="Arial"/>
              </a:rPr>
              <a:t>O DATIM aceitará um modelo se existirem mensagens de erro pendentes?</a:t>
            </a:r>
            <a:endParaRPr sz="1600" b="1"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AutoNum type="alphaLcParenR"/>
            </a:pPr>
            <a:r>
              <a:rPr lang="en" sz="1600" b="0" i="0" u="none" strike="noStrike" cap="none">
                <a:solidFill>
                  <a:schemeClr val="dk1"/>
                </a:solidFill>
                <a:latin typeface="Arial"/>
                <a:ea typeface="Arial"/>
                <a:cs typeface="Arial"/>
                <a:sym typeface="Arial"/>
              </a:rPr>
              <a:t>Sim</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AutoNum type="alphaLcParenR"/>
            </a:pPr>
            <a:r>
              <a:rPr lang="en" sz="1600" b="0" i="0" u="none" strike="noStrike" cap="none">
                <a:solidFill>
                  <a:schemeClr val="dk1"/>
                </a:solidFill>
                <a:latin typeface="Arial"/>
                <a:ea typeface="Arial"/>
                <a:cs typeface="Arial"/>
                <a:sym typeface="Arial"/>
              </a:rPr>
              <a:t>Não</a:t>
            </a:r>
            <a:endParaRPr sz="1600" b="0" i="0" u="none" strike="noStrike" cap="none">
              <a:solidFill>
                <a:schemeClr val="dk1"/>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rgbClr val="000000"/>
              </a:solidFill>
              <a:latin typeface="Arial"/>
              <a:ea typeface="Arial"/>
              <a:cs typeface="Arial"/>
              <a:sym typeface="Arial"/>
            </a:endParaRPr>
          </a:p>
        </p:txBody>
      </p:sp>
      <p:sp>
        <p:nvSpPr>
          <p:cNvPr id="1284" name="Google Shape;1284;p97"/>
          <p:cNvSpPr txBox="1"/>
          <p:nvPr/>
        </p:nvSpPr>
        <p:spPr>
          <a:xfrm>
            <a:off x="283650" y="3045125"/>
            <a:ext cx="8576700" cy="750945"/>
          </a:xfrm>
          <a:prstGeom prst="rect">
            <a:avLst/>
          </a:prstGeom>
          <a:noFill/>
          <a:ln>
            <a:noFill/>
          </a:ln>
        </p:spPr>
        <p:txBody>
          <a:bodyPr spcFirstLastPara="1" wrap="square" lIns="91425" tIns="91425" rIns="91425" bIns="91425" anchor="t" anchorCtr="0">
            <a:spAutoFit/>
          </a:bodyPr>
          <a:lstStyle/>
          <a:p>
            <a:pPr lvl="0">
              <a:lnSpc>
                <a:spcPct val="115000"/>
              </a:lnSpc>
              <a:buSzPts val="1600"/>
            </a:pPr>
            <a:r>
              <a:rPr lang="pt-BR" sz="1600" i="1" dirty="0">
                <a:solidFill>
                  <a:schemeClr val="dk1"/>
                </a:solidFill>
              </a:rPr>
              <a:t>Resposta: </a:t>
            </a:r>
            <a:r>
              <a:rPr lang="pt-BR" sz="1600" b="1" i="1" dirty="0">
                <a:solidFill>
                  <a:schemeClr val="dk1"/>
                </a:solidFill>
              </a:rPr>
              <a:t>b) Não </a:t>
            </a:r>
            <a:r>
              <a:rPr lang="pt-BR" sz="1600" i="1" dirty="0">
                <a:solidFill>
                  <a:schemeClr val="dk1"/>
                </a:solidFill>
              </a:rPr>
              <a:t>- Todas as mensagens de erro devem ser resolvidas através da introdução de alterações nos dados do modelo antes de a DATIM aceitar a apresentação. </a:t>
            </a:r>
            <a:endParaRPr sz="1400" b="0" i="0" u="none" strike="noStrike" cap="none" dirty="0">
              <a:solidFill>
                <a:srgbClr val="000000"/>
              </a:solidFill>
              <a:latin typeface="Arial"/>
              <a:ea typeface="Arial"/>
              <a:cs typeface="Arial"/>
              <a:sym typeface="Arial"/>
            </a:endParaRPr>
          </a:p>
        </p:txBody>
      </p:sp>
      <p:sp>
        <p:nvSpPr>
          <p:cNvPr id="1285" name="Google Shape;1285;p9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117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fade">
                                      <p:cBhvr>
                                        <p:cTn id="7" dur="10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pic>
        <p:nvPicPr>
          <p:cNvPr id="1290" name="Google Shape;1290;p100"/>
          <p:cNvPicPr preferRelativeResize="0"/>
          <p:nvPr/>
        </p:nvPicPr>
        <p:blipFill rotWithShape="1">
          <a:blip r:embed="rId3">
            <a:alphaModFix/>
          </a:blip>
          <a:srcRect/>
          <a:stretch/>
        </p:blipFill>
        <p:spPr>
          <a:xfrm>
            <a:off x="1111541" y="1232152"/>
            <a:ext cx="5190689" cy="3500246"/>
          </a:xfrm>
          <a:prstGeom prst="rect">
            <a:avLst/>
          </a:prstGeom>
          <a:noFill/>
          <a:ln w="9525" cap="flat" cmpd="sng">
            <a:solidFill>
              <a:srgbClr val="000000"/>
            </a:solidFill>
            <a:prstDash val="solid"/>
            <a:round/>
            <a:headEnd type="none" w="sm" len="sm"/>
            <a:tailEnd type="none" w="sm" len="sm"/>
          </a:ln>
        </p:spPr>
      </p:pic>
      <p:sp>
        <p:nvSpPr>
          <p:cNvPr id="1291" name="Google Shape;1291;p100"/>
          <p:cNvSpPr txBox="1">
            <a:spLocks noGrp="1"/>
          </p:cNvSpPr>
          <p:nvPr>
            <p:ph type="body" idx="4294967295"/>
          </p:nvPr>
        </p:nvSpPr>
        <p:spPr>
          <a:xfrm>
            <a:off x="167651" y="467590"/>
            <a:ext cx="8901600" cy="65659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800"/>
              </a:spcAft>
              <a:buClr>
                <a:schemeClr val="dk1"/>
              </a:buClr>
              <a:buSzPts val="2000"/>
              <a:buNone/>
            </a:pPr>
            <a:r>
              <a:rPr lang="en" sz="2000" dirty="0">
                <a:latin typeface="Calibri"/>
                <a:ea typeface="Calibri"/>
                <a:cs typeface="Calibri"/>
                <a:sym typeface="Calibri"/>
              </a:rPr>
              <a:t>Todas as orientações e instruções relacionadas com o envio de </a:t>
            </a:r>
            <a:r>
              <a:rPr lang="en-US" sz="2000" dirty="0">
                <a:latin typeface="Calibri"/>
                <a:ea typeface="Calibri"/>
                <a:cs typeface="Calibri"/>
                <a:sym typeface="Calibri"/>
              </a:rPr>
              <a:t>HRH</a:t>
            </a:r>
            <a:r>
              <a:rPr lang="en" sz="2000" dirty="0">
                <a:latin typeface="Calibri"/>
                <a:ea typeface="Calibri"/>
                <a:cs typeface="Calibri"/>
                <a:sym typeface="Calibri"/>
              </a:rPr>
              <a:t> no DATIM podem ser consultadas em </a:t>
            </a:r>
            <a:r>
              <a:rPr lang="en" sz="2000" u="sng" dirty="0">
                <a:solidFill>
                  <a:schemeClr val="hlink"/>
                </a:solidFill>
                <a:latin typeface="Calibri"/>
                <a:ea typeface="Calibri"/>
                <a:cs typeface="Calibri"/>
                <a:sym typeface="Calibri"/>
                <a:hlinkClick r:id="rId4"/>
              </a:rPr>
              <a:t>https://datim.zendesk.com</a:t>
            </a:r>
            <a:r>
              <a:rPr lang="en" sz="2000" dirty="0">
                <a:latin typeface="Calibri"/>
                <a:ea typeface="Calibri"/>
                <a:cs typeface="Calibri"/>
                <a:sym typeface="Calibri"/>
              </a:rPr>
              <a:t>.</a:t>
            </a:r>
            <a:endParaRPr dirty="0"/>
          </a:p>
        </p:txBody>
      </p:sp>
      <p:sp>
        <p:nvSpPr>
          <p:cNvPr id="1292" name="Google Shape;1292;p100"/>
          <p:cNvSpPr/>
          <p:nvPr/>
        </p:nvSpPr>
        <p:spPr>
          <a:xfrm>
            <a:off x="3910367" y="3098403"/>
            <a:ext cx="840300" cy="64860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3" name="Google Shape;1293;p100"/>
          <p:cNvSpPr/>
          <p:nvPr/>
        </p:nvSpPr>
        <p:spPr>
          <a:xfrm>
            <a:off x="2391749" y="3098404"/>
            <a:ext cx="825900" cy="64860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4" name="Google Shape;1294;p100"/>
          <p:cNvSpPr/>
          <p:nvPr/>
        </p:nvSpPr>
        <p:spPr>
          <a:xfrm>
            <a:off x="226748" y="2148289"/>
            <a:ext cx="1825800" cy="1307406"/>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 sz="1800" b="0" i="0" u="none" strike="noStrike" cap="none" dirty="0">
                <a:solidFill>
                  <a:srgbClr val="FFFFFF"/>
                </a:solidFill>
                <a:latin typeface="Calibri"/>
                <a:ea typeface="Calibri"/>
                <a:cs typeface="Calibri"/>
                <a:sym typeface="Calibri"/>
              </a:rPr>
              <a:t>2 locais principais para encontrar orientações e instruções</a:t>
            </a:r>
            <a:endParaRPr sz="1400" b="0" i="0" u="none" strike="noStrike" cap="none" dirty="0">
              <a:solidFill>
                <a:srgbClr val="000000"/>
              </a:solidFill>
              <a:latin typeface="Arial"/>
              <a:ea typeface="Arial"/>
              <a:cs typeface="Arial"/>
              <a:sym typeface="Arial"/>
            </a:endParaRPr>
          </a:p>
        </p:txBody>
      </p:sp>
      <p:sp>
        <p:nvSpPr>
          <p:cNvPr id="1295" name="Google Shape;1295;p100"/>
          <p:cNvSpPr/>
          <p:nvPr/>
        </p:nvSpPr>
        <p:spPr>
          <a:xfrm>
            <a:off x="6633824" y="3840090"/>
            <a:ext cx="1398635" cy="107084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 sz="1800" b="0" i="0" u="none" strike="noStrike" cap="none" dirty="0">
                <a:solidFill>
                  <a:srgbClr val="FFFFFF"/>
                </a:solidFill>
                <a:latin typeface="Calibri"/>
                <a:ea typeface="Calibri"/>
                <a:cs typeface="Calibri"/>
                <a:sym typeface="Calibri"/>
              </a:rPr>
              <a:t>Suporte técnico disponível!</a:t>
            </a:r>
            <a:endParaRPr sz="1400" b="0" i="0" u="none" strike="noStrike" cap="none" dirty="0">
              <a:solidFill>
                <a:srgbClr val="000000"/>
              </a:solidFill>
              <a:latin typeface="Arial"/>
              <a:ea typeface="Arial"/>
              <a:cs typeface="Arial"/>
              <a:sym typeface="Arial"/>
            </a:endParaRPr>
          </a:p>
        </p:txBody>
      </p:sp>
      <p:sp>
        <p:nvSpPr>
          <p:cNvPr id="1296" name="Google Shape;1296;p100"/>
          <p:cNvSpPr/>
          <p:nvPr/>
        </p:nvSpPr>
        <p:spPr>
          <a:xfrm>
            <a:off x="4869221" y="4317849"/>
            <a:ext cx="1098600" cy="56280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297" name="Google Shape;1297;p100"/>
          <p:cNvCxnSpPr>
            <a:cxnSpLocks/>
            <a:stCxn id="1295" idx="1"/>
            <a:endCxn id="1296" idx="3"/>
          </p:cNvCxnSpPr>
          <p:nvPr/>
        </p:nvCxnSpPr>
        <p:spPr>
          <a:xfrm flipH="1">
            <a:off x="5967821" y="4375510"/>
            <a:ext cx="666003" cy="223739"/>
          </a:xfrm>
          <a:prstGeom prst="straightConnector1">
            <a:avLst/>
          </a:prstGeom>
          <a:noFill/>
          <a:ln w="25400" cap="flat" cmpd="sng">
            <a:solidFill>
              <a:schemeClr val="accent2"/>
            </a:solidFill>
            <a:prstDash val="solid"/>
            <a:miter lim="800000"/>
            <a:headEnd type="none" w="sm" len="sm"/>
            <a:tailEnd type="triangle" w="med" len="med"/>
          </a:ln>
        </p:spPr>
      </p:cxnSp>
      <p:cxnSp>
        <p:nvCxnSpPr>
          <p:cNvPr id="1298" name="Google Shape;1298;p100"/>
          <p:cNvCxnSpPr>
            <a:cxnSpLocks/>
            <a:stCxn id="1294" idx="3"/>
            <a:endCxn id="1293" idx="1"/>
          </p:cNvCxnSpPr>
          <p:nvPr/>
        </p:nvCxnSpPr>
        <p:spPr>
          <a:xfrm>
            <a:off x="2052548" y="2801992"/>
            <a:ext cx="339201" cy="620712"/>
          </a:xfrm>
          <a:prstGeom prst="straightConnector1">
            <a:avLst/>
          </a:prstGeom>
          <a:noFill/>
          <a:ln w="25400" cap="flat" cmpd="sng">
            <a:solidFill>
              <a:schemeClr val="accent2"/>
            </a:solidFill>
            <a:prstDash val="solid"/>
            <a:miter lim="800000"/>
            <a:headEnd type="none" w="sm" len="sm"/>
            <a:tailEnd type="triangle" w="med" len="med"/>
          </a:ln>
        </p:spPr>
      </p:cxnSp>
      <p:cxnSp>
        <p:nvCxnSpPr>
          <p:cNvPr id="1299" name="Google Shape;1299;p100"/>
          <p:cNvCxnSpPr/>
          <p:nvPr/>
        </p:nvCxnSpPr>
        <p:spPr>
          <a:xfrm>
            <a:off x="2057400" y="2885225"/>
            <a:ext cx="1825800" cy="194100"/>
          </a:xfrm>
          <a:prstGeom prst="straightConnector1">
            <a:avLst/>
          </a:prstGeom>
          <a:noFill/>
          <a:ln w="25400" cap="flat" cmpd="sng">
            <a:solidFill>
              <a:schemeClr val="accent2"/>
            </a:solidFill>
            <a:prstDash val="solid"/>
            <a:miter lim="800000"/>
            <a:headEnd type="none" w="sm" len="sm"/>
            <a:tailEnd type="triangle" w="med" len="med"/>
          </a:ln>
        </p:spPr>
      </p:cxnSp>
      <p:sp>
        <p:nvSpPr>
          <p:cNvPr id="1300" name="Google Shape;1300;p100"/>
          <p:cNvSpPr txBox="1">
            <a:spLocks noGrp="1"/>
          </p:cNvSpPr>
          <p:nvPr>
            <p:ph type="title"/>
          </p:nvPr>
        </p:nvSpPr>
        <p:spPr>
          <a:xfrm>
            <a:off x="108850" y="146123"/>
            <a:ext cx="7772400" cy="381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800"/>
              </a:spcAft>
              <a:buClr>
                <a:schemeClr val="lt1"/>
              </a:buClr>
              <a:buSzPts val="3200"/>
              <a:buFont typeface="Calibri"/>
              <a:buNone/>
            </a:pPr>
            <a:r>
              <a:rPr lang="en">
                <a:solidFill>
                  <a:schemeClr val="dk2"/>
                </a:solidFill>
              </a:rPr>
              <a:t>Aceder às orientações e instruções do GHSD</a:t>
            </a:r>
            <a:endParaRPr>
              <a:solidFill>
                <a:schemeClr val="dk2"/>
              </a:solidFill>
            </a:endParaRPr>
          </a:p>
        </p:txBody>
      </p:sp>
      <p:sp>
        <p:nvSpPr>
          <p:cNvPr id="1301" name="Google Shape;1301;p10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118</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101"/>
          <p:cNvSpPr txBox="1">
            <a:spLocks noGrp="1"/>
          </p:cNvSpPr>
          <p:nvPr>
            <p:ph type="body" idx="4294967295"/>
          </p:nvPr>
        </p:nvSpPr>
        <p:spPr>
          <a:xfrm>
            <a:off x="2092000" y="561225"/>
            <a:ext cx="6804000" cy="3195747"/>
          </a:xfrm>
          <a:prstGeom prst="rect">
            <a:avLst/>
          </a:prstGeom>
          <a:noFill/>
          <a:ln>
            <a:noFill/>
          </a:ln>
        </p:spPr>
        <p:txBody>
          <a:bodyPr spcFirstLastPara="1" wrap="square" lIns="0" tIns="0" rIns="0" bIns="0" anchor="t" anchorCtr="0">
            <a:spAutoFit/>
          </a:bodyPr>
          <a:lstStyle/>
          <a:p>
            <a:pPr marL="342900" lvl="0" indent="-342900" algn="l" rtl="0">
              <a:lnSpc>
                <a:spcPct val="90000"/>
              </a:lnSpc>
              <a:spcBef>
                <a:spcPts val="0"/>
              </a:spcBef>
              <a:spcAft>
                <a:spcPts val="0"/>
              </a:spcAft>
              <a:buClr>
                <a:schemeClr val="dk1"/>
              </a:buClr>
              <a:buSzPts val="1800"/>
              <a:buFont typeface="Arial"/>
              <a:buChar char="•"/>
            </a:pPr>
            <a:r>
              <a:rPr lang="en" sz="1400" u="sng" dirty="0">
                <a:solidFill>
                  <a:schemeClr val="dk1"/>
                </a:solidFill>
                <a:hlinkClick r:id="rId3">
                  <a:extLst>
                    <a:ext uri="{A12FA001-AC4F-418D-AE19-62706E023703}">
                      <ahyp:hlinkClr xmlns:ahyp="http://schemas.microsoft.com/office/drawing/2018/hyperlinkcolor" val="tx"/>
                    </a:ext>
                  </a:extLst>
                </a:hlinkClick>
              </a:rPr>
              <a:t>Introdução ao Inventário PEPFAR HRH</a:t>
            </a:r>
            <a:endParaRPr sz="1400" dirty="0">
              <a:solidFill>
                <a:schemeClr val="dk1"/>
              </a:solidFill>
            </a:endParaRPr>
          </a:p>
          <a:p>
            <a:pPr marL="342900" lvl="0" indent="-342900" algn="l" rtl="0">
              <a:lnSpc>
                <a:spcPct val="90000"/>
              </a:lnSpc>
              <a:spcBef>
                <a:spcPts val="1000"/>
              </a:spcBef>
              <a:spcAft>
                <a:spcPts val="0"/>
              </a:spcAft>
              <a:buClr>
                <a:schemeClr val="dk1"/>
              </a:buClr>
              <a:buSzPts val="1800"/>
              <a:buFont typeface="Arial"/>
              <a:buChar char="•"/>
            </a:pPr>
            <a:r>
              <a:rPr lang="en" sz="1400" u="sng" dirty="0">
                <a:solidFill>
                  <a:schemeClr val="dk1"/>
                </a:solidFill>
                <a:hlinkClick r:id="rId4">
                  <a:extLst>
                    <a:ext uri="{A12FA001-AC4F-418D-AE19-62706E023703}">
                      <ahyp:hlinkClr xmlns:ahyp="http://schemas.microsoft.com/office/drawing/2018/hyperlinkcolor" val="tx"/>
                    </a:ext>
                  </a:extLst>
                </a:hlinkClick>
              </a:rPr>
              <a:t>Definições de </a:t>
            </a:r>
            <a:r>
              <a:rPr lang="en-US" sz="1400" u="sng" dirty="0">
                <a:solidFill>
                  <a:schemeClr val="dk1"/>
                </a:solidFill>
                <a:hlinkClick r:id="rId4">
                  <a:extLst>
                    <a:ext uri="{A12FA001-AC4F-418D-AE19-62706E023703}">
                      <ahyp:hlinkClr xmlns:ahyp="http://schemas.microsoft.com/office/drawing/2018/hyperlinkcolor" val="tx"/>
                    </a:ext>
                  </a:extLst>
                </a:hlinkClick>
              </a:rPr>
              <a:t>HRH</a:t>
            </a:r>
            <a:endParaRPr sz="1400" dirty="0">
              <a:solidFill>
                <a:schemeClr val="dk1"/>
              </a:solidFill>
            </a:endParaRPr>
          </a:p>
          <a:p>
            <a:pPr marL="342900" lvl="0" indent="-342900" algn="l" rtl="0">
              <a:lnSpc>
                <a:spcPct val="90000"/>
              </a:lnSpc>
              <a:spcBef>
                <a:spcPts val="1000"/>
              </a:spcBef>
              <a:spcAft>
                <a:spcPts val="0"/>
              </a:spcAft>
              <a:buClr>
                <a:schemeClr val="dk1"/>
              </a:buClr>
              <a:buSzPts val="1800"/>
              <a:buFont typeface="Arial"/>
              <a:buChar char="•"/>
            </a:pPr>
            <a:r>
              <a:rPr lang="en" sz="1400" u="sng" dirty="0">
                <a:solidFill>
                  <a:schemeClr val="dk1"/>
                </a:solidFill>
                <a:hlinkClick r:id="rId5">
                  <a:extLst>
                    <a:ext uri="{A12FA001-AC4F-418D-AE19-62706E023703}">
                      <ahyp:hlinkClr xmlns:ahyp="http://schemas.microsoft.com/office/drawing/2018/hyperlinkcolor" val="tx"/>
                    </a:ext>
                  </a:extLst>
                </a:hlinkClick>
              </a:rPr>
              <a:t>Manual de inventário de </a:t>
            </a:r>
            <a:r>
              <a:rPr lang="en-US" sz="1400" u="sng" dirty="0">
                <a:solidFill>
                  <a:schemeClr val="dk1"/>
                </a:solidFill>
                <a:hlinkClick r:id="rId5">
                  <a:extLst>
                    <a:ext uri="{A12FA001-AC4F-418D-AE19-62706E023703}">
                      <ahyp:hlinkClr xmlns:ahyp="http://schemas.microsoft.com/office/drawing/2018/hyperlinkcolor" val="tx"/>
                    </a:ext>
                  </a:extLst>
                </a:hlinkClick>
              </a:rPr>
              <a:t>HRH</a:t>
            </a:r>
            <a:endParaRPr sz="1400" dirty="0">
              <a:solidFill>
                <a:schemeClr val="dk1"/>
              </a:solidFill>
            </a:endParaRPr>
          </a:p>
          <a:p>
            <a:pPr marL="342900" lvl="0" indent="-342900" algn="l" rtl="0">
              <a:lnSpc>
                <a:spcPct val="90000"/>
              </a:lnSpc>
              <a:spcBef>
                <a:spcPts val="1000"/>
              </a:spcBef>
              <a:spcAft>
                <a:spcPts val="0"/>
              </a:spcAft>
              <a:buClr>
                <a:schemeClr val="dk1"/>
              </a:buClr>
              <a:buSzPts val="1800"/>
              <a:buFont typeface="Arial"/>
              <a:buChar char="•"/>
            </a:pPr>
            <a:r>
              <a:rPr lang="en" sz="1400" dirty="0">
                <a:solidFill>
                  <a:schemeClr val="dk1"/>
                </a:solidFill>
              </a:rPr>
              <a:t>Modelo de inventário de HRH (dentro da aplicação DATIM)</a:t>
            </a:r>
            <a:endParaRPr sz="1400" dirty="0">
              <a:solidFill>
                <a:schemeClr val="dk1"/>
              </a:solidFill>
            </a:endParaRPr>
          </a:p>
          <a:p>
            <a:pPr marL="342900" lvl="0" indent="-342900" algn="l" rtl="0">
              <a:lnSpc>
                <a:spcPct val="90000"/>
              </a:lnSpc>
              <a:spcBef>
                <a:spcPts val="1000"/>
              </a:spcBef>
              <a:spcAft>
                <a:spcPts val="0"/>
              </a:spcAft>
              <a:buClr>
                <a:schemeClr val="dk1"/>
              </a:buClr>
              <a:buSzPts val="1800"/>
              <a:buFont typeface="Arial"/>
              <a:buChar char="•"/>
            </a:pPr>
            <a:r>
              <a:rPr lang="en" sz="1400" dirty="0">
                <a:solidFill>
                  <a:schemeClr val="dk1"/>
                </a:solidFill>
              </a:rPr>
              <a:t>Listas de verificação antes de enviar e aprovar o modelo de inventário de </a:t>
            </a:r>
            <a:r>
              <a:rPr lang="en-US" sz="1400" dirty="0">
                <a:solidFill>
                  <a:schemeClr val="dk1"/>
                </a:solidFill>
              </a:rPr>
              <a:t>HRH</a:t>
            </a:r>
            <a:endParaRPr sz="1400" dirty="0">
              <a:solidFill>
                <a:schemeClr val="dk1"/>
              </a:solidFill>
            </a:endParaRPr>
          </a:p>
          <a:p>
            <a:pPr marL="342900" lvl="0" indent="-342900" algn="l" rtl="0">
              <a:lnSpc>
                <a:spcPct val="90000"/>
              </a:lnSpc>
              <a:spcBef>
                <a:spcPts val="1000"/>
              </a:spcBef>
              <a:spcAft>
                <a:spcPts val="0"/>
              </a:spcAft>
              <a:buClr>
                <a:schemeClr val="dk1"/>
              </a:buClr>
              <a:buSzPts val="1800"/>
              <a:buFont typeface="Arial"/>
              <a:buChar char="•"/>
            </a:pPr>
            <a:r>
              <a:rPr lang="en" sz="1400" u="sng" dirty="0">
                <a:solidFill>
                  <a:schemeClr val="dk1"/>
                </a:solidFill>
                <a:hlinkClick r:id="rId6">
                  <a:extLst>
                    <a:ext uri="{A12FA001-AC4F-418D-AE19-62706E023703}">
                      <ahyp:hlinkClr xmlns:ahyp="http://schemas.microsoft.com/office/drawing/2018/hyperlinkcolor" val="tx"/>
                    </a:ext>
                  </a:extLst>
                </a:hlinkClick>
              </a:rPr>
              <a:t>Perguntas frequentes</a:t>
            </a:r>
            <a:endParaRPr sz="1400" dirty="0">
              <a:solidFill>
                <a:schemeClr val="dk1"/>
              </a:solidFill>
            </a:endParaRPr>
          </a:p>
          <a:p>
            <a:pPr marL="342900" lvl="0" indent="-342900" algn="l" rtl="0">
              <a:lnSpc>
                <a:spcPct val="90000"/>
              </a:lnSpc>
              <a:spcBef>
                <a:spcPts val="1000"/>
              </a:spcBef>
              <a:spcAft>
                <a:spcPts val="0"/>
              </a:spcAft>
              <a:buClr>
                <a:schemeClr val="dk1"/>
              </a:buClr>
              <a:buSzPts val="1800"/>
              <a:buFont typeface="Arial"/>
              <a:buChar char="•"/>
            </a:pPr>
            <a:r>
              <a:rPr lang="en" sz="1400" dirty="0">
                <a:solidFill>
                  <a:schemeClr val="dk1"/>
                </a:solidFill>
              </a:rPr>
              <a:t>Auxiliares de trabalho</a:t>
            </a:r>
            <a:endParaRPr sz="1400" dirty="0">
              <a:solidFill>
                <a:schemeClr val="dk1"/>
              </a:solidFill>
            </a:endParaRPr>
          </a:p>
          <a:p>
            <a:pPr marL="342900" lvl="0" indent="-342900" algn="l" rtl="0">
              <a:lnSpc>
                <a:spcPct val="90000"/>
              </a:lnSpc>
              <a:spcBef>
                <a:spcPts val="1000"/>
              </a:spcBef>
              <a:spcAft>
                <a:spcPts val="0"/>
              </a:spcAft>
              <a:buClr>
                <a:schemeClr val="dk1"/>
              </a:buClr>
              <a:buSzPts val="1800"/>
              <a:buFont typeface="Arial"/>
              <a:buChar char="•"/>
            </a:pPr>
            <a:r>
              <a:rPr lang="en" sz="1400" dirty="0">
                <a:solidFill>
                  <a:schemeClr val="dk1"/>
                </a:solidFill>
              </a:rPr>
              <a:t>Calculadora HRH FTE</a:t>
            </a:r>
            <a:endParaRPr sz="1400" dirty="0">
              <a:solidFill>
                <a:schemeClr val="dk1"/>
              </a:solidFill>
            </a:endParaRPr>
          </a:p>
          <a:p>
            <a:pPr marL="342900" lvl="0" indent="-342900" algn="l" rtl="0">
              <a:lnSpc>
                <a:spcPct val="90000"/>
              </a:lnSpc>
              <a:spcBef>
                <a:spcPts val="1000"/>
              </a:spcBef>
              <a:spcAft>
                <a:spcPts val="0"/>
              </a:spcAft>
              <a:buClr>
                <a:schemeClr val="dk1"/>
              </a:buClr>
              <a:buSzPts val="1800"/>
              <a:buChar char="•"/>
            </a:pPr>
            <a:r>
              <a:rPr lang="en" sz="1400" u="sng" dirty="0">
                <a:solidFill>
                  <a:schemeClr val="dk1"/>
                </a:solidFill>
                <a:hlinkClick r:id="rId7">
                  <a:extLst>
                    <a:ext uri="{A12FA001-AC4F-418D-AE19-62706E023703}">
                      <ahyp:hlinkClr xmlns:ahyp="http://schemas.microsoft.com/office/drawing/2018/hyperlinkcolor" val="tx"/>
                    </a:ext>
                  </a:extLst>
                </a:hlinkClick>
              </a:rPr>
              <a:t>Administração de utilizadores: criação de novas contas de utilizador de HRH</a:t>
            </a:r>
            <a:endParaRPr sz="1400" dirty="0">
              <a:solidFill>
                <a:schemeClr val="dk1"/>
              </a:solidFill>
            </a:endParaRPr>
          </a:p>
          <a:p>
            <a:pPr marL="342900" lvl="0" indent="-342900" algn="l" rtl="0">
              <a:lnSpc>
                <a:spcPct val="90000"/>
              </a:lnSpc>
              <a:spcBef>
                <a:spcPts val="1000"/>
              </a:spcBef>
              <a:spcAft>
                <a:spcPts val="800"/>
              </a:spcAft>
              <a:buClr>
                <a:schemeClr val="dk1"/>
              </a:buClr>
              <a:buSzPts val="1800"/>
              <a:buChar char="•"/>
            </a:pPr>
            <a:r>
              <a:rPr lang="en" sz="1400" u="sng" dirty="0">
                <a:solidFill>
                  <a:schemeClr val="dk1"/>
                </a:solidFill>
                <a:hlinkClick r:id="rId8">
                  <a:extLst>
                    <a:ext uri="{A12FA001-AC4F-418D-AE19-62706E023703}">
                      <ahyp:hlinkClr xmlns:ahyp="http://schemas.microsoft.com/office/drawing/2018/hyperlinkcolor" val="tx"/>
                    </a:ext>
                  </a:extLst>
                </a:hlinkClick>
              </a:rPr>
              <a:t>Estado e acções do nível de aprovação de dados DATIM HRH</a:t>
            </a:r>
            <a:endParaRPr sz="1400" dirty="0">
              <a:solidFill>
                <a:schemeClr val="dk1"/>
              </a:solidFill>
            </a:endParaRPr>
          </a:p>
        </p:txBody>
      </p:sp>
      <p:pic>
        <p:nvPicPr>
          <p:cNvPr id="1307" name="Google Shape;1307;p101">
            <a:hlinkClick r:id="rId9"/>
          </p:cNvPr>
          <p:cNvPicPr preferRelativeResize="0"/>
          <p:nvPr/>
        </p:nvPicPr>
        <p:blipFill rotWithShape="1">
          <a:blip r:embed="rId10">
            <a:alphaModFix/>
          </a:blip>
          <a:srcRect/>
          <a:stretch/>
        </p:blipFill>
        <p:spPr>
          <a:xfrm>
            <a:off x="203354" y="680139"/>
            <a:ext cx="1614488" cy="1671638"/>
          </a:xfrm>
          <a:prstGeom prst="rect">
            <a:avLst/>
          </a:prstGeom>
          <a:noFill/>
          <a:ln>
            <a:noFill/>
          </a:ln>
        </p:spPr>
      </p:pic>
      <p:pic>
        <p:nvPicPr>
          <p:cNvPr id="1308" name="Google Shape;1308;p101"/>
          <p:cNvPicPr preferRelativeResize="0"/>
          <p:nvPr/>
        </p:nvPicPr>
        <p:blipFill rotWithShape="1">
          <a:blip r:embed="rId11">
            <a:alphaModFix/>
          </a:blip>
          <a:srcRect/>
          <a:stretch/>
        </p:blipFill>
        <p:spPr>
          <a:xfrm>
            <a:off x="188696" y="2911285"/>
            <a:ext cx="1585913" cy="1650206"/>
          </a:xfrm>
          <a:prstGeom prst="rect">
            <a:avLst/>
          </a:prstGeom>
          <a:noFill/>
          <a:ln>
            <a:noFill/>
          </a:ln>
        </p:spPr>
      </p:pic>
      <p:sp>
        <p:nvSpPr>
          <p:cNvPr id="1309" name="Google Shape;1309;p101"/>
          <p:cNvSpPr txBox="1"/>
          <p:nvPr/>
        </p:nvSpPr>
        <p:spPr>
          <a:xfrm>
            <a:off x="2419800" y="3806350"/>
            <a:ext cx="6724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 sz="1400" b="0" i="0" u="none" strike="noStrike" cap="none" dirty="0">
                <a:solidFill>
                  <a:srgbClr val="000000"/>
                </a:solidFill>
                <a:latin typeface="Calibri"/>
                <a:ea typeface="Calibri"/>
                <a:cs typeface="Calibri"/>
                <a:sym typeface="Calibri"/>
              </a:rPr>
              <a:t>***Por favor, verifique regularmente o DATIM Zendesk conforme o FY2 acima</a:t>
            </a:r>
            <a:r>
              <a:rPr lang="en" dirty="0">
                <a:latin typeface="Calibri"/>
                <a:ea typeface="Calibri"/>
                <a:cs typeface="Calibri"/>
                <a:sym typeface="Calibri"/>
              </a:rPr>
              <a:t>4</a:t>
            </a:r>
            <a:r>
              <a:rPr lang="en" sz="1400" b="0" i="0" u="none" strike="noStrike" cap="none" dirty="0">
                <a:solidFill>
                  <a:srgbClr val="000000"/>
                </a:solidFill>
                <a:latin typeface="Calibri"/>
                <a:ea typeface="Calibri"/>
                <a:cs typeface="Calibri"/>
                <a:sym typeface="Calibri"/>
              </a:rPr>
              <a:t>os materiais serão publicados de forma contínua.</a:t>
            </a:r>
            <a:r>
              <a:rPr lang="en" dirty="0">
                <a:latin typeface="Calibri"/>
                <a:ea typeface="Calibri"/>
                <a:cs typeface="Calibri"/>
                <a:sym typeface="Calibri"/>
              </a:rPr>
              <a:t>Se um link não funcionar é porque esse material ainda não foi colocado, mas será publicado em breve.</a:t>
            </a:r>
            <a:endParaRPr sz="1400" b="0" i="0" u="none" strike="noStrike" cap="none" dirty="0">
              <a:solidFill>
                <a:srgbClr val="000000"/>
              </a:solidFill>
              <a:latin typeface="Arial"/>
              <a:ea typeface="Arial"/>
              <a:cs typeface="Arial"/>
              <a:sym typeface="Arial"/>
            </a:endParaRPr>
          </a:p>
        </p:txBody>
      </p:sp>
      <p:sp>
        <p:nvSpPr>
          <p:cNvPr id="1310" name="Google Shape;1310;p101"/>
          <p:cNvSpPr txBox="1">
            <a:spLocks noGrp="1"/>
          </p:cNvSpPr>
          <p:nvPr>
            <p:ph type="title"/>
          </p:nvPr>
        </p:nvSpPr>
        <p:spPr>
          <a:xfrm>
            <a:off x="323454" y="1742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800"/>
              </a:spcAft>
              <a:buSzPts val="1400"/>
              <a:buNone/>
            </a:pPr>
            <a:r>
              <a:rPr lang="en">
                <a:solidFill>
                  <a:schemeClr val="dk2"/>
                </a:solidFill>
              </a:rPr>
              <a:t>Aceder a Orientações e Instruções, continuação</a:t>
            </a:r>
            <a:endParaRPr sz="1600">
              <a:solidFill>
                <a:schemeClr val="dk2"/>
              </a:solidFill>
            </a:endParaRPr>
          </a:p>
        </p:txBody>
      </p:sp>
      <p:sp>
        <p:nvSpPr>
          <p:cNvPr id="1311" name="Google Shape;1311;p10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119</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1"/>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12</a:t>
            </a:fld>
            <a:endParaRPr/>
          </a:p>
        </p:txBody>
      </p:sp>
      <p:sp>
        <p:nvSpPr>
          <p:cNvPr id="294" name="Google Shape;294;p1"/>
          <p:cNvSpPr txBox="1">
            <a:spLocks noGrp="1"/>
          </p:cNvSpPr>
          <p:nvPr>
            <p:ph type="ctrTitle"/>
          </p:nvPr>
        </p:nvSpPr>
        <p:spPr>
          <a:xfrm>
            <a:off x="376149" y="1869394"/>
            <a:ext cx="7154203" cy="1200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pt-BR" dirty="0"/>
              <a:t>Inventário HRH do AF24 – Treinamento de Parceiros de Implementação</a:t>
            </a:r>
            <a:endParaRPr lang="pt-BR" dirty="0">
              <a:latin typeface="Arial"/>
              <a:ea typeface="Arial"/>
              <a:cs typeface="Arial"/>
              <a:sym typeface="Arial"/>
            </a:endParaRPr>
          </a:p>
        </p:txBody>
      </p:sp>
      <p:sp>
        <p:nvSpPr>
          <p:cNvPr id="295" name="Google Shape;295;p1"/>
          <p:cNvSpPr txBox="1">
            <a:spLocks noGrp="1"/>
          </p:cNvSpPr>
          <p:nvPr>
            <p:ph type="subTitle" idx="1"/>
          </p:nvPr>
        </p:nvSpPr>
        <p:spPr>
          <a:xfrm>
            <a:off x="439175" y="3367900"/>
            <a:ext cx="3429000" cy="128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dirty="0">
                <a:latin typeface="Arial"/>
                <a:ea typeface="Arial"/>
                <a:cs typeface="Arial"/>
                <a:sym typeface="Arial"/>
              </a:rPr>
              <a:t>02 de Outubro de 2024</a:t>
            </a:r>
            <a:endParaRPr dirty="0">
              <a:latin typeface="Arial"/>
              <a:ea typeface="Arial"/>
              <a:cs typeface="Arial"/>
              <a:sym typeface="Arial"/>
            </a:endParaRPr>
          </a:p>
          <a:p>
            <a:pPr marL="0" lvl="0" indent="0" algn="l" rtl="0">
              <a:lnSpc>
                <a:spcPct val="100000"/>
              </a:lnSpc>
              <a:spcBef>
                <a:spcPts val="1200"/>
              </a:spcBef>
              <a:spcAft>
                <a:spcPts val="0"/>
              </a:spcAft>
              <a:buSzPts val="1600"/>
              <a:buNone/>
            </a:pPr>
            <a:endParaRPr dirty="0">
              <a:latin typeface="Arial"/>
              <a:ea typeface="Arial"/>
              <a:cs typeface="Arial"/>
              <a:sym typeface="Arial"/>
            </a:endParaRPr>
          </a:p>
          <a:p>
            <a:pPr marL="0" lvl="0" indent="0" algn="l" rtl="0">
              <a:lnSpc>
                <a:spcPct val="115000"/>
              </a:lnSpc>
              <a:spcBef>
                <a:spcPts val="1200"/>
              </a:spcBef>
              <a:spcAft>
                <a:spcPts val="0"/>
              </a:spcAft>
              <a:buClr>
                <a:schemeClr val="lt1"/>
              </a:buClr>
              <a:buSzPts val="1600"/>
              <a:buFont typeface="Arial"/>
              <a:buNone/>
            </a:pPr>
            <a:endParaRPr dirty="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99"/>
          <p:cNvSpPr txBox="1">
            <a:spLocks noGrp="1"/>
          </p:cNvSpPr>
          <p:nvPr>
            <p:ph type="title"/>
          </p:nvPr>
        </p:nvSpPr>
        <p:spPr>
          <a:xfrm>
            <a:off x="439949" y="2468350"/>
            <a:ext cx="7196527" cy="1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Próximas etapas</a:t>
            </a:r>
            <a:endParaRPr dirty="0"/>
          </a:p>
          <a:p>
            <a:pPr marL="0" lvl="0" indent="0" algn="l" rtl="0">
              <a:lnSpc>
                <a:spcPct val="100000"/>
              </a:lnSpc>
              <a:spcBef>
                <a:spcPts val="0"/>
              </a:spcBef>
              <a:spcAft>
                <a:spcPts val="0"/>
              </a:spcAft>
              <a:buSzPts val="1400"/>
              <a:buNone/>
            </a:pPr>
            <a:endParaRPr dirty="0"/>
          </a:p>
        </p:txBody>
      </p:sp>
      <p:sp>
        <p:nvSpPr>
          <p:cNvPr id="1317" name="Google Shape;1317;p9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120</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1"/>
        <p:cNvGrpSpPr/>
        <p:nvPr/>
      </p:nvGrpSpPr>
      <p:grpSpPr>
        <a:xfrm>
          <a:off x="0" y="0"/>
          <a:ext cx="0" cy="0"/>
          <a:chOff x="0" y="0"/>
          <a:chExt cx="0" cy="0"/>
        </a:xfrm>
      </p:grpSpPr>
      <p:sp>
        <p:nvSpPr>
          <p:cNvPr id="1322" name="Google Shape;1322;p102"/>
          <p:cNvSpPr txBox="1">
            <a:spLocks noGrp="1"/>
          </p:cNvSpPr>
          <p:nvPr>
            <p:ph type="title"/>
          </p:nvPr>
        </p:nvSpPr>
        <p:spPr>
          <a:xfrm>
            <a:off x="173825" y="111850"/>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Próximas etapas</a:t>
            </a:r>
            <a:endParaRPr>
              <a:solidFill>
                <a:schemeClr val="dk2"/>
              </a:solidFill>
            </a:endParaRPr>
          </a:p>
        </p:txBody>
      </p:sp>
      <p:sp>
        <p:nvSpPr>
          <p:cNvPr id="1323" name="Google Shape;1323;p102"/>
          <p:cNvSpPr txBox="1"/>
          <p:nvPr/>
        </p:nvSpPr>
        <p:spPr>
          <a:xfrm>
            <a:off x="264600" y="586450"/>
            <a:ext cx="8614800" cy="4108787"/>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chemeClr val="dk1"/>
              </a:buClr>
              <a:buSzPts val="1700"/>
              <a:buFont typeface="Arial"/>
              <a:buAutoNum type="arabicPeriod"/>
            </a:pPr>
            <a:r>
              <a:rPr lang="pt-BR" sz="1500" dirty="0">
                <a:solidFill>
                  <a:schemeClr val="dk1"/>
                </a:solidFill>
              </a:rPr>
              <a:t>Antes de 1 de outubro, criar uma conta Okta</a:t>
            </a:r>
          </a:p>
          <a:p>
            <a:pPr marL="914400" marR="0" lvl="1" indent="-336550" algn="l" rtl="0">
              <a:lnSpc>
                <a:spcPct val="100000"/>
              </a:lnSpc>
              <a:spcBef>
                <a:spcPts val="0"/>
              </a:spcBef>
              <a:spcAft>
                <a:spcPts val="0"/>
              </a:spcAft>
              <a:buClr>
                <a:schemeClr val="dk1"/>
              </a:buClr>
              <a:buSzPts val="1700"/>
              <a:buFont typeface="Arial"/>
              <a:buChar char="○"/>
            </a:pPr>
            <a:r>
              <a:rPr lang="pt-BR" sz="1500" dirty="0">
                <a:solidFill>
                  <a:schemeClr val="dk1"/>
                </a:solidFill>
              </a:rPr>
              <a:t>Se for novo no DATIM, apresentar o formulário em register.datim.org para obter uma conta DATIM para os RHS e acesso ao modelo final de HRH</a:t>
            </a:r>
          </a:p>
          <a:p>
            <a:pPr marL="914400" marR="0" lvl="1" indent="-336550" algn="l" rtl="0">
              <a:lnSpc>
                <a:spcPct val="100000"/>
              </a:lnSpc>
              <a:spcBef>
                <a:spcPts val="0"/>
              </a:spcBef>
              <a:spcAft>
                <a:spcPts val="0"/>
              </a:spcAft>
              <a:buClr>
                <a:schemeClr val="dk1"/>
              </a:buClr>
              <a:buSzPts val="1700"/>
              <a:buFont typeface="Arial"/>
              <a:buChar char="○"/>
            </a:pPr>
            <a:endParaRPr sz="1500" b="0" i="0" u="none" strike="noStrike" cap="none" dirty="0">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AutoNum type="arabicPeriod"/>
            </a:pPr>
            <a:r>
              <a:rPr lang="pt-BR" sz="1500" b="0" i="0" u="none" strike="noStrike" cap="none" dirty="0">
                <a:solidFill>
                  <a:schemeClr val="dk1"/>
                </a:solidFill>
                <a:latin typeface="Arial"/>
                <a:ea typeface="Arial"/>
                <a:cs typeface="Arial"/>
                <a:sym typeface="Arial"/>
              </a:rPr>
              <a:t>Rever o modelo e os materiais de orientação (esta apresentação e a gravação serão enviadas por correio eletrónico)</a:t>
            </a:r>
          </a:p>
          <a:p>
            <a:pPr marL="457200" marR="0" lvl="0" indent="-336550" algn="l" rtl="0">
              <a:lnSpc>
                <a:spcPct val="100000"/>
              </a:lnSpc>
              <a:spcBef>
                <a:spcPts val="0"/>
              </a:spcBef>
              <a:spcAft>
                <a:spcPts val="0"/>
              </a:spcAft>
              <a:buClr>
                <a:schemeClr val="dk1"/>
              </a:buClr>
              <a:buSzPts val="1700"/>
              <a:buFont typeface="Arial"/>
              <a:buAutoNum type="arabicPeriod"/>
            </a:pPr>
            <a:r>
              <a:rPr lang="pt-BR" sz="1500" b="0" i="0" u="none" strike="noStrike" cap="none" dirty="0">
                <a:solidFill>
                  <a:schemeClr val="dk1"/>
                </a:solidFill>
                <a:latin typeface="Arial"/>
                <a:ea typeface="Arial"/>
                <a:cs typeface="Arial"/>
                <a:sym typeface="Arial"/>
              </a:rPr>
              <a:t>Para perguntas sobre a formação, contactar: </a:t>
            </a:r>
            <a:r>
              <a:rPr lang="pt-BR" sz="1500" b="0" i="0" u="none" strike="noStrike" cap="none" dirty="0">
                <a:solidFill>
                  <a:schemeClr val="dk1"/>
                </a:solidFill>
                <a:latin typeface="Arial"/>
                <a:ea typeface="Arial"/>
                <a:cs typeface="Arial"/>
                <a:sym typeface="Arial"/>
                <a:hlinkClick r:id="rId3"/>
              </a:rPr>
              <a:t>hrh-reporting-helpdesk@usaid.gov</a:t>
            </a:r>
            <a:r>
              <a:rPr lang="pt-BR" sz="1500" b="0" i="0" u="none" strike="noStrike" cap="none" dirty="0">
                <a:solidFill>
                  <a:schemeClr val="dk1"/>
                </a:solidFill>
                <a:latin typeface="Arial"/>
                <a:ea typeface="Arial"/>
                <a:cs typeface="Arial"/>
                <a:sym typeface="Arial"/>
              </a:rPr>
              <a:t>	</a:t>
            </a:r>
          </a:p>
          <a:p>
            <a:pPr marL="457200" marR="0" lvl="0" indent="-336550" algn="l" rtl="0">
              <a:lnSpc>
                <a:spcPct val="100000"/>
              </a:lnSpc>
              <a:spcBef>
                <a:spcPts val="0"/>
              </a:spcBef>
              <a:spcAft>
                <a:spcPts val="0"/>
              </a:spcAft>
              <a:buClr>
                <a:schemeClr val="dk1"/>
              </a:buClr>
              <a:buSzPts val="1700"/>
              <a:buFont typeface="Arial"/>
              <a:buAutoNum type="arabicPeriod"/>
            </a:pPr>
            <a:endParaRPr lang="pt-BR" sz="1500" b="0" i="0" u="none" strike="noStrike" cap="none" dirty="0">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AutoNum type="arabicPeriod"/>
            </a:pPr>
            <a:r>
              <a:rPr lang="pt-BR" sz="1500" b="0" i="0" u="none" strike="noStrike" cap="none" dirty="0">
                <a:solidFill>
                  <a:schemeClr val="dk1"/>
                </a:solidFill>
                <a:latin typeface="Arial"/>
                <a:ea typeface="Arial"/>
                <a:cs typeface="Arial"/>
                <a:sym typeface="Arial"/>
              </a:rPr>
              <a:t>Dirigir as perguntas específicas sobre o mecanismo aos A/COR, aos gestores de actividades e aos pontos de contacto dos RHSS da missão</a:t>
            </a:r>
          </a:p>
          <a:p>
            <a:pPr marL="457200" marR="0" lvl="0" indent="-336550" algn="l" rtl="0">
              <a:lnSpc>
                <a:spcPct val="100000"/>
              </a:lnSpc>
              <a:spcBef>
                <a:spcPts val="0"/>
              </a:spcBef>
              <a:spcAft>
                <a:spcPts val="0"/>
              </a:spcAft>
              <a:buClr>
                <a:schemeClr val="dk1"/>
              </a:buClr>
              <a:buSzPts val="1700"/>
              <a:buFont typeface="Arial"/>
              <a:buAutoNum type="arabicPeriod"/>
            </a:pPr>
            <a:endParaRPr lang="pt-BR" sz="1500" b="0" i="0" u="none" strike="noStrike" cap="none" dirty="0">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AutoNum type="arabicPeriod"/>
            </a:pPr>
            <a:r>
              <a:rPr lang="pt-BR" sz="1500" b="0" i="0" u="none" strike="noStrike" cap="none" dirty="0">
                <a:solidFill>
                  <a:schemeClr val="dk1"/>
                </a:solidFill>
                <a:latin typeface="Arial"/>
                <a:ea typeface="Arial"/>
                <a:cs typeface="Arial"/>
                <a:sym typeface="Arial"/>
              </a:rPr>
              <a:t>A USAID fará circular uma lista de perguntas frequentes que actualizaremos ao longo do período abrangido pelo relatório e que distribuiremos aos POC das missões. As perguntas que tiver ajudarão os outros. </a:t>
            </a:r>
          </a:p>
          <a:p>
            <a:pPr marL="457200" marR="0" lvl="0" indent="-336550" algn="l" rtl="0">
              <a:lnSpc>
                <a:spcPct val="100000"/>
              </a:lnSpc>
              <a:spcBef>
                <a:spcPts val="0"/>
              </a:spcBef>
              <a:spcAft>
                <a:spcPts val="0"/>
              </a:spcAft>
              <a:buClr>
                <a:schemeClr val="dk1"/>
              </a:buClr>
              <a:buSzPts val="1700"/>
              <a:buFont typeface="Arial"/>
              <a:buAutoNum type="arabicPeriod"/>
            </a:pPr>
            <a:r>
              <a:rPr lang="en" sz="1500" b="0" i="0" u="none" strike="noStrike" cap="none" dirty="0">
                <a:solidFill>
                  <a:schemeClr val="dk1"/>
                </a:solidFill>
                <a:latin typeface="Arial"/>
                <a:ea typeface="Arial"/>
                <a:cs typeface="Arial"/>
                <a:sym typeface="Arial"/>
              </a:rPr>
              <a:t>Comece a recolher os dados necessários para completar o inventário</a:t>
            </a:r>
          </a:p>
          <a:p>
            <a:pPr marL="457200" marR="0" lvl="0" indent="-336550" algn="l" rtl="0">
              <a:lnSpc>
                <a:spcPct val="100000"/>
              </a:lnSpc>
              <a:spcBef>
                <a:spcPts val="0"/>
              </a:spcBef>
              <a:spcAft>
                <a:spcPts val="0"/>
              </a:spcAft>
              <a:buClr>
                <a:schemeClr val="dk1"/>
              </a:buClr>
              <a:buSzPts val="1700"/>
              <a:buFont typeface="Arial"/>
              <a:buAutoNum type="arabicPeriod"/>
            </a:pPr>
            <a:r>
              <a:rPr lang="en" sz="1500" b="0" i="0" u="none" strike="noStrike" cap="none" dirty="0">
                <a:solidFill>
                  <a:schemeClr val="dk1"/>
                </a:solidFill>
                <a:latin typeface="Arial"/>
                <a:ea typeface="Arial"/>
                <a:cs typeface="Arial"/>
                <a:sym typeface="Arial"/>
              </a:rPr>
              <a:t>Recomendamos o upload antes de 15 de novembro o prazo de envio para dar tempo suficiente para responder a eventuais erros</a:t>
            </a:r>
            <a:endParaRPr sz="1500" b="0" i="0" u="none" strike="noStrike" cap="none" dirty="0">
              <a:solidFill>
                <a:schemeClr val="dk1"/>
              </a:solidFill>
              <a:latin typeface="Arial"/>
              <a:ea typeface="Arial"/>
              <a:cs typeface="Arial"/>
              <a:sym typeface="Arial"/>
            </a:endParaRPr>
          </a:p>
        </p:txBody>
      </p:sp>
      <p:sp>
        <p:nvSpPr>
          <p:cNvPr id="1324" name="Google Shape;1324;p10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121</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8"/>
        <p:cNvGrpSpPr/>
        <p:nvPr/>
      </p:nvGrpSpPr>
      <p:grpSpPr>
        <a:xfrm>
          <a:off x="0" y="0"/>
          <a:ext cx="0" cy="0"/>
          <a:chOff x="0" y="0"/>
          <a:chExt cx="0" cy="0"/>
        </a:xfrm>
      </p:grpSpPr>
      <p:sp>
        <p:nvSpPr>
          <p:cNvPr id="1329" name="Google Shape;1329;p98"/>
          <p:cNvSpPr txBox="1">
            <a:spLocks noGrp="1"/>
          </p:cNvSpPr>
          <p:nvPr>
            <p:ph type="title"/>
          </p:nvPr>
        </p:nvSpPr>
        <p:spPr>
          <a:xfrm>
            <a:off x="578900" y="853475"/>
            <a:ext cx="6717300" cy="158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solidFill>
                  <a:schemeClr val="lt1"/>
                </a:solidFill>
              </a:rPr>
              <a:t>Perguntas e respostas</a:t>
            </a:r>
            <a:endParaRPr dirty="0">
              <a:solidFill>
                <a:schemeClr val="lt1"/>
              </a:solidFill>
            </a:endParaRPr>
          </a:p>
        </p:txBody>
      </p:sp>
      <p:sp>
        <p:nvSpPr>
          <p:cNvPr id="1330" name="Google Shape;1330;p9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122</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103"/>
          <p:cNvSpPr txBox="1">
            <a:spLocks noGrp="1"/>
          </p:cNvSpPr>
          <p:nvPr>
            <p:ph type="body" idx="1"/>
          </p:nvPr>
        </p:nvSpPr>
        <p:spPr>
          <a:xfrm rot="-5400000">
            <a:off x="7870635" y="1089061"/>
            <a:ext cx="20574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600"/>
              <a:buFont typeface="Arial"/>
              <a:buNone/>
            </a:pPr>
            <a:endParaRPr sz="600" b="0" i="0" u="none" strike="noStrike" cap="none">
              <a:solidFill>
                <a:srgbClr val="FFFFFF"/>
              </a:solidFill>
              <a:latin typeface="Cabin"/>
              <a:ea typeface="Cabin"/>
              <a:cs typeface="Cabin"/>
              <a:sym typeface="Cabin"/>
            </a:endParaRPr>
          </a:p>
        </p:txBody>
      </p:sp>
      <p:sp>
        <p:nvSpPr>
          <p:cNvPr id="1336" name="Google Shape;1336;p103"/>
          <p:cNvSpPr txBox="1">
            <a:spLocks noGrp="1"/>
          </p:cNvSpPr>
          <p:nvPr>
            <p:ph type="subTitle" idx="2"/>
          </p:nvPr>
        </p:nvSpPr>
        <p:spPr>
          <a:xfrm>
            <a:off x="548025" y="1688650"/>
            <a:ext cx="3738300" cy="12003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00"/>
              <a:buFont typeface="Arial"/>
              <a:buNone/>
            </a:pPr>
            <a:r>
              <a:rPr lang="en" sz="2600" dirty="0"/>
              <a:t>Obrigado!</a:t>
            </a:r>
            <a:endParaRPr sz="2600" dirty="0"/>
          </a:p>
          <a:p>
            <a:pPr marL="0" marR="0" lvl="0" indent="0" algn="l" rtl="0">
              <a:lnSpc>
                <a:spcPct val="100000"/>
              </a:lnSpc>
              <a:spcBef>
                <a:spcPts val="0"/>
              </a:spcBef>
              <a:spcAft>
                <a:spcPts val="0"/>
              </a:spcAft>
              <a:buClr>
                <a:schemeClr val="lt1"/>
              </a:buClr>
              <a:buSzPts val="1600"/>
              <a:buFont typeface="Arial"/>
              <a:buNone/>
            </a:pPr>
            <a:r>
              <a:rPr lang="en" sz="2600" dirty="0"/>
              <a:t>Questões?</a:t>
            </a:r>
            <a:endParaRPr sz="2600" i="0" u="none" strike="noStrike" cap="none" dirty="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651D32"/>
              </a:buClr>
              <a:buSzPts val="2400"/>
              <a:buFont typeface="Cabin"/>
              <a:buNone/>
            </a:pPr>
            <a:r>
              <a:rPr lang="en" dirty="0">
                <a:solidFill>
                  <a:schemeClr val="dk2"/>
                </a:solidFill>
              </a:rPr>
              <a:t>Visão Geral da Agenda</a:t>
            </a:r>
            <a:endParaRPr dirty="0">
              <a:solidFill>
                <a:schemeClr val="dk2"/>
              </a:solidFill>
            </a:endParaRPr>
          </a:p>
        </p:txBody>
      </p:sp>
      <p:sp>
        <p:nvSpPr>
          <p:cNvPr id="301" name="Google Shape;301;p2"/>
          <p:cNvSpPr txBox="1">
            <a:spLocks noGrp="1"/>
          </p:cNvSpPr>
          <p:nvPr>
            <p:ph type="body" idx="1"/>
          </p:nvPr>
        </p:nvSpPr>
        <p:spPr>
          <a:xfrm>
            <a:off x="353500" y="1244025"/>
            <a:ext cx="8741700" cy="3174900"/>
          </a:xfrm>
          <a:prstGeom prst="rect">
            <a:avLst/>
          </a:prstGeom>
          <a:noFill/>
          <a:ln>
            <a:noFill/>
          </a:ln>
        </p:spPr>
        <p:txBody>
          <a:bodyPr spcFirstLastPara="1" wrap="square" lIns="91425" tIns="91425" rIns="91425" bIns="91425" anchor="t" anchorCtr="0">
            <a:noAutofit/>
          </a:bodyPr>
          <a:lstStyle/>
          <a:p>
            <a:pPr marL="0" lvl="0" indent="0" algn="l" rtl="0">
              <a:buClr>
                <a:schemeClr val="dk1"/>
              </a:buClr>
              <a:buSzPts val="1100"/>
              <a:buNone/>
            </a:pPr>
            <a:r>
              <a:rPr lang="pt-BR" sz="1900" b="1" dirty="0">
                <a:solidFill>
                  <a:schemeClr val="dk1"/>
                </a:solidFill>
                <a:latin typeface="Gill Sans" panose="020B0604020202020204" charset="0"/>
              </a:rPr>
              <a:t>14:30 – 14:35 </a:t>
            </a:r>
            <a:r>
              <a:rPr lang="pt-BR" sz="1900" dirty="0">
                <a:solidFill>
                  <a:schemeClr val="dk1"/>
                </a:solidFill>
                <a:latin typeface="Gill Sans" panose="020B0604020202020204" charset="0"/>
              </a:rPr>
              <a:t>Introdução e Revisão de Processos</a:t>
            </a:r>
            <a:endParaRPr lang="pt-BR" sz="1900" i="1" dirty="0">
              <a:solidFill>
                <a:schemeClr val="dk1"/>
              </a:solidFill>
              <a:highlight>
                <a:schemeClr val="lt1"/>
              </a:highlight>
              <a:latin typeface="Gill Sans" panose="020B0604020202020204" charset="0"/>
            </a:endParaRPr>
          </a:p>
          <a:p>
            <a:pPr marL="0" lvl="0" indent="0" algn="l" rtl="0">
              <a:lnSpc>
                <a:spcPct val="100000"/>
              </a:lnSpc>
              <a:spcBef>
                <a:spcPts val="0"/>
              </a:spcBef>
              <a:spcAft>
                <a:spcPts val="0"/>
              </a:spcAft>
              <a:buClr>
                <a:schemeClr val="dk1"/>
              </a:buClr>
              <a:buSzPts val="1100"/>
              <a:buFont typeface="Arial"/>
              <a:buNone/>
            </a:pPr>
            <a:endParaRPr lang="pt-BR" sz="1900" dirty="0">
              <a:solidFill>
                <a:schemeClr val="dk1"/>
              </a:solidFill>
              <a:highlight>
                <a:schemeClr val="lt1"/>
              </a:highlight>
              <a:latin typeface="Gill Sans" panose="020B0604020202020204" charset="0"/>
            </a:endParaRPr>
          </a:p>
          <a:p>
            <a:pPr marL="0" lvl="0" indent="0" algn="l" rtl="0">
              <a:buClr>
                <a:schemeClr val="dk1"/>
              </a:buClr>
              <a:buSzPts val="1100"/>
              <a:buNone/>
            </a:pPr>
            <a:r>
              <a:rPr lang="pt-BR" sz="1900" b="1" dirty="0">
                <a:solidFill>
                  <a:schemeClr val="dk1"/>
                </a:solidFill>
                <a:latin typeface="Gill Sans" panose="020B0604020202020204" charset="0"/>
              </a:rPr>
              <a:t>14:35 – 15:10 </a:t>
            </a:r>
            <a:r>
              <a:rPr lang="pt-BR" sz="1900" dirty="0">
                <a:solidFill>
                  <a:schemeClr val="dk1"/>
                </a:solidFill>
                <a:latin typeface="Gill Sans" panose="020B0604020202020204" charset="0"/>
              </a:rPr>
              <a:t>Visão Geral do Modelo de Inventário de HRH para AF24 e Alterações</a:t>
            </a:r>
            <a:endParaRPr lang="pt-BR" sz="1900" dirty="0">
              <a:solidFill>
                <a:schemeClr val="dk1"/>
              </a:solidFill>
              <a:highlight>
                <a:schemeClr val="lt1"/>
              </a:highlight>
              <a:latin typeface="Gill Sans" panose="020B0604020202020204" charset="0"/>
            </a:endParaRPr>
          </a:p>
          <a:p>
            <a:pPr marL="0" lvl="0" indent="0" algn="l" rtl="0">
              <a:buClr>
                <a:schemeClr val="dk1"/>
              </a:buClr>
              <a:buSzPts val="1100"/>
              <a:buNone/>
            </a:pPr>
            <a:endParaRPr lang="pt-BR" sz="1900" dirty="0">
              <a:solidFill>
                <a:schemeClr val="dk1"/>
              </a:solidFill>
              <a:highlight>
                <a:schemeClr val="lt1"/>
              </a:highlight>
              <a:latin typeface="Gill Sans" panose="020B0604020202020204" charset="0"/>
            </a:endParaRPr>
          </a:p>
          <a:p>
            <a:pPr marL="0" lvl="0" indent="0" algn="l" rtl="0">
              <a:buClr>
                <a:schemeClr val="dk1"/>
              </a:buClr>
              <a:buSzPts val="1100"/>
              <a:buNone/>
            </a:pPr>
            <a:r>
              <a:rPr lang="pt-BR" sz="1900" b="1" dirty="0">
                <a:solidFill>
                  <a:schemeClr val="dk1"/>
                </a:solidFill>
                <a:highlight>
                  <a:schemeClr val="lt1"/>
                </a:highlight>
                <a:latin typeface="Gill Sans" panose="020B0604020202020204" charset="0"/>
              </a:rPr>
              <a:t>15:10 – 15:45 </a:t>
            </a:r>
            <a:r>
              <a:rPr lang="pt-BR" sz="1900" dirty="0">
                <a:solidFill>
                  <a:schemeClr val="dk1"/>
                </a:solidFill>
                <a:highlight>
                  <a:schemeClr val="lt1"/>
                </a:highlight>
                <a:latin typeface="Gill Sans" panose="020B0604020202020204" charset="0"/>
              </a:rPr>
              <a:t>Demonstração do Modelo de Inventário de </a:t>
            </a:r>
            <a:r>
              <a:rPr lang="pt-BR" sz="1900" dirty="0">
                <a:solidFill>
                  <a:schemeClr val="dk1"/>
                </a:solidFill>
                <a:latin typeface="Gill Sans" panose="020B0604020202020204" charset="0"/>
              </a:rPr>
              <a:t>HRH</a:t>
            </a:r>
            <a:r>
              <a:rPr lang="pt-BR" sz="1900" dirty="0">
                <a:solidFill>
                  <a:schemeClr val="dk1"/>
                </a:solidFill>
                <a:highlight>
                  <a:schemeClr val="lt1"/>
                </a:highlight>
                <a:latin typeface="Gill Sans" panose="020B0604020202020204" charset="0"/>
              </a:rPr>
              <a:t> com Exemplos de Pessoal</a:t>
            </a:r>
          </a:p>
          <a:p>
            <a:pPr marL="0" lvl="0" indent="0" algn="l" rtl="0">
              <a:lnSpc>
                <a:spcPct val="100000"/>
              </a:lnSpc>
              <a:spcBef>
                <a:spcPts val="0"/>
              </a:spcBef>
              <a:spcAft>
                <a:spcPts val="0"/>
              </a:spcAft>
              <a:buClr>
                <a:schemeClr val="dk1"/>
              </a:buClr>
              <a:buSzPts val="1100"/>
              <a:buFont typeface="Arial"/>
              <a:buNone/>
            </a:pPr>
            <a:endParaRPr lang="pt-BR" sz="1900" dirty="0">
              <a:solidFill>
                <a:schemeClr val="dk1"/>
              </a:solidFill>
              <a:highlight>
                <a:schemeClr val="lt1"/>
              </a:highlight>
              <a:latin typeface="Gill Sans" panose="020B0604020202020204" charset="0"/>
            </a:endParaRPr>
          </a:p>
          <a:p>
            <a:pPr marL="0" lvl="0" indent="0" algn="l" rtl="0">
              <a:lnSpc>
                <a:spcPct val="100000"/>
              </a:lnSpc>
              <a:spcBef>
                <a:spcPts val="0"/>
              </a:spcBef>
              <a:spcAft>
                <a:spcPts val="0"/>
              </a:spcAft>
              <a:buClr>
                <a:schemeClr val="dk1"/>
              </a:buClr>
              <a:buSzPts val="1100"/>
              <a:buFont typeface="Arial"/>
              <a:buNone/>
            </a:pPr>
            <a:r>
              <a:rPr lang="pt-BR" sz="1900" b="1" dirty="0">
                <a:solidFill>
                  <a:schemeClr val="dk1"/>
                </a:solidFill>
                <a:highlight>
                  <a:schemeClr val="lt1"/>
                </a:highlight>
                <a:latin typeface="Gill Sans" panose="020B0604020202020204" charset="0"/>
              </a:rPr>
              <a:t>15:45 – 16:10 </a:t>
            </a:r>
            <a:r>
              <a:rPr lang="pt-BR" sz="1900" dirty="0">
                <a:solidFill>
                  <a:schemeClr val="dk1"/>
                </a:solidFill>
                <a:highlight>
                  <a:schemeClr val="lt1"/>
                </a:highlight>
                <a:latin typeface="Gill Sans" panose="020B0604020202020204" charset="0"/>
              </a:rPr>
              <a:t>Visão geral da Comunicação de Dados / Como obter uma conta no DATIM</a:t>
            </a:r>
            <a:endParaRPr lang="pt-BR" sz="1900" i="1" dirty="0">
              <a:solidFill>
                <a:schemeClr val="dk1"/>
              </a:solidFill>
              <a:highlight>
                <a:schemeClr val="lt1"/>
              </a:highlight>
              <a:latin typeface="Gill Sans" panose="020B0604020202020204" charset="0"/>
            </a:endParaRPr>
          </a:p>
          <a:p>
            <a:pPr marL="0" lvl="0" indent="0" algn="l" rtl="0">
              <a:lnSpc>
                <a:spcPct val="100000"/>
              </a:lnSpc>
              <a:spcBef>
                <a:spcPts val="0"/>
              </a:spcBef>
              <a:spcAft>
                <a:spcPts val="0"/>
              </a:spcAft>
              <a:buClr>
                <a:schemeClr val="dk1"/>
              </a:buClr>
              <a:buSzPts val="1100"/>
              <a:buFont typeface="Arial"/>
              <a:buNone/>
            </a:pPr>
            <a:endParaRPr lang="pt-BR" sz="1900" dirty="0">
              <a:solidFill>
                <a:schemeClr val="dk1"/>
              </a:solidFill>
              <a:highlight>
                <a:schemeClr val="lt1"/>
              </a:highlight>
              <a:latin typeface="Gill Sans" panose="020B0604020202020204" charset="0"/>
            </a:endParaRPr>
          </a:p>
          <a:p>
            <a:pPr marL="0" lvl="0" indent="0" algn="l" rtl="0">
              <a:lnSpc>
                <a:spcPct val="100000"/>
              </a:lnSpc>
              <a:spcBef>
                <a:spcPts val="0"/>
              </a:spcBef>
              <a:spcAft>
                <a:spcPts val="0"/>
              </a:spcAft>
              <a:buClr>
                <a:schemeClr val="dk1"/>
              </a:buClr>
              <a:buSzPts val="1100"/>
              <a:buFont typeface="Arial"/>
              <a:buNone/>
            </a:pPr>
            <a:r>
              <a:rPr lang="pt-BR" sz="1900" b="1" dirty="0">
                <a:solidFill>
                  <a:schemeClr val="dk1"/>
                </a:solidFill>
                <a:highlight>
                  <a:schemeClr val="lt1"/>
                </a:highlight>
                <a:latin typeface="Gill Sans" panose="020B0604020202020204" charset="0"/>
              </a:rPr>
              <a:t>16:10 – 16:30 </a:t>
            </a:r>
            <a:r>
              <a:rPr lang="pt-BR" sz="1900" dirty="0">
                <a:solidFill>
                  <a:schemeClr val="dk1"/>
                </a:solidFill>
                <a:highlight>
                  <a:schemeClr val="lt1"/>
                </a:highlight>
                <a:latin typeface="Gill Sans" panose="020B0604020202020204" charset="0"/>
              </a:rPr>
              <a:t>Próximos Passos</a:t>
            </a:r>
          </a:p>
          <a:p>
            <a:pPr marL="0" lvl="0" indent="0" algn="l" rtl="0">
              <a:lnSpc>
                <a:spcPct val="100000"/>
              </a:lnSpc>
              <a:spcBef>
                <a:spcPts val="0"/>
              </a:spcBef>
              <a:spcAft>
                <a:spcPts val="0"/>
              </a:spcAft>
              <a:buClr>
                <a:schemeClr val="dk1"/>
              </a:buClr>
              <a:buSzPts val="1100"/>
              <a:buFont typeface="Arial"/>
              <a:buNone/>
            </a:pPr>
            <a:endParaRPr lang="pt-BR" sz="1700" b="1" dirty="0">
              <a:solidFill>
                <a:schemeClr val="dk1"/>
              </a:solidFill>
              <a:highlight>
                <a:schemeClr val="lt1"/>
              </a:highlight>
              <a:latin typeface="Gill Sans"/>
              <a:ea typeface="Gill Sans"/>
              <a:cs typeface="Gill Sans"/>
              <a:sym typeface="Gill Sans"/>
            </a:endParaRPr>
          </a:p>
        </p:txBody>
      </p:sp>
      <p:sp>
        <p:nvSpPr>
          <p:cNvPr id="302" name="Google Shape;302;p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
          <p:cNvSpPr txBox="1">
            <a:spLocks noGrp="1"/>
          </p:cNvSpPr>
          <p:nvPr>
            <p:ph type="title"/>
          </p:nvPr>
        </p:nvSpPr>
        <p:spPr>
          <a:xfrm>
            <a:off x="536125" y="2358700"/>
            <a:ext cx="6213300" cy="171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Introdução</a:t>
            </a:r>
            <a:endParaRPr dirty="0"/>
          </a:p>
          <a:p>
            <a:pPr lvl="0" algn="l" rtl="0"/>
            <a:r>
              <a:rPr lang="en" sz="1800" b="0" dirty="0">
                <a:solidFill>
                  <a:schemeClr val="lt1"/>
                </a:solidFill>
              </a:rPr>
              <a:t>Apresentadores</a:t>
            </a:r>
            <a:br>
              <a:rPr lang="en" sz="1800" b="0" dirty="0">
                <a:solidFill>
                  <a:schemeClr val="lt1"/>
                </a:solidFill>
              </a:rPr>
            </a:br>
            <a:r>
              <a:rPr lang="pt-BR" sz="1400" dirty="0">
                <a:solidFill>
                  <a:schemeClr val="lt1"/>
                </a:solidFill>
              </a:rPr>
              <a:t>Belmiro Nhamithambo, </a:t>
            </a:r>
            <a:r>
              <a:rPr lang="pt-BR" sz="1400" b="0" dirty="0">
                <a:solidFill>
                  <a:schemeClr val="lt1"/>
                </a:solidFill>
              </a:rPr>
              <a:t>ADC da ASAP II</a:t>
            </a:r>
            <a:br>
              <a:rPr lang="pt-BR" sz="1400" b="0" dirty="0">
                <a:solidFill>
                  <a:schemeClr val="lt1"/>
                </a:solidFill>
              </a:rPr>
            </a:br>
            <a:r>
              <a:rPr lang="pt-BR" sz="1400" dirty="0">
                <a:solidFill>
                  <a:schemeClr val="lt1"/>
                </a:solidFill>
              </a:rPr>
              <a:t>Iva Sitoe, </a:t>
            </a:r>
            <a:r>
              <a:rPr lang="pt-BR" sz="1400" b="0" dirty="0">
                <a:solidFill>
                  <a:schemeClr val="lt1"/>
                </a:solidFill>
              </a:rPr>
              <a:t>ADC da ASAP II</a:t>
            </a:r>
            <a:br>
              <a:rPr lang="en" sz="1400" b="0">
                <a:solidFill>
                  <a:schemeClr val="lt1"/>
                </a:solidFill>
              </a:rPr>
            </a:br>
            <a:r>
              <a:rPr lang="en" sz="1400">
                <a:solidFill>
                  <a:schemeClr val="lt1"/>
                </a:solidFill>
              </a:rPr>
              <a:t>Kyle Borces</a:t>
            </a:r>
            <a:r>
              <a:rPr lang="en" sz="1400" b="0">
                <a:solidFill>
                  <a:schemeClr val="lt1"/>
                </a:solidFill>
              </a:rPr>
              <a:t>, </a:t>
            </a:r>
            <a:r>
              <a:rPr lang="pt-BR" sz="1400" b="0" dirty="0">
                <a:solidFill>
                  <a:schemeClr val="lt1"/>
                </a:solidFill>
              </a:rPr>
              <a:t>Setor da Força de Trabalho da Saúde</a:t>
            </a:r>
            <a:br>
              <a:rPr lang="pt-BR" sz="1600" b="0" dirty="0">
                <a:solidFill>
                  <a:schemeClr val="lt1"/>
                </a:solidFill>
              </a:rPr>
            </a:br>
            <a:br>
              <a:rPr lang="pt-BR" sz="1600" b="0" dirty="0">
                <a:solidFill>
                  <a:schemeClr val="lt1"/>
                </a:solidFill>
              </a:rPr>
            </a:br>
            <a:endParaRPr sz="1800" b="0" dirty="0">
              <a:solidFill>
                <a:schemeClr val="lt1"/>
              </a:solidFill>
            </a:endParaRPr>
          </a:p>
          <a:p>
            <a:pPr marL="0" lvl="0" indent="0" algn="l" rtl="0">
              <a:lnSpc>
                <a:spcPct val="100000"/>
              </a:lnSpc>
              <a:spcBef>
                <a:spcPts val="0"/>
              </a:spcBef>
              <a:spcAft>
                <a:spcPts val="0"/>
              </a:spcAft>
              <a:buClr>
                <a:schemeClr val="dk1"/>
              </a:buClr>
              <a:buSzPts val="1100"/>
              <a:buFont typeface="Arial"/>
              <a:buNone/>
            </a:pPr>
            <a:endParaRPr sz="1600" b="0" dirty="0">
              <a:solidFill>
                <a:schemeClr val="lt1"/>
              </a:solidFill>
            </a:endParaRPr>
          </a:p>
          <a:p>
            <a:pPr marL="0" lvl="0" indent="0" algn="l" rtl="0">
              <a:lnSpc>
                <a:spcPct val="100000"/>
              </a:lnSpc>
              <a:spcBef>
                <a:spcPts val="800"/>
              </a:spcBef>
              <a:spcAft>
                <a:spcPts val="0"/>
              </a:spcAft>
              <a:buClr>
                <a:schemeClr val="dk1"/>
              </a:buClr>
              <a:buSzPts val="1100"/>
              <a:buFont typeface="Arial"/>
              <a:buNone/>
            </a:pPr>
            <a:endParaRPr sz="1600" b="0" dirty="0">
              <a:solidFill>
                <a:schemeClr val="lt1"/>
              </a:solidFill>
            </a:endParaRPr>
          </a:p>
          <a:p>
            <a:pPr marL="0" lvl="0" indent="0" algn="l" rtl="0">
              <a:lnSpc>
                <a:spcPct val="100000"/>
              </a:lnSpc>
              <a:spcBef>
                <a:spcPts val="800"/>
              </a:spcBef>
              <a:spcAft>
                <a:spcPts val="0"/>
              </a:spcAft>
              <a:buSzPts val="1400"/>
              <a:buNone/>
            </a:pPr>
            <a:endParaRPr b="0" dirty="0">
              <a:latin typeface="Arial"/>
              <a:ea typeface="Arial"/>
              <a:cs typeface="Arial"/>
              <a:sym typeface="Arial"/>
            </a:endParaRPr>
          </a:p>
        </p:txBody>
      </p:sp>
      <p:sp>
        <p:nvSpPr>
          <p:cNvPr id="308" name="Google Shape;308;p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2"/>
        <p:cNvGrpSpPr/>
        <p:nvPr/>
      </p:nvGrpSpPr>
      <p:grpSpPr>
        <a:xfrm>
          <a:off x="0" y="0"/>
          <a:ext cx="0" cy="0"/>
          <a:chOff x="0" y="0"/>
          <a:chExt cx="0" cy="0"/>
        </a:xfrm>
      </p:grpSpPr>
      <p:sp>
        <p:nvSpPr>
          <p:cNvPr id="313" name="Google Shape;313;g26116cd9e48_0_0"/>
          <p:cNvSpPr txBox="1">
            <a:spLocks noGrp="1"/>
          </p:cNvSpPr>
          <p:nvPr>
            <p:ph type="title"/>
          </p:nvPr>
        </p:nvSpPr>
        <p:spPr>
          <a:xfrm>
            <a:off x="228600" y="139475"/>
            <a:ext cx="8721090" cy="1253100"/>
          </a:xfrm>
          <a:prstGeom prst="rect">
            <a:avLst/>
          </a:prstGeom>
          <a:noFill/>
          <a:ln>
            <a:noFill/>
          </a:ln>
        </p:spPr>
        <p:txBody>
          <a:bodyPr spcFirstLastPara="1" wrap="square" lIns="91425" tIns="91425" rIns="91425" bIns="91425" anchor="b" anchorCtr="0">
            <a:noAutofit/>
          </a:bodyPr>
          <a:lstStyle/>
          <a:p>
            <a:pPr lvl="0" algn="l" rtl="0"/>
            <a:r>
              <a:rPr lang="pt-BR" sz="2200" dirty="0">
                <a:solidFill>
                  <a:schemeClr val="dk2"/>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A monitoria dos investimentos em Recursos Humanos para a Saúde é fundamental para otimizar a programação </a:t>
            </a:r>
            <a:r>
              <a:rPr lang="pt-BR" sz="2200" dirty="0">
                <a:solidFill>
                  <a:schemeClr val="dk2"/>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real </a:t>
            </a:r>
            <a:r>
              <a:rPr lang="pt-BR" sz="2200" dirty="0">
                <a:solidFill>
                  <a:schemeClr val="dk2"/>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e informar o planeamento de sustentabilidade</a:t>
            </a:r>
            <a:endParaRPr sz="2200" dirty="0">
              <a:solidFill>
                <a:schemeClr val="dk2"/>
              </a:solidFill>
            </a:endParaRPr>
          </a:p>
        </p:txBody>
      </p:sp>
      <p:sp>
        <p:nvSpPr>
          <p:cNvPr id="314" name="Google Shape;314;g26116cd9e48_0_0"/>
          <p:cNvSpPr txBox="1"/>
          <p:nvPr/>
        </p:nvSpPr>
        <p:spPr>
          <a:xfrm>
            <a:off x="5975" y="3945475"/>
            <a:ext cx="9144000" cy="902700"/>
          </a:xfrm>
          <a:prstGeom prst="rect">
            <a:avLst/>
          </a:prstGeom>
          <a:solidFill>
            <a:schemeClr val="accent5"/>
          </a:solidFill>
          <a:ln>
            <a:noFill/>
          </a:ln>
        </p:spPr>
        <p:txBody>
          <a:bodyPr spcFirstLastPara="1" wrap="square" lIns="91425" tIns="91425" rIns="91425" bIns="91425" anchor="t" anchorCtr="0">
            <a:noAutofit/>
          </a:bodyPr>
          <a:lstStyle/>
          <a:p>
            <a:pPr lvl="0" algn="ctr" rtl="0">
              <a:buSzPts val="2600"/>
            </a:pPr>
            <a:r>
              <a:rPr lang="pt-BR" sz="2200" dirty="0">
                <a:solidFill>
                  <a:srgbClr val="1F3864"/>
                </a:solidFill>
                <a:latin typeface="Gill Sans"/>
                <a:ea typeface="Gill Sans"/>
                <a:cs typeface="Gill Sans"/>
                <a:sym typeface="Gill Sans"/>
              </a:rPr>
              <a:t>No AF23, os parceiros da USAID empregaram mais de </a:t>
            </a:r>
            <a:r>
              <a:rPr lang="pt-BR" sz="2200" b="1" dirty="0">
                <a:solidFill>
                  <a:srgbClr val="1F3864"/>
                </a:solidFill>
                <a:latin typeface="Gill Sans"/>
                <a:ea typeface="Gill Sans"/>
                <a:cs typeface="Gill Sans"/>
                <a:sym typeface="Gill Sans"/>
              </a:rPr>
              <a:t>204 milhões de colaboradores</a:t>
            </a:r>
            <a:r>
              <a:rPr lang="pt-BR" sz="2200" dirty="0">
                <a:solidFill>
                  <a:srgbClr val="1F3864"/>
                </a:solidFill>
                <a:latin typeface="Gill Sans"/>
                <a:ea typeface="Gill Sans"/>
                <a:cs typeface="Gill Sans"/>
                <a:sym typeface="Gill Sans"/>
              </a:rPr>
              <a:t>, representando 51% do total das despesas da USAID.</a:t>
            </a:r>
            <a:endParaRPr sz="2200" b="0" i="0" u="none" strike="noStrike" cap="none" dirty="0">
              <a:solidFill>
                <a:srgbClr val="1F3864"/>
              </a:solidFill>
              <a:latin typeface="Gill Sans"/>
              <a:ea typeface="Gill Sans"/>
              <a:cs typeface="Gill Sans"/>
              <a:sym typeface="Gill Sans"/>
            </a:endParaRPr>
          </a:p>
        </p:txBody>
      </p:sp>
      <p:sp>
        <p:nvSpPr>
          <p:cNvPr id="315" name="Google Shape;315;g26116cd9e48_0_0"/>
          <p:cNvSpPr txBox="1"/>
          <p:nvPr/>
        </p:nvSpPr>
        <p:spPr>
          <a:xfrm>
            <a:off x="6667375" y="4726350"/>
            <a:ext cx="2391600" cy="6693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dirty="0">
                <a:solidFill>
                  <a:srgbClr val="000000"/>
                </a:solidFill>
                <a:latin typeface="Arial"/>
                <a:ea typeface="Arial"/>
                <a:cs typeface="Arial"/>
                <a:sym typeface="Arial"/>
              </a:rPr>
              <a:t>Fonte: FY2</a:t>
            </a:r>
            <a:r>
              <a:rPr lang="en" sz="900" dirty="0"/>
              <a:t>3</a:t>
            </a:r>
            <a:r>
              <a:rPr lang="en" sz="900" b="0" i="0" u="none" strike="noStrike" cap="none" dirty="0">
                <a:solidFill>
                  <a:srgbClr val="000000"/>
                </a:solidFill>
                <a:latin typeface="Arial"/>
                <a:ea typeface="Arial"/>
                <a:cs typeface="Arial"/>
                <a:sym typeface="Arial"/>
              </a:rPr>
              <a:t>Dados pós-limpeza do inventário de HRH.</a:t>
            </a:r>
            <a:endParaRPr sz="9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900"/>
              <a:buFont typeface="Arial"/>
              <a:buNone/>
            </a:pPr>
            <a:endParaRPr sz="900" b="0" i="0" u="none" strike="noStrike" cap="none" dirty="0">
              <a:solidFill>
                <a:srgbClr val="000000"/>
              </a:solidFill>
              <a:latin typeface="Arial"/>
              <a:ea typeface="Arial"/>
              <a:cs typeface="Arial"/>
              <a:sym typeface="Arial"/>
            </a:endParaRPr>
          </a:p>
        </p:txBody>
      </p:sp>
      <p:sp>
        <p:nvSpPr>
          <p:cNvPr id="316" name="Google Shape;316;g26116cd9e48_0_0"/>
          <p:cNvSpPr txBox="1"/>
          <p:nvPr/>
        </p:nvSpPr>
        <p:spPr>
          <a:xfrm>
            <a:off x="2648209" y="1432252"/>
            <a:ext cx="3848400" cy="3540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rgbClr val="1F3864"/>
                </a:solidFill>
                <a:latin typeface="Gill Sans"/>
                <a:ea typeface="Gill Sans"/>
                <a:cs typeface="Gill Sans"/>
                <a:sym typeface="Gill Sans"/>
              </a:rPr>
              <a:t>Ano fiscal 2</a:t>
            </a:r>
            <a:r>
              <a:rPr lang="en" b="1" dirty="0">
                <a:solidFill>
                  <a:srgbClr val="1F3864"/>
                </a:solidFill>
                <a:latin typeface="Gill Sans"/>
                <a:ea typeface="Gill Sans"/>
                <a:cs typeface="Gill Sans"/>
                <a:sym typeface="Gill Sans"/>
              </a:rPr>
              <a:t>3</a:t>
            </a:r>
            <a:r>
              <a:rPr lang="en" sz="1400" b="1" i="0" u="none" strike="noStrike" cap="none" dirty="0">
                <a:solidFill>
                  <a:srgbClr val="1F3864"/>
                </a:solidFill>
                <a:latin typeface="Gill Sans"/>
                <a:ea typeface="Gill Sans"/>
                <a:cs typeface="Gill Sans"/>
                <a:sym typeface="Gill Sans"/>
              </a:rPr>
              <a:t>A USAID em números</a:t>
            </a:r>
            <a:endParaRPr sz="1400" b="1" i="0" u="none" strike="noStrike" cap="none" dirty="0">
              <a:solidFill>
                <a:srgbClr val="1F3864"/>
              </a:solidFill>
              <a:latin typeface="Gill Sans"/>
              <a:ea typeface="Gill Sans"/>
              <a:cs typeface="Gill Sans"/>
              <a:sym typeface="Gill Sans"/>
            </a:endParaRPr>
          </a:p>
        </p:txBody>
      </p:sp>
      <p:sp>
        <p:nvSpPr>
          <p:cNvPr id="317" name="Google Shape;317;g26116cd9e48_0_0"/>
          <p:cNvSpPr/>
          <p:nvPr/>
        </p:nvSpPr>
        <p:spPr>
          <a:xfrm>
            <a:off x="1142600" y="1826050"/>
            <a:ext cx="1316400" cy="1885200"/>
          </a:xfrm>
          <a:prstGeom prst="roundRect">
            <a:avLst>
              <a:gd name="adj" fmla="val 16667"/>
            </a:avLst>
          </a:prstGeom>
          <a:solidFill>
            <a:srgbClr val="1F3864"/>
          </a:solidFill>
          <a:ln w="12700" cap="flat" cmpd="sng">
            <a:solidFill>
              <a:srgbClr val="4472C4"/>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300"/>
              <a:buFont typeface="Arial"/>
              <a:buNone/>
            </a:pPr>
            <a:r>
              <a:rPr lang="en" sz="2300" b="1" i="0" u="none" strike="noStrike" cap="none" dirty="0">
                <a:solidFill>
                  <a:srgbClr val="FFFFFF"/>
                </a:solidFill>
                <a:latin typeface="Gill Sans"/>
                <a:ea typeface="Gill Sans"/>
                <a:cs typeface="Gill Sans"/>
                <a:sym typeface="Gill Sans"/>
              </a:rPr>
              <a:t>204,</a:t>
            </a:r>
            <a:r>
              <a:rPr lang="en" sz="2300" b="1" dirty="0">
                <a:solidFill>
                  <a:srgbClr val="FFFFFF"/>
                </a:solidFill>
                <a:latin typeface="Gill Sans"/>
                <a:ea typeface="Gill Sans"/>
                <a:cs typeface="Gill Sans"/>
                <a:sym typeface="Gill Sans"/>
              </a:rPr>
              <a:t>008</a:t>
            </a:r>
            <a:endParaRPr sz="2300" b="0" i="0" u="none" strike="noStrike" cap="none" dirty="0">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rgbClr val="FFFFFF"/>
                </a:solidFill>
                <a:latin typeface="Gill Sans"/>
                <a:ea typeface="Gill Sans"/>
                <a:cs typeface="Gill Sans"/>
                <a:sym typeface="Gill Sans"/>
              </a:rPr>
              <a:t>Funcionários Apoiados pela USAID (Indiv.</a:t>
            </a:r>
            <a:r>
              <a:rPr lang="en" sz="1100" dirty="0">
                <a:solidFill>
                  <a:srgbClr val="FFFFFF"/>
                </a:solidFill>
                <a:latin typeface="Gill Sans"/>
                <a:ea typeface="Gill Sans"/>
                <a:cs typeface="Gill Sans"/>
                <a:sym typeface="Gill Sans"/>
              </a:rPr>
              <a:t>normal</a:t>
            </a:r>
            <a:r>
              <a:rPr lang="en" sz="1100" b="0" i="0" u="none" strike="noStrike" cap="none" dirty="0">
                <a:solidFill>
                  <a:srgbClr val="FFFFFF"/>
                </a:solidFill>
                <a:latin typeface="Gill Sans"/>
                <a:ea typeface="Gill Sans"/>
                <a:cs typeface="Gill Sans"/>
                <a:sym typeface="Gill Sans"/>
              </a:rPr>
              <a:t>)</a:t>
            </a:r>
            <a:endParaRPr sz="1100" b="0" i="0" u="none" strike="noStrike" cap="none" dirty="0">
              <a:solidFill>
                <a:srgbClr val="FFFFFF"/>
              </a:solidFill>
              <a:latin typeface="Gill Sans"/>
              <a:ea typeface="Gill Sans"/>
              <a:cs typeface="Gill Sans"/>
              <a:sym typeface="Gill Sans"/>
            </a:endParaRPr>
          </a:p>
        </p:txBody>
      </p:sp>
      <p:pic>
        <p:nvPicPr>
          <p:cNvPr id="318" name="Google Shape;318;g26116cd9e48_0_0" descr="Pie chart outline"/>
          <p:cNvPicPr preferRelativeResize="0"/>
          <p:nvPr/>
        </p:nvPicPr>
        <p:blipFill rotWithShape="1">
          <a:blip r:embed="rId3">
            <a:alphaModFix/>
          </a:blip>
          <a:srcRect/>
          <a:stretch/>
        </p:blipFill>
        <p:spPr>
          <a:xfrm>
            <a:off x="5732697" y="1584013"/>
            <a:ext cx="238662" cy="214618"/>
          </a:xfrm>
          <a:prstGeom prst="rect">
            <a:avLst/>
          </a:prstGeom>
          <a:noFill/>
          <a:ln>
            <a:noFill/>
          </a:ln>
        </p:spPr>
      </p:pic>
      <p:sp>
        <p:nvSpPr>
          <p:cNvPr id="319" name="Google Shape;319;g26116cd9e48_0_0"/>
          <p:cNvSpPr/>
          <p:nvPr/>
        </p:nvSpPr>
        <p:spPr>
          <a:xfrm>
            <a:off x="3039813" y="1826050"/>
            <a:ext cx="1316400" cy="1885200"/>
          </a:xfrm>
          <a:prstGeom prst="roundRect">
            <a:avLst>
              <a:gd name="adj" fmla="val 16667"/>
            </a:avLst>
          </a:prstGeom>
          <a:solidFill>
            <a:srgbClr val="1F3864"/>
          </a:solidFill>
          <a:ln w="12700" cap="flat" cmpd="sng">
            <a:solidFill>
              <a:srgbClr val="4472C4"/>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300"/>
              <a:buFont typeface="Arial"/>
              <a:buNone/>
            </a:pPr>
            <a:r>
              <a:rPr lang="en" sz="2300" b="1" i="0" u="none" strike="noStrike" cap="none" dirty="0">
                <a:solidFill>
                  <a:srgbClr val="FFFFFF"/>
                </a:solidFill>
                <a:latin typeface="Gill Sans"/>
                <a:ea typeface="Gill Sans"/>
                <a:cs typeface="Gill Sans"/>
                <a:sym typeface="Gill Sans"/>
              </a:rPr>
              <a:t>119,</a:t>
            </a:r>
            <a:r>
              <a:rPr lang="en" sz="2300" b="1" dirty="0">
                <a:solidFill>
                  <a:srgbClr val="FFFFFF"/>
                </a:solidFill>
                <a:latin typeface="Gill Sans"/>
                <a:ea typeface="Gill Sans"/>
                <a:cs typeface="Gill Sans"/>
                <a:sym typeface="Gill Sans"/>
              </a:rPr>
              <a:t>891</a:t>
            </a:r>
            <a:r>
              <a:rPr lang="en" sz="2300" b="0" i="0" u="none" strike="noStrike" cap="none" dirty="0">
                <a:solidFill>
                  <a:srgbClr val="FFFFFF"/>
                </a:solidFill>
                <a:latin typeface="Gill Sans"/>
                <a:ea typeface="Gill Sans"/>
                <a:cs typeface="Gill Sans"/>
                <a:sym typeface="Gill Sans"/>
              </a:rPr>
              <a:t> </a:t>
            </a:r>
            <a:endParaRPr sz="2300" b="0" i="0" u="none" strike="noStrike" cap="none" dirty="0">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rgbClr val="FFFFFF"/>
                </a:solidFill>
                <a:latin typeface="Gill Sans"/>
                <a:ea typeface="Gill Sans"/>
                <a:cs typeface="Gill Sans"/>
                <a:sym typeface="Gill Sans"/>
              </a:rPr>
              <a:t>Funcionários Apoiados pela USAID</a:t>
            </a:r>
            <a:r>
              <a:rPr lang="en" sz="1100" b="0" i="0" u="none" strike="noStrike" cap="none" dirty="0">
                <a:solidFill>
                  <a:srgbClr val="FFFFFF"/>
                </a:solidFill>
                <a:latin typeface="Gill Sans"/>
                <a:ea typeface="Gill Sans"/>
                <a:cs typeface="Gill Sans"/>
                <a:sym typeface="Gill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8"/>
                  </a:ext>
                </a:extLst>
              </a:rPr>
              <a:t>(FTE)</a:t>
            </a:r>
            <a:endParaRPr sz="1100" b="0" i="0" u="none" strike="noStrike" cap="none" dirty="0">
              <a:solidFill>
                <a:srgbClr val="FFFFFF"/>
              </a:solidFill>
              <a:latin typeface="Gill Sans"/>
              <a:ea typeface="Gill Sans"/>
              <a:cs typeface="Gill Sans"/>
              <a:sym typeface="Gill Sans"/>
            </a:endParaRPr>
          </a:p>
        </p:txBody>
      </p:sp>
      <p:pic>
        <p:nvPicPr>
          <p:cNvPr id="320" name="Google Shape;320;g26116cd9e48_0_0" descr="Man outline"/>
          <p:cNvPicPr preferRelativeResize="0"/>
          <p:nvPr/>
        </p:nvPicPr>
        <p:blipFill rotWithShape="1">
          <a:blip r:embed="rId4">
            <a:alphaModFix/>
          </a:blip>
          <a:srcRect/>
          <a:stretch/>
        </p:blipFill>
        <p:spPr>
          <a:xfrm>
            <a:off x="3537597" y="1974087"/>
            <a:ext cx="238662" cy="214618"/>
          </a:xfrm>
          <a:prstGeom prst="rect">
            <a:avLst/>
          </a:prstGeom>
          <a:noFill/>
          <a:ln>
            <a:noFill/>
          </a:ln>
        </p:spPr>
      </p:pic>
      <p:pic>
        <p:nvPicPr>
          <p:cNvPr id="321" name="Google Shape;321;g26116cd9e48_0_0" descr="Dollar with solid fill"/>
          <p:cNvPicPr preferRelativeResize="0"/>
          <p:nvPr/>
        </p:nvPicPr>
        <p:blipFill rotWithShape="1">
          <a:blip r:embed="rId5">
            <a:alphaModFix/>
          </a:blip>
          <a:srcRect/>
          <a:stretch/>
        </p:blipFill>
        <p:spPr>
          <a:xfrm>
            <a:off x="5923773" y="1584000"/>
            <a:ext cx="238662" cy="214618"/>
          </a:xfrm>
          <a:prstGeom prst="rect">
            <a:avLst/>
          </a:prstGeom>
          <a:noFill/>
          <a:ln>
            <a:noFill/>
          </a:ln>
        </p:spPr>
      </p:pic>
      <p:pic>
        <p:nvPicPr>
          <p:cNvPr id="322" name="Google Shape;322;g26116cd9e48_0_0" descr="Man outline"/>
          <p:cNvPicPr preferRelativeResize="0"/>
          <p:nvPr/>
        </p:nvPicPr>
        <p:blipFill rotWithShape="1">
          <a:blip r:embed="rId4">
            <a:alphaModFix/>
          </a:blip>
          <a:srcRect/>
          <a:stretch/>
        </p:blipFill>
        <p:spPr>
          <a:xfrm>
            <a:off x="4437993" y="1584006"/>
            <a:ext cx="238662" cy="214618"/>
          </a:xfrm>
          <a:prstGeom prst="rect">
            <a:avLst/>
          </a:prstGeom>
          <a:noFill/>
          <a:ln>
            <a:noFill/>
          </a:ln>
        </p:spPr>
      </p:pic>
      <p:sp>
        <p:nvSpPr>
          <p:cNvPr id="323" name="Google Shape;323;g26116cd9e48_0_0"/>
          <p:cNvSpPr/>
          <p:nvPr/>
        </p:nvSpPr>
        <p:spPr>
          <a:xfrm>
            <a:off x="6696950" y="1826052"/>
            <a:ext cx="1316400" cy="1885200"/>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dirty="0">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400"/>
              <a:buFont typeface="Arial"/>
              <a:buNone/>
            </a:pPr>
            <a:r>
              <a:rPr lang="en" sz="2400" b="1" i="0" u="none" strike="noStrike" cap="none" dirty="0">
                <a:solidFill>
                  <a:srgbClr val="FFFFFF"/>
                </a:solidFill>
                <a:latin typeface="Gill Sans"/>
                <a:ea typeface="Gill Sans"/>
                <a:cs typeface="Gill Sans"/>
                <a:sym typeface="Gill Sans"/>
              </a:rPr>
              <a:t>5</a:t>
            </a:r>
            <a:r>
              <a:rPr lang="en" sz="2400" b="1" dirty="0">
                <a:solidFill>
                  <a:srgbClr val="FFFFFF"/>
                </a:solidFill>
                <a:latin typeface="Gill Sans"/>
                <a:ea typeface="Gill Sans"/>
                <a:cs typeface="Gill Sans"/>
                <a:sym typeface="Gill Sans"/>
              </a:rPr>
              <a:t>6</a:t>
            </a:r>
            <a:r>
              <a:rPr lang="en" sz="2400" b="1" i="0" u="none" strike="noStrike" cap="none" dirty="0">
                <a:solidFill>
                  <a:srgbClr val="FFFFFF"/>
                </a:solidFill>
                <a:latin typeface="Gill Sans"/>
                <a:ea typeface="Gill Sans"/>
                <a:cs typeface="Gill Sans"/>
                <a:sym typeface="Gill Sans"/>
              </a:rPr>
              <a:t>%</a:t>
            </a:r>
            <a:endParaRPr sz="2400" b="1" i="0" u="none" strike="noStrike" cap="none" dirty="0">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000"/>
              <a:buFont typeface="Arial"/>
              <a:buNone/>
            </a:pPr>
            <a:r>
              <a:rPr lang="en" sz="1000" dirty="0">
                <a:solidFill>
                  <a:srgbClr val="FFFFFF"/>
                </a:solidFill>
                <a:latin typeface="Gill Sans"/>
                <a:ea typeface="Gill Sans"/>
                <a:cs typeface="Gill Sans"/>
                <a:sym typeface="Gill Sans"/>
              </a:rPr>
              <a:t>dos Gastos com Funcionários da</a:t>
            </a:r>
            <a:r>
              <a:rPr lang="en" sz="1000" b="0" i="0" u="none" strike="noStrike" cap="none" dirty="0">
                <a:solidFill>
                  <a:srgbClr val="FFFFFF"/>
                </a:solidFill>
                <a:latin typeface="Gill Sans"/>
                <a:ea typeface="Gill Sans"/>
                <a:cs typeface="Gill Sans"/>
                <a:sym typeface="Gill Sans"/>
              </a:rPr>
              <a:t> USAID feito através de Parceiros Locais</a:t>
            </a:r>
            <a:endParaRPr sz="1000" b="0" i="0" u="none" strike="noStrike" cap="none" dirty="0">
              <a:solidFill>
                <a:srgbClr val="FFFFFF"/>
              </a:solidFill>
              <a:latin typeface="Gill Sans"/>
              <a:ea typeface="Gill Sans"/>
              <a:cs typeface="Gill Sans"/>
              <a:sym typeface="Gill Sans"/>
            </a:endParaRPr>
          </a:p>
        </p:txBody>
      </p:sp>
      <p:sp>
        <p:nvSpPr>
          <p:cNvPr id="324" name="Google Shape;324;g26116cd9e48_0_0"/>
          <p:cNvSpPr/>
          <p:nvPr/>
        </p:nvSpPr>
        <p:spPr>
          <a:xfrm>
            <a:off x="4937050" y="1826050"/>
            <a:ext cx="1316400" cy="1885200"/>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1" dirty="0">
                <a:solidFill>
                  <a:srgbClr val="FFFFFF"/>
                </a:solidFill>
                <a:latin typeface="Gill Sans"/>
                <a:ea typeface="Gill Sans"/>
                <a:cs typeface="Gill Sans"/>
                <a:sym typeface="Gill Sans"/>
              </a:rPr>
              <a:t>51</a:t>
            </a:r>
            <a:r>
              <a:rPr lang="en" sz="2400" b="1" i="0" u="none" strike="noStrike" cap="none" dirty="0">
                <a:solidFill>
                  <a:srgbClr val="FFFFFF"/>
                </a:solidFill>
                <a:latin typeface="Gill Sans"/>
                <a:ea typeface="Gill Sans"/>
                <a:cs typeface="Gill Sans"/>
                <a:sym typeface="Gill Sans"/>
              </a:rPr>
              <a:t>%</a:t>
            </a:r>
            <a:r>
              <a:rPr lang="en" sz="2400" b="0" i="0" u="none" strike="noStrike" cap="none" dirty="0">
                <a:solidFill>
                  <a:srgbClr val="FFFFFF"/>
                </a:solidFill>
                <a:latin typeface="Gill Sans"/>
                <a:ea typeface="Gill Sans"/>
                <a:cs typeface="Gill Sans"/>
                <a:sym typeface="Gill Sans"/>
              </a:rPr>
              <a:t> </a:t>
            </a:r>
            <a:endParaRPr sz="2400" b="0" i="0" u="none" strike="noStrike" cap="none" dirty="0">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000"/>
              <a:buFont typeface="Arial"/>
              <a:buNone/>
            </a:pPr>
            <a:r>
              <a:rPr lang="pt-BR" sz="1000" dirty="0">
                <a:solidFill>
                  <a:srgbClr val="FFFFFF"/>
                </a:solidFill>
                <a:latin typeface="Gill Sans"/>
                <a:ea typeface="Gill Sans"/>
                <a:cs typeface="Gill Sans"/>
                <a:sym typeface="Gill Sans"/>
              </a:rPr>
              <a:t>d</a:t>
            </a:r>
            <a:r>
              <a:rPr lang="en" sz="1000" dirty="0">
                <a:solidFill>
                  <a:srgbClr val="FFFFFF"/>
                </a:solidFill>
                <a:latin typeface="Gill Sans"/>
                <a:ea typeface="Gill Sans"/>
                <a:cs typeface="Gill Sans"/>
                <a:sym typeface="Gill Sans"/>
              </a:rPr>
              <a:t>os Gastos Totais da</a:t>
            </a:r>
            <a:r>
              <a:rPr lang="en" sz="1000" b="0" i="0" u="none" strike="noStrike" cap="none" dirty="0">
                <a:solidFill>
                  <a:srgbClr val="FFFFFF"/>
                </a:solidFill>
                <a:latin typeface="Gill Sans"/>
                <a:ea typeface="Gill Sans"/>
                <a:cs typeface="Gill Sans"/>
                <a:sym typeface="Gill Sans"/>
              </a:rPr>
              <a:t>USAID Total são HRH</a:t>
            </a:r>
            <a:endParaRPr sz="1000" b="0" i="0" u="none" strike="noStrike" cap="none" dirty="0">
              <a:solidFill>
                <a:srgbClr val="FFFFFF"/>
              </a:solidFill>
              <a:latin typeface="Gill Sans"/>
              <a:ea typeface="Gill Sans"/>
              <a:cs typeface="Gill Sans"/>
              <a:sym typeface="Gill Sans"/>
            </a:endParaRPr>
          </a:p>
        </p:txBody>
      </p:sp>
      <p:pic>
        <p:nvPicPr>
          <p:cNvPr id="325" name="Google Shape;325;g26116cd9e48_0_0" descr="Pie chart outline"/>
          <p:cNvPicPr preferRelativeResize="0"/>
          <p:nvPr/>
        </p:nvPicPr>
        <p:blipFill rotWithShape="1">
          <a:blip r:embed="rId3">
            <a:alphaModFix/>
          </a:blip>
          <a:srcRect/>
          <a:stretch/>
        </p:blipFill>
        <p:spPr>
          <a:xfrm>
            <a:off x="5436141" y="1938317"/>
            <a:ext cx="318216" cy="286157"/>
          </a:xfrm>
          <a:prstGeom prst="rect">
            <a:avLst/>
          </a:prstGeom>
          <a:noFill/>
          <a:ln>
            <a:noFill/>
          </a:ln>
        </p:spPr>
      </p:pic>
      <p:pic>
        <p:nvPicPr>
          <p:cNvPr id="326" name="Google Shape;326;g26116cd9e48_0_0" descr="Pie chart outline"/>
          <p:cNvPicPr preferRelativeResize="0"/>
          <p:nvPr/>
        </p:nvPicPr>
        <p:blipFill rotWithShape="1">
          <a:blip r:embed="rId3">
            <a:alphaModFix/>
          </a:blip>
          <a:srcRect/>
          <a:stretch/>
        </p:blipFill>
        <p:spPr>
          <a:xfrm>
            <a:off x="7241916" y="1938304"/>
            <a:ext cx="318216" cy="286157"/>
          </a:xfrm>
          <a:prstGeom prst="rect">
            <a:avLst/>
          </a:prstGeom>
          <a:noFill/>
          <a:ln>
            <a:noFill/>
          </a:ln>
        </p:spPr>
      </p:pic>
      <p:pic>
        <p:nvPicPr>
          <p:cNvPr id="327" name="Google Shape;327;g26116cd9e48_0_0" descr="Man outline"/>
          <p:cNvPicPr preferRelativeResize="0"/>
          <p:nvPr/>
        </p:nvPicPr>
        <p:blipFill rotWithShape="1">
          <a:blip r:embed="rId4">
            <a:alphaModFix/>
          </a:blip>
          <a:srcRect/>
          <a:stretch/>
        </p:blipFill>
        <p:spPr>
          <a:xfrm>
            <a:off x="1639047" y="1974075"/>
            <a:ext cx="238662" cy="2146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p6"/>
          <p:cNvSpPr txBox="1">
            <a:spLocks noGrp="1"/>
          </p:cNvSpPr>
          <p:nvPr>
            <p:ph type="title"/>
          </p:nvPr>
        </p:nvSpPr>
        <p:spPr>
          <a:xfrm>
            <a:off x="221675" y="311300"/>
            <a:ext cx="8743200" cy="762000"/>
          </a:xfrm>
          <a:prstGeom prst="rect">
            <a:avLst/>
          </a:prstGeom>
          <a:noFill/>
          <a:ln>
            <a:noFill/>
          </a:ln>
        </p:spPr>
        <p:txBody>
          <a:bodyPr spcFirstLastPara="1" wrap="square" lIns="91425" tIns="91425" rIns="91425" bIns="91425" anchor="b" anchorCtr="0">
            <a:noAutofit/>
          </a:bodyPr>
          <a:lstStyle/>
          <a:p>
            <a:pPr lvl="0" algn="l" rtl="0"/>
            <a:r>
              <a:rPr lang="pt-BR" sz="2200" dirty="0">
                <a:solidFill>
                  <a:schemeClr val="dk2"/>
                </a:solidFill>
              </a:rPr>
              <a:t>O requisito de relatório de Inventário de HRH de captura do pessoal apoiado pelo PEPFAR e as despesas relacionadas</a:t>
            </a:r>
            <a:r>
              <a:rPr lang="en" sz="2200" dirty="0">
                <a:solidFill>
                  <a:schemeClr val="dk2"/>
                </a:solidFill>
              </a:rPr>
              <a:t> </a:t>
            </a:r>
            <a:endParaRPr sz="2200" dirty="0">
              <a:solidFill>
                <a:schemeClr val="dk2"/>
              </a:solidFill>
            </a:endParaRPr>
          </a:p>
        </p:txBody>
      </p:sp>
      <p:sp>
        <p:nvSpPr>
          <p:cNvPr id="333" name="Google Shape;333;p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16</a:t>
            </a:fld>
            <a:endParaRPr/>
          </a:p>
        </p:txBody>
      </p:sp>
      <p:sp>
        <p:nvSpPr>
          <p:cNvPr id="334" name="Google Shape;334;p6"/>
          <p:cNvSpPr txBox="1"/>
          <p:nvPr/>
        </p:nvSpPr>
        <p:spPr>
          <a:xfrm>
            <a:off x="274050" y="1143350"/>
            <a:ext cx="8595900" cy="3259324"/>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000"/>
              </a:spcBef>
              <a:buClr>
                <a:schemeClr val="dk1"/>
              </a:buClr>
              <a:buSzPts val="1900"/>
              <a:buFont typeface="Arial"/>
              <a:buChar char="•"/>
            </a:pPr>
            <a:r>
              <a:rPr lang="pt-BR" sz="1900" dirty="0">
                <a:solidFill>
                  <a:schemeClr val="dk1"/>
                </a:solidFill>
                <a:latin typeface="Gill Sans"/>
                <a:ea typeface="Gill Sans"/>
                <a:cs typeface="Gill Sans"/>
                <a:sym typeface="Gill Sans"/>
              </a:rPr>
              <a:t>Uma vez que o PEPFAR planeia os próximos 5 anos, compreender e otimizar os HRH </a:t>
            </a:r>
            <a:r>
              <a:rPr lang="pt-BR" sz="1900" b="1" dirty="0">
                <a:solidFill>
                  <a:schemeClr val="dk1"/>
                </a:solidFill>
                <a:latin typeface="Gill Sans"/>
                <a:ea typeface="Gill Sans"/>
                <a:cs typeface="Gill Sans"/>
                <a:sym typeface="Gill Sans"/>
              </a:rPr>
              <a:t>é fundamental para alcançar e manter o controlo epidémico</a:t>
            </a:r>
            <a:r>
              <a:rPr lang="en" sz="1900" b="1" i="0" u="none" strike="noStrike" cap="none" dirty="0">
                <a:solidFill>
                  <a:schemeClr val="dk1"/>
                </a:solidFill>
                <a:latin typeface="Gill Sans"/>
                <a:ea typeface="Gill Sans"/>
                <a:cs typeface="Gill Sans"/>
                <a:sym typeface="Gill Sans"/>
              </a:rPr>
              <a:t>.</a:t>
            </a:r>
            <a:endParaRPr sz="1900" b="1" i="0" u="none" strike="noStrike" cap="none" dirty="0">
              <a:solidFill>
                <a:schemeClr val="dk1"/>
              </a:solidFill>
              <a:latin typeface="Gill Sans"/>
              <a:ea typeface="Gill Sans"/>
              <a:cs typeface="Gill Sans"/>
              <a:sym typeface="Gill Sans"/>
            </a:endParaRPr>
          </a:p>
          <a:p>
            <a:pPr marL="457200" lvl="0" indent="-349250" algn="l" rtl="0">
              <a:lnSpc>
                <a:spcPct val="115000"/>
              </a:lnSpc>
              <a:spcBef>
                <a:spcPts val="1000"/>
              </a:spcBef>
              <a:buClr>
                <a:schemeClr val="dk1"/>
              </a:buClr>
              <a:buSzPts val="1900"/>
              <a:buFont typeface="Arial"/>
              <a:buChar char="•"/>
            </a:pPr>
            <a:r>
              <a:rPr lang="pt-BR" sz="1900" dirty="0">
                <a:solidFill>
                  <a:schemeClr val="dk1"/>
                </a:solidFill>
                <a:latin typeface="Gill Sans"/>
                <a:ea typeface="Gill Sans"/>
                <a:cs typeface="Gill Sans"/>
                <a:sym typeface="Gill Sans"/>
              </a:rPr>
              <a:t>Dados mais robustos permitem uma </a:t>
            </a:r>
            <a:r>
              <a:rPr lang="pt-BR" sz="1900" b="1" dirty="0">
                <a:solidFill>
                  <a:schemeClr val="dk1"/>
                </a:solidFill>
                <a:latin typeface="Gill Sans"/>
                <a:ea typeface="Gill Sans"/>
                <a:cs typeface="Gill Sans"/>
                <a:sym typeface="Gill Sans"/>
              </a:rPr>
              <a:t>maior otimização e aumento da responsabilidade </a:t>
            </a:r>
            <a:r>
              <a:rPr lang="pt-BR" sz="1900" dirty="0">
                <a:solidFill>
                  <a:schemeClr val="dk1"/>
                </a:solidFill>
                <a:latin typeface="Gill Sans"/>
                <a:ea typeface="Gill Sans"/>
                <a:cs typeface="Gill Sans"/>
                <a:sym typeface="Gill Sans"/>
              </a:rPr>
              <a:t>do investimento em HRH, ao fornecerem insights sobre</a:t>
            </a:r>
            <a:r>
              <a:rPr lang="en" sz="1900" b="0" i="0" u="none" strike="noStrike" cap="none" dirty="0">
                <a:solidFill>
                  <a:schemeClr val="dk1"/>
                </a:solidFill>
                <a:latin typeface="Gill Sans"/>
                <a:ea typeface="Gill Sans"/>
                <a:cs typeface="Gill Sans"/>
                <a:sym typeface="Gill Sans"/>
              </a:rPr>
              <a:t>:</a:t>
            </a:r>
            <a:endParaRPr sz="1900" b="0" i="0" u="none" strike="noStrike" cap="none" dirty="0">
              <a:solidFill>
                <a:schemeClr val="dk1"/>
              </a:solidFill>
              <a:latin typeface="Gill Sans"/>
              <a:ea typeface="Gill Sans"/>
              <a:cs typeface="Gill Sans"/>
              <a:sym typeface="Gill Sans"/>
            </a:endParaRPr>
          </a:p>
          <a:p>
            <a:pPr marL="914400" lvl="0" indent="-349250" algn="l" rtl="0">
              <a:lnSpc>
                <a:spcPct val="115000"/>
              </a:lnSpc>
              <a:buClr>
                <a:schemeClr val="dk1"/>
              </a:buClr>
              <a:buSzPts val="1900"/>
              <a:buFont typeface="Gill Sans"/>
              <a:buChar char="●"/>
            </a:pPr>
            <a:r>
              <a:rPr lang="pt-BR" sz="1900" dirty="0">
                <a:solidFill>
                  <a:schemeClr val="dk1"/>
                </a:solidFill>
                <a:latin typeface="Gill Sans"/>
                <a:ea typeface="Gill Sans"/>
                <a:cs typeface="Gill Sans"/>
                <a:sym typeface="Gill Sans"/>
              </a:rPr>
              <a:t>Funções do pessoal </a:t>
            </a:r>
          </a:p>
          <a:p>
            <a:pPr marL="914400" lvl="0" indent="-349250" algn="l" rtl="0">
              <a:lnSpc>
                <a:spcPct val="115000"/>
              </a:lnSpc>
              <a:buClr>
                <a:schemeClr val="dk1"/>
              </a:buClr>
              <a:buSzPts val="1900"/>
              <a:buFont typeface="Gill Sans"/>
              <a:buChar char="●"/>
            </a:pPr>
            <a:r>
              <a:rPr lang="pt-BR" sz="1900" dirty="0">
                <a:solidFill>
                  <a:schemeClr val="dk1"/>
                </a:solidFill>
                <a:latin typeface="Gill Sans"/>
                <a:ea typeface="Gill Sans"/>
                <a:cs typeface="Gill Sans"/>
                <a:sym typeface="Gill Sans"/>
              </a:rPr>
              <a:t>Localização do pessoal </a:t>
            </a:r>
          </a:p>
          <a:p>
            <a:pPr marL="914400" lvl="0" indent="-349250" algn="l" rtl="0">
              <a:lnSpc>
                <a:spcPct val="115000"/>
              </a:lnSpc>
              <a:buClr>
                <a:schemeClr val="dk1"/>
              </a:buClr>
              <a:buSzPts val="1900"/>
              <a:buFont typeface="Gill Sans"/>
              <a:buChar char="●"/>
            </a:pPr>
            <a:r>
              <a:rPr lang="pt-BR" sz="1900" dirty="0">
                <a:solidFill>
                  <a:schemeClr val="dk1"/>
                </a:solidFill>
                <a:latin typeface="Gill Sans"/>
                <a:ea typeface="Gill Sans"/>
                <a:cs typeface="Gill Sans"/>
                <a:sym typeface="Gill Sans"/>
              </a:rPr>
              <a:t>Remuneração do pessoal</a:t>
            </a:r>
            <a:endParaRPr lang="pt-BR" sz="1900" b="0" i="0" u="none" strike="noStrike" cap="none" dirty="0">
              <a:solidFill>
                <a:schemeClr val="dk1"/>
              </a:solidFill>
              <a:latin typeface="Gill Sans"/>
              <a:ea typeface="Gill Sans"/>
              <a:cs typeface="Gill Sans"/>
              <a:sym typeface="Gill Sans"/>
            </a:endParaRPr>
          </a:p>
          <a:p>
            <a:pPr marL="457200" lvl="0" indent="-349250" algn="l" rtl="0">
              <a:lnSpc>
                <a:spcPct val="115000"/>
              </a:lnSpc>
              <a:spcBef>
                <a:spcPts val="1000"/>
              </a:spcBef>
              <a:buClr>
                <a:schemeClr val="dk1"/>
              </a:buClr>
              <a:buSzPts val="1900"/>
              <a:buFont typeface="Gill Sans"/>
              <a:buChar char="•"/>
            </a:pPr>
            <a:r>
              <a:rPr lang="pt-BR" sz="1900" dirty="0">
                <a:solidFill>
                  <a:schemeClr val="dk1"/>
                </a:solidFill>
                <a:latin typeface="Gill Sans"/>
                <a:ea typeface="Gill Sans"/>
                <a:cs typeface="Gill Sans"/>
                <a:sym typeface="Gill Sans"/>
              </a:rPr>
              <a:t>Os dados de Inventário do HRH informam o planeamento de sustentabilidade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7"/>
          <p:cNvSpPr txBox="1">
            <a:spLocks noGrp="1"/>
          </p:cNvSpPr>
          <p:nvPr>
            <p:ph type="title"/>
          </p:nvPr>
        </p:nvSpPr>
        <p:spPr>
          <a:xfrm>
            <a:off x="125600" y="-213125"/>
            <a:ext cx="8950500" cy="1254600"/>
          </a:xfrm>
          <a:prstGeom prst="rect">
            <a:avLst/>
          </a:prstGeom>
          <a:noFill/>
          <a:ln>
            <a:noFill/>
          </a:ln>
        </p:spPr>
        <p:txBody>
          <a:bodyPr spcFirstLastPara="1" wrap="square" lIns="91425" tIns="91425" rIns="91425" bIns="91425" anchor="b" anchorCtr="0">
            <a:noAutofit/>
          </a:bodyPr>
          <a:lstStyle/>
          <a:p>
            <a:pPr lvl="0" algn="l" rtl="0"/>
            <a:r>
              <a:rPr lang="pt-BR" dirty="0"/>
              <a:t>Alinhamento do inventário de HRH com o Relatório de Despesas (ER)</a:t>
            </a:r>
            <a:endParaRPr dirty="0">
              <a:solidFill>
                <a:schemeClr val="dk1"/>
              </a:solidFill>
            </a:endParaRPr>
          </a:p>
        </p:txBody>
      </p:sp>
      <p:sp>
        <p:nvSpPr>
          <p:cNvPr id="340" name="Google Shape;340;p7"/>
          <p:cNvSpPr txBox="1"/>
          <p:nvPr/>
        </p:nvSpPr>
        <p:spPr>
          <a:xfrm>
            <a:off x="1609050" y="907050"/>
            <a:ext cx="7012200" cy="3324600"/>
          </a:xfrm>
          <a:prstGeom prst="rect">
            <a:avLst/>
          </a:prstGeom>
          <a:noFill/>
          <a:ln>
            <a:noFill/>
          </a:ln>
        </p:spPr>
        <p:txBody>
          <a:bodyPr spcFirstLastPara="1" wrap="square" lIns="91425" tIns="91425" rIns="91425" bIns="91425" anchor="t" anchorCtr="0">
            <a:spAutoFit/>
          </a:bodyPr>
          <a:lstStyle/>
          <a:p>
            <a:pPr marL="457200" lvl="0" indent="-342900" algn="l" rtl="0">
              <a:buSzPts val="1800"/>
              <a:buFont typeface="Arial"/>
              <a:buChar char="●"/>
            </a:pPr>
            <a:r>
              <a:rPr lang="pt-BR" sz="1800" dirty="0">
                <a:solidFill>
                  <a:schemeClr val="dk2"/>
                </a:solidFill>
              </a:rPr>
              <a:t>Os Títulos de Emprego de </a:t>
            </a:r>
            <a:r>
              <a:rPr lang="pt-BR" sz="1800" b="1" dirty="0">
                <a:solidFill>
                  <a:schemeClr val="dk2"/>
                </a:solidFill>
              </a:rPr>
              <a:t>HRH </a:t>
            </a:r>
            <a:r>
              <a:rPr lang="pt-BR" sz="1800" dirty="0">
                <a:solidFill>
                  <a:schemeClr val="dk2"/>
                </a:solidFill>
              </a:rPr>
              <a:t>são mapeados para Categorias de Custo de </a:t>
            </a:r>
            <a:r>
              <a:rPr lang="pt-BR" sz="1800" b="1" dirty="0">
                <a:solidFill>
                  <a:srgbClr val="FF0000"/>
                </a:solidFill>
              </a:rPr>
              <a:t>ER</a:t>
            </a:r>
            <a:r>
              <a:rPr lang="pt-BR" sz="1800" dirty="0">
                <a:solidFill>
                  <a:schemeClr val="dk2"/>
                </a:solidFill>
              </a:rPr>
              <a:t>
O Inventário de </a:t>
            </a:r>
            <a:r>
              <a:rPr lang="pt-BR" sz="1800" b="1" dirty="0">
                <a:solidFill>
                  <a:schemeClr val="dk2"/>
                </a:solidFill>
              </a:rPr>
              <a:t>HRH </a:t>
            </a:r>
            <a:r>
              <a:rPr lang="pt-BR" sz="1800" dirty="0">
                <a:solidFill>
                  <a:schemeClr val="dk2"/>
                </a:solidFill>
              </a:rPr>
              <a:t>recolhe o Modo de Contratação (Salário, Contrato, Não Monetário apenas) alinhado com as Categorias de Custo de </a:t>
            </a:r>
            <a:r>
              <a:rPr lang="pt-BR" sz="1800" b="1" dirty="0">
                <a:solidFill>
                  <a:srgbClr val="FF0000"/>
                </a:solidFill>
              </a:rPr>
              <a:t>ER</a:t>
            </a:r>
            <a:r>
              <a:rPr lang="pt-BR" sz="1800" dirty="0">
                <a:solidFill>
                  <a:schemeClr val="dk2"/>
                </a:solidFill>
              </a:rPr>
              <a:t>
As Áreas Programaticas de </a:t>
            </a:r>
            <a:r>
              <a:rPr lang="pt-BR" sz="1800" b="1" dirty="0">
                <a:solidFill>
                  <a:schemeClr val="dk2"/>
                </a:solidFill>
              </a:rPr>
              <a:t>HRH </a:t>
            </a:r>
            <a:r>
              <a:rPr lang="pt-BR" sz="1800" dirty="0">
                <a:solidFill>
                  <a:schemeClr val="dk2"/>
                </a:solidFill>
              </a:rPr>
              <a:t>estao</a:t>
            </a:r>
            <a:r>
              <a:rPr lang="pt-BR" sz="1800" b="1" dirty="0">
                <a:solidFill>
                  <a:schemeClr val="dk2"/>
                </a:solidFill>
              </a:rPr>
              <a:t> </a:t>
            </a:r>
            <a:r>
              <a:rPr lang="pt-BR" sz="1800" dirty="0">
                <a:solidFill>
                  <a:schemeClr val="dk2"/>
                </a:solidFill>
              </a:rPr>
              <a:t>alinhadas às Áreas do Programaticas de</a:t>
            </a:r>
            <a:r>
              <a:rPr lang="pt-BR" sz="1800" b="1" dirty="0">
                <a:solidFill>
                  <a:srgbClr val="FF0000"/>
                </a:solidFill>
              </a:rPr>
              <a:t> ER</a:t>
            </a:r>
            <a:r>
              <a:rPr lang="pt-BR" sz="1800" dirty="0">
                <a:solidFill>
                  <a:schemeClr val="dk2"/>
                </a:solidFill>
              </a:rPr>
              <a:t>
O Inventário do </a:t>
            </a:r>
            <a:r>
              <a:rPr lang="pt-BR" sz="1800" b="1" dirty="0">
                <a:solidFill>
                  <a:schemeClr val="dk2"/>
                </a:solidFill>
              </a:rPr>
              <a:t>HRH </a:t>
            </a:r>
            <a:r>
              <a:rPr lang="pt-BR" sz="1800" dirty="0">
                <a:solidFill>
                  <a:schemeClr val="dk2"/>
                </a:solidFill>
              </a:rPr>
              <a:t>recolhe os dados de despesas </a:t>
            </a:r>
          </a:p>
          <a:p>
            <a:pPr marL="457200" lvl="0" indent="-342900" algn="l" rtl="0">
              <a:buSzPts val="1800"/>
              <a:buFont typeface="Arial"/>
              <a:buChar char="●"/>
            </a:pPr>
            <a:r>
              <a:rPr lang="pt-BR" sz="1800" dirty="0">
                <a:solidFill>
                  <a:schemeClr val="dk2"/>
                </a:solidFill>
              </a:rPr>
              <a:t>O Inventário de </a:t>
            </a:r>
            <a:r>
              <a:rPr lang="pt-BR" sz="1800" b="1" dirty="0">
                <a:solidFill>
                  <a:schemeClr val="dk2"/>
                </a:solidFill>
              </a:rPr>
              <a:t>HRH </a:t>
            </a:r>
            <a:r>
              <a:rPr lang="pt-BR" sz="1800" dirty="0">
                <a:solidFill>
                  <a:schemeClr val="dk2"/>
                </a:solidFill>
              </a:rPr>
              <a:t>separa as Despesas Salariais/Contratuais das Despesas Marginais, que é o mesmo que </a:t>
            </a:r>
            <a:r>
              <a:rPr lang="pt-BR" sz="1800" b="1" dirty="0">
                <a:solidFill>
                  <a:srgbClr val="FF0000"/>
                </a:solidFill>
              </a:rPr>
              <a:t>ER</a:t>
            </a:r>
            <a:endParaRPr lang="pt-BR" sz="1800" i="0" u="none" strike="noStrike" cap="none" dirty="0">
              <a:solidFill>
                <a:schemeClr val="accent2"/>
              </a:solidFill>
              <a:latin typeface="Arial"/>
              <a:ea typeface="Arial"/>
              <a:cs typeface="Arial"/>
              <a:sym typeface="Arial"/>
            </a:endParaRPr>
          </a:p>
        </p:txBody>
      </p:sp>
      <p:sp>
        <p:nvSpPr>
          <p:cNvPr id="341" name="Google Shape;341;p7"/>
          <p:cNvSpPr txBox="1"/>
          <p:nvPr/>
        </p:nvSpPr>
        <p:spPr>
          <a:xfrm>
            <a:off x="125600" y="4299150"/>
            <a:ext cx="2315400" cy="6156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lvl="0" algn="l" rtl="0">
              <a:buSzPts val="1400"/>
            </a:pPr>
            <a:r>
              <a:rPr lang="pt-BR" i="1" dirty="0"/>
              <a:t>Nota importante: Conectar o HRH ao ER</a:t>
            </a:r>
            <a:endParaRPr sz="1400" b="0" i="1" u="none" strike="noStrike" cap="none" dirty="0">
              <a:solidFill>
                <a:srgbClr val="000000"/>
              </a:solidFill>
              <a:latin typeface="Arial"/>
              <a:ea typeface="Arial"/>
              <a:cs typeface="Arial"/>
              <a:sym typeface="Arial"/>
            </a:endParaRPr>
          </a:p>
        </p:txBody>
      </p:sp>
      <p:sp>
        <p:nvSpPr>
          <p:cNvPr id="342" name="Google Shape;342;p7"/>
          <p:cNvSpPr/>
          <p:nvPr/>
        </p:nvSpPr>
        <p:spPr>
          <a:xfrm>
            <a:off x="95625" y="3095150"/>
            <a:ext cx="1513500" cy="1097100"/>
          </a:xfrm>
          <a:prstGeom prst="wedgeRoundRectCallout">
            <a:avLst>
              <a:gd name="adj1" fmla="val -20833"/>
              <a:gd name="adj2" fmla="val 62500"/>
              <a:gd name="adj3" fmla="val 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l" rtl="0">
              <a:buSzPts val="1400"/>
            </a:pPr>
            <a:r>
              <a:rPr lang="pt-BR" dirty="0"/>
              <a:t>Fique atento a esta nota nos diapositivos posteriores</a:t>
            </a:r>
            <a:endParaRPr sz="1400" b="0" i="0" u="none" strike="noStrike" cap="none" dirty="0">
              <a:solidFill>
                <a:srgbClr val="000000"/>
              </a:solidFill>
              <a:latin typeface="Arial"/>
              <a:ea typeface="Arial"/>
              <a:cs typeface="Arial"/>
              <a:sym typeface="Arial"/>
            </a:endParaRPr>
          </a:p>
        </p:txBody>
      </p:sp>
      <p:sp>
        <p:nvSpPr>
          <p:cNvPr id="343" name="Google Shape;343;p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p8"/>
          <p:cNvSpPr txBox="1">
            <a:spLocks noGrp="1"/>
          </p:cNvSpPr>
          <p:nvPr>
            <p:ph type="title"/>
          </p:nvPr>
        </p:nvSpPr>
        <p:spPr>
          <a:xfrm>
            <a:off x="67825" y="99850"/>
            <a:ext cx="8520600" cy="572700"/>
          </a:xfrm>
          <a:prstGeom prst="rect">
            <a:avLst/>
          </a:prstGeom>
          <a:noFill/>
          <a:ln>
            <a:noFill/>
          </a:ln>
        </p:spPr>
        <p:txBody>
          <a:bodyPr spcFirstLastPara="1" wrap="square" lIns="91425" tIns="91425" rIns="91425" bIns="91425" anchor="b" anchorCtr="0">
            <a:noAutofit/>
          </a:bodyPr>
          <a:lstStyle/>
          <a:p>
            <a:pPr lvl="0" algn="l" rtl="0"/>
            <a:r>
              <a:rPr lang="pt-BR" dirty="0">
                <a:solidFill>
                  <a:schemeClr val="dk2"/>
                </a:solidFill>
              </a:rPr>
              <a:t>Formato de Inventário de HRH e Processo de Relatório</a:t>
            </a:r>
            <a:r>
              <a:rPr lang="en" dirty="0">
                <a:solidFill>
                  <a:schemeClr val="dk2"/>
                </a:solidFill>
              </a:rPr>
              <a:t> </a:t>
            </a:r>
            <a:endParaRPr dirty="0">
              <a:solidFill>
                <a:schemeClr val="dk2"/>
              </a:solidFill>
            </a:endParaRPr>
          </a:p>
        </p:txBody>
      </p:sp>
      <p:sp>
        <p:nvSpPr>
          <p:cNvPr id="349" name="Google Shape;349;p8"/>
          <p:cNvSpPr txBox="1">
            <a:spLocks noGrp="1"/>
          </p:cNvSpPr>
          <p:nvPr>
            <p:ph type="body" idx="1"/>
          </p:nvPr>
        </p:nvSpPr>
        <p:spPr>
          <a:xfrm>
            <a:off x="1870875" y="703800"/>
            <a:ext cx="8520600" cy="29739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600"/>
              <a:buNone/>
            </a:pPr>
            <a:endParaRPr dirty="0">
              <a:solidFill>
                <a:schemeClr val="dk1"/>
              </a:solidFill>
            </a:endParaRPr>
          </a:p>
          <a:p>
            <a:pPr marL="0" lvl="0" indent="0" algn="l" rtl="0">
              <a:lnSpc>
                <a:spcPct val="115000"/>
              </a:lnSpc>
              <a:spcBef>
                <a:spcPts val="800"/>
              </a:spcBef>
              <a:spcAft>
                <a:spcPts val="800"/>
              </a:spcAft>
              <a:buSzPts val="1600"/>
              <a:buNone/>
            </a:pPr>
            <a:endParaRPr dirty="0">
              <a:solidFill>
                <a:schemeClr val="dk1"/>
              </a:solidFill>
            </a:endParaRPr>
          </a:p>
        </p:txBody>
      </p:sp>
      <p:sp>
        <p:nvSpPr>
          <p:cNvPr id="350" name="Google Shape;350;p8"/>
          <p:cNvSpPr txBox="1"/>
          <p:nvPr/>
        </p:nvSpPr>
        <p:spPr>
          <a:xfrm>
            <a:off x="5671900" y="1073750"/>
            <a:ext cx="4150200" cy="431100"/>
          </a:xfrm>
          <a:prstGeom prst="rect">
            <a:avLst/>
          </a:prstGeom>
          <a:noFill/>
          <a:ln>
            <a:noFill/>
          </a:ln>
        </p:spPr>
        <p:txBody>
          <a:bodyPr spcFirstLastPara="1" wrap="square" lIns="91425" tIns="91425" rIns="91425" bIns="91425" anchor="t" anchorCtr="0">
            <a:spAutoFit/>
          </a:bodyPr>
          <a:lstStyle/>
          <a:p>
            <a:pPr marL="914400" marR="0" lvl="0" indent="0" algn="l" rtl="0">
              <a:lnSpc>
                <a:spcPct val="115000"/>
              </a:lnSpc>
              <a:spcBef>
                <a:spcPts val="0"/>
              </a:spcBef>
              <a:spcAft>
                <a:spcPts val="80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351" name="Google Shape;351;p8"/>
          <p:cNvPicPr preferRelativeResize="0"/>
          <p:nvPr/>
        </p:nvPicPr>
        <p:blipFill rotWithShape="1">
          <a:blip r:embed="rId3">
            <a:alphaModFix/>
          </a:blip>
          <a:srcRect/>
          <a:stretch/>
        </p:blipFill>
        <p:spPr>
          <a:xfrm>
            <a:off x="2176287" y="672557"/>
            <a:ext cx="557584" cy="557584"/>
          </a:xfrm>
          <a:prstGeom prst="rect">
            <a:avLst/>
          </a:prstGeom>
          <a:noFill/>
          <a:ln>
            <a:noFill/>
          </a:ln>
        </p:spPr>
      </p:pic>
      <p:grpSp>
        <p:nvGrpSpPr>
          <p:cNvPr id="352" name="Google Shape;352;p8"/>
          <p:cNvGrpSpPr/>
          <p:nvPr/>
        </p:nvGrpSpPr>
        <p:grpSpPr>
          <a:xfrm>
            <a:off x="67825" y="1342400"/>
            <a:ext cx="4774500" cy="3330425"/>
            <a:chOff x="-1227575" y="1190000"/>
            <a:chExt cx="4774500" cy="3330425"/>
          </a:xfrm>
        </p:grpSpPr>
        <p:sp>
          <p:nvSpPr>
            <p:cNvPr id="353" name="Google Shape;353;p8"/>
            <p:cNvSpPr/>
            <p:nvPr/>
          </p:nvSpPr>
          <p:spPr>
            <a:xfrm>
              <a:off x="-1227575" y="1190000"/>
              <a:ext cx="4774500" cy="669000"/>
            </a:xfrm>
            <a:prstGeom prst="homePlate">
              <a:avLst>
                <a:gd name="adj" fmla="val 50000"/>
              </a:avLst>
            </a:prstGeom>
            <a:solidFill>
              <a:srgbClr val="002A6C"/>
            </a:solidFill>
            <a:ln>
              <a:noFill/>
            </a:ln>
          </p:spPr>
          <p:txBody>
            <a:bodyPr spcFirstLastPara="1" wrap="square" lIns="91425" tIns="91425" rIns="91425" bIns="91425" anchor="ctr" anchorCtr="0">
              <a:noAutofit/>
            </a:bodyPr>
            <a:lstStyle/>
            <a:p>
              <a:pPr lvl="0" algn="ctr" rtl="0">
                <a:buSzPts val="1600"/>
              </a:pPr>
              <a:r>
                <a:rPr lang="pt-BR" sz="1600" dirty="0">
                  <a:solidFill>
                    <a:srgbClr val="FFFFFF"/>
                  </a:solidFill>
                </a:rPr>
                <a:t>Modelo Excel de Inventário de HRH</a:t>
              </a:r>
              <a:endParaRPr sz="1600" b="0" i="0" u="none" strike="noStrike" cap="none" dirty="0">
                <a:solidFill>
                  <a:srgbClr val="FFFFFF"/>
                </a:solidFill>
                <a:latin typeface="Arial"/>
                <a:ea typeface="Arial"/>
                <a:cs typeface="Arial"/>
                <a:sym typeface="Arial"/>
              </a:endParaRPr>
            </a:p>
          </p:txBody>
        </p:sp>
        <p:sp>
          <p:nvSpPr>
            <p:cNvPr id="354" name="Google Shape;354;p8"/>
            <p:cNvSpPr txBox="1"/>
            <p:nvPr/>
          </p:nvSpPr>
          <p:spPr>
            <a:xfrm>
              <a:off x="-1227575" y="1904725"/>
              <a:ext cx="4533000" cy="2615700"/>
            </a:xfrm>
            <a:prstGeom prst="rect">
              <a:avLst/>
            </a:prstGeom>
            <a:noFill/>
            <a:ln>
              <a:noFill/>
            </a:ln>
          </p:spPr>
          <p:txBody>
            <a:bodyPr spcFirstLastPara="1" wrap="square" lIns="91425" tIns="91425" rIns="91425" bIns="91425" anchor="t" anchorCtr="0">
              <a:noAutofit/>
            </a:bodyPr>
            <a:lstStyle/>
            <a:p>
              <a:pPr marL="457200" lvl="0" indent="-317500" algn="l" rtl="0">
                <a:buSzPts val="1400"/>
                <a:buFont typeface="Arial"/>
                <a:buChar char="-"/>
              </a:pPr>
              <a:r>
                <a:rPr lang="pt-BR" dirty="0"/>
                <a:t>A versão final do modelo AF24 está actualmente disponível para ser descarregada na aplicação DATIM dos HRH</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457200" lvl="0" indent="-317500" algn="l" rtl="0">
                <a:buSzPts val="1400"/>
                <a:buFont typeface="Arial"/>
                <a:buChar char="-"/>
              </a:pPr>
              <a:r>
                <a:rPr lang="pt-BR" dirty="0"/>
                <a:t>1 modelo por mecanismo</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457200" lvl="0" indent="-317500" algn="l" rtl="0">
                <a:buSzPts val="1400"/>
                <a:buFont typeface="Arial"/>
                <a:buChar char="-"/>
              </a:pPr>
              <a:r>
                <a:rPr lang="pt-BR" dirty="0"/>
                <a:t>1 entrada (linha) no modelo por indivíduo</a:t>
              </a: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457200" lvl="0" indent="-317500" algn="l" rtl="0">
                <a:buSzPts val="1400"/>
                <a:buFont typeface="Arial"/>
                <a:buChar char="-"/>
              </a:pPr>
              <a:r>
                <a:rPr lang="pt-BR" b="1" dirty="0"/>
                <a:t>Não modifique o modelo HRH (por exemplo, não adicione nem apague colunas)</a:t>
              </a:r>
              <a:endParaRPr sz="1400" b="1" i="0" u="none" strike="noStrike" cap="none" dirty="0">
                <a:solidFill>
                  <a:srgbClr val="000000"/>
                </a:solidFill>
                <a:latin typeface="Arial"/>
                <a:ea typeface="Arial"/>
                <a:cs typeface="Arial"/>
                <a:sym typeface="Arial"/>
              </a:endParaRPr>
            </a:p>
          </p:txBody>
        </p:sp>
      </p:grpSp>
      <p:grpSp>
        <p:nvGrpSpPr>
          <p:cNvPr id="355" name="Google Shape;355;p8"/>
          <p:cNvGrpSpPr/>
          <p:nvPr/>
        </p:nvGrpSpPr>
        <p:grpSpPr>
          <a:xfrm>
            <a:off x="4448725" y="1342400"/>
            <a:ext cx="4634400" cy="3482950"/>
            <a:chOff x="2944200" y="1189775"/>
            <a:chExt cx="4634400" cy="3482950"/>
          </a:xfrm>
        </p:grpSpPr>
        <p:sp>
          <p:nvSpPr>
            <p:cNvPr id="356" name="Google Shape;356;p8"/>
            <p:cNvSpPr/>
            <p:nvPr/>
          </p:nvSpPr>
          <p:spPr>
            <a:xfrm>
              <a:off x="2944200" y="1189775"/>
              <a:ext cx="4634400" cy="669000"/>
            </a:xfrm>
            <a:prstGeom prst="chevron">
              <a:avLst>
                <a:gd name="adj" fmla="val 50000"/>
              </a:avLst>
            </a:prstGeom>
            <a:solidFill>
              <a:srgbClr val="436EC1"/>
            </a:solidFill>
            <a:ln>
              <a:noFill/>
            </a:ln>
          </p:spPr>
          <p:txBody>
            <a:bodyPr spcFirstLastPara="1" wrap="square" lIns="91425" tIns="91425" rIns="91425" bIns="91425" anchor="ctr" anchorCtr="0">
              <a:noAutofit/>
            </a:bodyPr>
            <a:lstStyle/>
            <a:p>
              <a:pPr lvl="0" algn="ctr" rtl="0">
                <a:buSzPts val="1600"/>
              </a:pPr>
              <a:r>
                <a:rPr lang="pt-BR" sz="1600" dirty="0">
                  <a:solidFill>
                    <a:srgbClr val="FFFFFF"/>
                  </a:solidFill>
                </a:rPr>
                <a:t>Modelo 1) </a:t>
              </a:r>
              <a:r>
                <a:rPr lang="pt-BR" sz="1600" dirty="0" err="1">
                  <a:solidFill>
                    <a:srgbClr val="FFFFFF"/>
                  </a:solidFill>
                </a:rPr>
                <a:t>Uploaded</a:t>
              </a:r>
              <a:r>
                <a:rPr lang="pt-BR" sz="1600" dirty="0">
                  <a:solidFill>
                    <a:srgbClr val="FFFFFF"/>
                  </a:solidFill>
                </a:rPr>
                <a:t> e 2) Enviado ao DATIM</a:t>
              </a:r>
              <a:endParaRPr sz="1600" b="0" i="0" u="none" strike="noStrike" cap="none" dirty="0">
                <a:solidFill>
                  <a:srgbClr val="FFFFFF"/>
                </a:solidFill>
                <a:latin typeface="Arial"/>
                <a:ea typeface="Arial"/>
                <a:cs typeface="Arial"/>
                <a:sym typeface="Arial"/>
              </a:endParaRPr>
            </a:p>
          </p:txBody>
        </p:sp>
        <p:sp>
          <p:nvSpPr>
            <p:cNvPr id="357" name="Google Shape;357;p8"/>
            <p:cNvSpPr txBox="1"/>
            <p:nvPr/>
          </p:nvSpPr>
          <p:spPr>
            <a:xfrm>
              <a:off x="2944200" y="1915125"/>
              <a:ext cx="4634400" cy="2757600"/>
            </a:xfrm>
            <a:prstGeom prst="rect">
              <a:avLst/>
            </a:prstGeom>
            <a:noFill/>
            <a:ln>
              <a:noFill/>
            </a:ln>
          </p:spPr>
          <p:txBody>
            <a:bodyPr spcFirstLastPara="1" wrap="square" lIns="91425" tIns="91425" rIns="91425" bIns="91425" anchor="t" anchorCtr="0">
              <a:noAutofit/>
            </a:bodyPr>
            <a:lstStyle/>
            <a:p>
              <a:pPr marL="457200" marR="0" lvl="0" indent="-317500" algn="l" defTabSz="914400" rtl="0" eaLnBrk="1" fontAlgn="auto" latinLnBrk="0" hangingPunct="1">
                <a:lnSpc>
                  <a:spcPct val="115000"/>
                </a:lnSpc>
                <a:spcBef>
                  <a:spcPts val="0"/>
                </a:spcBef>
                <a:spcAft>
                  <a:spcPts val="0"/>
                </a:spcAft>
                <a:buClr>
                  <a:srgbClr val="000000"/>
                </a:buClr>
                <a:buSzPts val="1400"/>
                <a:buFont typeface="Source Sans Pro"/>
                <a:buChar char="-"/>
                <a:tabLst/>
                <a:defRPr/>
              </a:pPr>
              <a:r>
                <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Todos aqueles que submetem ou  fazem revisão dos modelos de inventário HRH precisarão solicitar uma conta HRH DATIM</a:t>
              </a:r>
            </a:p>
            <a:p>
              <a:pPr marL="457200" marR="0" lvl="0" indent="-317500" algn="l" defTabSz="914400" rtl="0" eaLnBrk="1" fontAlgn="auto" latinLnBrk="0" hangingPunct="1">
                <a:lnSpc>
                  <a:spcPct val="115000"/>
                </a:lnSpc>
                <a:spcBef>
                  <a:spcPts val="1000"/>
                </a:spcBef>
                <a:spcAft>
                  <a:spcPts val="0"/>
                </a:spcAft>
                <a:buClr>
                  <a:srgbClr val="000000"/>
                </a:buClr>
                <a:buSzPts val="1400"/>
                <a:buFont typeface="Source Sans Pro"/>
                <a:buChar char="-"/>
                <a:tabLst/>
                <a:defRPr/>
              </a:pPr>
              <a:r>
                <a:rPr kumimoji="0" lang="pt-BR" sz="1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Todas as verificações de validade de dados serão mostradas depois do carregamento no DATIM e precisarão ser corrigidas antes que o modelo seja aceite.</a:t>
              </a:r>
              <a:endPar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p:txBody>
        </p:sp>
      </p:grpSp>
      <p:pic>
        <p:nvPicPr>
          <p:cNvPr id="358" name="Google Shape;358;p8"/>
          <p:cNvPicPr preferRelativeResize="0"/>
          <p:nvPr/>
        </p:nvPicPr>
        <p:blipFill rotWithShape="1">
          <a:blip r:embed="rId4">
            <a:alphaModFix/>
          </a:blip>
          <a:srcRect/>
          <a:stretch/>
        </p:blipFill>
        <p:spPr>
          <a:xfrm>
            <a:off x="5916962" y="616650"/>
            <a:ext cx="1607885" cy="669400"/>
          </a:xfrm>
          <a:prstGeom prst="rect">
            <a:avLst/>
          </a:prstGeom>
          <a:noFill/>
          <a:ln>
            <a:noFill/>
          </a:ln>
        </p:spPr>
      </p:pic>
      <p:sp>
        <p:nvSpPr>
          <p:cNvPr id="359" name="Google Shape;359;p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9"/>
          <p:cNvSpPr txBox="1">
            <a:spLocks noGrp="1"/>
          </p:cNvSpPr>
          <p:nvPr>
            <p:ph type="body" idx="1"/>
          </p:nvPr>
        </p:nvSpPr>
        <p:spPr>
          <a:xfrm>
            <a:off x="429000" y="714225"/>
            <a:ext cx="8286000" cy="3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800"/>
              </a:spcAft>
              <a:buNone/>
            </a:pPr>
            <a:r>
              <a:rPr lang="pt-BR" sz="2000" b="1" dirty="0"/>
              <a:t>Todos os mecanismos que se reportam ao ER (Relatório de Despesas) devem ser reportados ao Inventário de HRH*</a:t>
            </a:r>
          </a:p>
        </p:txBody>
      </p:sp>
      <p:sp>
        <p:nvSpPr>
          <p:cNvPr id="365" name="Google Shape;365;p9"/>
          <p:cNvSpPr txBox="1">
            <a:spLocks noGrp="1"/>
          </p:cNvSpPr>
          <p:nvPr>
            <p:ph type="title"/>
          </p:nvPr>
        </p:nvSpPr>
        <p:spPr>
          <a:xfrm>
            <a:off x="311700" y="236675"/>
            <a:ext cx="8520600" cy="831300"/>
          </a:xfrm>
          <a:prstGeom prst="rect">
            <a:avLst/>
          </a:prstGeom>
          <a:noFill/>
          <a:ln>
            <a:noFill/>
          </a:ln>
        </p:spPr>
        <p:txBody>
          <a:bodyPr spcFirstLastPara="1" wrap="square" lIns="91425" tIns="91425" rIns="91425" bIns="91425" anchor="b" anchorCtr="0">
            <a:noAutofit/>
          </a:bodyPr>
          <a:lstStyle/>
          <a:p>
            <a:pPr lvl="0" algn="l" rtl="0"/>
            <a:r>
              <a:rPr lang="pt-BR" dirty="0"/>
              <a:t>Quem Precisa Reportar o Inventário de HRH</a:t>
            </a:r>
            <a:endParaRPr dirty="0"/>
          </a:p>
          <a:p>
            <a:pPr marL="0" lvl="0" indent="0" algn="l" rtl="0">
              <a:lnSpc>
                <a:spcPct val="100000"/>
              </a:lnSpc>
              <a:spcBef>
                <a:spcPts val="0"/>
              </a:spcBef>
              <a:spcAft>
                <a:spcPts val="0"/>
              </a:spcAft>
              <a:buSzPts val="1400"/>
              <a:buNone/>
            </a:pPr>
            <a:endParaRPr dirty="0">
              <a:solidFill>
                <a:schemeClr val="dk1"/>
              </a:solidFill>
            </a:endParaRPr>
          </a:p>
        </p:txBody>
      </p:sp>
      <p:pic>
        <p:nvPicPr>
          <p:cNvPr id="366" name="Google Shape;366;p9"/>
          <p:cNvPicPr preferRelativeResize="0"/>
          <p:nvPr/>
        </p:nvPicPr>
        <p:blipFill rotWithShape="1">
          <a:blip r:embed="rId3">
            <a:alphaModFix/>
          </a:blip>
          <a:srcRect/>
          <a:stretch/>
        </p:blipFill>
        <p:spPr>
          <a:xfrm>
            <a:off x="1689775" y="1573775"/>
            <a:ext cx="4981439" cy="2147525"/>
          </a:xfrm>
          <a:prstGeom prst="rect">
            <a:avLst/>
          </a:prstGeom>
          <a:noFill/>
          <a:ln>
            <a:noFill/>
          </a:ln>
        </p:spPr>
      </p:pic>
      <p:sp>
        <p:nvSpPr>
          <p:cNvPr id="367" name="Google Shape;367;p9"/>
          <p:cNvSpPr txBox="1"/>
          <p:nvPr/>
        </p:nvSpPr>
        <p:spPr>
          <a:xfrm>
            <a:off x="2129975" y="3721300"/>
            <a:ext cx="2571900" cy="738633"/>
          </a:xfrm>
          <a:prstGeom prst="rect">
            <a:avLst/>
          </a:prstGeom>
          <a:noFill/>
          <a:ln>
            <a:noFill/>
          </a:ln>
        </p:spPr>
        <p:txBody>
          <a:bodyPr spcFirstLastPara="1" wrap="square" lIns="91425" tIns="91425" rIns="91425" bIns="91425" anchor="t" anchorCtr="0">
            <a:spAutoFit/>
          </a:bodyPr>
          <a:lstStyle/>
          <a:p>
            <a:pPr lvl="0" algn="l" rtl="0">
              <a:buSzPts val="1600"/>
            </a:pPr>
            <a:r>
              <a:rPr lang="pt-BR" sz="1200" dirty="0">
                <a:solidFill>
                  <a:srgbClr val="6C6463"/>
                </a:solidFill>
              </a:rPr>
              <a:t>Os parceiros sub-recipientes enviam modelos concluídos para o parceiro principal (prime)</a:t>
            </a:r>
            <a:endParaRPr sz="1200" b="0" i="0" u="none" strike="noStrike" cap="none" dirty="0">
              <a:solidFill>
                <a:srgbClr val="6C6463"/>
              </a:solidFill>
              <a:sym typeface="Arial"/>
            </a:endParaRPr>
          </a:p>
        </p:txBody>
      </p:sp>
      <p:sp>
        <p:nvSpPr>
          <p:cNvPr id="368" name="Google Shape;368;p9"/>
          <p:cNvSpPr txBox="1"/>
          <p:nvPr/>
        </p:nvSpPr>
        <p:spPr>
          <a:xfrm>
            <a:off x="4938500" y="3721300"/>
            <a:ext cx="3531130" cy="830966"/>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dirty="0">
                <a:ln>
                  <a:noFill/>
                </a:ln>
                <a:solidFill>
                  <a:srgbClr val="6C6463"/>
                </a:solidFill>
                <a:effectLst/>
                <a:uLnTx/>
                <a:uFillTx/>
                <a:latin typeface="Source Sans Pro"/>
                <a:ea typeface="Source Sans Pro"/>
                <a:cs typeface="Source Sans Pro"/>
                <a:sym typeface="Source Sans Pro"/>
              </a:rPr>
              <a:t>O parceiro principal consolida o pessoal do parceiro principal e do sub-beneficiário e </a:t>
            </a:r>
            <a:r>
              <a:rPr kumimoji="0" lang="pt-BR" sz="1400" b="1" i="0" u="none" strike="noStrike" kern="0" cap="none" spc="0" normalizeH="0" baseline="0" noProof="0" dirty="0">
                <a:ln>
                  <a:noFill/>
                </a:ln>
                <a:solidFill>
                  <a:srgbClr val="6C6463"/>
                </a:solidFill>
                <a:effectLst/>
                <a:uLnTx/>
                <a:uFillTx/>
                <a:latin typeface="Source Sans Pro"/>
                <a:ea typeface="Source Sans Pro"/>
                <a:cs typeface="Source Sans Pro"/>
                <a:sym typeface="Source Sans Pro"/>
              </a:rPr>
              <a:t>submete um modelo por mecanismo.</a:t>
            </a:r>
          </a:p>
        </p:txBody>
      </p:sp>
      <p:sp>
        <p:nvSpPr>
          <p:cNvPr id="369" name="Google Shape;369;p9"/>
          <p:cNvSpPr txBox="1"/>
          <p:nvPr/>
        </p:nvSpPr>
        <p:spPr>
          <a:xfrm>
            <a:off x="2280493" y="4698375"/>
            <a:ext cx="6782108" cy="400079"/>
          </a:xfrm>
          <a:prstGeom prst="rect">
            <a:avLst/>
          </a:prstGeom>
          <a:noFill/>
          <a:ln>
            <a:noFill/>
          </a:ln>
        </p:spPr>
        <p:txBody>
          <a:bodyPr spcFirstLastPara="1" wrap="square" lIns="91425" tIns="91425" rIns="91425" bIns="91425" anchor="t" anchorCtr="0">
            <a:spAutoFit/>
          </a:bodyPr>
          <a:lstStyle/>
          <a:p>
            <a:pPr lvl="0" algn="l" rtl="0">
              <a:buSzPts val="1400"/>
            </a:pPr>
            <a:r>
              <a:rPr lang="en" sz="1400" b="0" i="0" u="none" strike="noStrike" cap="none" dirty="0">
                <a:solidFill>
                  <a:srgbClr val="000000"/>
                </a:solidFill>
                <a:latin typeface="Arial"/>
                <a:ea typeface="Arial"/>
                <a:cs typeface="Arial"/>
                <a:sym typeface="Arial"/>
              </a:rPr>
              <a:t>*</a:t>
            </a:r>
            <a:r>
              <a:rPr lang="pt-BR" dirty="0"/>
              <a:t>todos os mecanismos com despesas relacionadas com as aprovações da COP</a:t>
            </a:r>
            <a:endParaRPr sz="1400" b="0" i="0" u="none" strike="noStrike" cap="none" dirty="0">
              <a:solidFill>
                <a:srgbClr val="000000"/>
              </a:solidFill>
              <a:latin typeface="Arial"/>
              <a:ea typeface="Arial"/>
              <a:cs typeface="Arial"/>
              <a:sym typeface="Arial"/>
            </a:endParaRPr>
          </a:p>
        </p:txBody>
      </p:sp>
      <p:sp>
        <p:nvSpPr>
          <p:cNvPr id="370" name="Google Shape;370;p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55">
            <a:extLst>
              <a:ext uri="{FF2B5EF4-FFF2-40B4-BE49-F238E27FC236}">
                <a16:creationId xmlns:a16="http://schemas.microsoft.com/office/drawing/2014/main" id="{5386F218-500C-1845-B80E-3F3A4C497D0A}"/>
              </a:ext>
            </a:extLst>
          </p:cNvPr>
          <p:cNvSpPr txBox="1">
            <a:spLocks/>
          </p:cNvSpPr>
          <p:nvPr/>
        </p:nvSpPr>
        <p:spPr>
          <a:xfrm>
            <a:off x="1600779" y="1060825"/>
            <a:ext cx="6690506" cy="2820591"/>
          </a:xfrm>
          <a:prstGeom prst="rect">
            <a:avLst/>
          </a:prstGeom>
        </p:spPr>
        <p:txBody>
          <a:bodyPr vert="horz" lIns="0" tIns="34290" rIns="0" bIns="34290" rtlCol="0" anchor="t">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54000" marR="0" lvl="0" indent="-247650" algn="l" rtl="0">
              <a:lnSpc>
                <a:spcPct val="150000"/>
              </a:lnSpc>
              <a:spcBef>
                <a:spcPts val="0"/>
              </a:spcBef>
              <a:spcAft>
                <a:spcPts val="0"/>
              </a:spcAft>
              <a:buClr>
                <a:schemeClr val="dk1"/>
              </a:buClr>
              <a:buSzPts val="1500"/>
              <a:buFont typeface="Avenir"/>
              <a:buAutoNum type="arabicPeriod"/>
            </a:pPr>
            <a:r>
              <a:rPr lang="pt-BR" sz="1500" b="0" i="0" u="none" strike="noStrike" cap="none" dirty="0">
                <a:solidFill>
                  <a:schemeClr val="dk1"/>
                </a:solidFill>
                <a:latin typeface="Arial"/>
                <a:ea typeface="Arial"/>
                <a:cs typeface="Arial"/>
                <a:sym typeface="Arial"/>
              </a:rPr>
              <a:t>Deixe-nos saber de onde nos acompanha </a:t>
            </a:r>
            <a:r>
              <a:rPr lang="pt-BR" sz="1500" b="1" dirty="0">
                <a:solidFill>
                  <a:schemeClr val="dk1"/>
                </a:solidFill>
              </a:rPr>
              <a:t>no chat</a:t>
            </a:r>
            <a:r>
              <a:rPr lang="pt-BR" sz="1500" b="1" i="0" u="none" strike="noStrike" cap="none" dirty="0">
                <a:solidFill>
                  <a:schemeClr val="dk1"/>
                </a:solidFill>
                <a:latin typeface="Arial"/>
                <a:ea typeface="Arial"/>
                <a:cs typeface="Arial"/>
                <a:sym typeface="Arial"/>
              </a:rPr>
              <a:t>. </a:t>
            </a:r>
            <a:endParaRPr lang="pt-BR" sz="1500" b="0" i="0" u="none" strike="noStrike" cap="none" dirty="0">
              <a:solidFill>
                <a:schemeClr val="dk1"/>
              </a:solidFill>
              <a:latin typeface="Arial"/>
              <a:ea typeface="Arial"/>
              <a:cs typeface="Arial"/>
              <a:sym typeface="Arial"/>
            </a:endParaRPr>
          </a:p>
          <a:p>
            <a:pPr marL="254000" marR="0" lvl="0" indent="-247650" algn="l" rtl="0">
              <a:lnSpc>
                <a:spcPct val="150000"/>
              </a:lnSpc>
              <a:spcBef>
                <a:spcPts val="1500"/>
              </a:spcBef>
              <a:spcAft>
                <a:spcPts val="0"/>
              </a:spcAft>
              <a:buClr>
                <a:schemeClr val="dk1"/>
              </a:buClr>
              <a:buSzPts val="1500"/>
              <a:buFont typeface="Avenir"/>
              <a:buAutoNum type="arabicPeriod"/>
            </a:pPr>
            <a:r>
              <a:rPr lang="pt-BR" sz="1500" b="0" i="0" u="none" strike="noStrike" cap="none" dirty="0">
                <a:solidFill>
                  <a:schemeClr val="dk1"/>
                </a:solidFill>
                <a:latin typeface="Arial"/>
                <a:ea typeface="Arial"/>
                <a:cs typeface="Arial"/>
                <a:sym typeface="Arial"/>
              </a:rPr>
              <a:t>Por favor use a caixa </a:t>
            </a:r>
            <a:r>
              <a:rPr lang="pt-BR" sz="1500" b="1" i="0" u="none" strike="noStrike" cap="none" dirty="0">
                <a:solidFill>
                  <a:schemeClr val="dk1"/>
                </a:solidFill>
                <a:latin typeface="Arial"/>
                <a:ea typeface="Arial"/>
                <a:cs typeface="Arial"/>
                <a:sym typeface="Arial"/>
              </a:rPr>
              <a:t>Q&amp;A para fazer perguntas </a:t>
            </a:r>
            <a:r>
              <a:rPr lang="pt-BR" sz="1500" b="0" i="0" u="none" strike="noStrike" cap="none" dirty="0">
                <a:solidFill>
                  <a:schemeClr val="dk1"/>
                </a:solidFill>
                <a:latin typeface="Arial"/>
                <a:ea typeface="Arial"/>
                <a:cs typeface="Arial"/>
                <a:sym typeface="Arial"/>
              </a:rPr>
              <a:t>e responder as perguntas feitas pelos apresentadores. </a:t>
            </a:r>
            <a:endParaRPr lang="pt-BR" sz="1100" dirty="0"/>
          </a:p>
          <a:p>
            <a:pPr marL="254000" marR="0" lvl="0" indent="-247650" algn="l" rtl="0">
              <a:lnSpc>
                <a:spcPct val="150000"/>
              </a:lnSpc>
              <a:spcBef>
                <a:spcPts val="1500"/>
              </a:spcBef>
              <a:spcAft>
                <a:spcPts val="0"/>
              </a:spcAft>
              <a:buClr>
                <a:srgbClr val="3F3F3F"/>
              </a:buClr>
              <a:buSzPts val="1500"/>
              <a:buFont typeface="Avenir"/>
              <a:buAutoNum type="arabicPeriod"/>
            </a:pPr>
            <a:r>
              <a:rPr lang="pt-BR" sz="1500" b="0" i="0" u="none" strike="noStrike" cap="none" dirty="0">
                <a:solidFill>
                  <a:srgbClr val="3F3F3F"/>
                </a:solidFill>
                <a:latin typeface="Arial"/>
                <a:ea typeface="Arial"/>
                <a:cs typeface="Arial"/>
                <a:sym typeface="Arial"/>
              </a:rPr>
              <a:t>Faremos </a:t>
            </a:r>
            <a:r>
              <a:rPr lang="pt-BR" sz="1500" b="1" dirty="0">
                <a:solidFill>
                  <a:srgbClr val="3F3F3F"/>
                </a:solidFill>
              </a:rPr>
              <a:t>algumas</a:t>
            </a:r>
            <a:r>
              <a:rPr lang="pt-BR" sz="1500" b="1" i="0" u="none" strike="noStrike" cap="none" dirty="0">
                <a:solidFill>
                  <a:srgbClr val="3F3F3F"/>
                </a:solidFill>
                <a:latin typeface="Arial"/>
                <a:ea typeface="Arial"/>
                <a:cs typeface="Arial"/>
                <a:sym typeface="Arial"/>
              </a:rPr>
              <a:t> sondagens </a:t>
            </a:r>
            <a:r>
              <a:rPr lang="pt-BR" sz="1500" b="0" i="0" u="none" strike="noStrike" cap="none" dirty="0">
                <a:solidFill>
                  <a:srgbClr val="3F3F3F"/>
                </a:solidFill>
                <a:latin typeface="Arial"/>
                <a:ea typeface="Arial"/>
                <a:cs typeface="Arial"/>
                <a:sym typeface="Arial"/>
              </a:rPr>
              <a:t>durante o webinar de hoje.</a:t>
            </a:r>
            <a:endParaRPr lang="pt-BR" sz="1500" b="0" i="0" u="none" strike="noStrike" cap="none" dirty="0">
              <a:solidFill>
                <a:schemeClr val="dk1"/>
              </a:solidFill>
              <a:latin typeface="Arial"/>
              <a:ea typeface="Arial"/>
              <a:cs typeface="Arial"/>
              <a:sym typeface="Arial"/>
            </a:endParaRPr>
          </a:p>
          <a:p>
            <a:pPr marL="254000" marR="0" lvl="0" indent="-247650" algn="l" rtl="0">
              <a:lnSpc>
                <a:spcPct val="150000"/>
              </a:lnSpc>
              <a:spcBef>
                <a:spcPts val="1500"/>
              </a:spcBef>
              <a:spcAft>
                <a:spcPts val="0"/>
              </a:spcAft>
              <a:buClr>
                <a:schemeClr val="dk1"/>
              </a:buClr>
              <a:buSzPts val="1500"/>
              <a:buFont typeface="Avenir"/>
              <a:buAutoNum type="arabicPeriod"/>
            </a:pPr>
            <a:r>
              <a:rPr lang="pt-BR" sz="1500" b="0" i="0" u="none" strike="noStrike" cap="none" dirty="0">
                <a:solidFill>
                  <a:schemeClr val="dk1"/>
                </a:solidFill>
                <a:latin typeface="Arial"/>
                <a:ea typeface="Arial"/>
                <a:cs typeface="Arial"/>
                <a:sym typeface="Arial"/>
              </a:rPr>
              <a:t>O webinar de hoje estara disponivel no website da ASAP</a:t>
            </a:r>
            <a:r>
              <a:rPr lang="pt-BR" sz="1500" dirty="0">
                <a:solidFill>
                  <a:schemeClr val="dk1"/>
                </a:solidFill>
              </a:rPr>
              <a:t> </a:t>
            </a:r>
            <a:r>
              <a:rPr lang="pt-BR" sz="1500" b="1" i="0" u="none" strike="noStrike" cap="none" dirty="0">
                <a:solidFill>
                  <a:schemeClr val="dk1"/>
                </a:solidFill>
                <a:latin typeface="Arial"/>
                <a:ea typeface="Arial"/>
                <a:cs typeface="Arial"/>
                <a:sym typeface="Arial"/>
              </a:rPr>
              <a:t>www.intrahealth.org/asap-resources </a:t>
            </a:r>
            <a:endParaRPr lang="pt-BR" sz="1100" dirty="0"/>
          </a:p>
          <a:p>
            <a:pPr marL="0" indent="0">
              <a:lnSpc>
                <a:spcPct val="100000"/>
              </a:lnSpc>
              <a:spcBef>
                <a:spcPts val="0"/>
              </a:spcBef>
              <a:spcAft>
                <a:spcPts val="0"/>
              </a:spcAft>
              <a:buNone/>
            </a:pPr>
            <a:endParaRPr lang="en-US" sz="1200" dirty="0">
              <a:latin typeface="Source Sans Pro" panose="020B0503030403020204" pitchFamily="34" charset="0"/>
            </a:endParaRPr>
          </a:p>
          <a:p>
            <a:pPr marL="0" indent="0">
              <a:lnSpc>
                <a:spcPct val="100000"/>
              </a:lnSpc>
              <a:spcBef>
                <a:spcPts val="0"/>
              </a:spcBef>
              <a:spcAft>
                <a:spcPts val="0"/>
              </a:spcAft>
              <a:buNone/>
            </a:pPr>
            <a:endParaRPr lang="en-US" sz="1500" dirty="0">
              <a:latin typeface="Source Sans Pro" panose="020B0503030403020204" pitchFamily="34" charset="0"/>
            </a:endParaRPr>
          </a:p>
          <a:p>
            <a:endParaRPr lang="en-US" sz="1500" dirty="0">
              <a:latin typeface="Source Sans Pro" panose="020B0503030403020204" pitchFamily="34" charset="0"/>
            </a:endParaRPr>
          </a:p>
        </p:txBody>
      </p:sp>
      <p:sp>
        <p:nvSpPr>
          <p:cNvPr id="4" name="Google Shape;385;p56">
            <a:extLst>
              <a:ext uri="{FF2B5EF4-FFF2-40B4-BE49-F238E27FC236}">
                <a16:creationId xmlns:a16="http://schemas.microsoft.com/office/drawing/2014/main" id="{5261B555-974D-4922-D99F-88E11B9AD2B5}"/>
              </a:ext>
            </a:extLst>
          </p:cNvPr>
          <p:cNvSpPr/>
          <p:nvPr/>
        </p:nvSpPr>
        <p:spPr>
          <a:xfrm>
            <a:off x="0" y="1"/>
            <a:ext cx="9144000" cy="673202"/>
          </a:xfrm>
          <a:prstGeom prst="rect">
            <a:avLst/>
          </a:prstGeom>
          <a:solidFill>
            <a:srgbClr val="BA0C2F"/>
          </a:solidFill>
          <a:ln>
            <a:noFill/>
          </a:ln>
        </p:spPr>
        <p:txBody>
          <a:bodyPr spcFirstLastPara="1" wrap="square" lIns="68575" tIns="34275" rIns="68575" bIns="34275" anchor="ctr" anchorCtr="0">
            <a:noAutofit/>
          </a:bodyPr>
          <a:lstStyle/>
          <a:p>
            <a:pPr algn="ctr" defTabSz="914355">
              <a:defRPr/>
            </a:pPr>
            <a:r>
              <a:rPr lang="en-US" sz="3200" b="1" dirty="0">
                <a:solidFill>
                  <a:srgbClr val="FFFFFF"/>
                </a:solidFill>
                <a:latin typeface="Source Sans Pro"/>
                <a:ea typeface="Source Sans Pro"/>
                <a:cs typeface="Source Sans Pro"/>
              </a:rPr>
              <a:t>BOAS VINDAS A TODOS</a:t>
            </a:r>
          </a:p>
        </p:txBody>
      </p:sp>
    </p:spTree>
    <p:extLst>
      <p:ext uri="{BB962C8B-B14F-4D97-AF65-F5344CB8AC3E}">
        <p14:creationId xmlns:p14="http://schemas.microsoft.com/office/powerpoint/2010/main" val="2387859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0"/>
          <p:cNvSpPr txBox="1"/>
          <p:nvPr/>
        </p:nvSpPr>
        <p:spPr>
          <a:xfrm>
            <a:off x="6120308" y="835852"/>
            <a:ext cx="2831092" cy="406262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Todo indivíduo que recebeu qualquer forma de remuneração do PEPFAR no último ano fiscal:</a:t>
            </a:r>
          </a:p>
          <a:p>
            <a:pPr marL="171450" marR="0" lvl="0" indent="-95250" algn="l" defTabSz="914400" rtl="0" eaLnBrk="1" fontAlgn="auto" latinLnBrk="0" hangingPunct="1">
              <a:lnSpc>
                <a:spcPct val="100000"/>
              </a:lnSpc>
              <a:spcBef>
                <a:spcPts val="0"/>
              </a:spcBef>
              <a:spcAft>
                <a:spcPts val="0"/>
              </a:spcAft>
              <a:buClr>
                <a:srgbClr val="000000"/>
              </a:buClr>
              <a:buSzPts val="1500"/>
              <a:buFont typeface="Source Sans Pro"/>
              <a:buChar char="•"/>
              <a:tabLst/>
              <a:defRPr/>
            </a:pPr>
            <a:r>
              <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TODO o tipo de pessoal: profissionais de saúde, gestão de programas, AT, pessoal baseado na sede, cobrado directamente ao MI</a:t>
            </a:r>
          </a:p>
          <a:p>
            <a:pPr marL="171450" marR="0" lvl="0" indent="-95250" algn="l" defTabSz="914400" rtl="0" eaLnBrk="1" fontAlgn="auto" latinLnBrk="0" hangingPunct="1">
              <a:lnSpc>
                <a:spcPct val="100000"/>
              </a:lnSpc>
              <a:spcBef>
                <a:spcPts val="0"/>
              </a:spcBef>
              <a:spcAft>
                <a:spcPts val="0"/>
              </a:spcAft>
              <a:buClr>
                <a:srgbClr val="000000"/>
              </a:buClr>
              <a:buSzPts val="1500"/>
              <a:buFont typeface="Source Sans Pro"/>
              <a:buChar char="•"/>
              <a:tabLst/>
              <a:defRPr/>
            </a:pPr>
            <a:r>
              <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Salário, subsídios, contrato, beneficiários indirectos, incluindo suporte não monetário</a:t>
            </a:r>
          </a:p>
          <a:p>
            <a:pPr marL="171450" marR="0" lvl="0" indent="-95250" algn="l" defTabSz="914400" rtl="0" eaLnBrk="1" fontAlgn="auto" latinLnBrk="0" hangingPunct="1">
              <a:lnSpc>
                <a:spcPct val="100000"/>
              </a:lnSpc>
              <a:spcBef>
                <a:spcPts val="0"/>
              </a:spcBef>
              <a:spcAft>
                <a:spcPts val="0"/>
              </a:spcAft>
              <a:buClr>
                <a:srgbClr val="000000"/>
              </a:buClr>
              <a:buSzPts val="1500"/>
              <a:buFont typeface="Source Sans Pro"/>
              <a:buChar char="•"/>
              <a:tabLst/>
              <a:defRPr/>
            </a:pPr>
            <a:r>
              <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Parceiros de implementação prime e sub-recipientes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sng"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Não</a:t>
            </a:r>
            <a:r>
              <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 incluindo no inventário:</a:t>
            </a:r>
          </a:p>
          <a:p>
            <a:pPr marL="171450" marR="0" lvl="1" indent="-95250" algn="l" defTabSz="914400" rtl="0" eaLnBrk="1" fontAlgn="auto" latinLnBrk="0" hangingPunct="1">
              <a:lnSpc>
                <a:spcPct val="100000"/>
              </a:lnSpc>
              <a:spcBef>
                <a:spcPts val="0"/>
              </a:spcBef>
              <a:spcAft>
                <a:spcPts val="0"/>
              </a:spcAft>
              <a:buClr>
                <a:srgbClr val="000000"/>
              </a:buClr>
              <a:buSzPts val="1500"/>
              <a:buFont typeface="Source Sans Pro"/>
              <a:buChar char="•"/>
              <a:tabLst/>
              <a:defRPr/>
            </a:pPr>
            <a:r>
              <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Funcionários cobrados apenas do NICRA</a:t>
            </a:r>
          </a:p>
          <a:p>
            <a:pPr marL="171450" marR="0" lvl="1" indent="-95250" algn="l" defTabSz="914400" rtl="0" eaLnBrk="1" fontAlgn="auto" latinLnBrk="0" hangingPunct="1">
              <a:lnSpc>
                <a:spcPct val="100000"/>
              </a:lnSpc>
              <a:spcBef>
                <a:spcPts val="0"/>
              </a:spcBef>
              <a:spcAft>
                <a:spcPts val="0"/>
              </a:spcAft>
              <a:buClr>
                <a:srgbClr val="000000"/>
              </a:buClr>
              <a:buSzPts val="1500"/>
              <a:buFont typeface="Source Sans Pro"/>
              <a:buChar char="•"/>
              <a:tabLst/>
              <a:defRPr/>
            </a:pPr>
            <a:r>
              <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Governo dos EUA</a:t>
            </a:r>
          </a:p>
        </p:txBody>
      </p:sp>
      <p:sp>
        <p:nvSpPr>
          <p:cNvPr id="376" name="Google Shape;376;p1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20</a:t>
            </a:fld>
            <a:endParaRPr/>
          </a:p>
        </p:txBody>
      </p:sp>
      <p:sp>
        <p:nvSpPr>
          <p:cNvPr id="378" name="Google Shape;378;p10"/>
          <p:cNvSpPr txBox="1">
            <a:spLocks noGrp="1"/>
          </p:cNvSpPr>
          <p:nvPr>
            <p:ph type="title"/>
          </p:nvPr>
        </p:nvSpPr>
        <p:spPr>
          <a:xfrm>
            <a:off x="192600" y="63425"/>
            <a:ext cx="8758800" cy="1471800"/>
          </a:xfrm>
          <a:prstGeom prst="rect">
            <a:avLst/>
          </a:prstGeom>
          <a:noFill/>
          <a:ln>
            <a:noFill/>
          </a:ln>
        </p:spPr>
        <p:txBody>
          <a:bodyPr spcFirstLastPara="1" wrap="square" lIns="91425" tIns="91425" rIns="91425" bIns="91425" anchor="b" anchorCtr="0">
            <a:noAutofit/>
          </a:bodyPr>
          <a:lstStyle/>
          <a:p>
            <a:pPr lvl="0" algn="l" rtl="0"/>
            <a:r>
              <a:rPr lang="pt-BR" dirty="0"/>
              <a:t>Indivíduos/pessoais Aplicáveis ​​a serem reportados no Inventário  de HRH</a:t>
            </a:r>
            <a:endParaRPr dirty="0">
              <a:solidFill>
                <a:schemeClr val="dk1"/>
              </a:solidFill>
            </a:endParaRPr>
          </a:p>
          <a:p>
            <a:pPr marL="0" lvl="0" indent="0" algn="l" rtl="0">
              <a:lnSpc>
                <a:spcPct val="100000"/>
              </a:lnSpc>
              <a:spcBef>
                <a:spcPts val="0"/>
              </a:spcBef>
              <a:spcAft>
                <a:spcPts val="0"/>
              </a:spcAft>
              <a:buSzPts val="1400"/>
              <a:buNone/>
            </a:pPr>
            <a:endParaRPr dirty="0">
              <a:solidFill>
                <a:schemeClr val="dk1"/>
              </a:solidFill>
            </a:endParaRPr>
          </a:p>
        </p:txBody>
      </p:sp>
      <p:pic>
        <p:nvPicPr>
          <p:cNvPr id="3" name="Imagem 2" descr="Diagrama  Descrição gerada automaticamente">
            <a:extLst>
              <a:ext uri="{FF2B5EF4-FFF2-40B4-BE49-F238E27FC236}">
                <a16:creationId xmlns:a16="http://schemas.microsoft.com/office/drawing/2014/main" id="{682EDB89-F85C-B0FC-2D9B-B77CA70A7B23}"/>
              </a:ext>
            </a:extLst>
          </p:cNvPr>
          <p:cNvPicPr>
            <a:picLocks noChangeAspect="1"/>
          </p:cNvPicPr>
          <p:nvPr/>
        </p:nvPicPr>
        <p:blipFill>
          <a:blip r:embed="rId3"/>
          <a:stretch>
            <a:fillRect/>
          </a:stretch>
        </p:blipFill>
        <p:spPr>
          <a:xfrm>
            <a:off x="403621" y="1281887"/>
            <a:ext cx="4695230" cy="31432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2"/>
          <p:cNvSpPr txBox="1">
            <a:spLocks noGrp="1"/>
          </p:cNvSpPr>
          <p:nvPr>
            <p:ph type="title"/>
          </p:nvPr>
        </p:nvSpPr>
        <p:spPr>
          <a:xfrm>
            <a:off x="536125" y="2358700"/>
            <a:ext cx="6213300" cy="1711800"/>
          </a:xfrm>
          <a:prstGeom prst="rect">
            <a:avLst/>
          </a:prstGeom>
          <a:noFill/>
          <a:ln>
            <a:noFill/>
          </a:ln>
        </p:spPr>
        <p:txBody>
          <a:bodyPr spcFirstLastPara="1" wrap="square" lIns="91425" tIns="91425" rIns="91425" bIns="91425" anchor="t" anchorCtr="0">
            <a:noAutofit/>
          </a:bodyPr>
          <a:lstStyle/>
          <a:p>
            <a:pPr lvl="0" algn="l" rtl="0">
              <a:buClr>
                <a:schemeClr val="dk1"/>
              </a:buClr>
              <a:buSzPts val="1100"/>
            </a:pPr>
            <a:r>
              <a:rPr lang="pt-BR" dirty="0">
                <a:solidFill>
                  <a:schemeClr val="lt1"/>
                </a:solidFill>
              </a:rPr>
              <a:t>Cronograma de Relatórios do HRH para AF24</a:t>
            </a:r>
            <a:endParaRPr b="0" dirty="0">
              <a:latin typeface="Arial"/>
              <a:ea typeface="Arial"/>
              <a:cs typeface="Arial"/>
              <a:sym typeface="Arial"/>
            </a:endParaRPr>
          </a:p>
          <a:p>
            <a:pPr marL="0" lvl="0" indent="0" algn="l" rtl="0">
              <a:lnSpc>
                <a:spcPct val="100000"/>
              </a:lnSpc>
              <a:spcBef>
                <a:spcPts val="800"/>
              </a:spcBef>
              <a:spcAft>
                <a:spcPts val="0"/>
              </a:spcAft>
              <a:buClr>
                <a:schemeClr val="dk1"/>
              </a:buClr>
              <a:buSzPts val="1100"/>
              <a:buFont typeface="Arial"/>
              <a:buNone/>
            </a:pPr>
            <a:endParaRPr sz="1600" b="0" dirty="0">
              <a:solidFill>
                <a:schemeClr val="lt1"/>
              </a:solidFill>
            </a:endParaRPr>
          </a:p>
          <a:p>
            <a:pPr marL="0" lvl="0" indent="0" algn="l" rtl="0">
              <a:lnSpc>
                <a:spcPct val="100000"/>
              </a:lnSpc>
              <a:spcBef>
                <a:spcPts val="800"/>
              </a:spcBef>
              <a:spcAft>
                <a:spcPts val="0"/>
              </a:spcAft>
              <a:buClr>
                <a:schemeClr val="dk1"/>
              </a:buClr>
              <a:buSzPts val="1100"/>
              <a:buFont typeface="Arial"/>
              <a:buNone/>
            </a:pPr>
            <a:endParaRPr sz="1600" b="0" dirty="0">
              <a:solidFill>
                <a:schemeClr val="lt1"/>
              </a:solidFill>
            </a:endParaRPr>
          </a:p>
          <a:p>
            <a:pPr marL="0" lvl="0" indent="0" algn="l" rtl="0">
              <a:lnSpc>
                <a:spcPct val="100000"/>
              </a:lnSpc>
              <a:spcBef>
                <a:spcPts val="800"/>
              </a:spcBef>
              <a:spcAft>
                <a:spcPts val="0"/>
              </a:spcAft>
              <a:buSzPts val="1400"/>
              <a:buNone/>
            </a:pPr>
            <a:endParaRPr b="0" dirty="0">
              <a:latin typeface="Arial"/>
              <a:ea typeface="Arial"/>
              <a:cs typeface="Arial"/>
              <a:sym typeface="Arial"/>
            </a:endParaRPr>
          </a:p>
        </p:txBody>
      </p:sp>
      <p:sp>
        <p:nvSpPr>
          <p:cNvPr id="384" name="Google Shape;384;p12"/>
          <p:cNvSpPr txBox="1">
            <a:spLocks noGrp="1"/>
          </p:cNvSpPr>
          <p:nvPr>
            <p:ph type="sldNum" idx="12"/>
          </p:nvPr>
        </p:nvSpPr>
        <p:spPr>
          <a:xfrm>
            <a:off x="8694683" y="4798189"/>
            <a:ext cx="275897" cy="15218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p13"/>
          <p:cNvSpPr txBox="1">
            <a:spLocks noGrp="1"/>
          </p:cNvSpPr>
          <p:nvPr>
            <p:ph type="title"/>
          </p:nvPr>
        </p:nvSpPr>
        <p:spPr>
          <a:xfrm>
            <a:off x="311700" y="110375"/>
            <a:ext cx="8520600" cy="586500"/>
          </a:xfrm>
          <a:prstGeom prst="rect">
            <a:avLst/>
          </a:prstGeom>
          <a:noFill/>
          <a:ln>
            <a:noFill/>
          </a:ln>
        </p:spPr>
        <p:txBody>
          <a:bodyPr spcFirstLastPara="1" wrap="square" lIns="91425" tIns="91425" rIns="91425" bIns="91425" anchor="b" anchorCtr="0">
            <a:noAutofit/>
          </a:bodyPr>
          <a:lstStyle/>
          <a:p>
            <a:pPr lvl="0" algn="l" rtl="0"/>
            <a:r>
              <a:rPr lang="pt-BR" dirty="0">
                <a:solidFill>
                  <a:schemeClr val="dk2"/>
                </a:solidFill>
              </a:rPr>
              <a:t>Cronograma de Relatórios de Inventário do HRH para o AF24</a:t>
            </a:r>
            <a:endParaRPr dirty="0">
              <a:solidFill>
                <a:schemeClr val="dk1"/>
              </a:solidFill>
            </a:endParaRPr>
          </a:p>
        </p:txBody>
      </p:sp>
      <p:sp>
        <p:nvSpPr>
          <p:cNvPr id="390" name="Google Shape;390;p13"/>
          <p:cNvSpPr txBox="1"/>
          <p:nvPr/>
        </p:nvSpPr>
        <p:spPr>
          <a:xfrm>
            <a:off x="402125" y="696950"/>
            <a:ext cx="8338800" cy="707856"/>
          </a:xfrm>
          <a:prstGeom prst="rect">
            <a:avLst/>
          </a:prstGeom>
          <a:noFill/>
          <a:ln>
            <a:noFill/>
          </a:ln>
        </p:spPr>
        <p:txBody>
          <a:bodyPr spcFirstLastPara="1" wrap="square" lIns="91425" tIns="91425" rIns="91425" bIns="91425" anchor="t" anchorCtr="0">
            <a:spAutoFit/>
          </a:bodyPr>
          <a:lstStyle/>
          <a:p>
            <a:pPr lvl="0" algn="l" rtl="0">
              <a:buSzPts val="1700"/>
            </a:pPr>
            <a:r>
              <a:rPr lang="pt-BR" sz="1700" b="1" dirty="0">
                <a:solidFill>
                  <a:schemeClr val="accent1"/>
                </a:solidFill>
              </a:rPr>
              <a:t>Cronograma actual dos relatórios (corresponde a outros fluxos de dados do PEPFAR e está incluído no</a:t>
            </a:r>
            <a:r>
              <a:rPr lang="en" sz="1500" b="1" i="1" u="none" strike="noStrike" cap="none" dirty="0">
                <a:solidFill>
                  <a:schemeClr val="accent1"/>
                </a:solidFill>
                <a:latin typeface="Arial"/>
                <a:ea typeface="Arial"/>
                <a:cs typeface="Arial"/>
                <a:sym typeface="Arial"/>
              </a:rPr>
              <a:t> </a:t>
            </a:r>
            <a:r>
              <a:rPr lang="pt-BR" sz="1500" b="1" i="1" u="sng" dirty="0">
                <a:solidFill>
                  <a:schemeClr val="hlink"/>
                </a:solidFill>
              </a:rPr>
              <a:t>C</a:t>
            </a:r>
            <a:r>
              <a:rPr lang="en" sz="1500" b="1" i="1" u="sng" strike="noStrike" cap="none" dirty="0">
                <a:solidFill>
                  <a:schemeClr val="hlink"/>
                </a:solidFill>
                <a:latin typeface="Arial"/>
                <a:ea typeface="Arial"/>
                <a:cs typeface="Arial"/>
                <a:sym typeface="Arial"/>
                <a:hlinkClick r:id="rId3"/>
              </a:rPr>
              <a:t>alendário de dados do FY2</a:t>
            </a:r>
            <a:r>
              <a:rPr lang="en" sz="1500" b="1" i="1" u="sng" dirty="0">
                <a:solidFill>
                  <a:schemeClr val="hlink"/>
                </a:solidFill>
                <a:hlinkClick r:id="rId3"/>
              </a:rPr>
              <a:t>4 </a:t>
            </a:r>
            <a:r>
              <a:rPr lang="en" sz="1500" b="1" i="1" u="sng" strike="noStrike" cap="none" dirty="0">
                <a:solidFill>
                  <a:schemeClr val="hlink"/>
                </a:solidFill>
                <a:latin typeface="Arial"/>
                <a:ea typeface="Arial"/>
                <a:cs typeface="Arial"/>
                <a:sym typeface="Arial"/>
                <a:hlinkClick r:id="rId3"/>
              </a:rPr>
              <a:t>PEPFAR</a:t>
            </a:r>
            <a:r>
              <a:rPr lang="en" sz="1500" b="1" i="1" u="none" strike="noStrike" cap="none" dirty="0">
                <a:solidFill>
                  <a:schemeClr val="accent1"/>
                </a:solidFill>
                <a:latin typeface="Arial"/>
                <a:ea typeface="Arial"/>
                <a:cs typeface="Arial"/>
                <a:sym typeface="Arial"/>
              </a:rPr>
              <a:t>)</a:t>
            </a:r>
            <a:r>
              <a:rPr lang="en" sz="1700" b="1" i="0" u="none" strike="noStrike" cap="none" dirty="0">
                <a:solidFill>
                  <a:schemeClr val="accent1"/>
                </a:solidFill>
                <a:latin typeface="Arial"/>
                <a:ea typeface="Arial"/>
                <a:cs typeface="Arial"/>
                <a:sym typeface="Arial"/>
              </a:rPr>
              <a:t>:</a:t>
            </a:r>
            <a:endParaRPr sz="1700" b="1" i="0" u="none" strike="noStrike" cap="none" dirty="0">
              <a:solidFill>
                <a:schemeClr val="accent1"/>
              </a:solidFill>
              <a:latin typeface="Arial"/>
              <a:ea typeface="Arial"/>
              <a:cs typeface="Arial"/>
              <a:sym typeface="Arial"/>
            </a:endParaRPr>
          </a:p>
        </p:txBody>
      </p:sp>
      <p:sp>
        <p:nvSpPr>
          <p:cNvPr id="391" name="Google Shape;391;p13"/>
          <p:cNvSpPr txBox="1"/>
          <p:nvPr/>
        </p:nvSpPr>
        <p:spPr>
          <a:xfrm>
            <a:off x="6111683" y="3186625"/>
            <a:ext cx="2025900" cy="829800"/>
          </a:xfrm>
          <a:prstGeom prst="rect">
            <a:avLst/>
          </a:prstGeom>
          <a:noFill/>
          <a:ln>
            <a:noFill/>
          </a:ln>
        </p:spPr>
        <p:txBody>
          <a:bodyPr spcFirstLastPara="1" wrap="square" lIns="91425" tIns="91425" rIns="91425" bIns="91425" anchor="t" anchorCtr="0">
            <a:noAutofit/>
          </a:bodyPr>
          <a:lstStyle/>
          <a:p>
            <a:pPr lvl="0" algn="l" rtl="0">
              <a:buSzPts val="1400"/>
            </a:pPr>
            <a:r>
              <a:rPr lang="en" sz="1400" b="1" i="0" u="none" strike="noStrike" cap="none" dirty="0">
                <a:solidFill>
                  <a:srgbClr val="000000"/>
                </a:solidFill>
                <a:latin typeface="Arial"/>
                <a:ea typeface="Arial"/>
                <a:cs typeface="Arial"/>
                <a:sym typeface="Arial"/>
              </a:rPr>
              <a:t>13 de Dez:</a:t>
            </a:r>
            <a:r>
              <a:rPr lang="en" sz="1400" b="0" i="0" u="none" strike="noStrike" cap="none" dirty="0">
                <a:solidFill>
                  <a:srgbClr val="000000"/>
                </a:solidFill>
                <a:latin typeface="Arial"/>
                <a:ea typeface="Arial"/>
                <a:cs typeface="Arial"/>
                <a:sym typeface="Arial"/>
              </a:rPr>
              <a:t> </a:t>
            </a:r>
            <a:r>
              <a:rPr lang="en-US" dirty="0" err="1"/>
              <a:t>Prazo</a:t>
            </a:r>
            <a:r>
              <a:rPr lang="en-US" dirty="0"/>
              <a:t> de carregamento de Dados </a:t>
            </a:r>
            <a:r>
              <a:rPr lang="en-US" dirty="0" err="1"/>
              <a:t>limpos</a:t>
            </a:r>
            <a:r>
              <a:rPr lang="en-US" dirty="0"/>
              <a:t> pelas PIs</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cxnSp>
        <p:nvCxnSpPr>
          <p:cNvPr id="392" name="Google Shape;392;p13"/>
          <p:cNvCxnSpPr/>
          <p:nvPr/>
        </p:nvCxnSpPr>
        <p:spPr>
          <a:xfrm>
            <a:off x="918550" y="2873125"/>
            <a:ext cx="0" cy="320400"/>
          </a:xfrm>
          <a:prstGeom prst="straightConnector1">
            <a:avLst/>
          </a:prstGeom>
          <a:noFill/>
          <a:ln w="9525" cap="flat" cmpd="sng">
            <a:solidFill>
              <a:srgbClr val="002F6C"/>
            </a:solidFill>
            <a:prstDash val="solid"/>
            <a:round/>
            <a:headEnd type="none" w="sm" len="sm"/>
            <a:tailEnd type="none" w="sm" len="sm"/>
          </a:ln>
        </p:spPr>
      </p:cxnSp>
      <p:grpSp>
        <p:nvGrpSpPr>
          <p:cNvPr id="393" name="Google Shape;393;p13"/>
          <p:cNvGrpSpPr/>
          <p:nvPr/>
        </p:nvGrpSpPr>
        <p:grpSpPr>
          <a:xfrm>
            <a:off x="213250" y="1525300"/>
            <a:ext cx="8930600" cy="2862525"/>
            <a:chOff x="213250" y="1525300"/>
            <a:chExt cx="8930600" cy="2862525"/>
          </a:xfrm>
        </p:grpSpPr>
        <p:cxnSp>
          <p:nvCxnSpPr>
            <p:cNvPr id="394" name="Google Shape;394;p13"/>
            <p:cNvCxnSpPr/>
            <p:nvPr/>
          </p:nvCxnSpPr>
          <p:spPr>
            <a:xfrm>
              <a:off x="787400" y="2874250"/>
              <a:ext cx="7404900" cy="26100"/>
            </a:xfrm>
            <a:prstGeom prst="straightConnector1">
              <a:avLst/>
            </a:prstGeom>
            <a:noFill/>
            <a:ln w="76200" cap="flat" cmpd="sng">
              <a:solidFill>
                <a:srgbClr val="002F6C"/>
              </a:solidFill>
              <a:prstDash val="solid"/>
              <a:round/>
              <a:headEnd type="none" w="sm" len="sm"/>
              <a:tailEnd type="none" w="sm" len="sm"/>
            </a:ln>
          </p:spPr>
        </p:cxnSp>
        <p:cxnSp>
          <p:nvCxnSpPr>
            <p:cNvPr id="395" name="Google Shape;395;p13"/>
            <p:cNvCxnSpPr/>
            <p:nvPr/>
          </p:nvCxnSpPr>
          <p:spPr>
            <a:xfrm>
              <a:off x="1568775" y="2561425"/>
              <a:ext cx="0" cy="320400"/>
            </a:xfrm>
            <a:prstGeom prst="straightConnector1">
              <a:avLst/>
            </a:prstGeom>
            <a:noFill/>
            <a:ln w="9525" cap="flat" cmpd="sng">
              <a:solidFill>
                <a:srgbClr val="002F6C"/>
              </a:solidFill>
              <a:prstDash val="solid"/>
              <a:round/>
              <a:headEnd type="none" w="sm" len="sm"/>
              <a:tailEnd type="none" w="sm" len="sm"/>
            </a:ln>
          </p:spPr>
        </p:cxnSp>
        <p:sp>
          <p:nvSpPr>
            <p:cNvPr id="396" name="Google Shape;396;p13"/>
            <p:cNvSpPr txBox="1"/>
            <p:nvPr/>
          </p:nvSpPr>
          <p:spPr>
            <a:xfrm>
              <a:off x="213250" y="2622300"/>
              <a:ext cx="705300" cy="6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Set.</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202</a:t>
              </a:r>
              <a:r>
                <a:rPr lang="en" b="1" dirty="0"/>
                <a:t>4</a:t>
              </a:r>
              <a:endParaRPr sz="1400" b="1" i="0" u="none" strike="noStrike" cap="none" dirty="0">
                <a:solidFill>
                  <a:srgbClr val="000000"/>
                </a:solidFill>
                <a:latin typeface="Arial"/>
                <a:ea typeface="Arial"/>
                <a:cs typeface="Arial"/>
                <a:sym typeface="Arial"/>
              </a:endParaRPr>
            </a:p>
          </p:txBody>
        </p:sp>
        <p:sp>
          <p:nvSpPr>
            <p:cNvPr id="397" name="Google Shape;397;p13"/>
            <p:cNvSpPr txBox="1"/>
            <p:nvPr/>
          </p:nvSpPr>
          <p:spPr>
            <a:xfrm>
              <a:off x="8235750" y="2622300"/>
              <a:ext cx="908100" cy="6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Janeiro de 202</a:t>
              </a:r>
              <a:r>
                <a:rPr lang="en" b="1"/>
                <a:t>5</a:t>
              </a:r>
              <a:endParaRPr sz="1400" b="1" i="0" u="none" strike="noStrike" cap="none">
                <a:solidFill>
                  <a:srgbClr val="000000"/>
                </a:solidFill>
                <a:latin typeface="Arial"/>
                <a:ea typeface="Arial"/>
                <a:cs typeface="Arial"/>
                <a:sym typeface="Arial"/>
              </a:endParaRPr>
            </a:p>
          </p:txBody>
        </p:sp>
        <p:cxnSp>
          <p:nvCxnSpPr>
            <p:cNvPr id="398" name="Google Shape;398;p13"/>
            <p:cNvCxnSpPr/>
            <p:nvPr/>
          </p:nvCxnSpPr>
          <p:spPr>
            <a:xfrm>
              <a:off x="3389600" y="2873125"/>
              <a:ext cx="0" cy="320400"/>
            </a:xfrm>
            <a:prstGeom prst="straightConnector1">
              <a:avLst/>
            </a:prstGeom>
            <a:noFill/>
            <a:ln w="9525" cap="flat" cmpd="sng">
              <a:solidFill>
                <a:srgbClr val="002F6C"/>
              </a:solidFill>
              <a:prstDash val="solid"/>
              <a:round/>
              <a:headEnd type="none" w="sm" len="sm"/>
              <a:tailEnd type="none" w="sm" len="sm"/>
            </a:ln>
          </p:spPr>
        </p:cxnSp>
        <p:sp>
          <p:nvSpPr>
            <p:cNvPr id="399" name="Google Shape;399;p13"/>
            <p:cNvSpPr txBox="1"/>
            <p:nvPr/>
          </p:nvSpPr>
          <p:spPr>
            <a:xfrm>
              <a:off x="1399275" y="1767926"/>
              <a:ext cx="1756500" cy="660900"/>
            </a:xfrm>
            <a:prstGeom prst="rect">
              <a:avLst/>
            </a:prstGeom>
            <a:noFill/>
            <a:ln>
              <a:noFill/>
            </a:ln>
          </p:spPr>
          <p:txBody>
            <a:bodyPr spcFirstLastPara="1" wrap="square" lIns="91425" tIns="91425" rIns="91425" bIns="91425" anchor="t" anchorCtr="0">
              <a:noAutofit/>
            </a:bodyPr>
            <a:lstStyle/>
            <a:p>
              <a:pPr lvl="0" algn="l" rtl="0">
                <a:buSzPts val="1400"/>
              </a:pPr>
              <a:r>
                <a:rPr lang="en" sz="1400" b="1" i="0" u="none" strike="noStrike" cap="none" dirty="0">
                  <a:solidFill>
                    <a:srgbClr val="000000"/>
                  </a:solidFill>
                  <a:latin typeface="Arial"/>
                  <a:ea typeface="Arial"/>
                  <a:cs typeface="Arial"/>
                  <a:sym typeface="Arial"/>
                </a:rPr>
                <a:t>1 de </a:t>
              </a:r>
              <a:r>
                <a:rPr lang="en" b="1" dirty="0"/>
                <a:t>Out</a:t>
              </a:r>
              <a:r>
                <a:rPr lang="en" sz="1400" b="1" i="0" u="none" strike="noStrike" cap="none" dirty="0">
                  <a:solidFill>
                    <a:srgbClr val="000000"/>
                  </a:solidFill>
                  <a:latin typeface="Arial"/>
                  <a:ea typeface="Arial"/>
                  <a:cs typeface="Arial"/>
                  <a:sym typeface="Arial"/>
                </a:rPr>
                <a:t>.</a:t>
              </a:r>
              <a:r>
                <a:rPr lang="en" sz="1400" b="0" i="0" u="none" strike="noStrike" cap="none" dirty="0">
                  <a:solidFill>
                    <a:srgbClr val="000000"/>
                  </a:solidFill>
                  <a:latin typeface="Arial"/>
                  <a:ea typeface="Arial"/>
                  <a:cs typeface="Arial"/>
                  <a:sym typeface="Arial"/>
                </a:rPr>
                <a:t>:</a:t>
              </a:r>
              <a:r>
                <a:rPr lang="en-US" sz="1400" b="0" i="0" u="none" strike="noStrike" cap="none" dirty="0">
                  <a:solidFill>
                    <a:srgbClr val="000000"/>
                  </a:solidFill>
                  <a:latin typeface="Arial"/>
                  <a:ea typeface="Arial"/>
                  <a:cs typeface="Arial"/>
                  <a:sym typeface="Arial"/>
                </a:rPr>
                <a:t> Entrada de Dad</a:t>
              </a:r>
              <a:r>
                <a:rPr lang="en-US" dirty="0"/>
                <a:t>os de Q4 </a:t>
              </a:r>
              <a:r>
                <a:rPr lang="en-US" dirty="0" err="1"/>
                <a:t>abre</a:t>
              </a:r>
              <a:r>
                <a:rPr lang="en-US" dirty="0"/>
                <a:t> no DATIM</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0" name="Google Shape;400;p13"/>
            <p:cNvSpPr txBox="1"/>
            <p:nvPr/>
          </p:nvSpPr>
          <p:spPr>
            <a:xfrm>
              <a:off x="4906025" y="1525300"/>
              <a:ext cx="2287200" cy="1036200"/>
            </a:xfrm>
            <a:prstGeom prst="rect">
              <a:avLst/>
            </a:prstGeom>
            <a:noFill/>
            <a:ln>
              <a:noFill/>
            </a:ln>
          </p:spPr>
          <p:txBody>
            <a:bodyPr spcFirstLastPara="1" wrap="square" lIns="91425" tIns="91425" rIns="91425" bIns="91425" anchor="t" anchorCtr="0">
              <a:noAutofit/>
            </a:bodyPr>
            <a:lstStyle/>
            <a:p>
              <a:pPr lvl="0">
                <a:buSzPts val="1400"/>
              </a:pPr>
              <a:r>
                <a:rPr lang="en" b="1" dirty="0"/>
                <a:t>2 de Dez.</a:t>
              </a:r>
              <a:r>
                <a:rPr lang="en" sz="1400" b="1" i="0" u="none" strike="noStrike" cap="none" dirty="0">
                  <a:solidFill>
                    <a:srgbClr val="000000"/>
                  </a:solidFill>
                  <a:latin typeface="Arial"/>
                  <a:ea typeface="Arial"/>
                  <a:cs typeface="Arial"/>
                  <a:sym typeface="Arial"/>
                </a:rPr>
                <a:t>:</a:t>
              </a:r>
              <a:r>
                <a:rPr lang="en" sz="1400" b="0" i="0" u="none" strike="noStrike" cap="none" dirty="0">
                  <a:solidFill>
                    <a:srgbClr val="000000"/>
                  </a:solidFill>
                  <a:latin typeface="Arial"/>
                  <a:ea typeface="Arial"/>
                  <a:cs typeface="Arial"/>
                  <a:sym typeface="Arial"/>
                </a:rPr>
                <a:t> </a:t>
              </a:r>
              <a:r>
                <a:rPr lang="pt-BR" dirty="0"/>
                <a:t>Abre o Periodo de Limpeza de Dados para Q4</a:t>
              </a:r>
              <a:endParaRPr lang="pt-BR" sz="1600" b="0" i="0" u="none" strike="noStrike" cap="none" dirty="0">
                <a:solidFill>
                  <a:srgbClr val="000000"/>
                </a:solidFill>
                <a:latin typeface="Arial"/>
                <a:ea typeface="Arial"/>
                <a:cs typeface="Arial"/>
                <a:sym typeface="Arial"/>
              </a:endParaRPr>
            </a:p>
            <a:p>
              <a:pPr marL="457200" lvl="0" indent="-304800">
                <a:buSzPts val="1200"/>
                <a:buFont typeface="Arial"/>
                <a:buChar char="●"/>
              </a:pPr>
              <a:r>
                <a:rPr lang="pt-BR" sz="1400" dirty="0"/>
                <a:t>PIs re-submetem dados, conforme necessário</a:t>
              </a:r>
              <a:endParaRPr sz="1200" b="0" i="0" u="none" strike="noStrike" cap="none" dirty="0">
                <a:solidFill>
                  <a:srgbClr val="000000"/>
                </a:solidFill>
                <a:latin typeface="Arial"/>
                <a:ea typeface="Arial"/>
                <a:cs typeface="Arial"/>
                <a:sym typeface="Arial"/>
              </a:endParaRPr>
            </a:p>
          </p:txBody>
        </p:sp>
        <p:cxnSp>
          <p:nvCxnSpPr>
            <p:cNvPr id="401" name="Google Shape;401;p13"/>
            <p:cNvCxnSpPr/>
            <p:nvPr/>
          </p:nvCxnSpPr>
          <p:spPr>
            <a:xfrm>
              <a:off x="6312400" y="2866225"/>
              <a:ext cx="0" cy="320400"/>
            </a:xfrm>
            <a:prstGeom prst="straightConnector1">
              <a:avLst/>
            </a:prstGeom>
            <a:noFill/>
            <a:ln w="9525" cap="flat" cmpd="sng">
              <a:solidFill>
                <a:srgbClr val="002F6C"/>
              </a:solidFill>
              <a:prstDash val="solid"/>
              <a:round/>
              <a:headEnd type="none" w="sm" len="sm"/>
              <a:tailEnd type="none" w="sm" len="sm"/>
            </a:ln>
          </p:spPr>
        </p:cxnSp>
        <p:sp>
          <p:nvSpPr>
            <p:cNvPr id="402" name="Google Shape;402;p13"/>
            <p:cNvSpPr txBox="1"/>
            <p:nvPr/>
          </p:nvSpPr>
          <p:spPr>
            <a:xfrm>
              <a:off x="3071625" y="3186625"/>
              <a:ext cx="1756500" cy="829800"/>
            </a:xfrm>
            <a:prstGeom prst="rect">
              <a:avLst/>
            </a:prstGeom>
            <a:noFill/>
            <a:ln>
              <a:noFill/>
            </a:ln>
          </p:spPr>
          <p:txBody>
            <a:bodyPr spcFirstLastPara="1" wrap="square" lIns="91425" tIns="91425" rIns="91425" bIns="91425" anchor="t" anchorCtr="0">
              <a:noAutofit/>
            </a:bodyPr>
            <a:lstStyle/>
            <a:p>
              <a:pPr>
                <a:buSzPts val="1400"/>
              </a:pPr>
              <a:r>
                <a:rPr lang="en" sz="1400" b="1" i="0" u="none" strike="noStrike" cap="none" dirty="0">
                  <a:solidFill>
                    <a:srgbClr val="000000"/>
                  </a:solidFill>
                  <a:latin typeface="Arial"/>
                  <a:ea typeface="Arial"/>
                  <a:cs typeface="Arial"/>
                  <a:sym typeface="Arial"/>
                </a:rPr>
                <a:t>15 de </a:t>
              </a:r>
              <a:r>
                <a:rPr lang="en" b="1" dirty="0"/>
                <a:t>Nov.</a:t>
              </a:r>
              <a:r>
                <a:rPr lang="en" sz="1400" b="0" i="0" u="none" strike="noStrike" cap="none" dirty="0">
                  <a:solidFill>
                    <a:srgbClr val="000000"/>
                  </a:solidFill>
                  <a:latin typeface="Arial"/>
                  <a:ea typeface="Arial"/>
                  <a:cs typeface="Arial"/>
                  <a:sym typeface="Arial"/>
                </a:rPr>
                <a:t>:</a:t>
              </a:r>
              <a:r>
                <a:rPr lang="pt-BR" dirty="0"/>
                <a:t>Q4 </a:t>
              </a:r>
              <a:r>
                <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Encerramento da entrada de dados do quarto trimestre no DATIM</a:t>
              </a:r>
              <a:endParaRPr sz="1400" b="0" i="0" u="none" strike="noStrike" cap="none" dirty="0">
                <a:solidFill>
                  <a:srgbClr val="000000"/>
                </a:solidFill>
                <a:latin typeface="Arial"/>
                <a:ea typeface="Arial"/>
                <a:cs typeface="Arial"/>
                <a:sym typeface="Arial"/>
              </a:endParaRPr>
            </a:p>
          </p:txBody>
        </p:sp>
        <p:cxnSp>
          <p:nvCxnSpPr>
            <p:cNvPr id="403" name="Google Shape;403;p13"/>
            <p:cNvCxnSpPr/>
            <p:nvPr/>
          </p:nvCxnSpPr>
          <p:spPr>
            <a:xfrm>
              <a:off x="5532050" y="2561425"/>
              <a:ext cx="0" cy="320400"/>
            </a:xfrm>
            <a:prstGeom prst="straightConnector1">
              <a:avLst/>
            </a:prstGeom>
            <a:noFill/>
            <a:ln w="9525" cap="flat" cmpd="sng">
              <a:solidFill>
                <a:srgbClr val="002F6C"/>
              </a:solidFill>
              <a:prstDash val="solid"/>
              <a:round/>
              <a:headEnd type="none" w="sm" len="sm"/>
              <a:tailEnd type="none" w="sm" len="sm"/>
            </a:ln>
          </p:spPr>
        </p:cxnSp>
        <p:sp>
          <p:nvSpPr>
            <p:cNvPr id="404" name="Google Shape;404;p13"/>
            <p:cNvSpPr txBox="1"/>
            <p:nvPr/>
          </p:nvSpPr>
          <p:spPr>
            <a:xfrm>
              <a:off x="730903" y="3186625"/>
              <a:ext cx="1556100" cy="1201200"/>
            </a:xfrm>
            <a:prstGeom prst="rect">
              <a:avLst/>
            </a:prstGeom>
            <a:noFill/>
            <a:ln>
              <a:noFill/>
            </a:ln>
          </p:spPr>
          <p:txBody>
            <a:bodyPr spcFirstLastPara="1" wrap="square" lIns="91425" tIns="91425" rIns="91425" bIns="91425" anchor="t" anchorCtr="0">
              <a:noAutofit/>
            </a:bodyPr>
            <a:lstStyle/>
            <a:p>
              <a:pPr lvl="0" algn="l" rtl="0">
                <a:buSzPts val="1400"/>
              </a:pPr>
              <a:r>
                <a:rPr lang="pt-BR" dirty="0"/>
                <a:t>Usuarios do DATIM solicitam novas contas de HRH</a:t>
              </a:r>
              <a:endParaRPr sz="1200" b="0" i="0" u="none" strike="noStrike" cap="none" dirty="0">
                <a:solidFill>
                  <a:srgbClr val="000000"/>
                </a:solidFill>
                <a:latin typeface="Arial"/>
                <a:ea typeface="Arial"/>
                <a:cs typeface="Arial"/>
                <a:sym typeface="Arial"/>
              </a:endParaRPr>
            </a:p>
          </p:txBody>
        </p:sp>
      </p:grpSp>
      <p:sp>
        <p:nvSpPr>
          <p:cNvPr id="405" name="Google Shape;405;p13"/>
          <p:cNvSpPr txBox="1">
            <a:spLocks noGrp="1"/>
          </p:cNvSpPr>
          <p:nvPr>
            <p:ph type="sldNum" idx="12"/>
          </p:nvPr>
        </p:nvSpPr>
        <p:spPr>
          <a:xfrm>
            <a:off x="8595150"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22</a:t>
            </a:fld>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pic>
        <p:nvPicPr>
          <p:cNvPr id="410" name="Google Shape;410;p14"/>
          <p:cNvPicPr preferRelativeResize="0"/>
          <p:nvPr/>
        </p:nvPicPr>
        <p:blipFill rotWithShape="1">
          <a:blip r:embed="rId3">
            <a:alphaModFix/>
          </a:blip>
          <a:srcRect/>
          <a:stretch/>
        </p:blipFill>
        <p:spPr>
          <a:xfrm>
            <a:off x="4262175" y="4030125"/>
            <a:ext cx="1395288" cy="1073993"/>
          </a:xfrm>
          <a:prstGeom prst="rect">
            <a:avLst/>
          </a:prstGeom>
          <a:noFill/>
          <a:ln>
            <a:noFill/>
          </a:ln>
        </p:spPr>
      </p:pic>
      <p:pic>
        <p:nvPicPr>
          <p:cNvPr id="411" name="Google Shape;411;p14"/>
          <p:cNvPicPr preferRelativeResize="0"/>
          <p:nvPr/>
        </p:nvPicPr>
        <p:blipFill rotWithShape="1">
          <a:blip r:embed="rId4">
            <a:alphaModFix/>
          </a:blip>
          <a:srcRect/>
          <a:stretch/>
        </p:blipFill>
        <p:spPr>
          <a:xfrm>
            <a:off x="5874917" y="4133075"/>
            <a:ext cx="1031998" cy="1162825"/>
          </a:xfrm>
          <a:prstGeom prst="rect">
            <a:avLst/>
          </a:prstGeom>
          <a:noFill/>
          <a:ln>
            <a:noFill/>
          </a:ln>
        </p:spPr>
      </p:pic>
      <p:pic>
        <p:nvPicPr>
          <p:cNvPr id="412" name="Google Shape;412;p14"/>
          <p:cNvPicPr preferRelativeResize="0"/>
          <p:nvPr/>
        </p:nvPicPr>
        <p:blipFill rotWithShape="1">
          <a:blip r:embed="rId5">
            <a:alphaModFix/>
          </a:blip>
          <a:srcRect/>
          <a:stretch/>
        </p:blipFill>
        <p:spPr>
          <a:xfrm>
            <a:off x="7275850" y="4066280"/>
            <a:ext cx="799550" cy="1129304"/>
          </a:xfrm>
          <a:prstGeom prst="rect">
            <a:avLst/>
          </a:prstGeom>
          <a:noFill/>
          <a:ln>
            <a:noFill/>
          </a:ln>
        </p:spPr>
      </p:pic>
      <p:sp>
        <p:nvSpPr>
          <p:cNvPr id="413" name="Google Shape;413;p14"/>
          <p:cNvSpPr txBox="1">
            <a:spLocks noGrp="1"/>
          </p:cNvSpPr>
          <p:nvPr>
            <p:ph type="title"/>
          </p:nvPr>
        </p:nvSpPr>
        <p:spPr>
          <a:xfrm>
            <a:off x="261458" y="-275710"/>
            <a:ext cx="8759700" cy="1230900"/>
          </a:xfrm>
          <a:prstGeom prst="rect">
            <a:avLst/>
          </a:prstGeom>
          <a:noFill/>
          <a:ln>
            <a:noFill/>
          </a:ln>
        </p:spPr>
        <p:txBody>
          <a:bodyPr spcFirstLastPara="1" wrap="square" lIns="91425" tIns="91425" rIns="91425" bIns="91425" anchor="b" anchorCtr="0">
            <a:noAutofit/>
          </a:bodyPr>
          <a:lstStyle/>
          <a:p>
            <a:pPr lvl="0" algn="l" rtl="0"/>
            <a:r>
              <a:rPr lang="pt-BR" dirty="0">
                <a:solidFill>
                  <a:schemeClr val="dk2"/>
                </a:solidFill>
              </a:rPr>
              <a:t>O que é necessário para completar o requisito de inventário do HRH?</a:t>
            </a:r>
            <a:endParaRPr b="0" dirty="0">
              <a:solidFill>
                <a:schemeClr val="dk1"/>
              </a:solidFill>
              <a:latin typeface="Arial"/>
              <a:ea typeface="Arial"/>
              <a:cs typeface="Arial"/>
              <a:sym typeface="Arial"/>
            </a:endParaRPr>
          </a:p>
        </p:txBody>
      </p:sp>
      <p:sp>
        <p:nvSpPr>
          <p:cNvPr id="414" name="Google Shape;414;p14"/>
          <p:cNvSpPr txBox="1">
            <a:spLocks noGrp="1"/>
          </p:cNvSpPr>
          <p:nvPr>
            <p:ph type="body" idx="1"/>
          </p:nvPr>
        </p:nvSpPr>
        <p:spPr>
          <a:xfrm>
            <a:off x="91075" y="532750"/>
            <a:ext cx="8980200" cy="373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endParaRPr dirty="0">
              <a:solidFill>
                <a:srgbClr val="3C4043"/>
              </a:solidFill>
              <a:highlight>
                <a:schemeClr val="lt1"/>
              </a:highlight>
            </a:endParaRPr>
          </a:p>
          <a:p>
            <a:pPr lvl="0" algn="l" rtl="0">
              <a:lnSpc>
                <a:spcPct val="115000"/>
              </a:lnSpc>
              <a:spcBef>
                <a:spcPts val="1000"/>
              </a:spcBef>
              <a:buClr>
                <a:srgbClr val="3C4043"/>
              </a:buClr>
              <a:buAutoNum type="arabicPeriod"/>
            </a:pPr>
            <a:r>
              <a:rPr lang="pt-BR" b="1" dirty="0">
                <a:solidFill>
                  <a:srgbClr val="3C4043"/>
                </a:solidFill>
              </a:rPr>
              <a:t>Uma cópia do modelo de inventário de HRH da OU para AF24</a:t>
            </a:r>
            <a:endParaRPr b="1" dirty="0">
              <a:solidFill>
                <a:srgbClr val="3C4043"/>
              </a:solidFill>
              <a:highlight>
                <a:schemeClr val="lt1"/>
              </a:highlight>
            </a:endParaRPr>
          </a:p>
          <a:p>
            <a:pPr lvl="1" algn="l" rtl="0">
              <a:lnSpc>
                <a:spcPct val="115000"/>
              </a:lnSpc>
              <a:spcBef>
                <a:spcPts val="0"/>
              </a:spcBef>
              <a:buClr>
                <a:srgbClr val="3C4043"/>
              </a:buClr>
              <a:buAutoNum type="alphaLcPeriod"/>
            </a:pPr>
            <a:r>
              <a:rPr lang="pt-BR" dirty="0">
                <a:solidFill>
                  <a:srgbClr val="3C4043"/>
                </a:solidFill>
              </a:rPr>
              <a:t>Uma versão final do modelo está disponível para download na aplicação HRH DATIM</a:t>
            </a:r>
            <a:r>
              <a:rPr lang="en" dirty="0">
                <a:solidFill>
                  <a:srgbClr val="3C4043"/>
                </a:solidFill>
                <a:highlight>
                  <a:schemeClr val="lt1"/>
                </a:highlight>
              </a:rPr>
              <a:t> </a:t>
            </a:r>
            <a:endParaRPr dirty="0">
              <a:solidFill>
                <a:srgbClr val="3C4043"/>
              </a:solidFill>
              <a:highlight>
                <a:schemeClr val="lt1"/>
              </a:highlight>
            </a:endParaRPr>
          </a:p>
          <a:p>
            <a:pPr lvl="0" algn="l" rtl="0">
              <a:lnSpc>
                <a:spcPct val="115000"/>
              </a:lnSpc>
              <a:buClr>
                <a:srgbClr val="3C4043"/>
              </a:buClr>
              <a:buAutoNum type="arabicPeriod"/>
            </a:pPr>
            <a:r>
              <a:rPr lang="pt-BR" b="1" dirty="0">
                <a:solidFill>
                  <a:srgbClr val="3C4043"/>
                </a:solidFill>
              </a:rPr>
              <a:t>Os Materiais de Orientação do Inventário de HRH</a:t>
            </a:r>
            <a:endParaRPr b="1" dirty="0">
              <a:solidFill>
                <a:srgbClr val="3C4043"/>
              </a:solidFill>
              <a:highlight>
                <a:schemeClr val="lt1"/>
              </a:highlight>
            </a:endParaRPr>
          </a:p>
          <a:p>
            <a:pPr lvl="1" algn="l" rtl="0">
              <a:lnSpc>
                <a:spcPct val="115000"/>
              </a:lnSpc>
              <a:spcBef>
                <a:spcPts val="0"/>
              </a:spcBef>
              <a:buClr>
                <a:srgbClr val="3C4043"/>
              </a:buClr>
              <a:buAutoNum type="alphaLcPeriod"/>
            </a:pPr>
            <a:r>
              <a:rPr lang="pt-BR" dirty="0">
                <a:solidFill>
                  <a:srgbClr val="3C4043"/>
                </a:solidFill>
              </a:rPr>
              <a:t>Veja os materiais do DATIM </a:t>
            </a:r>
            <a:r>
              <a:rPr lang="pt-BR" dirty="0" err="1">
                <a:solidFill>
                  <a:srgbClr val="3C4043"/>
                </a:solidFill>
              </a:rPr>
              <a:t>Zendesk</a:t>
            </a:r>
            <a:r>
              <a:rPr lang="en" dirty="0">
                <a:solidFill>
                  <a:srgbClr val="3C4043"/>
                </a:solidFill>
                <a:highlight>
                  <a:schemeClr val="lt1"/>
                </a:highlight>
              </a:rPr>
              <a:t> </a:t>
            </a:r>
            <a:r>
              <a:rPr lang="en" u="sng" dirty="0">
                <a:solidFill>
                  <a:schemeClr val="hlink"/>
                </a:solidFill>
                <a:hlinkClick r:id="rId6"/>
              </a:rPr>
              <a:t>aqui</a:t>
            </a:r>
            <a:endParaRPr dirty="0">
              <a:solidFill>
                <a:srgbClr val="3C4043"/>
              </a:solidFill>
            </a:endParaRPr>
          </a:p>
          <a:p>
            <a:pPr lvl="0" algn="l" rtl="0">
              <a:lnSpc>
                <a:spcPct val="115000"/>
              </a:lnSpc>
              <a:buClr>
                <a:srgbClr val="3C4043"/>
              </a:buClr>
              <a:buAutoNum type="arabicPeriod"/>
            </a:pPr>
            <a:r>
              <a:rPr lang="pt-BR" b="1" dirty="0">
                <a:solidFill>
                  <a:srgbClr val="3C4043"/>
                </a:solidFill>
              </a:rPr>
              <a:t>Registos Internos</a:t>
            </a:r>
            <a:r>
              <a:rPr lang="en" b="1" dirty="0">
                <a:solidFill>
                  <a:srgbClr val="3C4043"/>
                </a:solidFill>
                <a:highlight>
                  <a:schemeClr val="lt1"/>
                </a:highlight>
              </a:rPr>
              <a:t> </a:t>
            </a:r>
            <a:endParaRPr dirty="0"/>
          </a:p>
          <a:p>
            <a:pPr lvl="1" algn="l" rtl="0">
              <a:lnSpc>
                <a:spcPct val="115000"/>
              </a:lnSpc>
              <a:spcBef>
                <a:spcPts val="0"/>
              </a:spcBef>
              <a:buClr>
                <a:srgbClr val="3C4043"/>
              </a:buClr>
              <a:buAutoNum type="alphaLcPeriod"/>
            </a:pPr>
            <a:r>
              <a:rPr lang="pt-BR" dirty="0">
                <a:solidFill>
                  <a:srgbClr val="3C4043"/>
                </a:solidFill>
              </a:rPr>
              <a:t>RH/ Folhas de pagamentos</a:t>
            </a:r>
            <a:endParaRPr dirty="0">
              <a:solidFill>
                <a:srgbClr val="3C4043"/>
              </a:solidFill>
              <a:highlight>
                <a:schemeClr val="lt1"/>
              </a:highlight>
            </a:endParaRPr>
          </a:p>
          <a:p>
            <a:pPr lvl="1" algn="l" rtl="0">
              <a:spcBef>
                <a:spcPts val="0"/>
              </a:spcBef>
              <a:buClr>
                <a:srgbClr val="3C4043"/>
              </a:buClr>
              <a:buAutoNum type="alphaLcPeriod"/>
            </a:pPr>
            <a:r>
              <a:rPr lang="pt-BR" dirty="0">
                <a:solidFill>
                  <a:srgbClr val="3C4043"/>
                </a:solidFill>
              </a:rPr>
              <a:t>Registos do programa que capturam o trabalho da equipa e a localização</a:t>
            </a:r>
            <a:endParaRPr dirty="0">
              <a:solidFill>
                <a:srgbClr val="3C4043"/>
              </a:solidFill>
              <a:highlight>
                <a:schemeClr val="lt1"/>
              </a:highlight>
            </a:endParaRPr>
          </a:p>
          <a:p>
            <a:pPr lvl="0" algn="l" rtl="0">
              <a:lnSpc>
                <a:spcPct val="115000"/>
              </a:lnSpc>
              <a:buClr>
                <a:srgbClr val="3C4043"/>
              </a:buClr>
              <a:buAutoNum type="arabicPeriod"/>
            </a:pPr>
            <a:r>
              <a:rPr lang="pt-BR" b="1" dirty="0">
                <a:solidFill>
                  <a:srgbClr val="3C4043"/>
                </a:solidFill>
              </a:rPr>
              <a:t>Uma conta HRH DATIM</a:t>
            </a:r>
            <a:endParaRPr b="1" dirty="0">
              <a:solidFill>
                <a:srgbClr val="3C4043"/>
              </a:solidFill>
              <a:highlight>
                <a:schemeClr val="lt1"/>
              </a:highlight>
            </a:endParaRPr>
          </a:p>
          <a:p>
            <a:pPr marL="914400" lvl="1" indent="-330200" algn="l" rtl="0">
              <a:lnSpc>
                <a:spcPct val="115000"/>
              </a:lnSpc>
              <a:spcBef>
                <a:spcPts val="0"/>
              </a:spcBef>
              <a:spcAft>
                <a:spcPts val="0"/>
              </a:spcAft>
              <a:buClr>
                <a:srgbClr val="3C4043"/>
              </a:buClr>
              <a:buSzPts val="1600"/>
              <a:buAutoNum type="alphaLcPeriod"/>
            </a:pPr>
            <a:r>
              <a:rPr lang="en" dirty="0">
                <a:solidFill>
                  <a:srgbClr val="3C4043"/>
                </a:solidFill>
                <a:highlight>
                  <a:schemeClr val="lt1"/>
                </a:highlight>
              </a:rPr>
              <a:t>Register.datim.org (ver slides posteriores)</a:t>
            </a:r>
            <a:endParaRPr dirty="0">
              <a:solidFill>
                <a:srgbClr val="3C4043"/>
              </a:solidFill>
              <a:highlight>
                <a:schemeClr val="lt1"/>
              </a:highlight>
            </a:endParaRPr>
          </a:p>
        </p:txBody>
      </p:sp>
      <p:sp>
        <p:nvSpPr>
          <p:cNvPr id="415" name="Google Shape;415;p14"/>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
        <p:cNvGrpSpPr/>
        <p:nvPr/>
      </p:nvGrpSpPr>
      <p:grpSpPr>
        <a:xfrm>
          <a:off x="0" y="0"/>
          <a:ext cx="0" cy="0"/>
          <a:chOff x="0" y="0"/>
          <a:chExt cx="0" cy="0"/>
        </a:xfrm>
      </p:grpSpPr>
      <p:sp>
        <p:nvSpPr>
          <p:cNvPr id="420" name="Google Shape;420;p15"/>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lvl="0" algn="l" rtl="0"/>
            <a:r>
              <a:rPr lang="pt-BR" dirty="0">
                <a:solidFill>
                  <a:schemeClr val="dk2"/>
                </a:solidFill>
              </a:rPr>
              <a:t>Avaliação de Conhecimento</a:t>
            </a:r>
          </a:p>
        </p:txBody>
      </p:sp>
      <p:sp>
        <p:nvSpPr>
          <p:cNvPr id="421" name="Google Shape;421;p15"/>
          <p:cNvSpPr txBox="1"/>
          <p:nvPr/>
        </p:nvSpPr>
        <p:spPr>
          <a:xfrm>
            <a:off x="315550" y="917650"/>
            <a:ext cx="8346300" cy="3316519"/>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buClr>
                <a:schemeClr val="dk1"/>
              </a:buClr>
              <a:buSzPts val="1600"/>
              <a:buFont typeface="Arial"/>
              <a:buChar char="●"/>
            </a:pPr>
            <a:r>
              <a:rPr lang="pt-BR" sz="1600" b="1" dirty="0">
                <a:solidFill>
                  <a:schemeClr val="dk1"/>
                </a:solidFill>
              </a:rPr>
              <a:t>Quais mecanismos precisam reportar para o Inventário de HRH na feramenta do Excel?</a:t>
            </a:r>
          </a:p>
          <a:p>
            <a:pPr marL="457200" lvl="0" indent="-330200" algn="l" rtl="0">
              <a:lnSpc>
                <a:spcPct val="115000"/>
              </a:lnSpc>
              <a:buClr>
                <a:schemeClr val="dk1"/>
              </a:buClr>
              <a:buSzPts val="1600"/>
              <a:buFont typeface="Arial"/>
              <a:buChar char="●"/>
            </a:pPr>
            <a:endParaRPr sz="16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900"/>
              <a:buFont typeface="Arial"/>
              <a:buNone/>
            </a:pPr>
            <a:endParaRPr sz="1900" b="0" i="0" u="none" strike="noStrike" cap="none" dirty="0">
              <a:solidFill>
                <a:schemeClr val="dk1"/>
              </a:solidFill>
              <a:latin typeface="Arial"/>
              <a:ea typeface="Arial"/>
              <a:cs typeface="Arial"/>
              <a:sym typeface="Arial"/>
            </a:endParaRPr>
          </a:p>
          <a:p>
            <a:pPr marL="457200" marR="0" lvl="0" indent="0" algn="l" rtl="0">
              <a:lnSpc>
                <a:spcPct val="115000"/>
              </a:lnSpc>
              <a:spcBef>
                <a:spcPts val="8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600"/>
              <a:buFont typeface="Arial"/>
              <a:buNone/>
            </a:pPr>
            <a:endParaRPr sz="1600" b="0"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422" name="Google Shape;422;p15"/>
          <p:cNvSpPr txBox="1"/>
          <p:nvPr/>
        </p:nvSpPr>
        <p:spPr>
          <a:xfrm>
            <a:off x="283650" y="2855775"/>
            <a:ext cx="8576700" cy="750945"/>
          </a:xfrm>
          <a:prstGeom prst="rect">
            <a:avLst/>
          </a:prstGeom>
          <a:noFill/>
          <a:ln>
            <a:noFill/>
          </a:ln>
        </p:spPr>
        <p:txBody>
          <a:bodyPr spcFirstLastPara="1" wrap="square" lIns="91425" tIns="91425" rIns="91425" bIns="91425" anchor="t" anchorCtr="0">
            <a:spAutoFit/>
          </a:bodyPr>
          <a:lstStyle/>
          <a:p>
            <a:pPr lvl="0" algn="l" rtl="0">
              <a:lnSpc>
                <a:spcPct val="115000"/>
              </a:lnSpc>
              <a:buClr>
                <a:schemeClr val="dk1"/>
              </a:buClr>
              <a:buSzPts val="1100"/>
            </a:pPr>
            <a:r>
              <a:rPr lang="pt-BR" sz="1600" i="1" dirty="0">
                <a:solidFill>
                  <a:schemeClr val="dk1"/>
                </a:solidFill>
              </a:rPr>
              <a:t>Resposta:</a:t>
            </a:r>
            <a:r>
              <a:rPr lang="pt-BR" sz="1600" b="1" i="1" dirty="0">
                <a:solidFill>
                  <a:schemeClr val="dk1"/>
                </a:solidFill>
              </a:rPr>
              <a:t>Todos os mecanismos que reportam no ER e que têm despesas associadas às aprovações da COP.</a:t>
            </a:r>
            <a:endParaRPr sz="1400" b="1" i="0" u="none" strike="noStrike" cap="none" dirty="0">
              <a:solidFill>
                <a:srgbClr val="000000"/>
              </a:solidFill>
              <a:sym typeface="Arial"/>
            </a:endParaRPr>
          </a:p>
        </p:txBody>
      </p:sp>
      <p:sp>
        <p:nvSpPr>
          <p:cNvPr id="423" name="Google Shape;423;p15"/>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10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7"/>
        <p:cNvGrpSpPr/>
        <p:nvPr/>
      </p:nvGrpSpPr>
      <p:grpSpPr>
        <a:xfrm>
          <a:off x="0" y="0"/>
          <a:ext cx="0" cy="0"/>
          <a:chOff x="0" y="0"/>
          <a:chExt cx="0" cy="0"/>
        </a:xfrm>
      </p:grpSpPr>
      <p:sp>
        <p:nvSpPr>
          <p:cNvPr id="428" name="Google Shape;428;p16"/>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lvl="0" algn="l" rtl="0"/>
            <a:r>
              <a:rPr lang="pt-BR" dirty="0">
                <a:solidFill>
                  <a:schemeClr val="dk2"/>
                </a:solidFill>
              </a:rPr>
              <a:t>Avaliação de Conhecimento</a:t>
            </a:r>
          </a:p>
        </p:txBody>
      </p:sp>
      <p:sp>
        <p:nvSpPr>
          <p:cNvPr id="429" name="Google Shape;429;p16"/>
          <p:cNvSpPr txBox="1"/>
          <p:nvPr/>
        </p:nvSpPr>
        <p:spPr>
          <a:xfrm>
            <a:off x="315550" y="917650"/>
            <a:ext cx="8576700" cy="4449136"/>
          </a:xfrm>
          <a:prstGeom prst="rect">
            <a:avLst/>
          </a:prstGeom>
          <a:noFill/>
          <a:ln>
            <a:noFill/>
          </a:ln>
        </p:spPr>
        <p:txBody>
          <a:bodyPr spcFirstLastPara="1" wrap="square" lIns="91425" tIns="91425" rIns="91425" bIns="91425" anchor="t" anchorCtr="0">
            <a:spAutoFit/>
          </a:bodyPr>
          <a:lstStyle/>
          <a:p>
            <a:pPr marL="127000" marR="0" lvl="0" indent="0" algn="l" defTabSz="914400" rtl="0" eaLnBrk="1" fontAlgn="auto" latinLnBrk="0" hangingPunct="1">
              <a:lnSpc>
                <a:spcPct val="115000"/>
              </a:lnSpc>
              <a:spcBef>
                <a:spcPts val="0"/>
              </a:spcBef>
              <a:spcAft>
                <a:spcPts val="0"/>
              </a:spcAft>
              <a:buClr>
                <a:srgbClr val="000000"/>
              </a:buClr>
              <a:buSzPts val="1600"/>
              <a:buFont typeface="Arial"/>
              <a:buNone/>
              <a:tabLst/>
              <a:defRPr/>
            </a:pPr>
            <a:r>
              <a:rPr kumimoji="0" lang="pt-BR" sz="16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Que tipo de equipe deve ser incluída?</a:t>
            </a:r>
          </a:p>
          <a:p>
            <a:pPr marL="457200" marR="0" lvl="0" indent="-330200" algn="l" defTabSz="914400" rtl="0" eaLnBrk="1" fontAlgn="auto" latinLnBrk="0" hangingPunct="1">
              <a:lnSpc>
                <a:spcPct val="115000"/>
              </a:lnSpc>
              <a:spcBef>
                <a:spcPts val="0"/>
              </a:spcBef>
              <a:spcAft>
                <a:spcPts val="0"/>
              </a:spcAft>
              <a:buClr>
                <a:srgbClr val="000000"/>
              </a:buClr>
              <a:buSzPts val="1600"/>
              <a:buFont typeface="Source Sans Pro"/>
              <a:buAutoNum type="alphaLcParenR"/>
              <a:tabLst/>
              <a:defRPr/>
            </a:pPr>
            <a:r>
              <a:rPr kumimoji="0" lang="pt-BR" sz="160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Parceiros Prime (principal)</a:t>
            </a:r>
          </a:p>
          <a:p>
            <a:pPr marL="457200" marR="0" lvl="0" indent="-330200" algn="l" defTabSz="914400" rtl="0" eaLnBrk="1" fontAlgn="auto" latinLnBrk="0" hangingPunct="1">
              <a:lnSpc>
                <a:spcPct val="115000"/>
              </a:lnSpc>
              <a:spcBef>
                <a:spcPts val="0"/>
              </a:spcBef>
              <a:spcAft>
                <a:spcPts val="0"/>
              </a:spcAft>
              <a:buClr>
                <a:srgbClr val="000000"/>
              </a:buClr>
              <a:buSzPts val="1600"/>
              <a:buFont typeface="Source Sans Pro"/>
              <a:buAutoNum type="alphaLcParenR"/>
              <a:tabLst/>
              <a:defRPr/>
            </a:pPr>
            <a:r>
              <a:rPr kumimoji="0" lang="pt-BR" sz="160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Sub-recipientes</a:t>
            </a:r>
          </a:p>
          <a:p>
            <a:pPr marL="457200" marR="0" lvl="0" indent="-330200" algn="l" defTabSz="914400" rtl="0" eaLnBrk="1" fontAlgn="auto" latinLnBrk="0" hangingPunct="1">
              <a:lnSpc>
                <a:spcPct val="115000"/>
              </a:lnSpc>
              <a:spcBef>
                <a:spcPts val="0"/>
              </a:spcBef>
              <a:spcAft>
                <a:spcPts val="0"/>
              </a:spcAft>
              <a:buClr>
                <a:srgbClr val="000000"/>
              </a:buClr>
              <a:buSzPts val="1600"/>
              <a:buFont typeface="Source Sans Pro"/>
              <a:buAutoNum type="alphaLcParenR"/>
              <a:tabLst/>
              <a:defRPr/>
            </a:pPr>
            <a:r>
              <a:rPr kumimoji="0" lang="pt-BR" sz="160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Pessoal de Gestão do Programa</a:t>
            </a:r>
          </a:p>
          <a:p>
            <a:pPr marL="457200" marR="0" lvl="0" indent="-330200" algn="l" defTabSz="914400" rtl="0" eaLnBrk="1" fontAlgn="auto" latinLnBrk="0" hangingPunct="1">
              <a:lnSpc>
                <a:spcPct val="115000"/>
              </a:lnSpc>
              <a:spcBef>
                <a:spcPts val="0"/>
              </a:spcBef>
              <a:spcAft>
                <a:spcPts val="0"/>
              </a:spcAft>
              <a:buClr>
                <a:srgbClr val="000000"/>
              </a:buClr>
              <a:buSzPts val="1600"/>
              <a:buFont typeface="Source Sans Pro"/>
              <a:buAutoNum type="alphaLcParenR"/>
              <a:tabLst/>
              <a:defRPr/>
            </a:pPr>
            <a:r>
              <a:rPr kumimoji="0" lang="pt-BR" sz="160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Equipe Clínica e Auxiliar que prestam serviços</a:t>
            </a:r>
          </a:p>
          <a:p>
            <a:pPr marL="457200" marR="0" lvl="0" indent="-330200" algn="l" defTabSz="914400" rtl="0" eaLnBrk="1" fontAlgn="auto" latinLnBrk="0" hangingPunct="1">
              <a:lnSpc>
                <a:spcPct val="115000"/>
              </a:lnSpc>
              <a:spcBef>
                <a:spcPts val="0"/>
              </a:spcBef>
              <a:spcAft>
                <a:spcPts val="0"/>
              </a:spcAft>
              <a:buClr>
                <a:srgbClr val="000000"/>
              </a:buClr>
              <a:buSzPts val="1600"/>
              <a:buFont typeface="Source Sans Pro"/>
              <a:buAutoNum type="alphaLcParenR"/>
              <a:tabLst/>
              <a:defRPr/>
            </a:pPr>
            <a:r>
              <a:rPr kumimoji="0" lang="pt-BR" sz="160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Outros Funcionários que prestam assistência técnica e apoiam actividades não relacionadas com a provição de serviços</a:t>
            </a:r>
          </a:p>
          <a:p>
            <a:pPr marL="457200" marR="0" lvl="0" indent="-330200" algn="l" defTabSz="914400" rtl="0" eaLnBrk="1" fontAlgn="auto" latinLnBrk="0" hangingPunct="1">
              <a:lnSpc>
                <a:spcPct val="115000"/>
              </a:lnSpc>
              <a:spcBef>
                <a:spcPts val="0"/>
              </a:spcBef>
              <a:spcAft>
                <a:spcPts val="0"/>
              </a:spcAft>
              <a:buClr>
                <a:srgbClr val="000000"/>
              </a:buClr>
              <a:buSzPts val="1600"/>
              <a:buFont typeface="Source Sans Pro"/>
              <a:buAutoNum type="alphaLcParenR"/>
              <a:tabLst/>
              <a:defRPr/>
            </a:pPr>
            <a:r>
              <a:rPr kumimoji="0" lang="pt-BR" sz="160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TODAS as respostas acima</a:t>
            </a:r>
          </a:p>
          <a:p>
            <a:pPr marL="0" marR="0" lvl="0" indent="0" algn="l" rtl="0">
              <a:lnSpc>
                <a:spcPct val="115000"/>
              </a:lnSpc>
              <a:spcBef>
                <a:spcPts val="1000"/>
              </a:spcBef>
              <a:spcAft>
                <a:spcPts val="0"/>
              </a:spcAft>
              <a:buClr>
                <a:srgbClr val="000000"/>
              </a:buClr>
              <a:buSzPts val="1900"/>
              <a:buFont typeface="Arial"/>
              <a:buNone/>
            </a:pPr>
            <a:endParaRPr sz="1900" b="0" i="0" u="none" strike="noStrike" cap="none" dirty="0">
              <a:solidFill>
                <a:schemeClr val="dk1"/>
              </a:solidFill>
              <a:latin typeface="Arial"/>
              <a:ea typeface="Arial"/>
              <a:cs typeface="Arial"/>
              <a:sym typeface="Arial"/>
            </a:endParaRPr>
          </a:p>
          <a:p>
            <a:pPr marL="457200" marR="0" lvl="0" indent="0" algn="l" rtl="0">
              <a:lnSpc>
                <a:spcPct val="115000"/>
              </a:lnSpc>
              <a:spcBef>
                <a:spcPts val="8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600"/>
              <a:buFont typeface="Arial"/>
              <a:buNone/>
            </a:pPr>
            <a:endParaRPr sz="1600" b="0"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430" name="Google Shape;430;p16"/>
          <p:cNvSpPr txBox="1"/>
          <p:nvPr/>
        </p:nvSpPr>
        <p:spPr>
          <a:xfrm>
            <a:off x="315550" y="2571750"/>
            <a:ext cx="8576700" cy="266531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endParaRPr sz="1600" b="0" i="1" u="none" strike="noStrike" cap="none" dirty="0">
              <a:solidFill>
                <a:schemeClr val="dk1"/>
              </a:solidFill>
              <a:latin typeface="Arial"/>
              <a:ea typeface="Arial"/>
              <a:cs typeface="Arial"/>
              <a:sym typeface="Arial"/>
            </a:endParaRPr>
          </a:p>
          <a:p>
            <a:pPr lvl="0">
              <a:lnSpc>
                <a:spcPct val="115000"/>
              </a:lnSpc>
              <a:buSzPts val="1100"/>
              <a:defRPr/>
            </a:pPr>
            <a:endParaRPr lang="pt-BR" sz="1600" i="1" dirty="0">
              <a:latin typeface="Source Sans Pro"/>
              <a:ea typeface="Source Sans Pro"/>
              <a:cs typeface="Source Sans Pro"/>
              <a:sym typeface="Source Sans Pro"/>
            </a:endParaRPr>
          </a:p>
          <a:p>
            <a:pPr lvl="0">
              <a:lnSpc>
                <a:spcPct val="115000"/>
              </a:lnSpc>
              <a:buSzPts val="1100"/>
              <a:defRPr/>
            </a:pPr>
            <a:endParaRPr lang="pt-BR" sz="1600" i="1" dirty="0">
              <a:latin typeface="Source Sans Pro"/>
              <a:ea typeface="Source Sans Pro"/>
              <a:cs typeface="Source Sans Pro"/>
              <a:sym typeface="Source Sans Pro"/>
            </a:endParaRPr>
          </a:p>
          <a:p>
            <a:pPr lvl="0">
              <a:lnSpc>
                <a:spcPct val="115000"/>
              </a:lnSpc>
              <a:buSzPts val="1100"/>
              <a:defRPr/>
            </a:pPr>
            <a:r>
              <a:rPr lang="pt-BR" sz="1600" i="1" dirty="0">
                <a:latin typeface="Source Sans Pro"/>
                <a:ea typeface="Source Sans Pro"/>
                <a:cs typeface="Source Sans Pro"/>
                <a:sym typeface="Source Sans Pro"/>
              </a:rPr>
              <a:t>Resposta:</a:t>
            </a:r>
            <a:r>
              <a:rPr lang="pt-BR" sz="1600" b="1" i="1" dirty="0">
                <a:latin typeface="Source Sans Pro"/>
                <a:ea typeface="Source Sans Pro"/>
                <a:cs typeface="Source Sans Pro"/>
                <a:sym typeface="Source Sans Pro"/>
              </a:rPr>
              <a:t> </a:t>
            </a:r>
            <a:r>
              <a:rPr lang="pt-BR" sz="1600" i="1" dirty="0">
                <a:latin typeface="Source Sans Pro"/>
                <a:ea typeface="Source Sans Pro"/>
                <a:cs typeface="Source Sans Pro"/>
                <a:sym typeface="Source Sans Pro"/>
              </a:rPr>
              <a:t> f</a:t>
            </a:r>
            <a:r>
              <a:rPr lang="pt-BR" sz="1600" b="1" i="1" dirty="0">
                <a:latin typeface="Source Sans Pro"/>
                <a:ea typeface="Source Sans Pro"/>
                <a:cs typeface="Source Sans Pro"/>
                <a:sym typeface="Source Sans Pro"/>
              </a:rPr>
              <a:t>) Todo Pessoal(Staff) </a:t>
            </a:r>
            <a:r>
              <a:rPr lang="pt-BR" sz="1600" i="1" dirty="0">
                <a:latin typeface="Source Sans Pro"/>
                <a:ea typeface="Source Sans Pro"/>
                <a:cs typeface="Source Sans Pro"/>
                <a:sym typeface="Source Sans Pro"/>
              </a:rPr>
              <a:t>que receber de alguma forma um suporte deve ser reportado: Trabalhadores da Saúde, gestão de programas, AT e pessoal baseado na Sede cobradas directamente ao MI. Isso  aplica-se à equipe de Parceiros prime e sub-recipientes. O pessoal que recebe todos os tipos de compensação deve ser incluído (salário, estipêndio/contrato, apoio não monetário).</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1" name="Google Shape;431;p1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5"/>
        <p:cNvGrpSpPr/>
        <p:nvPr/>
      </p:nvGrpSpPr>
      <p:grpSpPr>
        <a:xfrm>
          <a:off x="0" y="0"/>
          <a:ext cx="0" cy="0"/>
          <a:chOff x="0" y="0"/>
          <a:chExt cx="0" cy="0"/>
        </a:xfrm>
      </p:grpSpPr>
      <p:sp>
        <p:nvSpPr>
          <p:cNvPr id="436" name="Google Shape;436;p17"/>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lvl="0" algn="l" rtl="0"/>
            <a:r>
              <a:rPr lang="pt-BR" dirty="0">
                <a:solidFill>
                  <a:schemeClr val="dk2"/>
                </a:solidFill>
              </a:rPr>
              <a:t>Avaliação de Conhecimento</a:t>
            </a:r>
            <a:endParaRPr dirty="0">
              <a:solidFill>
                <a:schemeClr val="dk2"/>
              </a:solidFill>
            </a:endParaRPr>
          </a:p>
        </p:txBody>
      </p:sp>
      <p:sp>
        <p:nvSpPr>
          <p:cNvPr id="437" name="Google Shape;437;p17"/>
          <p:cNvSpPr txBox="1"/>
          <p:nvPr/>
        </p:nvSpPr>
        <p:spPr>
          <a:xfrm>
            <a:off x="315550" y="917650"/>
            <a:ext cx="8346300" cy="2646848"/>
          </a:xfrm>
          <a:prstGeom prst="rect">
            <a:avLst/>
          </a:prstGeom>
          <a:noFill/>
          <a:ln>
            <a:noFill/>
          </a:ln>
        </p:spPr>
        <p:txBody>
          <a:bodyPr spcFirstLastPara="1" wrap="square" lIns="91425" tIns="91425" rIns="91425" bIns="91425" anchor="t" anchorCtr="0">
            <a:spAutoFit/>
          </a:bodyPr>
          <a:lstStyle/>
          <a:p>
            <a:pPr marL="127000" lvl="0" algn="l" rtl="0">
              <a:lnSpc>
                <a:spcPct val="115000"/>
              </a:lnSpc>
              <a:buSzPts val="1600"/>
            </a:pPr>
            <a:r>
              <a:rPr lang="pt-BR" sz="1600" b="1" dirty="0">
                <a:solidFill>
                  <a:schemeClr val="dk1"/>
                </a:solidFill>
              </a:rPr>
              <a:t>O pessoal que trabalha para os parceiros sub-recipientes devem ser reportados no inventário de HRH?</a:t>
            </a:r>
          </a:p>
          <a:p>
            <a:pPr marL="457200" marR="0" lvl="0" indent="-330200" algn="l" rtl="0">
              <a:lnSpc>
                <a:spcPct val="115000"/>
              </a:lnSpc>
              <a:spcBef>
                <a:spcPts val="0"/>
              </a:spcBef>
              <a:spcAft>
                <a:spcPts val="0"/>
              </a:spcAft>
              <a:buClr>
                <a:schemeClr val="dk1"/>
              </a:buClr>
              <a:buSzPts val="1600"/>
              <a:buFont typeface="Arial"/>
              <a:buAutoNum type="alphaLcParenR"/>
            </a:pPr>
            <a:r>
              <a:rPr lang="en" sz="1600" b="0" i="0" u="none" strike="noStrike" cap="none" dirty="0">
                <a:solidFill>
                  <a:schemeClr val="dk1"/>
                </a:solidFill>
                <a:latin typeface="Arial"/>
                <a:ea typeface="Arial"/>
                <a:cs typeface="Arial"/>
                <a:sym typeface="Arial"/>
              </a:rPr>
              <a:t>Sim</a:t>
            </a:r>
            <a:endParaRPr sz="1600" b="0" i="0" u="none" strike="noStrike" cap="none" dirty="0">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AutoNum type="alphaLcParenR"/>
            </a:pPr>
            <a:r>
              <a:rPr lang="en" sz="1600" b="0" i="0" u="none" strike="noStrike" cap="none" dirty="0">
                <a:solidFill>
                  <a:schemeClr val="dk1"/>
                </a:solidFill>
                <a:latin typeface="Arial"/>
                <a:ea typeface="Arial"/>
                <a:cs typeface="Arial"/>
                <a:sym typeface="Arial"/>
              </a:rPr>
              <a:t>Não</a:t>
            </a:r>
            <a:endParaRPr sz="1600" b="0" i="0" u="none" strike="noStrike" cap="none" dirty="0">
              <a:solidFill>
                <a:schemeClr val="dk1"/>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438" name="Google Shape;438;p17"/>
          <p:cNvSpPr txBox="1"/>
          <p:nvPr/>
        </p:nvSpPr>
        <p:spPr>
          <a:xfrm>
            <a:off x="283650" y="3045125"/>
            <a:ext cx="8576700" cy="1317253"/>
          </a:xfrm>
          <a:prstGeom prst="rect">
            <a:avLst/>
          </a:prstGeom>
          <a:noFill/>
          <a:ln>
            <a:noFill/>
          </a:ln>
        </p:spPr>
        <p:txBody>
          <a:bodyPr spcFirstLastPara="1" wrap="square" lIns="91425" tIns="91425" rIns="91425" bIns="91425" anchor="t" anchorCtr="0">
            <a:spAutoFit/>
          </a:bodyPr>
          <a:lstStyle/>
          <a:p>
            <a:pPr lvl="0">
              <a:lnSpc>
                <a:spcPct val="115000"/>
              </a:lnSpc>
              <a:buSzPts val="1600"/>
            </a:pPr>
            <a:r>
              <a:rPr lang="pt-BR" sz="1600" i="1" dirty="0">
                <a:solidFill>
                  <a:schemeClr val="dk1"/>
                </a:solidFill>
              </a:rPr>
              <a:t>Resposta: a ) Sim Todo o pessoal sub-recipiente apoiado pelo PEPFAR que trabalha para um mecanismo deve ser reportado. Deve haver submissão de um modelo por MI, que deve incluir informações do pessoal para o Parceiro Prime (principal), assim como quaisquer sub-recipientes</a:t>
            </a:r>
          </a:p>
        </p:txBody>
      </p:sp>
      <p:sp>
        <p:nvSpPr>
          <p:cNvPr id="439" name="Google Shape;439;p1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26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1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p18"/>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lvl="0" algn="l" rtl="0"/>
            <a:r>
              <a:rPr lang="pt-BR" dirty="0">
                <a:solidFill>
                  <a:schemeClr val="dk2"/>
                </a:solidFill>
              </a:rPr>
              <a:t>Avaliação de Conhecimento</a:t>
            </a:r>
            <a:endParaRPr dirty="0">
              <a:solidFill>
                <a:schemeClr val="dk2"/>
              </a:solidFill>
            </a:endParaRPr>
          </a:p>
        </p:txBody>
      </p:sp>
      <p:sp>
        <p:nvSpPr>
          <p:cNvPr id="445" name="Google Shape;445;p18"/>
          <p:cNvSpPr txBox="1"/>
          <p:nvPr/>
        </p:nvSpPr>
        <p:spPr>
          <a:xfrm>
            <a:off x="315550" y="917650"/>
            <a:ext cx="8346300" cy="2080539"/>
          </a:xfrm>
          <a:prstGeom prst="rect">
            <a:avLst/>
          </a:prstGeom>
          <a:noFill/>
          <a:ln>
            <a:noFill/>
          </a:ln>
        </p:spPr>
        <p:txBody>
          <a:bodyPr spcFirstLastPara="1" wrap="square" lIns="91425" tIns="91425" rIns="91425" bIns="91425" anchor="t" anchorCtr="0">
            <a:spAutoFit/>
          </a:bodyPr>
          <a:lstStyle/>
          <a:p>
            <a:pPr marL="127000" lvl="0" algn="l" rtl="0">
              <a:lnSpc>
                <a:spcPct val="115000"/>
              </a:lnSpc>
              <a:buSzPts val="1600"/>
            </a:pPr>
            <a:r>
              <a:rPr lang="pt-BR" sz="1600" b="1" dirty="0">
                <a:solidFill>
                  <a:schemeClr val="dk1"/>
                </a:solidFill>
              </a:rPr>
              <a:t>Quando os parceiros podem começar a submeter modelos de inventário HRH para AF24 no DATIM?</a:t>
            </a:r>
          </a:p>
          <a:p>
            <a:pPr marL="91440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446" name="Google Shape;446;p18"/>
          <p:cNvSpPr txBox="1"/>
          <p:nvPr/>
        </p:nvSpPr>
        <p:spPr>
          <a:xfrm>
            <a:off x="283650" y="3045125"/>
            <a:ext cx="8576700" cy="750945"/>
          </a:xfrm>
          <a:prstGeom prst="rect">
            <a:avLst/>
          </a:prstGeom>
          <a:noFill/>
          <a:ln>
            <a:noFill/>
          </a:ln>
        </p:spPr>
        <p:txBody>
          <a:bodyPr spcFirstLastPara="1" wrap="square" lIns="91425" tIns="91425" rIns="91425" bIns="91425" anchor="t" anchorCtr="0">
            <a:spAutoFit/>
          </a:bodyPr>
          <a:lstStyle/>
          <a:p>
            <a:pPr lvl="0">
              <a:lnSpc>
                <a:spcPct val="115000"/>
              </a:lnSpc>
              <a:buSzPts val="1600"/>
            </a:pPr>
            <a:r>
              <a:rPr lang="en" sz="1600" b="0" i="1" u="none" strike="noStrike" cap="none" dirty="0">
                <a:solidFill>
                  <a:schemeClr val="dk1"/>
                </a:solidFill>
                <a:latin typeface="Arial"/>
                <a:ea typeface="Arial"/>
                <a:cs typeface="Arial"/>
                <a:sym typeface="Arial"/>
              </a:rPr>
              <a:t>Resposta</a:t>
            </a:r>
            <a:r>
              <a:rPr lang="en" sz="1600" i="1" dirty="0">
                <a:solidFill>
                  <a:schemeClr val="dk1"/>
                </a:solidFill>
              </a:rPr>
              <a:t>: </a:t>
            </a:r>
            <a:r>
              <a:rPr lang="pt-BR" sz="1600" i="1" dirty="0">
                <a:solidFill>
                  <a:schemeClr val="dk1"/>
                </a:solidFill>
              </a:rPr>
              <a:t>Inventário de HRH seguem o </a:t>
            </a:r>
            <a:r>
              <a:rPr lang="pt-BR" sz="1600" b="0" i="1" u="sng" strike="noStrike" cap="none" dirty="0">
                <a:solidFill>
                  <a:schemeClr val="hlink"/>
                </a:solidFill>
                <a:latin typeface="Arial"/>
                <a:ea typeface="Arial"/>
                <a:cs typeface="Arial"/>
                <a:sym typeface="Arial"/>
                <a:hlinkClick r:id="rId3"/>
              </a:rPr>
              <a:t>C</a:t>
            </a:r>
            <a:r>
              <a:rPr lang="en" sz="1600" b="0" i="1" u="sng" strike="noStrike" cap="none" dirty="0">
                <a:solidFill>
                  <a:schemeClr val="hlink"/>
                </a:solidFill>
                <a:latin typeface="Arial"/>
                <a:ea typeface="Arial"/>
                <a:cs typeface="Arial"/>
                <a:sym typeface="Arial"/>
                <a:hlinkClick r:id="rId3"/>
              </a:rPr>
              <a:t>alendário do Relatório PEPFAR</a:t>
            </a:r>
            <a:r>
              <a:rPr lang="en" sz="1600" b="0" i="1" u="sng" strike="noStrike" cap="none" dirty="0">
                <a:solidFill>
                  <a:schemeClr val="hlink"/>
                </a:solidFill>
                <a:latin typeface="Arial"/>
                <a:ea typeface="Arial"/>
                <a:cs typeface="Arial"/>
                <a:sym typeface="Arial"/>
              </a:rPr>
              <a:t> </a:t>
            </a:r>
            <a:r>
              <a:rPr lang="en" sz="1600" i="1" dirty="0">
                <a:solidFill>
                  <a:schemeClr val="dk1"/>
                </a:solidFill>
              </a:rPr>
              <a:t>padrao ara Q4</a:t>
            </a:r>
            <a:r>
              <a:rPr lang="en" sz="1600" b="1" i="1" dirty="0">
                <a:solidFill>
                  <a:schemeClr val="dk1"/>
                </a:solidFill>
              </a:rPr>
              <a:t>. DATIM abriu a 1 de Outubro 2024. </a:t>
            </a:r>
            <a:r>
              <a:rPr lang="en" sz="1600" b="1" i="1"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447" name="Google Shape;447;p1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27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9"/>
          <p:cNvSpPr txBox="1">
            <a:spLocks noGrp="1"/>
          </p:cNvSpPr>
          <p:nvPr>
            <p:ph type="title"/>
          </p:nvPr>
        </p:nvSpPr>
        <p:spPr>
          <a:xfrm>
            <a:off x="506525" y="1942725"/>
            <a:ext cx="6753600" cy="2155800"/>
          </a:xfrm>
          <a:prstGeom prst="rect">
            <a:avLst/>
          </a:prstGeom>
          <a:noFill/>
          <a:ln>
            <a:noFill/>
          </a:ln>
        </p:spPr>
        <p:txBody>
          <a:bodyPr spcFirstLastPara="1" wrap="square" lIns="91425" tIns="91425" rIns="91425" bIns="91425" anchor="t" anchorCtr="0">
            <a:noAutofit/>
          </a:bodyPr>
          <a:lstStyle/>
          <a:p>
            <a:pPr lvl="0" algn="l" rtl="0"/>
            <a:r>
              <a:rPr lang="pt-BR" dirty="0"/>
              <a:t>Visão Geral dos Elementos de Dados-chave do Modelo de Inventário de HRH</a:t>
            </a:r>
            <a:endParaRPr dirty="0"/>
          </a:p>
        </p:txBody>
      </p:sp>
      <p:sp>
        <p:nvSpPr>
          <p:cNvPr id="453" name="Google Shape;453;p1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7"/>
        <p:cNvGrpSpPr/>
        <p:nvPr/>
      </p:nvGrpSpPr>
      <p:grpSpPr>
        <a:xfrm>
          <a:off x="0" y="0"/>
          <a:ext cx="0" cy="0"/>
          <a:chOff x="0" y="0"/>
          <a:chExt cx="0" cy="0"/>
        </a:xfrm>
      </p:grpSpPr>
      <p:pic>
        <p:nvPicPr>
          <p:cNvPr id="458" name="Google Shape;458;p21"/>
          <p:cNvPicPr preferRelativeResize="0"/>
          <p:nvPr/>
        </p:nvPicPr>
        <p:blipFill rotWithShape="1">
          <a:blip r:embed="rId3">
            <a:alphaModFix/>
          </a:blip>
          <a:srcRect t="3063"/>
          <a:stretch/>
        </p:blipFill>
        <p:spPr>
          <a:xfrm>
            <a:off x="735775" y="960875"/>
            <a:ext cx="2592901" cy="3983274"/>
          </a:xfrm>
          <a:prstGeom prst="rect">
            <a:avLst/>
          </a:prstGeom>
          <a:noFill/>
          <a:ln w="9525" cap="flat" cmpd="sng">
            <a:solidFill>
              <a:schemeClr val="accent3"/>
            </a:solidFill>
            <a:prstDash val="solid"/>
            <a:round/>
            <a:headEnd type="none" w="sm" len="sm"/>
            <a:tailEnd type="none" w="sm" len="sm"/>
          </a:ln>
        </p:spPr>
      </p:pic>
      <p:sp>
        <p:nvSpPr>
          <p:cNvPr id="459" name="Google Shape;459;p21"/>
          <p:cNvSpPr txBox="1">
            <a:spLocks noGrp="1"/>
          </p:cNvSpPr>
          <p:nvPr>
            <p:ph type="title"/>
          </p:nvPr>
        </p:nvSpPr>
        <p:spPr>
          <a:xfrm>
            <a:off x="142925" y="124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Modelo de Inventário de </a:t>
            </a:r>
            <a:r>
              <a:rPr lang="en-US" dirty="0">
                <a:solidFill>
                  <a:schemeClr val="dk2"/>
                </a:solidFill>
              </a:rPr>
              <a:t>HRH</a:t>
            </a:r>
            <a:endParaRPr dirty="0">
              <a:solidFill>
                <a:schemeClr val="dk2"/>
              </a:solidFill>
            </a:endParaRPr>
          </a:p>
        </p:txBody>
      </p:sp>
      <p:sp>
        <p:nvSpPr>
          <p:cNvPr id="460" name="Google Shape;460;p21"/>
          <p:cNvSpPr/>
          <p:nvPr/>
        </p:nvSpPr>
        <p:spPr>
          <a:xfrm>
            <a:off x="1024925" y="4719925"/>
            <a:ext cx="1271400" cy="2802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21"/>
          <p:cNvSpPr/>
          <p:nvPr/>
        </p:nvSpPr>
        <p:spPr>
          <a:xfrm>
            <a:off x="240550" y="2313525"/>
            <a:ext cx="2399780" cy="1943100"/>
          </a:xfrm>
          <a:prstGeom prst="wedgeRoundRectCallout">
            <a:avLst>
              <a:gd name="adj1" fmla="val 20116"/>
              <a:gd name="adj2" fmla="val 72317"/>
              <a:gd name="adj3" fmla="val 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b="0" i="0" u="none" strike="noStrike" kern="0" cap="none" spc="0" normalizeH="0" baseline="0" noProof="0" dirty="0">
                <a:ln>
                  <a:noFill/>
                </a:ln>
                <a:solidFill>
                  <a:srgbClr val="000000"/>
                </a:solidFill>
                <a:effectLst/>
                <a:uLnTx/>
                <a:uFillTx/>
                <a:latin typeface="Arial"/>
                <a:cs typeface="Arial"/>
                <a:sym typeface="Arial"/>
              </a:rPr>
              <a:t>O Modelo de Inventário HRH tem 3 separadores: </a:t>
            </a:r>
          </a:p>
          <a:p>
            <a:pPr marL="457200" marR="0" lvl="0" indent="-34290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pt-BR" b="0" i="0" u="none" strike="noStrike" kern="0" cap="none" spc="0" normalizeH="0" baseline="0" noProof="0" dirty="0">
                <a:ln>
                  <a:noFill/>
                </a:ln>
                <a:solidFill>
                  <a:srgbClr val="000000"/>
                </a:solidFill>
                <a:effectLst/>
                <a:uLnTx/>
                <a:uFillTx/>
                <a:latin typeface="Arial"/>
                <a:cs typeface="Arial"/>
                <a:sym typeface="Arial"/>
              </a:rPr>
              <a:t>Cover Sheet (Folha de Capa)</a:t>
            </a:r>
          </a:p>
          <a:p>
            <a:pPr marL="457200" marR="0" lvl="0" indent="-34290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pt-BR" b="0" i="0" u="none" strike="noStrike" kern="0" cap="none" spc="0" normalizeH="0" baseline="0" noProof="0" dirty="0">
                <a:ln>
                  <a:noFill/>
                </a:ln>
                <a:solidFill>
                  <a:srgbClr val="000000"/>
                </a:solidFill>
                <a:effectLst/>
                <a:uLnTx/>
                <a:uFillTx/>
                <a:latin typeface="Arial"/>
                <a:cs typeface="Arial"/>
                <a:sym typeface="Arial"/>
              </a:rPr>
              <a:t>Staff List (Lista de Pessoal)</a:t>
            </a:r>
          </a:p>
          <a:p>
            <a:pPr marL="457200" marR="0" lvl="0" indent="-34290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pt-BR" b="0" i="0" u="none" strike="noStrike" kern="0" cap="none" spc="0" normalizeH="0" baseline="0" noProof="0" dirty="0">
                <a:ln>
                  <a:noFill/>
                </a:ln>
                <a:solidFill>
                  <a:srgbClr val="000000"/>
                </a:solidFill>
                <a:effectLst/>
                <a:uLnTx/>
                <a:uFillTx/>
                <a:latin typeface="Arial"/>
                <a:cs typeface="Arial"/>
                <a:sym typeface="Arial"/>
              </a:rPr>
              <a:t>Calculador de </a:t>
            </a:r>
            <a:r>
              <a:rPr kumimoji="0" lang="pt-BR" sz="1800" b="0" i="0" u="none" strike="noStrike" kern="0" cap="none" spc="0" normalizeH="0" baseline="0" noProof="0" dirty="0">
                <a:ln>
                  <a:noFill/>
                </a:ln>
                <a:solidFill>
                  <a:srgbClr val="000000"/>
                </a:solidFill>
                <a:effectLst/>
                <a:uLnTx/>
                <a:uFillTx/>
                <a:latin typeface="Arial"/>
                <a:cs typeface="Arial"/>
                <a:sym typeface="Arial"/>
              </a:rPr>
              <a:t>FTE </a:t>
            </a:r>
          </a:p>
        </p:txBody>
      </p:sp>
      <p:sp>
        <p:nvSpPr>
          <p:cNvPr id="462" name="Google Shape;462;p21"/>
          <p:cNvSpPr txBox="1"/>
          <p:nvPr/>
        </p:nvSpPr>
        <p:spPr>
          <a:xfrm>
            <a:off x="3597650" y="1390210"/>
            <a:ext cx="5305800" cy="2123628"/>
          </a:xfrm>
          <a:prstGeom prst="rect">
            <a:avLst/>
          </a:prstGeom>
          <a:noFill/>
          <a:ln>
            <a:noFill/>
          </a:ln>
        </p:spPr>
        <p:txBody>
          <a:bodyPr spcFirstLastPara="1" wrap="square" lIns="91425" tIns="91425" rIns="91425" bIns="91425" anchor="t" anchorCtr="0">
            <a:spAutoFit/>
          </a:bodyPr>
          <a:lstStyle/>
          <a:p>
            <a:pPr marL="457200" lvl="0" indent="-342900" algn="l" rtl="0">
              <a:buSzPts val="1800"/>
              <a:buFont typeface="Arial"/>
              <a:buChar char="●"/>
            </a:pPr>
            <a:r>
              <a:rPr lang="pt-BR" sz="1800" dirty="0"/>
              <a:t>Existem modelos de inventário de HRH designados (baseados em Excel) para cada UO
Cada Mecanismo deve baixar, preencher e enviar um modelo no DATIM
Esta secção analisará os principais elementos do modelo</a:t>
            </a:r>
            <a:endParaRPr sz="1800" b="0" i="0" u="none" strike="noStrike" cap="none" dirty="0">
              <a:solidFill>
                <a:srgbClr val="000000"/>
              </a:solidFill>
              <a:latin typeface="Arial"/>
              <a:ea typeface="Arial"/>
              <a:cs typeface="Arial"/>
              <a:sym typeface="Arial"/>
            </a:endParaRPr>
          </a:p>
        </p:txBody>
      </p:sp>
      <p:sp>
        <p:nvSpPr>
          <p:cNvPr id="463" name="Google Shape;463;p2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p:nvPr/>
        </p:nvSpPr>
        <p:spPr>
          <a:xfrm>
            <a:off x="1353625" y="596723"/>
            <a:ext cx="3334800" cy="665100"/>
          </a:xfrm>
          <a:prstGeom prst="homePlate">
            <a:avLst>
              <a:gd name="adj" fmla="val 50000"/>
            </a:avLst>
          </a:prstGeom>
          <a:solidFill>
            <a:srgbClr val="002F6C"/>
          </a:solidFill>
          <a:ln>
            <a:noFill/>
          </a:ln>
        </p:spPr>
        <p:txBody>
          <a:bodyPr spcFirstLastPara="1" wrap="square" lIns="91425" tIns="91425" rIns="91425" bIns="91425" anchor="ctr" anchorCtr="0">
            <a:noAutofit/>
          </a:bodyPr>
          <a:lstStyle/>
          <a:p>
            <a:pPr defTabSz="914378">
              <a:defRPr/>
            </a:pPr>
            <a:endParaRPr/>
          </a:p>
        </p:txBody>
      </p:sp>
      <p:sp>
        <p:nvSpPr>
          <p:cNvPr id="239" name="Google Shape;239;p39"/>
          <p:cNvSpPr txBox="1"/>
          <p:nvPr/>
        </p:nvSpPr>
        <p:spPr>
          <a:xfrm>
            <a:off x="1176640" y="701732"/>
            <a:ext cx="3334800" cy="469329"/>
          </a:xfrm>
          <a:prstGeom prst="rect">
            <a:avLst/>
          </a:prstGeom>
          <a:noFill/>
          <a:ln>
            <a:noFill/>
          </a:ln>
        </p:spPr>
        <p:txBody>
          <a:bodyPr spcFirstLastPara="1" wrap="square" lIns="68575" tIns="34275" rIns="68575" bIns="34275" anchor="t" anchorCtr="0">
            <a:spAutoFit/>
          </a:bodyPr>
          <a:lstStyle/>
          <a:p>
            <a:pPr algn="ctr" defTabSz="914378">
              <a:buSzPts val="1100"/>
              <a:defRPr/>
            </a:pPr>
            <a:r>
              <a:rPr lang="en" sz="1300" b="1" i="1" dirty="0">
                <a:solidFill>
                  <a:srgbClr val="FFFFFF"/>
                </a:solidFill>
                <a:latin typeface="Source Sans Pro"/>
                <a:ea typeface="Source Sans Pro"/>
                <a:cs typeface="Source Sans Pro"/>
                <a:sym typeface="Source Sans Pro"/>
              </a:rPr>
              <a:t>ASAP I</a:t>
            </a:r>
            <a:endParaRPr sz="1300" dirty="0">
              <a:solidFill>
                <a:srgbClr val="FFFFFF"/>
              </a:solidFill>
              <a:latin typeface="Source Sans Pro"/>
              <a:ea typeface="Source Sans Pro"/>
              <a:cs typeface="Source Sans Pro"/>
              <a:sym typeface="Source Sans Pro"/>
            </a:endParaRPr>
          </a:p>
          <a:p>
            <a:pPr algn="ctr" defTabSz="914378">
              <a:defRPr/>
            </a:pPr>
            <a:r>
              <a:rPr lang="en" sz="1300" dirty="0">
                <a:solidFill>
                  <a:srgbClr val="FFFFFF"/>
                </a:solidFill>
                <a:latin typeface="Source Sans Pro"/>
                <a:ea typeface="Source Sans Pro"/>
                <a:cs typeface="Source Sans Pro"/>
                <a:sym typeface="Source Sans Pro"/>
              </a:rPr>
              <a:t>1 de Abril de 2019 - 30 de Maio de 2022</a:t>
            </a:r>
            <a:endParaRPr sz="1300" dirty="0">
              <a:solidFill>
                <a:srgbClr val="FFFFFF"/>
              </a:solidFill>
              <a:latin typeface="Source Sans Pro"/>
              <a:ea typeface="Source Sans Pro"/>
              <a:cs typeface="Source Sans Pro"/>
              <a:sym typeface="Source Sans Pro"/>
            </a:endParaRPr>
          </a:p>
        </p:txBody>
      </p:sp>
      <p:sp>
        <p:nvSpPr>
          <p:cNvPr id="240" name="Google Shape;240;p39"/>
          <p:cNvSpPr txBox="1"/>
          <p:nvPr/>
        </p:nvSpPr>
        <p:spPr>
          <a:xfrm>
            <a:off x="2400074" y="2914498"/>
            <a:ext cx="5709000" cy="1361881"/>
          </a:xfrm>
          <a:prstGeom prst="rect">
            <a:avLst/>
          </a:prstGeom>
          <a:noFill/>
          <a:ln>
            <a:noFill/>
          </a:ln>
        </p:spPr>
        <p:txBody>
          <a:bodyPr spcFirstLastPara="1" wrap="square" lIns="68575" tIns="34275" rIns="68575" bIns="34275" anchor="t" anchorCtr="0">
            <a:spAutoFit/>
          </a:bodyPr>
          <a:lstStyle/>
          <a:p>
            <a:pPr marL="342892" indent="-342892" defTabSz="914378">
              <a:buSzPts val="1400"/>
              <a:buFont typeface="Source Sans Pro"/>
              <a:buAutoNum type="arabicPeriod"/>
              <a:defRPr/>
            </a:pPr>
            <a:r>
              <a:rPr lang="pt-BR" dirty="0">
                <a:latin typeface="Source Sans Pro"/>
                <a:ea typeface="Source Sans Pro"/>
                <a:cs typeface="Source Sans Pro"/>
                <a:sym typeface="Source Sans Pro"/>
              </a:rPr>
              <a:t>Reforçar os Parceiros Locais durante a transição para receberem financiamento do PEPFAR como Parceiro Principal da USAID para cumprirem os regulamentos.</a:t>
            </a:r>
          </a:p>
          <a:p>
            <a:pPr marL="342892" indent="-342892" defTabSz="914378">
              <a:buSzPts val="1400"/>
              <a:buFont typeface="Source Sans Pro"/>
              <a:buAutoNum type="arabicPeriod"/>
              <a:defRPr/>
            </a:pPr>
            <a:r>
              <a:rPr lang="pt-BR" dirty="0">
                <a:latin typeface="Source Sans Pro"/>
                <a:ea typeface="Source Sans Pro"/>
                <a:cs typeface="Source Sans Pro"/>
                <a:sym typeface="Source Sans Pro"/>
              </a:rPr>
              <a:t>Preparar os Parceiros Locais para gerir, implementar e monitorizar diretamente os programas PEPFAR e manter a qualidade e os resultados consistentes dos programas PEPFAR.</a:t>
            </a:r>
            <a:endParaRPr dirty="0">
              <a:latin typeface="Avenir"/>
              <a:ea typeface="Avenir"/>
              <a:cs typeface="Avenir"/>
              <a:sym typeface="Avenir"/>
            </a:endParaRPr>
          </a:p>
        </p:txBody>
      </p:sp>
      <p:sp>
        <p:nvSpPr>
          <p:cNvPr id="241" name="Google Shape;241;p39"/>
          <p:cNvSpPr txBox="1"/>
          <p:nvPr/>
        </p:nvSpPr>
        <p:spPr>
          <a:xfrm>
            <a:off x="792956" y="2914303"/>
            <a:ext cx="2057400" cy="592440"/>
          </a:xfrm>
          <a:prstGeom prst="rect">
            <a:avLst/>
          </a:prstGeom>
          <a:noFill/>
          <a:ln>
            <a:noFill/>
          </a:ln>
        </p:spPr>
        <p:txBody>
          <a:bodyPr spcFirstLastPara="1" wrap="square" lIns="68575" tIns="34275" rIns="68575" bIns="34275" anchor="t" anchorCtr="0">
            <a:spAutoFit/>
          </a:bodyPr>
          <a:lstStyle/>
          <a:p>
            <a:pPr defTabSz="914378">
              <a:defRPr/>
            </a:pPr>
            <a:r>
              <a:rPr lang="en-US" sz="1700" dirty="0">
                <a:solidFill>
                  <a:srgbClr val="BA0C2F"/>
                </a:solidFill>
                <a:latin typeface="Source Sans Pro SemiBold"/>
                <a:ea typeface="Source Sans Pro SemiBold"/>
                <a:cs typeface="Source Sans Pro SemiBold"/>
                <a:sym typeface="Source Sans Pro SemiBold"/>
              </a:rPr>
              <a:t>OBJECTIVOS</a:t>
            </a:r>
          </a:p>
          <a:p>
            <a:pPr defTabSz="914378">
              <a:defRPr/>
            </a:pPr>
            <a:r>
              <a:rPr lang="en-US" sz="1700" dirty="0">
                <a:solidFill>
                  <a:srgbClr val="BA0C2F"/>
                </a:solidFill>
                <a:latin typeface="Source Sans Pro SemiBold"/>
                <a:ea typeface="Source Sans Pro SemiBold"/>
                <a:cs typeface="Source Sans Pro SemiBold"/>
                <a:sym typeface="Source Sans Pro SemiBold"/>
              </a:rPr>
              <a:t>ESTRATEGICOS</a:t>
            </a:r>
            <a:endParaRPr sz="1100" dirty="0">
              <a:latin typeface="Source Sans Pro SemiBold"/>
              <a:ea typeface="Source Sans Pro SemiBold"/>
              <a:cs typeface="Source Sans Pro SemiBold"/>
              <a:sym typeface="Source Sans Pro SemiBold"/>
            </a:endParaRPr>
          </a:p>
        </p:txBody>
      </p:sp>
      <p:sp>
        <p:nvSpPr>
          <p:cNvPr id="242" name="Google Shape;242;p39"/>
          <p:cNvSpPr txBox="1"/>
          <p:nvPr/>
        </p:nvSpPr>
        <p:spPr>
          <a:xfrm>
            <a:off x="2403460" y="1492120"/>
            <a:ext cx="5785200" cy="1500380"/>
          </a:xfrm>
          <a:prstGeom prst="rect">
            <a:avLst/>
          </a:prstGeom>
          <a:noFill/>
          <a:ln>
            <a:noFill/>
          </a:ln>
        </p:spPr>
        <p:txBody>
          <a:bodyPr spcFirstLastPara="1" wrap="square" lIns="68575" tIns="34275" rIns="68575" bIns="34275" anchor="t" anchorCtr="0">
            <a:spAutoFit/>
          </a:bodyPr>
          <a:lstStyle/>
          <a:p>
            <a:pPr defTabSz="914378">
              <a:defRPr/>
            </a:pPr>
            <a:r>
              <a:rPr lang="pt-BR" sz="1300" dirty="0">
                <a:solidFill>
                  <a:schemeClr val="tx2"/>
                </a:solidFill>
                <a:latin typeface="Source Sans Pro"/>
                <a:ea typeface="Source Sans Pro"/>
                <a:cs typeface="Source Sans Pro"/>
                <a:sym typeface="Source Sans Pro"/>
              </a:rPr>
              <a:t>Preparar rapidamente </a:t>
            </a:r>
            <a:r>
              <a:rPr lang="pt-BR" sz="1300" dirty="0">
                <a:latin typeface="Source Sans Pro"/>
                <a:ea typeface="Source Sans Pro"/>
                <a:cs typeface="Source Sans Pro"/>
                <a:sym typeface="Source Sans Pro"/>
              </a:rPr>
              <a:t>os parceiros locais para que disponham das capacidades e dos recursos necessários para atuar como parceiros principais na programação da USAID/PEPFAR, em conformidade com os procedimentos da USAID e do PEPFAR, para a execução do programa PEPFAR. </a:t>
            </a:r>
            <a:br>
              <a:rPr lang="en-US" sz="1300" dirty="0">
                <a:latin typeface="Source Sans Pro"/>
                <a:ea typeface="Source Sans Pro"/>
                <a:cs typeface="Source Sans Pro"/>
                <a:sym typeface="Source Sans Pro"/>
              </a:rPr>
            </a:br>
            <a:endParaRPr lang="en-US" sz="1300" dirty="0">
              <a:latin typeface="Source Sans Pro"/>
              <a:ea typeface="Source Sans Pro"/>
              <a:cs typeface="Source Sans Pro"/>
              <a:sym typeface="Source Sans Pro"/>
            </a:endParaRPr>
          </a:p>
          <a:p>
            <a:pPr defTabSz="914378">
              <a:defRPr/>
            </a:pPr>
            <a:r>
              <a:rPr lang="pt-BR" dirty="0">
                <a:solidFill>
                  <a:srgbClr val="BA0C2F"/>
                </a:solidFill>
                <a:latin typeface="Source Sans Pro"/>
                <a:ea typeface="Source Sans Pro"/>
                <a:cs typeface="Source Sans Pro"/>
                <a:sym typeface="Source Sans Pro"/>
              </a:rPr>
              <a:t>70% do financiamento do PEPFAR da USAID para os principais parceiros locais.</a:t>
            </a:r>
            <a:endParaRPr sz="1100" dirty="0">
              <a:latin typeface="Source Sans Pro"/>
              <a:ea typeface="Source Sans Pro"/>
              <a:cs typeface="Source Sans Pro"/>
              <a:sym typeface="Source Sans Pro"/>
            </a:endParaRPr>
          </a:p>
        </p:txBody>
      </p:sp>
      <p:sp>
        <p:nvSpPr>
          <p:cNvPr id="243" name="Google Shape;243;p39"/>
          <p:cNvSpPr txBox="1"/>
          <p:nvPr/>
        </p:nvSpPr>
        <p:spPr>
          <a:xfrm>
            <a:off x="786640" y="1481249"/>
            <a:ext cx="2057400" cy="330830"/>
          </a:xfrm>
          <a:prstGeom prst="rect">
            <a:avLst/>
          </a:prstGeom>
          <a:noFill/>
          <a:ln>
            <a:noFill/>
          </a:ln>
        </p:spPr>
        <p:txBody>
          <a:bodyPr spcFirstLastPara="1" wrap="square" lIns="68575" tIns="34275" rIns="68575" bIns="34275" anchor="t" anchorCtr="0">
            <a:spAutoFit/>
          </a:bodyPr>
          <a:lstStyle/>
          <a:p>
            <a:pPr defTabSz="914378">
              <a:defRPr/>
            </a:pPr>
            <a:r>
              <a:rPr lang="en-US" sz="1700" dirty="0">
                <a:solidFill>
                  <a:srgbClr val="BA0C2F"/>
                </a:solidFill>
                <a:latin typeface="Source Sans Pro SemiBold"/>
                <a:ea typeface="Source Sans Pro SemiBold"/>
                <a:cs typeface="Source Sans Pro SemiBold"/>
                <a:sym typeface="Source Sans Pro SemiBold"/>
              </a:rPr>
              <a:t>OBJECTIVO</a:t>
            </a:r>
            <a:endParaRPr sz="1100" dirty="0">
              <a:latin typeface="Source Sans Pro SemiBold"/>
              <a:ea typeface="Source Sans Pro SemiBold"/>
              <a:cs typeface="Source Sans Pro SemiBold"/>
              <a:sym typeface="Source Sans Pro SemiBold"/>
            </a:endParaRPr>
          </a:p>
        </p:txBody>
      </p:sp>
      <p:grpSp>
        <p:nvGrpSpPr>
          <p:cNvPr id="244" name="Google Shape;244;p39"/>
          <p:cNvGrpSpPr/>
          <p:nvPr/>
        </p:nvGrpSpPr>
        <p:grpSpPr>
          <a:xfrm>
            <a:off x="4705350" y="596731"/>
            <a:ext cx="3000000" cy="679333"/>
            <a:chOff x="4154075" y="573175"/>
            <a:chExt cx="3000000" cy="665100"/>
          </a:xfrm>
        </p:grpSpPr>
        <p:sp>
          <p:nvSpPr>
            <p:cNvPr id="245" name="Google Shape;245;p39"/>
            <p:cNvSpPr/>
            <p:nvPr/>
          </p:nvSpPr>
          <p:spPr>
            <a:xfrm>
              <a:off x="4436525" y="573175"/>
              <a:ext cx="2435100" cy="665100"/>
            </a:xfrm>
            <a:prstGeom prst="rect">
              <a:avLst/>
            </a:prstGeom>
            <a:solidFill>
              <a:srgbClr val="BA0C2F"/>
            </a:solidFill>
            <a:ln>
              <a:noFill/>
            </a:ln>
          </p:spPr>
          <p:txBody>
            <a:bodyPr spcFirstLastPara="1" wrap="square" lIns="68575" tIns="34275" rIns="68575" bIns="34275" anchor="ctr" anchorCtr="0">
              <a:noAutofit/>
            </a:bodyPr>
            <a:lstStyle/>
            <a:p>
              <a:pPr defTabSz="914378">
                <a:defRPr/>
              </a:pPr>
              <a:endParaRPr sz="1200">
                <a:solidFill>
                  <a:srgbClr val="FFFFFF"/>
                </a:solidFill>
                <a:latin typeface="Source Sans Pro"/>
                <a:ea typeface="Source Sans Pro"/>
                <a:cs typeface="Source Sans Pro"/>
                <a:sym typeface="Source Sans Pro"/>
              </a:endParaRPr>
            </a:p>
          </p:txBody>
        </p:sp>
        <p:sp>
          <p:nvSpPr>
            <p:cNvPr id="246" name="Google Shape;246;p39"/>
            <p:cNvSpPr txBox="1"/>
            <p:nvPr/>
          </p:nvSpPr>
          <p:spPr>
            <a:xfrm>
              <a:off x="4154075" y="613225"/>
              <a:ext cx="3000000" cy="564961"/>
            </a:xfrm>
            <a:prstGeom prst="rect">
              <a:avLst/>
            </a:prstGeom>
            <a:noFill/>
            <a:ln>
              <a:noFill/>
            </a:ln>
          </p:spPr>
          <p:txBody>
            <a:bodyPr spcFirstLastPara="1" wrap="square" lIns="91425" tIns="91425" rIns="91425" bIns="91425" anchor="t" anchorCtr="0">
              <a:spAutoFit/>
            </a:bodyPr>
            <a:lstStyle/>
            <a:p>
              <a:pPr algn="ctr" defTabSz="914378">
                <a:defRPr/>
              </a:pPr>
              <a:r>
                <a:rPr lang="en" sz="1275" b="1" i="1" dirty="0">
                  <a:solidFill>
                    <a:srgbClr val="FFFFFF"/>
                  </a:solidFill>
                  <a:latin typeface="Source Sans Pro"/>
                  <a:ea typeface="Source Sans Pro"/>
                  <a:cs typeface="Source Sans Pro"/>
                  <a:sym typeface="Source Sans Pro"/>
                </a:rPr>
                <a:t>ASAP II</a:t>
              </a:r>
              <a:endParaRPr sz="1275" b="1" i="1" dirty="0">
                <a:solidFill>
                  <a:srgbClr val="FFFFFF"/>
                </a:solidFill>
                <a:latin typeface="Source Sans Pro"/>
                <a:ea typeface="Source Sans Pro"/>
                <a:cs typeface="Source Sans Pro"/>
                <a:sym typeface="Source Sans Pro"/>
              </a:endParaRPr>
            </a:p>
            <a:p>
              <a:pPr algn="ctr" defTabSz="914378">
                <a:defRPr/>
              </a:pPr>
              <a:r>
                <a:rPr lang="en" sz="1275" i="1" dirty="0">
                  <a:solidFill>
                    <a:srgbClr val="FFFFFF"/>
                  </a:solidFill>
                  <a:latin typeface="Source Sans Pro"/>
                  <a:ea typeface="Source Sans Pro"/>
                  <a:cs typeface="Source Sans Pro"/>
                  <a:sym typeface="Source Sans Pro"/>
                </a:rPr>
                <a:t>31 de Maio 2022 – 31 Outubro 2024</a:t>
              </a:r>
              <a:endParaRPr lang="en" sz="1275" i="1" dirty="0">
                <a:solidFill>
                  <a:srgbClr val="FFFFFF"/>
                </a:solidFill>
                <a:latin typeface="Source Sans Pro"/>
                <a:ea typeface="Source Sans Pro"/>
              </a:endParaRPr>
            </a:p>
          </p:txBody>
        </p:sp>
      </p:grpSp>
      <p:sp>
        <p:nvSpPr>
          <p:cNvPr id="4" name="Google Shape;385;p56">
            <a:extLst>
              <a:ext uri="{FF2B5EF4-FFF2-40B4-BE49-F238E27FC236}">
                <a16:creationId xmlns:a16="http://schemas.microsoft.com/office/drawing/2014/main" id="{663DA608-9858-77EA-2BF8-44ECADDED580}"/>
              </a:ext>
            </a:extLst>
          </p:cNvPr>
          <p:cNvSpPr/>
          <p:nvPr/>
        </p:nvSpPr>
        <p:spPr>
          <a:xfrm>
            <a:off x="0" y="1"/>
            <a:ext cx="9144000" cy="673202"/>
          </a:xfrm>
          <a:prstGeom prst="rect">
            <a:avLst/>
          </a:prstGeom>
          <a:solidFill>
            <a:srgbClr val="BA0C2F"/>
          </a:solidFill>
          <a:ln>
            <a:noFill/>
          </a:ln>
        </p:spPr>
        <p:txBody>
          <a:bodyPr spcFirstLastPara="1" wrap="square" lIns="68575" tIns="34275" rIns="68575" bIns="34275" anchor="ctr" anchorCtr="0">
            <a:noAutofit/>
          </a:bodyPr>
          <a:lstStyle/>
          <a:p>
            <a:pPr algn="ctr" defTabSz="914355">
              <a:defRPr/>
            </a:pPr>
            <a:endParaRPr lang="en-US" sz="3200" b="1" dirty="0">
              <a:solidFill>
                <a:srgbClr val="FFFFFF"/>
              </a:solidFill>
              <a:latin typeface="Source Sans Pro"/>
              <a:ea typeface="Source Sans Pro"/>
              <a:cs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sp>
        <p:nvSpPr>
          <p:cNvPr id="468" name="Google Shape;468;p22"/>
          <p:cNvSpPr txBox="1">
            <a:spLocks noGrp="1"/>
          </p:cNvSpPr>
          <p:nvPr>
            <p:ph type="title"/>
          </p:nvPr>
        </p:nvSpPr>
        <p:spPr>
          <a:xfrm>
            <a:off x="142925" y="124825"/>
            <a:ext cx="8520600" cy="572700"/>
          </a:xfrm>
          <a:prstGeom prst="rect">
            <a:avLst/>
          </a:prstGeom>
          <a:noFill/>
          <a:ln>
            <a:noFill/>
          </a:ln>
        </p:spPr>
        <p:txBody>
          <a:bodyPr spcFirstLastPara="1" wrap="square" lIns="91425" tIns="91425" rIns="91425" bIns="91425" anchor="b" anchorCtr="0">
            <a:noAutofit/>
          </a:bodyPr>
          <a:lstStyle/>
          <a:p>
            <a:pPr lvl="0" algn="l" rtl="0"/>
            <a:r>
              <a:rPr lang="en" dirty="0">
                <a:solidFill>
                  <a:schemeClr val="dk2"/>
                </a:solidFill>
              </a:rPr>
              <a:t>Modelo de Inventário de </a:t>
            </a:r>
            <a:r>
              <a:rPr lang="en-US" dirty="0">
                <a:solidFill>
                  <a:schemeClr val="dk2"/>
                </a:solidFill>
              </a:rPr>
              <a:t>HRH</a:t>
            </a:r>
            <a:endParaRPr dirty="0">
              <a:solidFill>
                <a:schemeClr val="dk2"/>
              </a:solidFill>
            </a:endParaRPr>
          </a:p>
        </p:txBody>
      </p:sp>
      <p:sp>
        <p:nvSpPr>
          <p:cNvPr id="469" name="Google Shape;469;p22"/>
          <p:cNvSpPr txBox="1"/>
          <p:nvPr/>
        </p:nvSpPr>
        <p:spPr>
          <a:xfrm>
            <a:off x="797700" y="2989125"/>
            <a:ext cx="2497800" cy="1236206"/>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Cover sheet (Folha de Capa)</a:t>
            </a:r>
            <a:r>
              <a:rPr kumimoji="0" lang="pt-BR" sz="12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 - contém questões gerais sobre a unidade operacional, a agência financiadora e os mecanismos de implementação </a:t>
            </a:r>
          </a:p>
        </p:txBody>
      </p:sp>
      <p:sp>
        <p:nvSpPr>
          <p:cNvPr id="470" name="Google Shape;470;p2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30</a:t>
            </a:fld>
            <a:endParaRPr/>
          </a:p>
        </p:txBody>
      </p:sp>
      <p:sp>
        <p:nvSpPr>
          <p:cNvPr id="471" name="Google Shape;471;p22"/>
          <p:cNvSpPr txBox="1"/>
          <p:nvPr/>
        </p:nvSpPr>
        <p:spPr>
          <a:xfrm>
            <a:off x="160563" y="739100"/>
            <a:ext cx="7769400" cy="461700"/>
          </a:xfrm>
          <a:prstGeom prst="rect">
            <a:avLst/>
          </a:prstGeom>
          <a:noFill/>
          <a:ln>
            <a:noFill/>
          </a:ln>
        </p:spPr>
        <p:txBody>
          <a:bodyPr spcFirstLastPara="1" wrap="square" lIns="91425" tIns="91425" rIns="91425" bIns="91425" anchor="t" anchorCtr="0">
            <a:spAutoFit/>
          </a:bodyPr>
          <a:lstStyle/>
          <a:p>
            <a:pPr lvl="0" algn="l" rtl="0">
              <a:buSzPts val="1800"/>
            </a:pPr>
            <a:r>
              <a:rPr lang="pt-BR" sz="1800" dirty="0"/>
              <a:t>O modelo contém três detalhes principais:</a:t>
            </a:r>
            <a:endParaRPr sz="1800" b="0" i="0" u="none" strike="noStrike" cap="none" dirty="0">
              <a:solidFill>
                <a:srgbClr val="000000"/>
              </a:solidFill>
              <a:latin typeface="Arial"/>
              <a:ea typeface="Arial"/>
              <a:cs typeface="Arial"/>
              <a:sym typeface="Arial"/>
            </a:endParaRPr>
          </a:p>
        </p:txBody>
      </p:sp>
      <p:pic>
        <p:nvPicPr>
          <p:cNvPr id="472" name="Google Shape;472;p22"/>
          <p:cNvPicPr preferRelativeResize="0"/>
          <p:nvPr/>
        </p:nvPicPr>
        <p:blipFill rotWithShape="1">
          <a:blip r:embed="rId3">
            <a:alphaModFix/>
          </a:blip>
          <a:srcRect/>
          <a:stretch/>
        </p:blipFill>
        <p:spPr>
          <a:xfrm>
            <a:off x="596002" y="1136675"/>
            <a:ext cx="7614449" cy="1618775"/>
          </a:xfrm>
          <a:prstGeom prst="rect">
            <a:avLst/>
          </a:prstGeom>
          <a:noFill/>
          <a:ln>
            <a:noFill/>
          </a:ln>
        </p:spPr>
      </p:pic>
      <p:sp>
        <p:nvSpPr>
          <p:cNvPr id="473" name="Google Shape;473;p22"/>
          <p:cNvSpPr txBox="1"/>
          <p:nvPr/>
        </p:nvSpPr>
        <p:spPr>
          <a:xfrm>
            <a:off x="3091575" y="3000555"/>
            <a:ext cx="2443200" cy="142087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Lista de Pessoal (Staff list)</a:t>
            </a:r>
            <a:r>
              <a:rPr kumimoji="0" lang="pt-BR" sz="12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 - inclui lista detalhada de perguntas para cada membro do pessoal, incluindo título, modo de contratação, FTE por mês e despesas de pessoal</a:t>
            </a:r>
          </a:p>
        </p:txBody>
      </p:sp>
      <p:sp>
        <p:nvSpPr>
          <p:cNvPr id="474" name="Google Shape;474;p22"/>
          <p:cNvSpPr txBox="1"/>
          <p:nvPr/>
        </p:nvSpPr>
        <p:spPr>
          <a:xfrm>
            <a:off x="5492350" y="2989125"/>
            <a:ext cx="2395200" cy="147729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2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Calculador de FTE  (Equivalencia de Tempo Integral) </a:t>
            </a:r>
            <a:r>
              <a:rPr kumimoji="0" lang="pt-BR" sz="12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 contém uma ferramenta Excel de fácil utilização que calcula a média de FTE por mês para cada membro do pessoal (a utilizar no separador 'Lista de pessoal')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8"/>
        <p:cNvGrpSpPr/>
        <p:nvPr/>
      </p:nvGrpSpPr>
      <p:grpSpPr>
        <a:xfrm>
          <a:off x="0" y="0"/>
          <a:ext cx="0" cy="0"/>
          <a:chOff x="0" y="0"/>
          <a:chExt cx="0" cy="0"/>
        </a:xfrm>
      </p:grpSpPr>
      <p:sp>
        <p:nvSpPr>
          <p:cNvPr id="479" name="Google Shape;479;p23"/>
          <p:cNvSpPr txBox="1">
            <a:spLocks noGrp="1"/>
          </p:cNvSpPr>
          <p:nvPr>
            <p:ph type="title"/>
          </p:nvPr>
        </p:nvSpPr>
        <p:spPr>
          <a:xfrm>
            <a:off x="142925" y="124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Modelo de Inventário de </a:t>
            </a:r>
            <a:r>
              <a:rPr lang="en-US" dirty="0">
                <a:solidFill>
                  <a:schemeClr val="dk2"/>
                </a:solidFill>
              </a:rPr>
              <a:t>HRH</a:t>
            </a:r>
            <a:endParaRPr dirty="0">
              <a:solidFill>
                <a:schemeClr val="dk2"/>
              </a:solidFill>
            </a:endParaRPr>
          </a:p>
        </p:txBody>
      </p:sp>
      <p:sp>
        <p:nvSpPr>
          <p:cNvPr id="480" name="Google Shape;480;p23"/>
          <p:cNvSpPr txBox="1"/>
          <p:nvPr/>
        </p:nvSpPr>
        <p:spPr>
          <a:xfrm>
            <a:off x="797700" y="2989125"/>
            <a:ext cx="2116950" cy="182098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pt-BR" sz="1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Cover sheet (Folha de Capa)</a:t>
            </a:r>
            <a:r>
              <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 - contém questões gerais sobre a unidade operacional, a agência financiadora e os mecanismos de implementação </a:t>
            </a:r>
          </a:p>
        </p:txBody>
      </p:sp>
      <p:sp>
        <p:nvSpPr>
          <p:cNvPr id="481" name="Google Shape;481;p2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31</a:t>
            </a:fld>
            <a:endParaRPr/>
          </a:p>
        </p:txBody>
      </p:sp>
      <p:sp>
        <p:nvSpPr>
          <p:cNvPr id="482" name="Google Shape;482;p23"/>
          <p:cNvSpPr txBox="1"/>
          <p:nvPr/>
        </p:nvSpPr>
        <p:spPr>
          <a:xfrm>
            <a:off x="142925" y="739100"/>
            <a:ext cx="9211235" cy="677078"/>
          </a:xfrm>
          <a:prstGeom prst="rect">
            <a:avLst/>
          </a:prstGeom>
          <a:noFill/>
          <a:ln>
            <a:noFill/>
          </a:ln>
        </p:spPr>
        <p:txBody>
          <a:bodyPr spcFirstLastPara="1" wrap="square" lIns="91425" tIns="91425" rIns="91425" bIns="91425" anchor="t" anchorCtr="0">
            <a:spAutoFit/>
          </a:bodyPr>
          <a:lstStyle/>
          <a:p>
            <a:pPr lvl="0" algn="l" rtl="0">
              <a:buSzPts val="1600"/>
            </a:pPr>
            <a:r>
              <a:rPr lang="pt-BR" sz="1600" dirty="0"/>
              <a:t>Nota: neste conjunto, o nosso foco será sobretudo a descrição dos elementos de dados no separador Lista de Pessoal</a:t>
            </a:r>
            <a:endParaRPr sz="1600" b="0" i="0" u="none" strike="noStrike" cap="none" dirty="0">
              <a:solidFill>
                <a:srgbClr val="000000"/>
              </a:solidFill>
              <a:latin typeface="Arial"/>
              <a:ea typeface="Arial"/>
              <a:cs typeface="Arial"/>
              <a:sym typeface="Arial"/>
            </a:endParaRPr>
          </a:p>
        </p:txBody>
      </p:sp>
      <p:pic>
        <p:nvPicPr>
          <p:cNvPr id="483" name="Google Shape;483;p23"/>
          <p:cNvPicPr preferRelativeResize="0"/>
          <p:nvPr/>
        </p:nvPicPr>
        <p:blipFill rotWithShape="1">
          <a:blip r:embed="rId3">
            <a:alphaModFix/>
          </a:blip>
          <a:srcRect/>
          <a:stretch/>
        </p:blipFill>
        <p:spPr>
          <a:xfrm>
            <a:off x="596002" y="1136675"/>
            <a:ext cx="7614449" cy="1618775"/>
          </a:xfrm>
          <a:prstGeom prst="rect">
            <a:avLst/>
          </a:prstGeom>
          <a:noFill/>
          <a:ln>
            <a:noFill/>
          </a:ln>
        </p:spPr>
      </p:pic>
      <p:sp>
        <p:nvSpPr>
          <p:cNvPr id="484" name="Google Shape;484;p23"/>
          <p:cNvSpPr txBox="1"/>
          <p:nvPr/>
        </p:nvSpPr>
        <p:spPr>
          <a:xfrm>
            <a:off x="3091574" y="2989125"/>
            <a:ext cx="2567025" cy="160553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1000"/>
              </a:spcAft>
              <a:buClr>
                <a:srgbClr val="000000"/>
              </a:buClr>
              <a:buSzTx/>
              <a:buFont typeface="Arial"/>
              <a:buNone/>
              <a:tabLst/>
              <a:defRPr/>
            </a:pPr>
            <a:r>
              <a:rPr kumimoji="0" lang="pt-BR" sz="1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Lista de Pessoal (Staff list)</a:t>
            </a:r>
            <a:r>
              <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 - inclui lista detalhada de perguntas para cada membro do pessoal, incluindo título, modo de contratação, FTE por mês e despesas de pessoal</a:t>
            </a:r>
          </a:p>
        </p:txBody>
      </p:sp>
      <p:sp>
        <p:nvSpPr>
          <p:cNvPr id="485" name="Google Shape;485;p23"/>
          <p:cNvSpPr txBox="1"/>
          <p:nvPr/>
        </p:nvSpPr>
        <p:spPr>
          <a:xfrm>
            <a:off x="5589374" y="2995020"/>
            <a:ext cx="2395200" cy="212362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1"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Calculador de FTE  (Equivalencia de Tempo Integral) </a:t>
            </a:r>
            <a:r>
              <a:rPr kumimoji="0" lang="pt-BR" sz="1400" b="0" i="0" u="none" strike="noStrike" kern="0" cap="none" spc="0" normalizeH="0" baseline="0" noProof="0" dirty="0">
                <a:ln>
                  <a:noFill/>
                </a:ln>
                <a:solidFill>
                  <a:srgbClr val="000000"/>
                </a:solidFill>
                <a:effectLst/>
                <a:uLnTx/>
                <a:uFillTx/>
                <a:latin typeface="Source Sans Pro"/>
                <a:ea typeface="Source Sans Pro"/>
                <a:cs typeface="Source Sans Pro"/>
                <a:sym typeface="Source Sans Pro"/>
              </a:rPr>
              <a:t>- contém uma ferramenta Excel de fácil utilização que calcula a média de FTE por mês para cada membro do pessoal (a utilizar no separador 'Lista de pessoal')</a:t>
            </a:r>
          </a:p>
        </p:txBody>
      </p:sp>
      <p:sp>
        <p:nvSpPr>
          <p:cNvPr id="486" name="Google Shape;486;p23"/>
          <p:cNvSpPr/>
          <p:nvPr/>
        </p:nvSpPr>
        <p:spPr>
          <a:xfrm>
            <a:off x="3037725" y="1200800"/>
            <a:ext cx="2497800" cy="3453600"/>
          </a:xfrm>
          <a:prstGeom prst="rect">
            <a:avLst/>
          </a:prstGeom>
          <a:noFill/>
          <a:ln w="19050" cap="flat" cmpd="sng">
            <a:solidFill>
              <a:schemeClr val="lt2"/>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0"/>
        <p:cNvGrpSpPr/>
        <p:nvPr/>
      </p:nvGrpSpPr>
      <p:grpSpPr>
        <a:xfrm>
          <a:off x="0" y="0"/>
          <a:ext cx="0" cy="0"/>
          <a:chOff x="0" y="0"/>
          <a:chExt cx="0" cy="0"/>
        </a:xfrm>
      </p:grpSpPr>
      <p:sp>
        <p:nvSpPr>
          <p:cNvPr id="491" name="Google Shape;491;p24"/>
          <p:cNvSpPr txBox="1">
            <a:spLocks noGrp="1"/>
          </p:cNvSpPr>
          <p:nvPr>
            <p:ph type="title"/>
          </p:nvPr>
        </p:nvSpPr>
        <p:spPr>
          <a:xfrm>
            <a:off x="173825" y="122125"/>
            <a:ext cx="8520600" cy="87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Visão geral do modelo: tab Folha de capa</a:t>
            </a:r>
            <a:endParaRPr dirty="0">
              <a:solidFill>
                <a:schemeClr val="dk2"/>
              </a:solidFill>
            </a:endParaRPr>
          </a:p>
          <a:p>
            <a:pPr marL="0" lvl="0" indent="0" algn="l" rtl="0">
              <a:lnSpc>
                <a:spcPct val="100000"/>
              </a:lnSpc>
              <a:spcBef>
                <a:spcPts val="0"/>
              </a:spcBef>
              <a:spcAft>
                <a:spcPts val="0"/>
              </a:spcAft>
              <a:buSzPts val="1400"/>
              <a:buNone/>
            </a:pPr>
            <a:endParaRPr dirty="0">
              <a:solidFill>
                <a:schemeClr val="dk1"/>
              </a:solidFill>
            </a:endParaRPr>
          </a:p>
        </p:txBody>
      </p:sp>
      <p:sp>
        <p:nvSpPr>
          <p:cNvPr id="492" name="Google Shape;492;p24"/>
          <p:cNvSpPr txBox="1"/>
          <p:nvPr/>
        </p:nvSpPr>
        <p:spPr>
          <a:xfrm>
            <a:off x="409600" y="2808650"/>
            <a:ext cx="8520600" cy="2102597"/>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500"/>
              </a:spcBef>
              <a:spcAft>
                <a:spcPts val="0"/>
              </a:spcAft>
              <a:buClr>
                <a:srgbClr val="000000"/>
              </a:buClr>
              <a:buSzPts val="1400"/>
              <a:buFont typeface="Arial"/>
              <a:buNone/>
            </a:pPr>
            <a:r>
              <a:rPr lang="pt-BR" sz="1100" b="0" i="0" u="none" strike="noStrike" cap="none" dirty="0">
                <a:solidFill>
                  <a:schemeClr val="dk1"/>
                </a:solidFill>
                <a:latin typeface="Arial"/>
                <a:ea typeface="Arial"/>
                <a:cs typeface="Arial"/>
                <a:sym typeface="Arial"/>
              </a:rPr>
              <a:t>O primeiro tab contém campos de dados solicitando:</a:t>
            </a:r>
          </a:p>
          <a:p>
            <a:pPr marL="171450" marR="0" lvl="0" indent="-171450" algn="l" rtl="0">
              <a:lnSpc>
                <a:spcPct val="90000"/>
              </a:lnSpc>
              <a:spcBef>
                <a:spcPts val="500"/>
              </a:spcBef>
              <a:spcAft>
                <a:spcPts val="0"/>
              </a:spcAft>
              <a:buClr>
                <a:srgbClr val="000000"/>
              </a:buClr>
              <a:buSzPts val="1400"/>
              <a:buFont typeface="Arial" panose="020B0604020202020204" pitchFamily="34" charset="0"/>
              <a:buChar char="•"/>
            </a:pPr>
            <a:r>
              <a:rPr lang="pt-BR" sz="1100" b="0" i="0" u="none" strike="noStrike" cap="none" dirty="0">
                <a:solidFill>
                  <a:schemeClr val="dk1"/>
                </a:solidFill>
                <a:latin typeface="Arial"/>
                <a:ea typeface="Arial"/>
                <a:cs typeface="Arial"/>
                <a:sym typeface="Arial"/>
              </a:rPr>
              <a:t>Informações exclusivas sobre o MI, como nome e ID do Mecanismo</a:t>
            </a:r>
          </a:p>
          <a:p>
            <a:pPr marL="171450" marR="0" lvl="0" indent="-171450" algn="l" rtl="0">
              <a:lnSpc>
                <a:spcPct val="90000"/>
              </a:lnSpc>
              <a:spcBef>
                <a:spcPts val="500"/>
              </a:spcBef>
              <a:spcAft>
                <a:spcPts val="0"/>
              </a:spcAft>
              <a:buClr>
                <a:srgbClr val="000000"/>
              </a:buClr>
              <a:buSzPts val="1400"/>
              <a:buFont typeface="Arial" panose="020B0604020202020204" pitchFamily="34" charset="0"/>
              <a:buChar char="•"/>
            </a:pPr>
            <a:r>
              <a:rPr lang="pt-BR" sz="1100" b="0" i="0" u="none" strike="noStrike" cap="none" dirty="0">
                <a:solidFill>
                  <a:schemeClr val="dk1"/>
                </a:solidFill>
                <a:latin typeface="Arial"/>
                <a:ea typeface="Arial"/>
                <a:cs typeface="Arial"/>
                <a:sym typeface="Arial"/>
              </a:rPr>
              <a:t>Nome da organização parceira principal (prime)</a:t>
            </a:r>
          </a:p>
          <a:p>
            <a:pPr marL="171450" marR="0" lvl="0" indent="-171450" algn="l" rtl="0">
              <a:lnSpc>
                <a:spcPct val="90000"/>
              </a:lnSpc>
              <a:spcBef>
                <a:spcPts val="500"/>
              </a:spcBef>
              <a:spcAft>
                <a:spcPts val="0"/>
              </a:spcAft>
              <a:buClr>
                <a:srgbClr val="000000"/>
              </a:buClr>
              <a:buSzPts val="1400"/>
              <a:buFont typeface="Arial" panose="020B0604020202020204" pitchFamily="34" charset="0"/>
              <a:buChar char="•"/>
            </a:pPr>
            <a:r>
              <a:rPr lang="pt-BR" sz="1100" b="0" i="0" u="none" strike="noStrike" cap="none" dirty="0">
                <a:solidFill>
                  <a:schemeClr val="dk1"/>
                </a:solidFill>
                <a:latin typeface="Arial"/>
                <a:ea typeface="Arial"/>
                <a:cs typeface="Arial"/>
                <a:sym typeface="Arial"/>
              </a:rPr>
              <a:t>Nome da pessoa no PI principal que pode ser contactada para questões de acompanhamento relativas aos dados apresentados</a:t>
            </a:r>
          </a:p>
          <a:p>
            <a:pPr marL="171450" marR="0" lvl="0" indent="-171450" algn="l" rtl="0">
              <a:lnSpc>
                <a:spcPct val="90000"/>
              </a:lnSpc>
              <a:spcBef>
                <a:spcPts val="500"/>
              </a:spcBef>
              <a:spcAft>
                <a:spcPts val="0"/>
              </a:spcAft>
              <a:buClr>
                <a:srgbClr val="000000"/>
              </a:buClr>
              <a:buSzPts val="1400"/>
              <a:buFont typeface="Arial" panose="020B0604020202020204" pitchFamily="34" charset="0"/>
              <a:buChar char="•"/>
            </a:pPr>
            <a:r>
              <a:rPr lang="pt-BR" sz="1100" b="0" i="0" u="none" strike="noStrike" cap="none" dirty="0">
                <a:solidFill>
                  <a:schemeClr val="dk1"/>
                </a:solidFill>
                <a:latin typeface="Arial"/>
                <a:ea typeface="Arial"/>
                <a:cs typeface="Arial"/>
                <a:sym typeface="Arial"/>
              </a:rPr>
              <a:t>O identificador único de entidade (UEI) do parceiro principal. Os utilizadores devem acrescentar "111111111" se não for conhecido, e introduzir "99999999" se o IP não for obrigado a ter um</a:t>
            </a:r>
          </a:p>
          <a:p>
            <a:pPr marL="171450" marR="0" lvl="0" indent="-171450" algn="l" rtl="0">
              <a:lnSpc>
                <a:spcPct val="90000"/>
              </a:lnSpc>
              <a:spcBef>
                <a:spcPts val="500"/>
              </a:spcBef>
              <a:spcAft>
                <a:spcPts val="0"/>
              </a:spcAft>
              <a:buClr>
                <a:srgbClr val="000000"/>
              </a:buClr>
              <a:buSzPts val="1400"/>
              <a:buFont typeface="Arial" panose="020B0604020202020204" pitchFamily="34" charset="0"/>
              <a:buChar char="•"/>
            </a:pPr>
            <a:r>
              <a:rPr lang="pt-BR" sz="1100" b="0" i="0" u="none" strike="noStrike" cap="none" dirty="0">
                <a:solidFill>
                  <a:schemeClr val="dk1"/>
                </a:solidFill>
                <a:latin typeface="Arial"/>
                <a:ea typeface="Arial"/>
                <a:cs typeface="Arial"/>
                <a:sym typeface="Arial"/>
              </a:rPr>
              <a:t>Lista completa dos sub-IPs que foram contratados pela organização parceira principal</a:t>
            </a:r>
          </a:p>
          <a:p>
            <a:pPr marL="0" marR="0" lvl="0" indent="0" algn="l" rtl="0">
              <a:lnSpc>
                <a:spcPct val="100000"/>
              </a:lnSpc>
              <a:spcBef>
                <a:spcPts val="1000"/>
              </a:spcBef>
              <a:spcAft>
                <a:spcPts val="0"/>
              </a:spcAft>
              <a:buClr>
                <a:srgbClr val="000000"/>
              </a:buClr>
              <a:buSzPts val="1400"/>
              <a:buFont typeface="Arial"/>
              <a:buNone/>
            </a:pPr>
            <a:r>
              <a:rPr lang="pt-BR" sz="1100" b="0" i="0" u="none" strike="noStrike" cap="none" dirty="0">
                <a:solidFill>
                  <a:schemeClr val="dk1"/>
                </a:solidFill>
                <a:latin typeface="Arial"/>
                <a:ea typeface="Arial"/>
                <a:cs typeface="Arial"/>
                <a:sym typeface="Arial"/>
              </a:rPr>
              <a:t>Estes elementos devem ser preenchidos pelo Prime para a  submissão final do modelo no aplicativo DATIM. Os sub-recipientess podem optar por preencher este tab, mas apenas o modelo consolidado com informações do Prime será submetida no DATIM</a:t>
            </a:r>
          </a:p>
        </p:txBody>
      </p:sp>
      <p:sp>
        <p:nvSpPr>
          <p:cNvPr id="493" name="Google Shape;493;p24"/>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32</a:t>
            </a:fld>
            <a:endParaRPr/>
          </a:p>
        </p:txBody>
      </p:sp>
      <p:pic>
        <p:nvPicPr>
          <p:cNvPr id="494" name="Google Shape;494;p24"/>
          <p:cNvPicPr preferRelativeResize="0"/>
          <p:nvPr/>
        </p:nvPicPr>
        <p:blipFill rotWithShape="1">
          <a:blip r:embed="rId3">
            <a:alphaModFix/>
          </a:blip>
          <a:srcRect/>
          <a:stretch/>
        </p:blipFill>
        <p:spPr>
          <a:xfrm>
            <a:off x="409601" y="637901"/>
            <a:ext cx="6006100" cy="21356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8"/>
        <p:cNvGrpSpPr/>
        <p:nvPr/>
      </p:nvGrpSpPr>
      <p:grpSpPr>
        <a:xfrm>
          <a:off x="0" y="0"/>
          <a:ext cx="0" cy="0"/>
          <a:chOff x="0" y="0"/>
          <a:chExt cx="0" cy="0"/>
        </a:xfrm>
      </p:grpSpPr>
      <p:sp>
        <p:nvSpPr>
          <p:cNvPr id="499" name="Google Shape;499;p25"/>
          <p:cNvSpPr txBox="1">
            <a:spLocks noGrp="1"/>
          </p:cNvSpPr>
          <p:nvPr>
            <p:ph type="title"/>
          </p:nvPr>
        </p:nvSpPr>
        <p:spPr>
          <a:xfrm>
            <a:off x="152400" y="-172200"/>
            <a:ext cx="8520600" cy="858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US" b="0" dirty="0" err="1">
                <a:solidFill>
                  <a:schemeClr val="dk2"/>
                </a:solidFill>
                <a:latin typeface="Source Sans Pro SemiBold"/>
                <a:ea typeface="Source Sans Pro SemiBold"/>
                <a:cs typeface="Source Sans Pro SemiBold"/>
                <a:sym typeface="Source Sans Pro SemiBold"/>
              </a:rPr>
              <a:t>Visão</a:t>
            </a:r>
            <a:r>
              <a:rPr lang="en-US" b="0" dirty="0">
                <a:solidFill>
                  <a:schemeClr val="dk2"/>
                </a:solidFill>
                <a:latin typeface="Source Sans Pro SemiBold"/>
                <a:ea typeface="Source Sans Pro SemiBold"/>
                <a:cs typeface="Source Sans Pro SemiBold"/>
                <a:sym typeface="Source Sans Pro SemiBold"/>
              </a:rPr>
              <a:t> Geral do </a:t>
            </a:r>
            <a:r>
              <a:rPr lang="en-US" b="0" dirty="0" err="1">
                <a:solidFill>
                  <a:schemeClr val="dk2"/>
                </a:solidFill>
                <a:latin typeface="Source Sans Pro SemiBold"/>
                <a:ea typeface="Source Sans Pro SemiBold"/>
                <a:cs typeface="Source Sans Pro SemiBold"/>
                <a:sym typeface="Source Sans Pro SemiBold"/>
              </a:rPr>
              <a:t>Modelo</a:t>
            </a:r>
            <a:r>
              <a:rPr lang="en-US" b="0" dirty="0">
                <a:solidFill>
                  <a:schemeClr val="dk2"/>
                </a:solidFill>
                <a:latin typeface="Source Sans Pro SemiBold"/>
                <a:ea typeface="Source Sans Pro SemiBold"/>
                <a:cs typeface="Source Sans Pro SemiBold"/>
                <a:sym typeface="Source Sans Pro SemiBold"/>
              </a:rPr>
              <a:t> </a:t>
            </a:r>
            <a:r>
              <a:rPr lang="en" b="0" dirty="0">
                <a:solidFill>
                  <a:schemeClr val="accent1"/>
                </a:solidFill>
                <a:latin typeface="Source Sans Pro SemiBold"/>
                <a:ea typeface="Source Sans Pro SemiBold"/>
                <a:cs typeface="Source Sans Pro SemiBold"/>
                <a:sym typeface="Source Sans Pro SemiBold"/>
              </a:rPr>
              <a:t>: </a:t>
            </a:r>
            <a:r>
              <a:rPr lang="en" b="0" i="1" dirty="0">
                <a:solidFill>
                  <a:schemeClr val="accent1"/>
                </a:solidFill>
                <a:latin typeface="Source Sans Pro SemiBold"/>
                <a:ea typeface="Source Sans Pro SemiBold"/>
                <a:cs typeface="Source Sans Pro SemiBold"/>
                <a:sym typeface="Source Sans Pro SemiBold"/>
              </a:rPr>
              <a:t>Tab StaffList </a:t>
            </a:r>
            <a:r>
              <a:rPr lang="en" b="0" dirty="0">
                <a:solidFill>
                  <a:schemeClr val="accent1"/>
                </a:solidFill>
                <a:latin typeface="Source Sans Pro SemiBold"/>
                <a:ea typeface="Source Sans Pro SemiBold"/>
                <a:cs typeface="Source Sans Pro SemiBold"/>
                <a:sym typeface="Source Sans Pro SemiBold"/>
              </a:rPr>
              <a:t>(Lista de Pessoal)</a:t>
            </a:r>
            <a:endParaRPr dirty="0">
              <a:solidFill>
                <a:schemeClr val="dk1"/>
              </a:solidFill>
            </a:endParaRPr>
          </a:p>
        </p:txBody>
      </p:sp>
      <p:sp>
        <p:nvSpPr>
          <p:cNvPr id="500" name="Google Shape;500;p25"/>
          <p:cNvSpPr txBox="1"/>
          <p:nvPr/>
        </p:nvSpPr>
        <p:spPr>
          <a:xfrm>
            <a:off x="4448700" y="3739400"/>
            <a:ext cx="2205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1" name="Google Shape;501;p25"/>
          <p:cNvSpPr txBox="1"/>
          <p:nvPr/>
        </p:nvSpPr>
        <p:spPr>
          <a:xfrm>
            <a:off x="445650" y="2993775"/>
            <a:ext cx="8346000" cy="1834831"/>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500"/>
              </a:spcBef>
              <a:spcAft>
                <a:spcPts val="0"/>
              </a:spcAft>
              <a:buClr>
                <a:srgbClr val="000000"/>
              </a:buClr>
              <a:buSzPts val="1600"/>
              <a:buFont typeface="Arial"/>
              <a:buNone/>
            </a:pPr>
            <a:r>
              <a:rPr lang="en" sz="1600" b="0" i="0" u="none" strike="noStrike" cap="none" dirty="0">
                <a:solidFill>
                  <a:schemeClr val="dk1"/>
                </a:solidFill>
                <a:latin typeface="Arial"/>
                <a:ea typeface="Arial"/>
                <a:cs typeface="Arial"/>
                <a:sym typeface="Arial"/>
              </a:rPr>
              <a:t>O segundo separador é onde os dados sobre a equipa individual são inseridos:</a:t>
            </a:r>
            <a:endParaRPr sz="1600" b="0" i="0" u="none" strike="noStrike" cap="none" dirty="0">
              <a:solidFill>
                <a:schemeClr val="dk1"/>
              </a:solidFill>
              <a:latin typeface="Arial"/>
              <a:ea typeface="Arial"/>
              <a:cs typeface="Arial"/>
              <a:sym typeface="Arial"/>
            </a:endParaRPr>
          </a:p>
          <a:p>
            <a:pPr marL="457200" marR="0" lvl="0" indent="-330200" algn="l" rtl="0">
              <a:lnSpc>
                <a:spcPct val="90000"/>
              </a:lnSpc>
              <a:spcBef>
                <a:spcPts val="500"/>
              </a:spcBef>
              <a:spcAft>
                <a:spcPts val="0"/>
              </a:spcAft>
              <a:buClr>
                <a:schemeClr val="dk1"/>
              </a:buClr>
              <a:buSzPts val="1600"/>
              <a:buFont typeface="Arial"/>
              <a:buChar char="●"/>
            </a:pPr>
            <a:r>
              <a:rPr lang="pt-BR" sz="1600" b="1" i="0" u="none" strike="noStrike" cap="none" dirty="0">
                <a:solidFill>
                  <a:schemeClr val="dk1"/>
                </a:solidFill>
                <a:latin typeface="Arial"/>
                <a:ea typeface="Arial"/>
                <a:cs typeface="Arial"/>
                <a:sym typeface="Arial"/>
              </a:rPr>
              <a:t>Preenchimento numa linha por cada membro da equipe</a:t>
            </a:r>
          </a:p>
          <a:p>
            <a:pPr marL="457200" marR="0" lvl="0" indent="-330200" algn="l" rtl="0">
              <a:lnSpc>
                <a:spcPct val="90000"/>
              </a:lnSpc>
              <a:spcBef>
                <a:spcPts val="500"/>
              </a:spcBef>
              <a:spcAft>
                <a:spcPts val="0"/>
              </a:spcAft>
              <a:buClr>
                <a:schemeClr val="dk1"/>
              </a:buClr>
              <a:buSzPts val="1600"/>
              <a:buFont typeface="Arial"/>
              <a:buChar char="●"/>
            </a:pPr>
            <a:r>
              <a:rPr lang="pt-BR" sz="1600" i="0" u="none" strike="noStrike" cap="none" dirty="0">
                <a:solidFill>
                  <a:schemeClr val="dk1"/>
                </a:solidFill>
                <a:latin typeface="Arial"/>
                <a:ea typeface="Arial"/>
                <a:cs typeface="Arial"/>
                <a:sym typeface="Arial"/>
              </a:rPr>
              <a:t>Deve preencher todos os campos (com excepção da hierarquia DATIM (azul), número de registo e comentários, ver slides posteriores)</a:t>
            </a:r>
          </a:p>
          <a:p>
            <a:pPr marL="457200" marR="0" lvl="0" indent="-330200" algn="l" rtl="0">
              <a:lnSpc>
                <a:spcPct val="90000"/>
              </a:lnSpc>
              <a:spcBef>
                <a:spcPts val="500"/>
              </a:spcBef>
              <a:spcAft>
                <a:spcPts val="0"/>
              </a:spcAft>
              <a:buClr>
                <a:schemeClr val="dk1"/>
              </a:buClr>
              <a:buSzPts val="1600"/>
              <a:buFont typeface="Arial"/>
              <a:buChar char="●"/>
            </a:pPr>
            <a:r>
              <a:rPr lang="pt-BR" sz="1600" i="0" u="none" strike="noStrike" cap="none" dirty="0">
                <a:solidFill>
                  <a:schemeClr val="dk1"/>
                </a:solidFill>
                <a:latin typeface="Arial"/>
                <a:ea typeface="Arial"/>
                <a:cs typeface="Arial"/>
                <a:sym typeface="Arial"/>
              </a:rPr>
              <a:t>Escolha apenas opções da lista suspensa, não escreva no texto</a:t>
            </a:r>
          </a:p>
          <a:p>
            <a:pPr marL="457200" marR="0" lvl="0" indent="-330200" algn="l" rtl="0">
              <a:lnSpc>
                <a:spcPct val="90000"/>
              </a:lnSpc>
              <a:spcBef>
                <a:spcPts val="500"/>
              </a:spcBef>
              <a:spcAft>
                <a:spcPts val="0"/>
              </a:spcAft>
              <a:buClr>
                <a:schemeClr val="dk1"/>
              </a:buClr>
              <a:buSzPts val="1600"/>
              <a:buFont typeface="Arial"/>
              <a:buChar char="●"/>
            </a:pPr>
            <a:r>
              <a:rPr lang="pt-BR" sz="1600" i="0" u="none" strike="noStrike" cap="none" dirty="0">
                <a:solidFill>
                  <a:schemeClr val="dk1"/>
                </a:solidFill>
                <a:latin typeface="Arial"/>
                <a:ea typeface="Arial"/>
                <a:cs typeface="Arial"/>
                <a:sym typeface="Arial"/>
              </a:rPr>
              <a:t>Não modifique o modelo</a:t>
            </a:r>
          </a:p>
        </p:txBody>
      </p:sp>
      <p:sp>
        <p:nvSpPr>
          <p:cNvPr id="502" name="Google Shape;502;p25"/>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33</a:t>
            </a:fld>
            <a:endParaRPr/>
          </a:p>
        </p:txBody>
      </p:sp>
      <p:pic>
        <p:nvPicPr>
          <p:cNvPr id="503" name="Google Shape;503;p25"/>
          <p:cNvPicPr preferRelativeResize="0"/>
          <p:nvPr/>
        </p:nvPicPr>
        <p:blipFill>
          <a:blip r:embed="rId3">
            <a:alphaModFix/>
          </a:blip>
          <a:stretch>
            <a:fillRect/>
          </a:stretch>
        </p:blipFill>
        <p:spPr>
          <a:xfrm>
            <a:off x="152400" y="704300"/>
            <a:ext cx="8839199" cy="894987"/>
          </a:xfrm>
          <a:prstGeom prst="rect">
            <a:avLst/>
          </a:prstGeom>
          <a:noFill/>
          <a:ln>
            <a:noFill/>
          </a:ln>
        </p:spPr>
      </p:pic>
      <p:pic>
        <p:nvPicPr>
          <p:cNvPr id="504" name="Google Shape;504;p25"/>
          <p:cNvPicPr preferRelativeResize="0"/>
          <p:nvPr/>
        </p:nvPicPr>
        <p:blipFill>
          <a:blip r:embed="rId4">
            <a:alphaModFix/>
          </a:blip>
          <a:stretch>
            <a:fillRect/>
          </a:stretch>
        </p:blipFill>
        <p:spPr>
          <a:xfrm>
            <a:off x="152400" y="1920499"/>
            <a:ext cx="8839197" cy="898581"/>
          </a:xfrm>
          <a:prstGeom prst="rect">
            <a:avLst/>
          </a:prstGeom>
          <a:noFill/>
          <a:ln>
            <a:noFill/>
          </a:ln>
        </p:spPr>
      </p:pic>
      <p:sp>
        <p:nvSpPr>
          <p:cNvPr id="505" name="Google Shape;505;p25"/>
          <p:cNvSpPr/>
          <p:nvPr/>
        </p:nvSpPr>
        <p:spPr>
          <a:xfrm>
            <a:off x="2217850" y="668500"/>
            <a:ext cx="715800" cy="11088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6" name="Google Shape;506;p25"/>
          <p:cNvSpPr/>
          <p:nvPr/>
        </p:nvSpPr>
        <p:spPr>
          <a:xfrm>
            <a:off x="4616525" y="704300"/>
            <a:ext cx="1313400" cy="11088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7" name="Google Shape;507;p25"/>
          <p:cNvSpPr/>
          <p:nvPr/>
        </p:nvSpPr>
        <p:spPr>
          <a:xfrm>
            <a:off x="5929925" y="704300"/>
            <a:ext cx="548700" cy="11088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8" name="Google Shape;508;p25"/>
          <p:cNvSpPr/>
          <p:nvPr/>
        </p:nvSpPr>
        <p:spPr>
          <a:xfrm>
            <a:off x="4105325" y="704300"/>
            <a:ext cx="511200" cy="11088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2"/>
        <p:cNvGrpSpPr/>
        <p:nvPr/>
      </p:nvGrpSpPr>
      <p:grpSpPr>
        <a:xfrm>
          <a:off x="0" y="0"/>
          <a:ext cx="0" cy="0"/>
          <a:chOff x="0" y="0"/>
          <a:chExt cx="0" cy="0"/>
        </a:xfrm>
      </p:grpSpPr>
      <p:sp>
        <p:nvSpPr>
          <p:cNvPr id="513" name="Google Shape;513;p26"/>
          <p:cNvSpPr txBox="1">
            <a:spLocks noGrp="1"/>
          </p:cNvSpPr>
          <p:nvPr>
            <p:ph type="title"/>
          </p:nvPr>
        </p:nvSpPr>
        <p:spPr>
          <a:xfrm>
            <a:off x="159300" y="0"/>
            <a:ext cx="8791500" cy="78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Ordem das perguntas e elementos de dados correspondentes no</a:t>
            </a:r>
            <a:r>
              <a:rPr lang="en" i="1" dirty="0">
                <a:solidFill>
                  <a:schemeClr val="dk2"/>
                </a:solidFill>
              </a:rPr>
              <a:t> separador lista de funcionarios</a:t>
            </a:r>
            <a:endParaRPr dirty="0">
              <a:solidFill>
                <a:schemeClr val="dk2"/>
              </a:solidFill>
            </a:endParaRPr>
          </a:p>
        </p:txBody>
      </p:sp>
      <p:sp>
        <p:nvSpPr>
          <p:cNvPr id="514" name="Google Shape;514;p26"/>
          <p:cNvSpPr txBox="1"/>
          <p:nvPr/>
        </p:nvSpPr>
        <p:spPr>
          <a:xfrm>
            <a:off x="384550" y="660050"/>
            <a:ext cx="8227800" cy="4247286"/>
          </a:xfrm>
          <a:prstGeom prst="rect">
            <a:avLst/>
          </a:prstGeom>
          <a:noFill/>
          <a:ln>
            <a:noFill/>
          </a:ln>
        </p:spPr>
        <p:txBody>
          <a:bodyPr spcFirstLastPara="1" wrap="square" lIns="91425" tIns="91425" rIns="91425" bIns="91425" anchor="t" anchorCtr="0">
            <a:spAutoFit/>
          </a:bodyPr>
          <a:lstStyle/>
          <a:p>
            <a:pPr marL="457200" marR="0" lvl="0" indent="-311150" algn="l" rtl="0">
              <a:lnSpc>
                <a:spcPct val="100000"/>
              </a:lnSpc>
              <a:spcBef>
                <a:spcPts val="0"/>
              </a:spcBef>
              <a:spcAft>
                <a:spcPts val="0"/>
              </a:spcAft>
              <a:buClr>
                <a:srgbClr val="000000"/>
              </a:buClr>
              <a:buSzPts val="1300"/>
              <a:buFont typeface="Arial"/>
              <a:buAutoNum type="arabicPeriod"/>
            </a:pPr>
            <a:r>
              <a:rPr lang="en" sz="1200" b="0" i="0" u="none" strike="noStrike" cap="none" dirty="0">
                <a:solidFill>
                  <a:srgbClr val="000000"/>
                </a:solidFill>
                <a:sym typeface="Arial"/>
              </a:rPr>
              <a:t>Número de registo - opcional</a:t>
            </a:r>
            <a:endParaRPr sz="1200" b="0" i="0" u="none" strike="noStrike" cap="none" dirty="0">
              <a:solidFill>
                <a:srgbClr val="000000"/>
              </a:solidFill>
              <a:sym typeface="Arial"/>
            </a:endParaRPr>
          </a:p>
          <a:p>
            <a:pPr marL="457200" marR="0" lvl="0" indent="-311150" algn="l" rtl="0">
              <a:lnSpc>
                <a:spcPct val="100000"/>
              </a:lnSpc>
              <a:spcBef>
                <a:spcPts val="0"/>
              </a:spcBef>
              <a:spcAft>
                <a:spcPts val="0"/>
              </a:spcAft>
              <a:buClr>
                <a:srgbClr val="000000"/>
              </a:buClr>
              <a:buSzPts val="1300"/>
              <a:buFont typeface="Arial"/>
              <a:buAutoNum type="arabicPeriod"/>
            </a:pPr>
            <a:r>
              <a:rPr lang="en" sz="1200" b="0" i="0" u="none" strike="noStrike" cap="none" dirty="0">
                <a:solidFill>
                  <a:srgbClr val="000000"/>
                </a:solidFill>
                <a:sym typeface="Arial"/>
              </a:rPr>
              <a:t>Empregado através de Prime ou Sub IP</a:t>
            </a:r>
            <a:endParaRPr sz="1200" b="0" i="0" u="none" strike="noStrike" cap="none" dirty="0">
              <a:solidFill>
                <a:srgbClr val="000000"/>
              </a:solidFill>
              <a:sym typeface="Arial"/>
            </a:endParaRPr>
          </a:p>
          <a:p>
            <a:pPr marL="457200" marR="0" lvl="0" indent="-311150" algn="l" rtl="0">
              <a:lnSpc>
                <a:spcPct val="100000"/>
              </a:lnSpc>
              <a:spcBef>
                <a:spcPts val="0"/>
              </a:spcBef>
              <a:spcAft>
                <a:spcPts val="0"/>
              </a:spcAft>
              <a:buClr>
                <a:schemeClr val="dk1"/>
              </a:buClr>
              <a:buSzPts val="1300"/>
              <a:buFont typeface="Arial"/>
              <a:buAutoNum type="arabicPeriod"/>
            </a:pPr>
            <a:r>
              <a:rPr lang="en" sz="1200" b="0" i="0" u="none" strike="noStrike" cap="none" dirty="0">
                <a:solidFill>
                  <a:schemeClr val="dk1"/>
                </a:solidFill>
                <a:sym typeface="Arial"/>
              </a:rPr>
              <a:t>Se for Sub, selecione o nome IP</a:t>
            </a:r>
            <a:endParaRPr sz="1200" b="0" i="0" u="none" strike="noStrike" cap="none" dirty="0">
              <a:solidFill>
                <a:schemeClr val="dk1"/>
              </a:solidFill>
              <a:sym typeface="Arial"/>
            </a:endParaRPr>
          </a:p>
          <a:p>
            <a:pPr marL="457200" marR="0" lvl="0" indent="-311150" algn="l" rtl="0">
              <a:lnSpc>
                <a:spcPct val="100000"/>
              </a:lnSpc>
              <a:spcBef>
                <a:spcPts val="0"/>
              </a:spcBef>
              <a:spcAft>
                <a:spcPts val="0"/>
              </a:spcAft>
              <a:buClr>
                <a:schemeClr val="dk1"/>
              </a:buClr>
              <a:buSzPts val="1300"/>
              <a:buFont typeface="Arial"/>
              <a:buAutoNum type="arabicPeriod"/>
            </a:pPr>
            <a:r>
              <a:rPr lang="en" sz="1200" b="0" i="0" u="none" strike="noStrike" cap="none" dirty="0">
                <a:solidFill>
                  <a:schemeClr val="dk1"/>
                </a:solidFill>
                <a:sym typeface="Arial"/>
              </a:rPr>
              <a:t>Género</a:t>
            </a:r>
            <a:endParaRPr sz="1200" b="0" i="0" u="none" strike="noStrike" cap="none" dirty="0">
              <a:solidFill>
                <a:schemeClr val="dk1"/>
              </a:solidFill>
              <a:sym typeface="Arial"/>
            </a:endParaRPr>
          </a:p>
          <a:p>
            <a:pPr marL="457200" lvl="0" indent="-311150" algn="l" rtl="0">
              <a:spcBef>
                <a:spcPts val="0"/>
              </a:spcBef>
              <a:spcAft>
                <a:spcPts val="0"/>
              </a:spcAft>
              <a:buClr>
                <a:srgbClr val="38761D"/>
              </a:buClr>
              <a:buSzPts val="1300"/>
              <a:buAutoNum type="arabicPeriod"/>
            </a:pPr>
            <a:r>
              <a:rPr lang="en" sz="1200" b="1" dirty="0">
                <a:solidFill>
                  <a:srgbClr val="38761D"/>
                </a:solidFill>
              </a:rPr>
              <a:t>Este funcionário presta serviços DIRETAMENTE aos beneficiários?</a:t>
            </a:r>
            <a:endParaRPr sz="1200" b="1" dirty="0">
              <a:solidFill>
                <a:srgbClr val="38761D"/>
              </a:solidFill>
            </a:endParaRPr>
          </a:p>
          <a:p>
            <a:pPr marL="457200" marR="0" lvl="0" indent="-311150" algn="l" rtl="0">
              <a:lnSpc>
                <a:spcPct val="100000"/>
              </a:lnSpc>
              <a:spcBef>
                <a:spcPts val="0"/>
              </a:spcBef>
              <a:spcAft>
                <a:spcPts val="0"/>
              </a:spcAft>
              <a:buClr>
                <a:srgbClr val="E69138"/>
              </a:buClr>
              <a:buSzPts val="1300"/>
              <a:buFont typeface="Arial"/>
              <a:buAutoNum type="arabicPeriod"/>
            </a:pPr>
            <a:r>
              <a:rPr lang="en" sz="1200" b="1" i="0" u="none" strike="noStrike" cap="none" dirty="0">
                <a:solidFill>
                  <a:srgbClr val="E69138"/>
                </a:solidFill>
                <a:sym typeface="Arial"/>
              </a:rPr>
              <a:t>Título de emprego</a:t>
            </a:r>
            <a:endParaRPr sz="1200" b="1" i="0" u="none" strike="noStrike" cap="none" dirty="0">
              <a:solidFill>
                <a:srgbClr val="E69138"/>
              </a:solidFill>
              <a:sym typeface="Arial"/>
            </a:endParaRPr>
          </a:p>
          <a:p>
            <a:pPr marL="457200" marR="0" lvl="0" indent="-311150" algn="l" rtl="0">
              <a:lnSpc>
                <a:spcPct val="100000"/>
              </a:lnSpc>
              <a:spcBef>
                <a:spcPts val="0"/>
              </a:spcBef>
              <a:spcAft>
                <a:spcPts val="0"/>
              </a:spcAft>
              <a:buClr>
                <a:schemeClr val="accent6"/>
              </a:buClr>
              <a:buSzPts val="1300"/>
              <a:buAutoNum type="arabicPeriod"/>
            </a:pPr>
            <a:r>
              <a:rPr lang="en" sz="1200" b="1" dirty="0">
                <a:solidFill>
                  <a:schemeClr val="accent6"/>
                </a:solidFill>
              </a:rPr>
              <a:t>Suporta principalmente a programação DREAMS?</a:t>
            </a:r>
            <a:endParaRPr sz="1200" b="1" dirty="0">
              <a:solidFill>
                <a:schemeClr val="accent6"/>
              </a:solidFill>
            </a:endParaRPr>
          </a:p>
          <a:p>
            <a:pPr marL="457200" lvl="0" indent="-311150" algn="l" rtl="0">
              <a:spcBef>
                <a:spcPts val="0"/>
              </a:spcBef>
              <a:spcAft>
                <a:spcPts val="0"/>
              </a:spcAft>
              <a:buClr>
                <a:srgbClr val="CC4125"/>
              </a:buClr>
              <a:buSzPts val="1300"/>
              <a:buAutoNum type="arabicPeriod"/>
            </a:pPr>
            <a:r>
              <a:rPr lang="en" sz="1200" b="1" dirty="0">
                <a:solidFill>
                  <a:srgbClr val="CC4125"/>
                </a:solidFill>
              </a:rPr>
              <a:t>Que Área do Programa PEPFAR o colaborador apoia PRINCIPALMENTE?</a:t>
            </a:r>
            <a:endParaRPr sz="1200" b="1" dirty="0">
              <a:solidFill>
                <a:srgbClr val="CC4125"/>
              </a:solidFill>
            </a:endParaRPr>
          </a:p>
          <a:p>
            <a:pPr marL="457200" lvl="0" indent="-311150" algn="l" rtl="0">
              <a:spcBef>
                <a:spcPts val="0"/>
              </a:spcBef>
              <a:spcAft>
                <a:spcPts val="0"/>
              </a:spcAft>
              <a:buClr>
                <a:srgbClr val="38761D"/>
              </a:buClr>
              <a:buSzPts val="1300"/>
              <a:buAutoNum type="arabicPeriod"/>
            </a:pPr>
            <a:r>
              <a:rPr lang="en" sz="1200" b="1" dirty="0">
                <a:solidFill>
                  <a:srgbClr val="38761D"/>
                </a:solidFill>
              </a:rPr>
              <a:t>Essa equipa presta principalmente assistência técnica?</a:t>
            </a:r>
            <a:endParaRPr sz="1200" b="1" dirty="0">
              <a:solidFill>
                <a:srgbClr val="38761D"/>
              </a:solidFill>
            </a:endParaRPr>
          </a:p>
          <a:p>
            <a:pPr marL="457200" marR="0" lvl="0" indent="-311150" algn="l" rtl="0">
              <a:lnSpc>
                <a:spcPct val="100000"/>
              </a:lnSpc>
              <a:spcBef>
                <a:spcPts val="0"/>
              </a:spcBef>
              <a:spcAft>
                <a:spcPts val="0"/>
              </a:spcAft>
              <a:buClr>
                <a:schemeClr val="dk1"/>
              </a:buClr>
              <a:buSzPts val="1300"/>
              <a:buFont typeface="Arial"/>
              <a:buAutoNum type="arabicPeriod"/>
            </a:pPr>
            <a:r>
              <a:rPr lang="en" sz="1200" b="0" i="0" u="none" strike="noStrike" cap="none" dirty="0">
                <a:solidFill>
                  <a:schemeClr val="dk1"/>
                </a:solidFill>
                <a:sym typeface="Arial"/>
              </a:rPr>
              <a:t>Modo de Contratação</a:t>
            </a:r>
            <a:endParaRPr sz="1200" b="0" i="0" u="none" strike="noStrike" cap="none" dirty="0">
              <a:solidFill>
                <a:schemeClr val="dk1"/>
              </a:solidFill>
              <a:sym typeface="Arial"/>
            </a:endParaRPr>
          </a:p>
          <a:p>
            <a:pPr marL="457200" marR="0" lvl="0" indent="-311150" algn="l" rtl="0">
              <a:lnSpc>
                <a:spcPct val="100000"/>
              </a:lnSpc>
              <a:spcBef>
                <a:spcPts val="0"/>
              </a:spcBef>
              <a:spcAft>
                <a:spcPts val="0"/>
              </a:spcAft>
              <a:buClr>
                <a:srgbClr val="E69138"/>
              </a:buClr>
              <a:buSzPts val="1300"/>
              <a:buAutoNum type="arabicPeriod"/>
            </a:pPr>
            <a:r>
              <a:rPr lang="en" sz="1200" b="1" dirty="0">
                <a:solidFill>
                  <a:srgbClr val="E69138"/>
                </a:solidFill>
              </a:rPr>
              <a:t>Funcionários do governo ou destacados para o Ministério da Saúde</a:t>
            </a:r>
            <a:endParaRPr sz="1200" b="1" i="0" u="none" strike="noStrike" cap="none" dirty="0">
              <a:solidFill>
                <a:srgbClr val="E69138"/>
              </a:solidFill>
            </a:endParaRPr>
          </a:p>
          <a:p>
            <a:pPr marL="457200" marR="0" lvl="0" indent="-311150" algn="l" rtl="0">
              <a:lnSpc>
                <a:spcPct val="100000"/>
              </a:lnSpc>
              <a:spcBef>
                <a:spcPts val="0"/>
              </a:spcBef>
              <a:spcAft>
                <a:spcPts val="0"/>
              </a:spcAft>
              <a:buClr>
                <a:schemeClr val="dk1"/>
              </a:buClr>
              <a:buSzPts val="1300"/>
              <a:buFont typeface="Arial"/>
              <a:buAutoNum type="arabicPeriod"/>
            </a:pPr>
            <a:r>
              <a:rPr lang="en" sz="1200" b="0" i="0" u="none" strike="noStrike" cap="none" dirty="0">
                <a:solidFill>
                  <a:schemeClr val="dk1"/>
                </a:solidFill>
                <a:sym typeface="Arial"/>
              </a:rPr>
              <a:t>Mês de trabalho no ano passado</a:t>
            </a:r>
            <a:endParaRPr sz="1200" b="0" i="0" u="none" strike="noStrike" cap="none" dirty="0">
              <a:solidFill>
                <a:schemeClr val="dk1"/>
              </a:solidFill>
              <a:sym typeface="Arial"/>
            </a:endParaRPr>
          </a:p>
          <a:p>
            <a:pPr marL="457200" marR="0" lvl="0" indent="-311150" algn="l" rtl="0">
              <a:lnSpc>
                <a:spcPct val="100000"/>
              </a:lnSpc>
              <a:spcBef>
                <a:spcPts val="0"/>
              </a:spcBef>
              <a:spcAft>
                <a:spcPts val="0"/>
              </a:spcAft>
              <a:buClr>
                <a:schemeClr val="dk1"/>
              </a:buClr>
              <a:buSzPts val="1300"/>
              <a:buFont typeface="Arial"/>
              <a:buAutoNum type="arabicPeriod"/>
            </a:pPr>
            <a:r>
              <a:rPr lang="en" sz="1200" b="0" i="0" u="none" strike="noStrike" cap="none" dirty="0">
                <a:solidFill>
                  <a:schemeClr val="dk1"/>
                </a:solidFill>
                <a:sym typeface="Arial"/>
              </a:rPr>
              <a:t>FTE médio por mês</a:t>
            </a:r>
            <a:endParaRPr sz="1200" b="0" i="0" u="none" strike="noStrike" cap="none" dirty="0">
              <a:solidFill>
                <a:schemeClr val="dk1"/>
              </a:solidFill>
              <a:sym typeface="Arial"/>
            </a:endParaRPr>
          </a:p>
          <a:p>
            <a:pPr marL="457200" marR="0" lvl="0" indent="-311150" algn="l" rtl="0">
              <a:lnSpc>
                <a:spcPct val="100000"/>
              </a:lnSpc>
              <a:spcBef>
                <a:spcPts val="0"/>
              </a:spcBef>
              <a:spcAft>
                <a:spcPts val="0"/>
              </a:spcAft>
              <a:buClr>
                <a:schemeClr val="dk1"/>
              </a:buClr>
              <a:buSzPts val="1300"/>
              <a:buFont typeface="Arial"/>
              <a:buAutoNum type="arabicPeriod"/>
            </a:pPr>
            <a:r>
              <a:rPr lang="en" sz="1200" b="0" i="0" u="none" strike="noStrike" cap="none" dirty="0">
                <a:solidFill>
                  <a:schemeClr val="dk1"/>
                </a:solidFill>
                <a:sym typeface="Arial"/>
              </a:rPr>
              <a:t>Esta equipa apoia principalmente o trabalho na comunidade?</a:t>
            </a:r>
            <a:endParaRPr sz="1200" b="0" i="0" u="none" strike="noStrike" cap="none" dirty="0">
              <a:solidFill>
                <a:schemeClr val="dk1"/>
              </a:solidFill>
              <a:sym typeface="Arial"/>
            </a:endParaRPr>
          </a:p>
          <a:p>
            <a:pPr marL="457200" marR="0" lvl="0" indent="-311150" algn="l" rtl="0">
              <a:lnSpc>
                <a:spcPct val="100000"/>
              </a:lnSpc>
              <a:spcBef>
                <a:spcPts val="0"/>
              </a:spcBef>
              <a:spcAft>
                <a:spcPts val="0"/>
              </a:spcAft>
              <a:buClr>
                <a:schemeClr val="dk1"/>
              </a:buClr>
              <a:buSzPts val="1300"/>
              <a:buFont typeface="Arial"/>
              <a:buAutoNum type="arabicPeriod"/>
            </a:pPr>
            <a:r>
              <a:rPr lang="en" sz="1200" b="0" i="0" u="none" strike="noStrike" cap="none" dirty="0">
                <a:solidFill>
                  <a:schemeClr val="dk1"/>
                </a:solidFill>
                <a:sym typeface="Arial"/>
              </a:rPr>
              <a:t>Este membro da equipa trabalha/apoia vários locais (equipa itinerante)?</a:t>
            </a:r>
            <a:endParaRPr sz="1200" b="0" i="0" u="none" strike="noStrike" cap="none" dirty="0">
              <a:solidFill>
                <a:schemeClr val="dk1"/>
              </a:solidFill>
              <a:sym typeface="Arial"/>
            </a:endParaRPr>
          </a:p>
          <a:p>
            <a:pPr marL="457200" marR="0" lvl="0" indent="-311150" algn="l" rtl="0">
              <a:lnSpc>
                <a:spcPct val="100000"/>
              </a:lnSpc>
              <a:spcBef>
                <a:spcPts val="0"/>
              </a:spcBef>
              <a:spcAft>
                <a:spcPts val="0"/>
              </a:spcAft>
              <a:buClr>
                <a:srgbClr val="E69138"/>
              </a:buClr>
              <a:buSzPts val="1300"/>
              <a:buAutoNum type="arabicPeriod"/>
            </a:pPr>
            <a:r>
              <a:rPr lang="en" sz="1200" b="1" dirty="0">
                <a:solidFill>
                  <a:srgbClr val="E69138"/>
                </a:solidFill>
              </a:rPr>
              <a:t>Onde se baseia esta posição?</a:t>
            </a:r>
            <a:endParaRPr sz="1200" b="1" i="0" u="none" strike="noStrike" cap="none" dirty="0">
              <a:solidFill>
                <a:srgbClr val="E69138"/>
              </a:solidFill>
            </a:endParaRPr>
          </a:p>
          <a:p>
            <a:pPr marL="457200" marR="0" lvl="0" indent="-311150" algn="l" rtl="0">
              <a:lnSpc>
                <a:spcPct val="100000"/>
              </a:lnSpc>
              <a:spcBef>
                <a:spcPts val="0"/>
              </a:spcBef>
              <a:spcAft>
                <a:spcPts val="0"/>
              </a:spcAft>
              <a:buClr>
                <a:schemeClr val="dk1"/>
              </a:buClr>
              <a:buSzPts val="1300"/>
              <a:buFont typeface="Arial"/>
              <a:buAutoNum type="arabicPeriod"/>
            </a:pPr>
            <a:r>
              <a:rPr lang="en" sz="1200" b="0" i="0" u="none" strike="noStrike" cap="none" dirty="0">
                <a:solidFill>
                  <a:schemeClr val="dk1"/>
                </a:solidFill>
                <a:sym typeface="Arial"/>
              </a:rPr>
              <a:t>Colunas da hierarquia DATIM (i.e. geografia)</a:t>
            </a:r>
            <a:endParaRPr sz="1200" b="1" i="0" u="none" strike="noStrike" cap="none" dirty="0">
              <a:solidFill>
                <a:srgbClr val="E69138"/>
              </a:solidFill>
              <a:sym typeface="Arial"/>
            </a:endParaRPr>
          </a:p>
          <a:p>
            <a:pPr marL="457200" marR="0" lvl="0" indent="-311150" algn="l" rtl="0">
              <a:lnSpc>
                <a:spcPct val="100000"/>
              </a:lnSpc>
              <a:spcBef>
                <a:spcPts val="0"/>
              </a:spcBef>
              <a:spcAft>
                <a:spcPts val="0"/>
              </a:spcAft>
              <a:buClr>
                <a:srgbClr val="CC4125"/>
              </a:buClr>
              <a:buSzPts val="1300"/>
              <a:buAutoNum type="arabicPeriod"/>
            </a:pPr>
            <a:r>
              <a:rPr lang="en" sz="1200" b="1" i="0" u="none" strike="noStrike" cap="none" dirty="0">
                <a:solidFill>
                  <a:srgbClr val="CC4125"/>
                </a:solidFill>
              </a:rPr>
              <a:t>Quem é o principal beneficiário apoiado por este funcionário?</a:t>
            </a:r>
            <a:endParaRPr sz="1200" b="0" i="0" u="none" strike="noStrike" cap="none" dirty="0">
              <a:solidFill>
                <a:srgbClr val="CC4125"/>
              </a:solidFill>
              <a:sym typeface="Arial"/>
            </a:endParaRPr>
          </a:p>
          <a:p>
            <a:pPr marL="457200" marR="0" lvl="0" indent="-311150" algn="l" rtl="0">
              <a:lnSpc>
                <a:spcPct val="100000"/>
              </a:lnSpc>
              <a:spcBef>
                <a:spcPts val="0"/>
              </a:spcBef>
              <a:spcAft>
                <a:spcPts val="0"/>
              </a:spcAft>
              <a:buClr>
                <a:schemeClr val="dk1"/>
              </a:buClr>
              <a:buSzPts val="1300"/>
              <a:buAutoNum type="arabicPeriod"/>
            </a:pPr>
            <a:r>
              <a:rPr lang="en" sz="1200" i="0" u="none" strike="noStrike" cap="none" dirty="0">
                <a:solidFill>
                  <a:schemeClr val="dk1"/>
                </a:solidFill>
              </a:rPr>
              <a:t>No ano passado, este membro do pessoal prestou apoio a outras emergências de saúde pública?</a:t>
            </a:r>
            <a:endParaRPr sz="1200" i="0" u="none" strike="noStrike" cap="none" dirty="0">
              <a:solidFill>
                <a:schemeClr val="dk1"/>
              </a:solidFill>
            </a:endParaRPr>
          </a:p>
          <a:p>
            <a:pPr marL="457200" marR="0" lvl="0" indent="-311150" algn="l" rtl="0">
              <a:lnSpc>
                <a:spcPct val="100000"/>
              </a:lnSpc>
              <a:spcBef>
                <a:spcPts val="0"/>
              </a:spcBef>
              <a:spcAft>
                <a:spcPts val="0"/>
              </a:spcAft>
              <a:buClr>
                <a:schemeClr val="dk1"/>
              </a:buClr>
              <a:buSzPts val="1300"/>
              <a:buFont typeface="Arial"/>
              <a:buAutoNum type="arabicPeriod"/>
            </a:pPr>
            <a:r>
              <a:rPr lang="en" sz="1200" b="0" i="0" u="none" strike="noStrike" cap="none" dirty="0">
                <a:solidFill>
                  <a:schemeClr val="dk1"/>
                </a:solidFill>
                <a:sym typeface="Arial"/>
              </a:rPr>
              <a:t>Soma das despesas anuais do PEPFAR para os funcionários: salário, contrato, estipêndio (USD)?</a:t>
            </a:r>
            <a:endParaRPr sz="1200" b="0" i="0" u="none" strike="noStrike" cap="none" dirty="0">
              <a:solidFill>
                <a:schemeClr val="dk1"/>
              </a:solidFill>
              <a:sym typeface="Arial"/>
            </a:endParaRPr>
          </a:p>
          <a:p>
            <a:pPr marL="457200" marR="0" lvl="0" indent="-311150" algn="l" rtl="0">
              <a:lnSpc>
                <a:spcPct val="100000"/>
              </a:lnSpc>
              <a:spcBef>
                <a:spcPts val="0"/>
              </a:spcBef>
              <a:spcAft>
                <a:spcPts val="0"/>
              </a:spcAft>
              <a:buClr>
                <a:schemeClr val="dk1"/>
              </a:buClr>
              <a:buSzPts val="1300"/>
              <a:buFont typeface="Arial"/>
              <a:buAutoNum type="arabicPeriod"/>
            </a:pPr>
            <a:r>
              <a:rPr lang="en" sz="1200" b="0" i="0" u="none" strike="noStrike" cap="none" dirty="0">
                <a:solidFill>
                  <a:schemeClr val="dk1"/>
                </a:solidFill>
                <a:sym typeface="Arial"/>
              </a:rPr>
              <a:t>Despesas com Fringe Anual do PEPFAR, se as houver (USD)?</a:t>
            </a:r>
            <a:endParaRPr sz="1200" b="0" i="0" u="none" strike="noStrike" cap="none" dirty="0">
              <a:solidFill>
                <a:schemeClr val="dk1"/>
              </a:solidFill>
              <a:sym typeface="Arial"/>
            </a:endParaRPr>
          </a:p>
          <a:p>
            <a:pPr marL="457200" marR="0" lvl="0" indent="-311150" algn="l" rtl="0">
              <a:lnSpc>
                <a:spcPct val="100000"/>
              </a:lnSpc>
              <a:spcBef>
                <a:spcPts val="0"/>
              </a:spcBef>
              <a:spcAft>
                <a:spcPts val="0"/>
              </a:spcAft>
              <a:buClr>
                <a:schemeClr val="dk1"/>
              </a:buClr>
              <a:buSzPts val="1300"/>
              <a:buFont typeface="Arial"/>
              <a:buAutoNum type="arabicPeriod"/>
            </a:pPr>
            <a:r>
              <a:rPr lang="en" sz="1200" b="0" i="0" u="none" strike="noStrike" cap="none" dirty="0">
                <a:solidFill>
                  <a:schemeClr val="dk1"/>
                </a:solidFill>
                <a:sym typeface="Arial"/>
              </a:rPr>
              <a:t>Despesas com custos não monetários, excluindo custos adicionais?</a:t>
            </a:r>
            <a:endParaRPr sz="1200" b="0" i="0" u="none" strike="noStrike" cap="none" dirty="0">
              <a:solidFill>
                <a:schemeClr val="dk1"/>
              </a:solidFill>
              <a:sym typeface="Arial"/>
            </a:endParaRPr>
          </a:p>
        </p:txBody>
      </p:sp>
      <p:sp>
        <p:nvSpPr>
          <p:cNvPr id="515" name="Google Shape;515;p2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34</a:t>
            </a:fld>
            <a:endParaRPr/>
          </a:p>
        </p:txBody>
      </p:sp>
      <p:sp>
        <p:nvSpPr>
          <p:cNvPr id="516" name="Google Shape;516;p26"/>
          <p:cNvSpPr txBox="1"/>
          <p:nvPr/>
        </p:nvSpPr>
        <p:spPr>
          <a:xfrm>
            <a:off x="7197525" y="941525"/>
            <a:ext cx="1485600" cy="1185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accent6"/>
                </a:solidFill>
                <a:latin typeface="Arial"/>
                <a:ea typeface="Arial"/>
                <a:cs typeface="Arial"/>
                <a:sym typeface="Arial"/>
              </a:rPr>
              <a:t>NOVO</a:t>
            </a:r>
            <a:endParaRPr sz="1300" b="1" i="0"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E69138"/>
                </a:solidFill>
                <a:latin typeface="Arial"/>
                <a:ea typeface="Arial"/>
                <a:cs typeface="Arial"/>
                <a:sym typeface="Arial"/>
              </a:rPr>
              <a:t>EXPANDIDO</a:t>
            </a:r>
            <a:endParaRPr sz="1300" b="1" i="0" u="none" strike="noStrike" cap="none">
              <a:solidFill>
                <a:srgbClr val="E69138"/>
              </a:solidFill>
              <a:latin typeface="Arial"/>
              <a:ea typeface="Arial"/>
              <a:cs typeface="Arial"/>
              <a:sym typeface="Arial"/>
            </a:endParaRPr>
          </a:p>
          <a:p>
            <a:pPr marL="0" lvl="0" indent="0" algn="l" rtl="0">
              <a:spcBef>
                <a:spcPts val="0"/>
              </a:spcBef>
              <a:spcAft>
                <a:spcPts val="0"/>
              </a:spcAft>
              <a:buNone/>
            </a:pPr>
            <a:r>
              <a:rPr lang="en" sz="1300" b="1">
                <a:solidFill>
                  <a:srgbClr val="CC4125"/>
                </a:solidFill>
              </a:rPr>
              <a:t>REFINADO</a:t>
            </a:r>
            <a:endParaRPr sz="1300" b="1">
              <a:solidFill>
                <a:srgbClr val="E69138"/>
              </a:solidFill>
            </a:endParaRPr>
          </a:p>
          <a:p>
            <a:pPr marL="0" marR="0" lvl="0" indent="0" algn="l" rtl="0">
              <a:lnSpc>
                <a:spcPct val="100000"/>
              </a:lnSpc>
              <a:spcBef>
                <a:spcPts val="0"/>
              </a:spcBef>
              <a:spcAft>
                <a:spcPts val="0"/>
              </a:spcAft>
              <a:buClr>
                <a:srgbClr val="000000"/>
              </a:buClr>
              <a:buSzPts val="1300"/>
              <a:buFont typeface="Arial"/>
              <a:buNone/>
            </a:pPr>
            <a:r>
              <a:rPr lang="en" sz="1300" b="1">
                <a:solidFill>
                  <a:srgbClr val="38761D"/>
                </a:solidFill>
              </a:rPr>
              <a:t>REORDENADO</a:t>
            </a:r>
            <a:endParaRPr sz="1300" b="1">
              <a:solidFill>
                <a:srgbClr val="38761D"/>
              </a:solidFill>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INALTERADO</a:t>
            </a:r>
            <a:endParaRPr sz="1300" b="0" i="0" u="none" strike="noStrike" cap="none">
              <a:solidFill>
                <a:srgbClr val="000000"/>
              </a:solidFill>
              <a:latin typeface="Arial"/>
              <a:ea typeface="Arial"/>
              <a:cs typeface="Arial"/>
              <a:sym typeface="Arial"/>
            </a:endParaRPr>
          </a:p>
        </p:txBody>
      </p:sp>
      <p:sp>
        <p:nvSpPr>
          <p:cNvPr id="517" name="Google Shape;517;p26"/>
          <p:cNvSpPr txBox="1"/>
          <p:nvPr/>
        </p:nvSpPr>
        <p:spPr>
          <a:xfrm>
            <a:off x="7139625" y="61342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1"/>
        <p:cNvGrpSpPr/>
        <p:nvPr/>
      </p:nvGrpSpPr>
      <p:grpSpPr>
        <a:xfrm>
          <a:off x="0" y="0"/>
          <a:ext cx="0" cy="0"/>
          <a:chOff x="0" y="0"/>
          <a:chExt cx="0" cy="0"/>
        </a:xfrm>
      </p:grpSpPr>
      <p:sp>
        <p:nvSpPr>
          <p:cNvPr id="522" name="Google Shape;522;p20"/>
          <p:cNvSpPr txBox="1">
            <a:spLocks noGrp="1"/>
          </p:cNvSpPr>
          <p:nvPr>
            <p:ph type="title"/>
          </p:nvPr>
        </p:nvSpPr>
        <p:spPr>
          <a:xfrm>
            <a:off x="213450" y="219418"/>
            <a:ext cx="88782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200" dirty="0">
                <a:solidFill>
                  <a:schemeClr val="dk2"/>
                </a:solidFill>
              </a:rPr>
              <a:t>O que mudou no modelo de inventário de </a:t>
            </a:r>
            <a:r>
              <a:rPr lang="en-US" sz="2200" dirty="0">
                <a:solidFill>
                  <a:schemeClr val="dk2"/>
                </a:solidFill>
              </a:rPr>
              <a:t>HRH</a:t>
            </a:r>
            <a:r>
              <a:rPr lang="en" sz="2200" dirty="0">
                <a:solidFill>
                  <a:schemeClr val="dk2"/>
                </a:solidFill>
              </a:rPr>
              <a:t> para o ano fiscal de 2024?</a:t>
            </a:r>
            <a:endParaRPr sz="2200" dirty="0">
              <a:solidFill>
                <a:schemeClr val="dk2"/>
              </a:solidFill>
            </a:endParaRPr>
          </a:p>
        </p:txBody>
      </p:sp>
      <p:sp>
        <p:nvSpPr>
          <p:cNvPr id="523" name="Google Shape;523;p20"/>
          <p:cNvSpPr txBox="1"/>
          <p:nvPr/>
        </p:nvSpPr>
        <p:spPr>
          <a:xfrm>
            <a:off x="55050" y="676553"/>
            <a:ext cx="9036600" cy="4339619"/>
          </a:xfrm>
          <a:prstGeom prst="rect">
            <a:avLst/>
          </a:prstGeom>
          <a:noFill/>
          <a:ln>
            <a:noFill/>
          </a:ln>
        </p:spPr>
        <p:txBody>
          <a:bodyPr spcFirstLastPara="1" wrap="square" lIns="91425" tIns="91425" rIns="91425" bIns="91425" anchor="t" anchorCtr="0">
            <a:spAutoFit/>
          </a:bodyPr>
          <a:lstStyle/>
          <a:p>
            <a:pPr marL="457200" marR="0" lvl="0" indent="-336550" algn="l" rtl="0">
              <a:lnSpc>
                <a:spcPct val="150000"/>
              </a:lnSpc>
              <a:spcBef>
                <a:spcPts val="0"/>
              </a:spcBef>
              <a:spcAft>
                <a:spcPts val="0"/>
              </a:spcAft>
              <a:buClr>
                <a:schemeClr val="dk1"/>
              </a:buClr>
              <a:buSzPts val="1700"/>
              <a:buFont typeface="Arial"/>
              <a:buAutoNum type="arabicPeriod"/>
            </a:pPr>
            <a:r>
              <a:rPr lang="en" sz="1500" b="1" i="0" u="none" strike="noStrike" cap="none" dirty="0">
                <a:solidFill>
                  <a:srgbClr val="E69138"/>
                </a:solidFill>
                <a:sym typeface="Arial"/>
              </a:rPr>
              <a:t>EXPANDIDO</a:t>
            </a:r>
            <a:r>
              <a:rPr lang="en" sz="1500" b="0" i="0" u="none" strike="noStrike" cap="none" dirty="0">
                <a:solidFill>
                  <a:schemeClr val="dk1"/>
                </a:solidFill>
                <a:sym typeface="Arial"/>
              </a:rPr>
              <a:t> </a:t>
            </a:r>
            <a:r>
              <a:rPr lang="en" sz="1500" dirty="0">
                <a:solidFill>
                  <a:schemeClr val="dk1"/>
                </a:solidFill>
              </a:rPr>
              <a:t>Títulos de emprego a incluir</a:t>
            </a:r>
            <a:endParaRPr sz="1500" dirty="0">
              <a:solidFill>
                <a:schemeClr val="dk1"/>
              </a:solidFill>
            </a:endParaRPr>
          </a:p>
          <a:p>
            <a:pPr marL="914400" marR="0" lvl="1" indent="-336550" algn="l" rtl="0">
              <a:lnSpc>
                <a:spcPct val="150000"/>
              </a:lnSpc>
              <a:spcBef>
                <a:spcPts val="0"/>
              </a:spcBef>
              <a:spcAft>
                <a:spcPts val="0"/>
              </a:spcAft>
              <a:buSzPts val="1700"/>
              <a:buFont typeface="Arial"/>
              <a:buChar char="○"/>
            </a:pPr>
            <a:r>
              <a:rPr lang="en" sz="1500" dirty="0">
                <a:solidFill>
                  <a:schemeClr val="dk1"/>
                </a:solidFill>
              </a:rPr>
              <a:t>Outro: Coordenador Provincial/Distrital</a:t>
            </a:r>
            <a:endParaRPr sz="1500" dirty="0">
              <a:solidFill>
                <a:schemeClr val="dk1"/>
              </a:solidFill>
            </a:endParaRPr>
          </a:p>
          <a:p>
            <a:pPr marL="914400" marR="0" lvl="1" indent="-336550" algn="l" rtl="0">
              <a:lnSpc>
                <a:spcPct val="150000"/>
              </a:lnSpc>
              <a:spcBef>
                <a:spcPts val="0"/>
              </a:spcBef>
              <a:spcAft>
                <a:spcPts val="0"/>
              </a:spcAft>
              <a:buSzPts val="1700"/>
              <a:buFont typeface="Arial"/>
              <a:buChar char="○"/>
            </a:pPr>
            <a:r>
              <a:rPr lang="en" sz="1500" dirty="0">
                <a:solidFill>
                  <a:schemeClr val="dk1"/>
                </a:solidFill>
              </a:rPr>
              <a:t>Outro: Gestor/Oficial do Programa</a:t>
            </a:r>
            <a:endParaRPr sz="1500" dirty="0">
              <a:solidFill>
                <a:schemeClr val="dk1"/>
              </a:solidFill>
            </a:endParaRPr>
          </a:p>
          <a:p>
            <a:pPr marL="914400" marR="0" lvl="1" indent="-336550" algn="l" rtl="0">
              <a:lnSpc>
                <a:spcPct val="150000"/>
              </a:lnSpc>
              <a:spcBef>
                <a:spcPts val="0"/>
              </a:spcBef>
              <a:spcAft>
                <a:spcPts val="0"/>
              </a:spcAft>
              <a:buSzPts val="1700"/>
              <a:buFont typeface="Arial"/>
              <a:buChar char="○"/>
            </a:pPr>
            <a:r>
              <a:rPr lang="en" sz="1500" dirty="0">
                <a:solidFill>
                  <a:schemeClr val="dk1"/>
                </a:solidFill>
              </a:rPr>
              <a:t>Outro: Coordenador/Assistente de Programa</a:t>
            </a:r>
            <a:endParaRPr sz="1500" dirty="0">
              <a:solidFill>
                <a:schemeClr val="dk1"/>
              </a:solidFill>
            </a:endParaRPr>
          </a:p>
          <a:p>
            <a:pPr marL="457200" marR="0" lvl="0" indent="-336550" algn="l" rtl="0">
              <a:lnSpc>
                <a:spcPct val="150000"/>
              </a:lnSpc>
              <a:spcBef>
                <a:spcPts val="0"/>
              </a:spcBef>
              <a:spcAft>
                <a:spcPts val="0"/>
              </a:spcAft>
              <a:buClr>
                <a:schemeClr val="dk1"/>
              </a:buClr>
              <a:buSzPts val="1700"/>
              <a:buAutoNum type="arabicPeriod"/>
            </a:pPr>
            <a:r>
              <a:rPr lang="en" sz="1500" b="1" dirty="0">
                <a:solidFill>
                  <a:schemeClr val="accent6"/>
                </a:solidFill>
              </a:rPr>
              <a:t>NOVO </a:t>
            </a:r>
            <a:r>
              <a:rPr lang="en" sz="1500" dirty="0">
                <a:solidFill>
                  <a:schemeClr val="dk1"/>
                </a:solidFill>
              </a:rPr>
              <a:t>Suporta principalmente a programação DREAMS, com opções Sim/Não</a:t>
            </a:r>
            <a:endParaRPr sz="1500" dirty="0">
              <a:solidFill>
                <a:schemeClr val="dk1"/>
              </a:solidFill>
            </a:endParaRPr>
          </a:p>
          <a:p>
            <a:pPr marL="457200" lvl="0" indent="-336550" algn="l" rtl="0">
              <a:lnSpc>
                <a:spcPct val="150000"/>
              </a:lnSpc>
              <a:spcBef>
                <a:spcPts val="0"/>
              </a:spcBef>
              <a:spcAft>
                <a:spcPts val="0"/>
              </a:spcAft>
              <a:buClr>
                <a:schemeClr val="dk1"/>
              </a:buClr>
              <a:buSzPts val="1700"/>
              <a:buAutoNum type="arabicPeriod"/>
            </a:pPr>
            <a:r>
              <a:rPr lang="en" sz="1500" b="1" dirty="0">
                <a:solidFill>
                  <a:srgbClr val="CC4125"/>
                </a:solidFill>
              </a:rPr>
              <a:t>REFINADO </a:t>
            </a:r>
            <a:r>
              <a:rPr lang="en" sz="1500" dirty="0">
                <a:solidFill>
                  <a:schemeClr val="dk1"/>
                </a:solidFill>
              </a:rPr>
              <a:t>A definição de gestão do programa de PI da área programática primária foi atualizada para incluir apenas a equipa que trabalha na gestão do prémio/mecanismo, para corresponder à definição de ER</a:t>
            </a:r>
            <a:endParaRPr sz="1500" dirty="0">
              <a:solidFill>
                <a:schemeClr val="dk1"/>
              </a:solidFill>
            </a:endParaRPr>
          </a:p>
          <a:p>
            <a:pPr marL="457200" marR="0" lvl="0" indent="-336550" algn="l" rtl="0">
              <a:lnSpc>
                <a:spcPct val="150000"/>
              </a:lnSpc>
              <a:spcBef>
                <a:spcPts val="0"/>
              </a:spcBef>
              <a:spcAft>
                <a:spcPts val="0"/>
              </a:spcAft>
              <a:buClr>
                <a:schemeClr val="dk1"/>
              </a:buClr>
              <a:buSzPts val="1700"/>
              <a:buFont typeface="Arial"/>
              <a:buAutoNum type="arabicPeriod"/>
            </a:pPr>
            <a:r>
              <a:rPr lang="en" sz="1500" b="1" i="0" u="none" strike="noStrike" cap="none" dirty="0">
                <a:solidFill>
                  <a:srgbClr val="E69138"/>
                </a:solidFill>
                <a:sym typeface="Arial"/>
              </a:rPr>
              <a:t>EXPANDIDO</a:t>
            </a:r>
            <a:r>
              <a:rPr lang="en" sz="1500" b="0" i="0" u="none" strike="noStrike" cap="none" dirty="0">
                <a:solidFill>
                  <a:schemeClr val="dk1"/>
                </a:solidFill>
                <a:sym typeface="Arial"/>
              </a:rPr>
              <a:t> </a:t>
            </a:r>
            <a:r>
              <a:rPr lang="en" sz="1500" dirty="0">
                <a:solidFill>
                  <a:schemeClr val="dk1"/>
                </a:solidFill>
              </a:rPr>
              <a:t>Funcionários do governo ou destacados para o Ministério da Saúde</a:t>
            </a:r>
            <a:endParaRPr sz="1500" b="0" i="0" u="none" strike="noStrike" cap="none" dirty="0">
              <a:solidFill>
                <a:schemeClr val="dk1"/>
              </a:solidFill>
              <a:sym typeface="Arial"/>
            </a:endParaRPr>
          </a:p>
          <a:p>
            <a:pPr marL="457200" marR="0" lvl="0" indent="-336550" algn="l" rtl="0">
              <a:lnSpc>
                <a:spcPct val="150000"/>
              </a:lnSpc>
              <a:spcBef>
                <a:spcPts val="0"/>
              </a:spcBef>
              <a:spcAft>
                <a:spcPts val="0"/>
              </a:spcAft>
              <a:buClr>
                <a:schemeClr val="dk1"/>
              </a:buClr>
              <a:buSzPts val="1700"/>
              <a:buFont typeface="Arial"/>
              <a:buAutoNum type="arabicPeriod"/>
            </a:pPr>
            <a:r>
              <a:rPr lang="en" sz="1500" b="1" dirty="0">
                <a:solidFill>
                  <a:srgbClr val="E69138"/>
                </a:solidFill>
              </a:rPr>
              <a:t>EXPANDIDO</a:t>
            </a:r>
            <a:r>
              <a:rPr lang="en" sz="1500" b="0" i="0" u="none" strike="noStrike" cap="none" dirty="0">
                <a:solidFill>
                  <a:schemeClr val="dk1"/>
                </a:solidFill>
                <a:sym typeface="Arial"/>
              </a:rPr>
              <a:t> </a:t>
            </a:r>
            <a:r>
              <a:rPr lang="en" sz="1500" dirty="0">
                <a:solidFill>
                  <a:schemeClr val="dk1"/>
                </a:solidFill>
              </a:rPr>
              <a:t>Onde se baseia esta posição?</a:t>
            </a:r>
            <a:endParaRPr sz="1500" dirty="0">
              <a:solidFill>
                <a:schemeClr val="dk1"/>
              </a:solidFill>
            </a:endParaRPr>
          </a:p>
          <a:p>
            <a:pPr marL="457200" lvl="0" indent="-336550" algn="l" rtl="0">
              <a:lnSpc>
                <a:spcPct val="150000"/>
              </a:lnSpc>
              <a:spcBef>
                <a:spcPts val="0"/>
              </a:spcBef>
              <a:spcAft>
                <a:spcPts val="0"/>
              </a:spcAft>
              <a:buClr>
                <a:schemeClr val="dk1"/>
              </a:buClr>
              <a:buSzPts val="1700"/>
              <a:buAutoNum type="arabicPeriod"/>
            </a:pPr>
            <a:r>
              <a:rPr lang="en" sz="1500" b="1" dirty="0">
                <a:solidFill>
                  <a:srgbClr val="CC4125"/>
                </a:solidFill>
              </a:rPr>
              <a:t>REFINADO</a:t>
            </a:r>
            <a:r>
              <a:rPr lang="en" sz="1500" b="1" dirty="0">
                <a:solidFill>
                  <a:srgbClr val="E69138"/>
                </a:solidFill>
              </a:rPr>
              <a:t> </a:t>
            </a:r>
            <a:r>
              <a:rPr lang="en" sz="1500" dirty="0">
                <a:solidFill>
                  <a:schemeClr val="dk1"/>
                </a:solidFill>
              </a:rPr>
              <a:t>Opções de beneficiário principal actualizadas para corresponder às opções de ER actualizadas para o exercício de 2024</a:t>
            </a:r>
            <a:endParaRPr sz="1500" b="0" i="0" u="none" strike="noStrike" cap="none" dirty="0">
              <a:solidFill>
                <a:srgbClr val="000000"/>
              </a:solidFill>
              <a:sym typeface="Arial"/>
            </a:endParaRPr>
          </a:p>
        </p:txBody>
      </p:sp>
      <p:sp>
        <p:nvSpPr>
          <p:cNvPr id="524" name="Google Shape;524;p2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8"/>
        <p:cNvGrpSpPr/>
        <p:nvPr/>
      </p:nvGrpSpPr>
      <p:grpSpPr>
        <a:xfrm>
          <a:off x="0" y="0"/>
          <a:ext cx="0" cy="0"/>
          <a:chOff x="0" y="0"/>
          <a:chExt cx="0" cy="0"/>
        </a:xfrm>
      </p:grpSpPr>
      <p:sp>
        <p:nvSpPr>
          <p:cNvPr id="529" name="Google Shape;529;p27"/>
          <p:cNvSpPr txBox="1">
            <a:spLocks noGrp="1"/>
          </p:cNvSpPr>
          <p:nvPr>
            <p:ph type="title"/>
          </p:nvPr>
        </p:nvSpPr>
        <p:spPr>
          <a:xfrm>
            <a:off x="159300" y="-12175"/>
            <a:ext cx="8984700" cy="80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Elementos de dados do modelo:</a:t>
            </a:r>
            <a:r>
              <a:rPr lang="en" i="1">
                <a:solidFill>
                  <a:schemeClr val="dk2"/>
                </a:solidFill>
              </a:rPr>
              <a:t>Número de registo, Prime/sub, Sub-IP, Género</a:t>
            </a:r>
            <a:endParaRPr i="1">
              <a:solidFill>
                <a:schemeClr val="dk2"/>
              </a:solidFill>
            </a:endParaRPr>
          </a:p>
        </p:txBody>
      </p:sp>
      <p:sp>
        <p:nvSpPr>
          <p:cNvPr id="530" name="Google Shape;530;p2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36</a:t>
            </a:fld>
            <a:endParaRPr/>
          </a:p>
        </p:txBody>
      </p:sp>
      <p:graphicFrame>
        <p:nvGraphicFramePr>
          <p:cNvPr id="531" name="Google Shape;531;p27"/>
          <p:cNvGraphicFramePr/>
          <p:nvPr>
            <p:extLst>
              <p:ext uri="{D42A27DB-BD31-4B8C-83A1-F6EECF244321}">
                <p14:modId xmlns:p14="http://schemas.microsoft.com/office/powerpoint/2010/main" val="2177131559"/>
              </p:ext>
            </p:extLst>
          </p:nvPr>
        </p:nvGraphicFramePr>
        <p:xfrm>
          <a:off x="280150" y="700575"/>
          <a:ext cx="8583700" cy="3718410"/>
        </p:xfrm>
        <a:graphic>
          <a:graphicData uri="http://schemas.openxmlformats.org/drawingml/2006/table">
            <a:tbl>
              <a:tblPr>
                <a:noFill/>
                <a:tableStyleId>{5A7E7CD6-C929-4EC5-A59C-177CB4DFDF39}</a:tableStyleId>
              </a:tblPr>
              <a:tblGrid>
                <a:gridCol w="1885525">
                  <a:extLst>
                    <a:ext uri="{9D8B030D-6E8A-4147-A177-3AD203B41FA5}">
                      <a16:colId xmlns:a16="http://schemas.microsoft.com/office/drawing/2014/main" val="20000"/>
                    </a:ext>
                  </a:extLst>
                </a:gridCol>
                <a:gridCol w="2896600">
                  <a:extLst>
                    <a:ext uri="{9D8B030D-6E8A-4147-A177-3AD203B41FA5}">
                      <a16:colId xmlns:a16="http://schemas.microsoft.com/office/drawing/2014/main" val="20001"/>
                    </a:ext>
                  </a:extLst>
                </a:gridCol>
                <a:gridCol w="3801575">
                  <a:extLst>
                    <a:ext uri="{9D8B030D-6E8A-4147-A177-3AD203B41FA5}">
                      <a16:colId xmlns:a16="http://schemas.microsoft.com/office/drawing/2014/main" val="20002"/>
                    </a:ext>
                  </a:extLst>
                </a:gridCol>
              </a:tblGrid>
              <a:tr h="290050">
                <a:tc>
                  <a:txBody>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dirty="0">
                          <a:solidFill>
                            <a:schemeClr val="dk1"/>
                          </a:solidFill>
                          <a:latin typeface="Arial"/>
                          <a:ea typeface="Arial"/>
                          <a:cs typeface="Arial"/>
                          <a:sym typeface="Arial"/>
                        </a:rPr>
                        <a:t>Pergunta</a:t>
                      </a:r>
                      <a:endParaRPr sz="1500" b="1" i="1" u="none" strike="noStrike" cap="none" dirty="0">
                        <a:solidFill>
                          <a:schemeClr val="dk1"/>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Descrição</a:t>
                      </a:r>
                      <a:endParaRPr sz="1500" b="1" i="1" u="none" strike="noStrike" cap="none">
                        <a:solidFill>
                          <a:schemeClr val="dk1"/>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Notas</a:t>
                      </a:r>
                      <a:endParaRPr sz="1500" b="1" i="1" u="none" strike="noStrike" cap="none">
                        <a:solidFill>
                          <a:schemeClr val="dk1"/>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777200">
                <a:tc>
                  <a:txBody>
                    <a:bodyPr/>
                    <a:lstStyle/>
                    <a:p>
                      <a:pPr marL="0" marR="0" lvl="0" indent="0" algn="l" rtl="0">
                        <a:lnSpc>
                          <a:spcPct val="100000"/>
                        </a:lnSpc>
                        <a:spcBef>
                          <a:spcPts val="0"/>
                        </a:spcBef>
                        <a:spcAft>
                          <a:spcPts val="0"/>
                        </a:spcAft>
                        <a:buClr>
                          <a:srgbClr val="000000"/>
                        </a:buClr>
                        <a:buSzPts val="1300"/>
                        <a:buFont typeface="Arial"/>
                        <a:buNone/>
                      </a:pPr>
                      <a:r>
                        <a:rPr lang="en" sz="1300" b="1" u="none" strike="noStrike" cap="none"/>
                        <a:t>Número de registo (opcional)</a:t>
                      </a:r>
                      <a:endParaRPr sz="13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latin typeface="Arial"/>
                          <a:ea typeface="Arial"/>
                          <a:cs typeface="Arial"/>
                          <a:sym typeface="Arial"/>
                        </a:rPr>
                        <a:t>Este é um campo alfanumérico opcional que pode ser atribuído ao pessoal introduzido no modelo de relatório</a:t>
                      </a:r>
                      <a:endParaRPr sz="1300" u="none" strike="noStrike" cap="none">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1300" u="none" strike="noStrike" cap="none" dirty="0">
                          <a:solidFill>
                            <a:schemeClr val="dk1"/>
                          </a:solidFill>
                          <a:latin typeface="Arial"/>
                          <a:ea typeface="Arial"/>
                          <a:cs typeface="Arial"/>
                          <a:sym typeface="Arial"/>
                        </a:rPr>
                        <a:t>A USAID </a:t>
                      </a:r>
                      <a:r>
                        <a:rPr lang="en" sz="1300" b="1" u="none" strike="noStrike" cap="none" dirty="0">
                          <a:solidFill>
                            <a:schemeClr val="dk1"/>
                          </a:solidFill>
                          <a:latin typeface="Arial"/>
                          <a:ea typeface="Arial"/>
                          <a:cs typeface="Arial"/>
                          <a:sym typeface="Arial"/>
                        </a:rPr>
                        <a:t>não recomenda </a:t>
                      </a:r>
                      <a:r>
                        <a:rPr lang="en" sz="1300" b="0" u="none" strike="noStrike" cap="none" dirty="0">
                          <a:solidFill>
                            <a:schemeClr val="dk1"/>
                          </a:solidFill>
                          <a:latin typeface="Arial"/>
                          <a:ea typeface="Arial"/>
                          <a:cs typeface="Arial"/>
                          <a:sym typeface="Arial"/>
                        </a:rPr>
                        <a:t>o preenchimento de</a:t>
                      </a:r>
                      <a:r>
                        <a:rPr lang="en" sz="1300" u="none" strike="noStrike" cap="none" dirty="0">
                          <a:solidFill>
                            <a:schemeClr val="dk1"/>
                          </a:solidFill>
                          <a:latin typeface="Arial"/>
                          <a:ea typeface="Arial"/>
                          <a:cs typeface="Arial"/>
                          <a:sym typeface="Arial"/>
                        </a:rPr>
                        <a:t>ste campo</a:t>
                      </a:r>
                      <a:endParaRPr sz="1300" u="none" strike="noStrike" cap="none" dirty="0">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772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dirty="0">
                          <a:solidFill>
                            <a:schemeClr val="dk1"/>
                          </a:solidFill>
                        </a:rPr>
                        <a:t>Empregado através de Parceiro Principal ou Sub-recipiente</a:t>
                      </a:r>
                      <a:endParaRPr sz="1300" b="1"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dirty="0">
                          <a:latin typeface="Arial"/>
                          <a:ea typeface="Arial"/>
                          <a:cs typeface="Arial"/>
                          <a:sym typeface="Arial"/>
                        </a:rPr>
                        <a:t>Indique se o PI Principal ou sub-recipiente contratou o trabalhador apoiado pelo PEPFAR</a:t>
                      </a:r>
                      <a:endParaRPr sz="1300" u="none" strike="noStrike" cap="none" dirty="0">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1300" u="none" strike="noStrike" cap="none" dirty="0">
                          <a:solidFill>
                            <a:schemeClr val="dk1"/>
                          </a:solidFill>
                          <a:latin typeface="Arial"/>
                          <a:ea typeface="Arial"/>
                          <a:cs typeface="Arial"/>
                          <a:sym typeface="Arial"/>
                        </a:rPr>
                        <a:t>Se o indivíduo estiver a trabalhar para o PI Principal e para um </a:t>
                      </a:r>
                      <a:r>
                        <a:rPr lang="en" sz="1300" u="none" strike="noStrike" cap="none" dirty="0">
                          <a:latin typeface="Arial"/>
                          <a:ea typeface="Arial"/>
                          <a:cs typeface="Arial"/>
                          <a:sym typeface="Arial"/>
                        </a:rPr>
                        <a:t>sub-recipiente</a:t>
                      </a:r>
                      <a:r>
                        <a:rPr lang="en" sz="1300" u="none" strike="noStrike" cap="none" dirty="0">
                          <a:solidFill>
                            <a:schemeClr val="dk1"/>
                          </a:solidFill>
                          <a:latin typeface="Arial"/>
                          <a:ea typeface="Arial"/>
                          <a:cs typeface="Arial"/>
                          <a:sym typeface="Arial"/>
                        </a:rPr>
                        <a:t>, selecione o seu empregador PRIMÁRIO</a:t>
                      </a:r>
                      <a:endParaRPr sz="1300" u="none" strike="noStrike" cap="none" dirty="0">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772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dirty="0">
                          <a:solidFill>
                            <a:schemeClr val="dk1"/>
                          </a:solidFill>
                          <a:latin typeface="Arial"/>
                          <a:ea typeface="Arial"/>
                          <a:cs typeface="Arial"/>
                          <a:sym typeface="Arial"/>
                        </a:rPr>
                        <a:t>Se for Sub-recipiente, selecione o nome PI</a:t>
                      </a:r>
                      <a:endParaRPr sz="1300" b="1" u="none" strike="noStrike" cap="none" dirty="0">
                        <a:solidFill>
                          <a:schemeClr val="dk1"/>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dirty="0">
                          <a:latin typeface="Arial"/>
                          <a:ea typeface="Arial"/>
                          <a:cs typeface="Arial"/>
                          <a:sym typeface="Arial"/>
                        </a:rPr>
                        <a:t>Se for empregado através de um sub-recipiente, selecione o nome PI no menu suspenso</a:t>
                      </a:r>
                      <a:endParaRPr sz="1300" u="none" strike="noStrike" cap="none" dirty="0">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2962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Arial"/>
                          <a:ea typeface="Arial"/>
                          <a:cs typeface="Arial"/>
                          <a:sym typeface="Arial"/>
                        </a:rPr>
                        <a:t>Género</a:t>
                      </a:r>
                      <a:endParaRPr sz="1300" b="1" u="none" strike="noStrike" cap="none">
                        <a:solidFill>
                          <a:schemeClr val="dk1"/>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dirty="0">
                          <a:latin typeface="Arial"/>
                          <a:ea typeface="Arial"/>
                          <a:cs typeface="Arial"/>
                          <a:sym typeface="Arial"/>
                        </a:rPr>
                        <a:t>Seleccionar o género reconhecido do trabalhador apoiado pelo PEPFAR</a:t>
                      </a:r>
                      <a:endParaRPr sz="1300" u="none" strike="noStrike" cap="none" dirty="0">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dirty="0">
                          <a:latin typeface="Arial"/>
                          <a:ea typeface="Arial"/>
                          <a:cs typeface="Arial"/>
                          <a:sym typeface="Arial"/>
                        </a:rPr>
                        <a:t>Opções: Masculino, Feminino, Transgénero, Não binário, Outro, Não sei</a:t>
                      </a:r>
                      <a:endParaRPr sz="1300" u="none" strike="noStrike" cap="none" dirty="0">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32" name="Google Shape;532;p27"/>
          <p:cNvSpPr txBox="1"/>
          <p:nvPr/>
        </p:nvSpPr>
        <p:spPr>
          <a:xfrm>
            <a:off x="280150" y="4667575"/>
            <a:ext cx="19218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Arial"/>
                <a:ea typeface="Arial"/>
                <a:cs typeface="Arial"/>
                <a:sym typeface="Arial"/>
              </a:rPr>
              <a:t>INALTERADO</a:t>
            </a:r>
            <a:endParaRPr sz="1300" b="0" i="0" u="none" strike="noStrike" cap="none">
              <a:solidFill>
                <a:schemeClr val="dk1"/>
              </a:solidFill>
              <a:latin typeface="Arial"/>
              <a:ea typeface="Arial"/>
              <a:cs typeface="Arial"/>
              <a:sym typeface="Arial"/>
            </a:endParaRPr>
          </a:p>
        </p:txBody>
      </p:sp>
      <p:sp>
        <p:nvSpPr>
          <p:cNvPr id="533" name="Google Shape;533;p27"/>
          <p:cNvSpPr txBox="1"/>
          <p:nvPr/>
        </p:nvSpPr>
        <p:spPr>
          <a:xfrm>
            <a:off x="280150" y="433169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b="1" i="1" u="none" strike="noStrike" cap="none" dirty="0">
                <a:solidFill>
                  <a:schemeClr val="dk1"/>
                </a:solidFill>
                <a:latin typeface="Arial"/>
                <a:ea typeface="Arial"/>
                <a:cs typeface="Arial"/>
                <a:sym typeface="Arial"/>
              </a:rPr>
              <a:t>Legenda</a:t>
            </a:r>
            <a:endParaRPr b="1" i="1" u="none" strike="noStrike" cap="none" dirty="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54"/>
          <p:cNvSpPr txBox="1">
            <a:spLocks noGrp="1"/>
          </p:cNvSpPr>
          <p:nvPr>
            <p:ph type="title"/>
          </p:nvPr>
        </p:nvSpPr>
        <p:spPr>
          <a:xfrm>
            <a:off x="164125" y="50350"/>
            <a:ext cx="8520600" cy="831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Elemento de dados do modelo:</a:t>
            </a:r>
            <a:r>
              <a:rPr lang="en" i="1" dirty="0">
                <a:solidFill>
                  <a:schemeClr val="dk2"/>
                </a:solidFill>
              </a:rPr>
              <a:t>Prestação de serviços (PS) e Não prestação de serviços (NPS)</a:t>
            </a:r>
            <a:endParaRPr dirty="0">
              <a:solidFill>
                <a:schemeClr val="dk2"/>
              </a:solidFill>
            </a:endParaRPr>
          </a:p>
        </p:txBody>
      </p:sp>
      <p:sp>
        <p:nvSpPr>
          <p:cNvPr id="539" name="Google Shape;539;p54"/>
          <p:cNvSpPr txBox="1">
            <a:spLocks noGrp="1"/>
          </p:cNvSpPr>
          <p:nvPr>
            <p:ph type="body" idx="1"/>
          </p:nvPr>
        </p:nvSpPr>
        <p:spPr>
          <a:xfrm>
            <a:off x="3475320" y="881650"/>
            <a:ext cx="5734200" cy="44472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en" sz="1200" dirty="0">
                <a:solidFill>
                  <a:schemeClr val="dk1"/>
                </a:solidFill>
              </a:rPr>
              <a:t>Selecione se o indivíduo presta serviços diretamente aos beneficiários ou apoia atividades que não sejam de prestação de serviços:</a:t>
            </a:r>
            <a:endParaRPr sz="1200" dirty="0">
              <a:solidFill>
                <a:srgbClr val="3C4043"/>
              </a:solidFill>
              <a:highlight>
                <a:srgbClr val="FFFFFF"/>
              </a:highlight>
            </a:endParaRPr>
          </a:p>
          <a:p>
            <a:pPr marL="914400" lvl="1" indent="-317500" algn="l" rtl="0">
              <a:lnSpc>
                <a:spcPct val="90000"/>
              </a:lnSpc>
              <a:spcBef>
                <a:spcPts val="500"/>
              </a:spcBef>
              <a:spcAft>
                <a:spcPts val="0"/>
              </a:spcAft>
              <a:buClr>
                <a:schemeClr val="dk1"/>
              </a:buClr>
              <a:buSzPts val="1400"/>
              <a:buFont typeface="Arial"/>
              <a:buChar char="–"/>
            </a:pPr>
            <a:r>
              <a:rPr lang="en" sz="1200" b="1" dirty="0">
                <a:solidFill>
                  <a:schemeClr val="dk1"/>
                </a:solidFill>
              </a:rPr>
              <a:t>Prestacao de serviços </a:t>
            </a:r>
            <a:r>
              <a:rPr lang="en" sz="1200" dirty="0">
                <a:solidFill>
                  <a:schemeClr val="dk1"/>
                </a:solidFill>
              </a:rPr>
              <a:t>Directos </a:t>
            </a:r>
            <a:r>
              <a:rPr lang="en" sz="1200" b="1" dirty="0">
                <a:solidFill>
                  <a:schemeClr val="dk1"/>
                </a:solidFill>
              </a:rPr>
              <a:t>(PS):</a:t>
            </a:r>
            <a:r>
              <a:rPr lang="en" sz="1200" dirty="0">
                <a:solidFill>
                  <a:schemeClr val="dk1"/>
                </a:solidFill>
              </a:rPr>
              <a:t> </a:t>
            </a:r>
            <a:r>
              <a:rPr lang="en" sz="1200" i="1" dirty="0">
                <a:solidFill>
                  <a:schemeClr val="dk1"/>
                </a:solidFill>
              </a:rPr>
              <a:t>Actividades do programa que envolvem interação directa com o beneficiário </a:t>
            </a:r>
            <a:r>
              <a:rPr lang="en" sz="1200" dirty="0">
                <a:solidFill>
                  <a:schemeClr val="dk1"/>
                </a:solidFill>
              </a:rPr>
              <a:t>são definidos como </a:t>
            </a:r>
            <a:r>
              <a:rPr lang="en" sz="1200" b="1" i="1" dirty="0">
                <a:solidFill>
                  <a:schemeClr val="dk1"/>
                </a:solidFill>
              </a:rPr>
              <a:t>prestação de serviço</a:t>
            </a:r>
            <a:r>
              <a:rPr lang="en" sz="1200" dirty="0">
                <a:solidFill>
                  <a:schemeClr val="dk1"/>
                </a:solidFill>
              </a:rPr>
              <a:t>.</a:t>
            </a:r>
            <a:endParaRPr sz="1200" dirty="0">
              <a:solidFill>
                <a:schemeClr val="dk1"/>
              </a:solidFill>
            </a:endParaRPr>
          </a:p>
          <a:p>
            <a:pPr marL="1371600" lvl="2" indent="-317500" algn="l" rtl="0">
              <a:lnSpc>
                <a:spcPct val="90000"/>
              </a:lnSpc>
              <a:spcBef>
                <a:spcPts val="500"/>
              </a:spcBef>
              <a:spcAft>
                <a:spcPts val="0"/>
              </a:spcAft>
              <a:buClr>
                <a:schemeClr val="dk1"/>
              </a:buClr>
              <a:buSzPts val="1400"/>
              <a:buFont typeface="Arial"/>
              <a:buChar char="•"/>
            </a:pPr>
            <a:r>
              <a:rPr lang="en" sz="1200" dirty="0">
                <a:solidFill>
                  <a:schemeClr val="dk1"/>
                </a:solidFill>
              </a:rPr>
              <a:t>As interações podem ser presenciais ou por outros meios, como a telessaúde.</a:t>
            </a:r>
            <a:endParaRPr sz="1200" dirty="0">
              <a:solidFill>
                <a:schemeClr val="dk1"/>
              </a:solidFill>
            </a:endParaRPr>
          </a:p>
          <a:p>
            <a:pPr marL="1371600" lvl="2" indent="-317500" algn="l" rtl="0">
              <a:lnSpc>
                <a:spcPct val="90000"/>
              </a:lnSpc>
              <a:spcBef>
                <a:spcPts val="500"/>
              </a:spcBef>
              <a:spcAft>
                <a:spcPts val="0"/>
              </a:spcAft>
              <a:buClr>
                <a:schemeClr val="dk1"/>
              </a:buClr>
              <a:buSzPts val="1400"/>
              <a:buChar char="•"/>
            </a:pPr>
            <a:r>
              <a:rPr lang="en" sz="1200" dirty="0">
                <a:solidFill>
                  <a:schemeClr val="dk1"/>
                </a:solidFill>
              </a:rPr>
              <a:t>Apenas os cargos de pessoal clínico e auxiliar</a:t>
            </a:r>
            <a:endParaRPr sz="1200" dirty="0">
              <a:solidFill>
                <a:schemeClr val="dk1"/>
              </a:solidFill>
            </a:endParaRPr>
          </a:p>
          <a:p>
            <a:pPr lvl="1" indent="-317500">
              <a:lnSpc>
                <a:spcPct val="90000"/>
              </a:lnSpc>
              <a:spcBef>
                <a:spcPts val="500"/>
              </a:spcBef>
              <a:buClr>
                <a:schemeClr val="dk1"/>
              </a:buClr>
              <a:buSzPts val="1400"/>
            </a:pPr>
            <a:r>
              <a:rPr lang="en" sz="1200" b="1" dirty="0">
                <a:solidFill>
                  <a:schemeClr val="dk1"/>
                </a:solidFill>
              </a:rPr>
              <a:t>Nao Prestacao de serviços (NPS):</a:t>
            </a:r>
            <a:r>
              <a:rPr lang="en" sz="1200" dirty="0">
                <a:solidFill>
                  <a:schemeClr val="dk1"/>
                </a:solidFill>
              </a:rPr>
              <a:t> </a:t>
            </a:r>
            <a:r>
              <a:rPr lang="en" sz="1200" i="1" dirty="0">
                <a:solidFill>
                  <a:schemeClr val="dk1"/>
                </a:solidFill>
              </a:rPr>
              <a:t>As actividades do programa que apoiam, facilitam ou reforçam a instalação, o local, os prestadores de serviços ou a unidade subnacional ou o sistema nacional são definidas como </a:t>
            </a:r>
            <a:r>
              <a:rPr lang="en" sz="1200" b="1" i="1" dirty="0">
                <a:solidFill>
                  <a:schemeClr val="dk1"/>
                </a:solidFill>
              </a:rPr>
              <a:t>não</a:t>
            </a:r>
            <a:r>
              <a:rPr lang="en" sz="1200" i="1" dirty="0">
                <a:solidFill>
                  <a:schemeClr val="dk1"/>
                </a:solidFill>
              </a:rPr>
              <a:t> </a:t>
            </a:r>
            <a:r>
              <a:rPr lang="en-US" sz="1200" b="1" i="1" dirty="0" err="1">
                <a:solidFill>
                  <a:schemeClr val="dk1"/>
                </a:solidFill>
              </a:rPr>
              <a:t>prestação</a:t>
            </a:r>
            <a:r>
              <a:rPr lang="en-US" sz="1200" b="1" i="1" dirty="0">
                <a:solidFill>
                  <a:schemeClr val="dk1"/>
                </a:solidFill>
              </a:rPr>
              <a:t> de </a:t>
            </a:r>
            <a:r>
              <a:rPr lang="en-US" sz="1200" b="1" i="1" dirty="0" err="1">
                <a:solidFill>
                  <a:schemeClr val="dk1"/>
                </a:solidFill>
              </a:rPr>
              <a:t>serviço</a:t>
            </a:r>
            <a:r>
              <a:rPr lang="en-US" sz="1200" dirty="0">
                <a:solidFill>
                  <a:schemeClr val="dk1"/>
                </a:solidFill>
              </a:rPr>
              <a:t>.</a:t>
            </a:r>
            <a:endParaRPr sz="1200" dirty="0">
              <a:solidFill>
                <a:schemeClr val="dk1"/>
              </a:solidFill>
            </a:endParaRPr>
          </a:p>
          <a:p>
            <a:pPr marL="1371600" lvl="2" indent="-317500" algn="l" rtl="0">
              <a:lnSpc>
                <a:spcPct val="90000"/>
              </a:lnSpc>
              <a:spcBef>
                <a:spcPts val="500"/>
              </a:spcBef>
              <a:spcAft>
                <a:spcPts val="0"/>
              </a:spcAft>
              <a:buClr>
                <a:schemeClr val="dk1"/>
              </a:buClr>
              <a:buSzPts val="1400"/>
              <a:buChar char="•"/>
            </a:pPr>
            <a:r>
              <a:rPr lang="en" sz="1200" dirty="0">
                <a:solidFill>
                  <a:schemeClr val="dk1"/>
                </a:solidFill>
              </a:rPr>
              <a:t>Aplicável ao pessoal de gestão do programa e outro pessoal</a:t>
            </a:r>
            <a:endParaRPr sz="1200" dirty="0">
              <a:solidFill>
                <a:schemeClr val="dk1"/>
              </a:solidFill>
            </a:endParaRPr>
          </a:p>
          <a:p>
            <a:pPr marL="1371600" lvl="2" indent="-317500" algn="l" rtl="0">
              <a:lnSpc>
                <a:spcPct val="90000"/>
              </a:lnSpc>
              <a:spcBef>
                <a:spcPts val="500"/>
              </a:spcBef>
              <a:spcAft>
                <a:spcPts val="0"/>
              </a:spcAft>
              <a:buClr>
                <a:schemeClr val="dk1"/>
              </a:buClr>
              <a:buSzPts val="1400"/>
              <a:buChar char="•"/>
            </a:pPr>
            <a:r>
              <a:rPr lang="pt-BR" sz="1200" dirty="0">
                <a:solidFill>
                  <a:schemeClr val="dk1"/>
                </a:solidFill>
              </a:rPr>
              <a:t>Todas as áreas de programas acima do local são, por definição, não relacionadas com a prestação de</a:t>
            </a:r>
          </a:p>
          <a:p>
            <a:pPr lvl="1" indent="-317500">
              <a:lnSpc>
                <a:spcPct val="90000"/>
              </a:lnSpc>
              <a:spcBef>
                <a:spcPts val="500"/>
              </a:spcBef>
              <a:buClr>
                <a:schemeClr val="dk1"/>
              </a:buClr>
              <a:buSzPts val="1400"/>
              <a:buChar char="•"/>
            </a:pPr>
            <a:r>
              <a:rPr lang="en" sz="1200" dirty="0">
                <a:solidFill>
                  <a:schemeClr val="dk1"/>
                </a:solidFill>
              </a:rPr>
              <a:t>Pode haver casos em que os colaboradores providenciam prestação serviços e não prestação de serviços. Para reportagem, selecione o tipo de interação que o trabalhador fornece </a:t>
            </a:r>
            <a:r>
              <a:rPr lang="en" sz="1200" b="1" u="sng" dirty="0">
                <a:solidFill>
                  <a:schemeClr val="dk1"/>
                </a:solidFill>
              </a:rPr>
              <a:t>com mais frequência</a:t>
            </a:r>
            <a:r>
              <a:rPr lang="en" sz="1200" dirty="0">
                <a:solidFill>
                  <a:schemeClr val="dk1"/>
                </a:solidFill>
              </a:rPr>
              <a:t>.</a:t>
            </a:r>
            <a:endParaRPr sz="1200" dirty="0">
              <a:solidFill>
                <a:schemeClr val="dk1"/>
              </a:solidFill>
            </a:endParaRPr>
          </a:p>
          <a:p>
            <a:pPr marL="0" lvl="0" indent="0" algn="l" rtl="0">
              <a:lnSpc>
                <a:spcPct val="100000"/>
              </a:lnSpc>
              <a:spcBef>
                <a:spcPts val="0"/>
              </a:spcBef>
              <a:spcAft>
                <a:spcPts val="1000"/>
              </a:spcAft>
              <a:buSzPts val="1600"/>
              <a:buNone/>
            </a:pPr>
            <a:endParaRPr sz="1200" dirty="0">
              <a:solidFill>
                <a:srgbClr val="3C4043"/>
              </a:solidFill>
              <a:highlight>
                <a:srgbClr val="FFFFFF"/>
              </a:highlight>
            </a:endParaRPr>
          </a:p>
        </p:txBody>
      </p:sp>
      <p:sp>
        <p:nvSpPr>
          <p:cNvPr id="540" name="Google Shape;540;p54"/>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37</a:t>
            </a:fld>
            <a:endParaRPr/>
          </a:p>
        </p:txBody>
      </p:sp>
      <p:sp>
        <p:nvSpPr>
          <p:cNvPr id="541" name="Google Shape;541;p54"/>
          <p:cNvSpPr txBox="1"/>
          <p:nvPr/>
        </p:nvSpPr>
        <p:spPr>
          <a:xfrm>
            <a:off x="194075" y="3804525"/>
            <a:ext cx="15717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INALTERADO</a:t>
            </a:r>
            <a:endParaRPr sz="1300" b="0" i="0" u="none" strike="noStrike" cap="none">
              <a:solidFill>
                <a:srgbClr val="000000"/>
              </a:solidFill>
              <a:latin typeface="Arial"/>
              <a:ea typeface="Arial"/>
              <a:cs typeface="Arial"/>
              <a:sym typeface="Arial"/>
            </a:endParaRPr>
          </a:p>
        </p:txBody>
      </p:sp>
      <p:sp>
        <p:nvSpPr>
          <p:cNvPr id="542" name="Google Shape;542;p54"/>
          <p:cNvSpPr txBox="1"/>
          <p:nvPr/>
        </p:nvSpPr>
        <p:spPr>
          <a:xfrm>
            <a:off x="136175" y="347642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
        <p:nvSpPr>
          <p:cNvPr id="543" name="Google Shape;543;p54"/>
          <p:cNvSpPr txBox="1"/>
          <p:nvPr/>
        </p:nvSpPr>
        <p:spPr>
          <a:xfrm>
            <a:off x="194075" y="4265075"/>
            <a:ext cx="3228000" cy="831300"/>
          </a:xfrm>
          <a:prstGeom prst="rect">
            <a:avLst/>
          </a:prstGeom>
          <a:solidFill>
            <a:schemeClr val="accent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Nota: Todos os postos têm uma categoria sugerida para PS/NPS no manual do Inventário de </a:t>
            </a:r>
            <a:r>
              <a:rPr lang="en-US" sz="1400" b="0" i="0" u="none" strike="noStrike" cap="none" dirty="0">
                <a:solidFill>
                  <a:schemeClr val="lt1"/>
                </a:solidFill>
                <a:latin typeface="Arial"/>
                <a:ea typeface="Arial"/>
                <a:cs typeface="Arial"/>
                <a:sym typeface="Arial"/>
              </a:rPr>
              <a:t>HRH</a:t>
            </a:r>
            <a:r>
              <a:rPr lang="en" sz="1400" b="0" i="0" u="none" strike="noStrike" cap="none" dirty="0">
                <a:solidFill>
                  <a:schemeClr val="lt1"/>
                </a:solidFill>
                <a:latin typeface="Arial"/>
                <a:ea typeface="Arial"/>
                <a:cs typeface="Arial"/>
                <a:sym typeface="Arial"/>
              </a:rPr>
              <a:t> </a:t>
            </a:r>
            <a:r>
              <a:rPr lang="en" sz="1400" b="0" i="0" u="sng" strike="noStrike" cap="none"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aqui</a:t>
            </a:r>
            <a:endParaRPr sz="1400" b="0" i="0" u="none" strike="noStrike" cap="none" dirty="0">
              <a:solidFill>
                <a:schemeClr val="lt1"/>
              </a:solidFill>
              <a:latin typeface="Arial"/>
              <a:ea typeface="Arial"/>
              <a:cs typeface="Arial"/>
              <a:sym typeface="Arial"/>
            </a:endParaRPr>
          </a:p>
        </p:txBody>
      </p:sp>
      <p:pic>
        <p:nvPicPr>
          <p:cNvPr id="544" name="Google Shape;544;p54"/>
          <p:cNvPicPr preferRelativeResize="0"/>
          <p:nvPr/>
        </p:nvPicPr>
        <p:blipFill rotWithShape="1">
          <a:blip r:embed="rId4">
            <a:alphaModFix/>
          </a:blip>
          <a:srcRect l="22021" r="16466"/>
          <a:stretch/>
        </p:blipFill>
        <p:spPr>
          <a:xfrm>
            <a:off x="285600" y="1101087"/>
            <a:ext cx="3457976" cy="1897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8"/>
        <p:cNvGrpSpPr/>
        <p:nvPr/>
      </p:nvGrpSpPr>
      <p:grpSpPr>
        <a:xfrm>
          <a:off x="0" y="0"/>
          <a:ext cx="0" cy="0"/>
          <a:chOff x="0" y="0"/>
          <a:chExt cx="0" cy="0"/>
        </a:xfrm>
      </p:grpSpPr>
      <p:sp>
        <p:nvSpPr>
          <p:cNvPr id="549" name="Google Shape;549;p28"/>
          <p:cNvSpPr txBox="1">
            <a:spLocks noGrp="1"/>
          </p:cNvSpPr>
          <p:nvPr>
            <p:ph type="title"/>
          </p:nvPr>
        </p:nvSpPr>
        <p:spPr>
          <a:xfrm>
            <a:off x="159300" y="-121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Elemento de dados do modelo:</a:t>
            </a:r>
            <a:r>
              <a:rPr lang="en" dirty="0">
                <a:solidFill>
                  <a:schemeClr val="dk1"/>
                </a:solidFill>
              </a:rPr>
              <a:t> </a:t>
            </a:r>
            <a:r>
              <a:rPr lang="en" i="1" dirty="0">
                <a:solidFill>
                  <a:srgbClr val="E69138"/>
                </a:solidFill>
              </a:rPr>
              <a:t>Cargo</a:t>
            </a:r>
            <a:endParaRPr i="1" dirty="0">
              <a:solidFill>
                <a:srgbClr val="E69138"/>
              </a:solidFill>
            </a:endParaRPr>
          </a:p>
        </p:txBody>
      </p:sp>
      <p:sp>
        <p:nvSpPr>
          <p:cNvPr id="550" name="Google Shape;550;p28"/>
          <p:cNvSpPr txBox="1">
            <a:spLocks noGrp="1"/>
          </p:cNvSpPr>
          <p:nvPr>
            <p:ph type="body" idx="1"/>
          </p:nvPr>
        </p:nvSpPr>
        <p:spPr>
          <a:xfrm>
            <a:off x="4415025" y="683950"/>
            <a:ext cx="4637100" cy="34509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 sz="1800" dirty="0">
                <a:solidFill>
                  <a:schemeClr val="dk1"/>
                </a:solidFill>
                <a:highlight>
                  <a:srgbClr val="FFFFFF"/>
                </a:highlight>
              </a:rPr>
              <a:t>Selecione o cargo que </a:t>
            </a:r>
            <a:r>
              <a:rPr lang="en" sz="1800" u="sng" dirty="0">
                <a:solidFill>
                  <a:schemeClr val="dk1"/>
                </a:solidFill>
                <a:highlight>
                  <a:srgbClr val="FFFFFF"/>
                </a:highlight>
              </a:rPr>
              <a:t>seja mais adequado</a:t>
            </a:r>
            <a:r>
              <a:rPr lang="en" sz="1800" dirty="0">
                <a:solidFill>
                  <a:schemeClr val="dk1"/>
                </a:solidFill>
                <a:highlight>
                  <a:srgbClr val="FFFFFF"/>
                </a:highlight>
              </a:rPr>
              <a:t> ao papel de cada indivíduo</a:t>
            </a:r>
            <a:endParaRPr sz="1800" dirty="0">
              <a:solidFill>
                <a:schemeClr val="dk1"/>
              </a:solidFill>
              <a:highlight>
                <a:srgbClr val="FFFFFF"/>
              </a:highlight>
            </a:endParaRPr>
          </a:p>
          <a:p>
            <a:pPr marL="457200" lvl="0" indent="-342900" algn="l" rtl="0">
              <a:lnSpc>
                <a:spcPct val="100000"/>
              </a:lnSpc>
              <a:spcBef>
                <a:spcPts val="1000"/>
              </a:spcBef>
              <a:spcAft>
                <a:spcPts val="0"/>
              </a:spcAft>
              <a:buClr>
                <a:schemeClr val="dk1"/>
              </a:buClr>
              <a:buSzPts val="1800"/>
              <a:buChar char="•"/>
            </a:pPr>
            <a:r>
              <a:rPr lang="en" sz="1800" dirty="0">
                <a:solidFill>
                  <a:schemeClr val="dk1"/>
                </a:solidFill>
                <a:highlight>
                  <a:srgbClr val="FFFFFF"/>
                </a:highlight>
              </a:rPr>
              <a:t>Nota: os cargos podem não corresponder exatamente ao cargo oficial do indivíduo. Seleccione o cargo que </a:t>
            </a:r>
            <a:r>
              <a:rPr lang="en" sz="1800" i="1" dirty="0">
                <a:solidFill>
                  <a:schemeClr val="dk1"/>
                </a:solidFill>
                <a:highlight>
                  <a:srgbClr val="FFFFFF"/>
                </a:highlight>
              </a:rPr>
              <a:t>melhor </a:t>
            </a:r>
            <a:r>
              <a:rPr lang="en" sz="1800" dirty="0">
                <a:solidFill>
                  <a:schemeClr val="dk1"/>
                </a:solidFill>
                <a:highlight>
                  <a:srgbClr val="FFFFFF"/>
                </a:highlight>
              </a:rPr>
              <a:t>descreve o papel oficial e as responsabilidades do indivíduo</a:t>
            </a:r>
            <a:endParaRPr sz="1800" dirty="0">
              <a:solidFill>
                <a:schemeClr val="dk1"/>
              </a:solidFill>
              <a:highlight>
                <a:srgbClr val="FFFFFF"/>
              </a:highlight>
            </a:endParaRPr>
          </a:p>
          <a:p>
            <a:pPr marL="457200" lvl="0" indent="-342900" algn="l" rtl="0">
              <a:lnSpc>
                <a:spcPct val="100000"/>
              </a:lnSpc>
              <a:spcBef>
                <a:spcPts val="1000"/>
              </a:spcBef>
              <a:spcAft>
                <a:spcPts val="0"/>
              </a:spcAft>
              <a:buClr>
                <a:schemeClr val="dk1"/>
              </a:buClr>
              <a:buSzPts val="1800"/>
              <a:buChar char="•"/>
            </a:pPr>
            <a:r>
              <a:rPr lang="en" sz="1800" dirty="0">
                <a:solidFill>
                  <a:schemeClr val="dk1"/>
                </a:solidFill>
                <a:highlight>
                  <a:srgbClr val="FFFFFF"/>
                </a:highlight>
              </a:rPr>
              <a:t>Cada membro da equipa deve estar representado em apenas uma linha</a:t>
            </a:r>
            <a:endParaRPr sz="1800" dirty="0">
              <a:solidFill>
                <a:schemeClr val="dk1"/>
              </a:solidFill>
              <a:highlight>
                <a:srgbClr val="FFFFFF"/>
              </a:highlight>
            </a:endParaRPr>
          </a:p>
          <a:p>
            <a:pPr marL="457200" lvl="0" indent="-342900" algn="l" rtl="0">
              <a:lnSpc>
                <a:spcPct val="100000"/>
              </a:lnSpc>
              <a:spcBef>
                <a:spcPts val="1000"/>
              </a:spcBef>
              <a:spcAft>
                <a:spcPts val="0"/>
              </a:spcAft>
              <a:buClr>
                <a:schemeClr val="dk1"/>
              </a:buClr>
              <a:buSzPts val="1800"/>
              <a:buChar char="•"/>
            </a:pPr>
            <a:r>
              <a:rPr lang="en" sz="1800" dirty="0">
                <a:solidFill>
                  <a:schemeClr val="dk1"/>
                </a:solidFill>
                <a:highlight>
                  <a:srgbClr val="FFFFFF"/>
                </a:highlight>
              </a:rPr>
              <a:t>Lista suspensa de títulos por ordem alfabética</a:t>
            </a:r>
            <a:endParaRPr sz="1800" dirty="0">
              <a:solidFill>
                <a:schemeClr val="dk1"/>
              </a:solidFill>
              <a:highlight>
                <a:srgbClr val="FFFFFF"/>
              </a:highlight>
            </a:endParaRPr>
          </a:p>
          <a:p>
            <a:pPr marL="457200" lvl="0" indent="-342900" algn="l" rtl="0">
              <a:lnSpc>
                <a:spcPct val="100000"/>
              </a:lnSpc>
              <a:spcBef>
                <a:spcPts val="1000"/>
              </a:spcBef>
              <a:spcAft>
                <a:spcPts val="1000"/>
              </a:spcAft>
              <a:buClr>
                <a:schemeClr val="dk1"/>
              </a:buClr>
              <a:buSzPts val="1800"/>
              <a:buChar char="•"/>
            </a:pPr>
            <a:r>
              <a:rPr lang="en" sz="1800" b="1" dirty="0">
                <a:solidFill>
                  <a:schemeClr val="dk1"/>
                </a:solidFill>
                <a:highlight>
                  <a:srgbClr val="FFFFFF"/>
                </a:highlight>
              </a:rPr>
              <a:t>Todos os títulos estão definidos no manual de inventário de </a:t>
            </a:r>
            <a:r>
              <a:rPr lang="en-US" sz="1800" b="1" dirty="0">
                <a:solidFill>
                  <a:schemeClr val="dk1"/>
                </a:solidFill>
                <a:highlight>
                  <a:srgbClr val="FFFFFF"/>
                </a:highlight>
              </a:rPr>
              <a:t>HRH</a:t>
            </a:r>
            <a:endParaRPr sz="1800" b="1" dirty="0">
              <a:solidFill>
                <a:schemeClr val="dk1"/>
              </a:solidFill>
              <a:highlight>
                <a:srgbClr val="FFFFFF"/>
              </a:highlight>
            </a:endParaRPr>
          </a:p>
        </p:txBody>
      </p:sp>
      <p:sp>
        <p:nvSpPr>
          <p:cNvPr id="551" name="Google Shape;551;p2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38</a:t>
            </a:fld>
            <a:endParaRPr/>
          </a:p>
        </p:txBody>
      </p:sp>
      <p:sp>
        <p:nvSpPr>
          <p:cNvPr id="552" name="Google Shape;552;p28"/>
          <p:cNvSpPr txBox="1"/>
          <p:nvPr/>
        </p:nvSpPr>
        <p:spPr>
          <a:xfrm>
            <a:off x="355050" y="4271725"/>
            <a:ext cx="14871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E69138"/>
                </a:solidFill>
                <a:latin typeface="Arial"/>
                <a:ea typeface="Arial"/>
                <a:cs typeface="Arial"/>
                <a:sym typeface="Arial"/>
              </a:rPr>
              <a:t>EXPANDIDO</a:t>
            </a:r>
            <a:endParaRPr sz="1300" b="0" i="0" u="none" strike="noStrike" cap="none">
              <a:solidFill>
                <a:srgbClr val="000000"/>
              </a:solidFill>
              <a:latin typeface="Arial"/>
              <a:ea typeface="Arial"/>
              <a:cs typeface="Arial"/>
              <a:sym typeface="Arial"/>
            </a:endParaRPr>
          </a:p>
        </p:txBody>
      </p:sp>
      <p:sp>
        <p:nvSpPr>
          <p:cNvPr id="553" name="Google Shape;553;p28"/>
          <p:cNvSpPr txBox="1"/>
          <p:nvPr/>
        </p:nvSpPr>
        <p:spPr>
          <a:xfrm>
            <a:off x="297150" y="394362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pic>
        <p:nvPicPr>
          <p:cNvPr id="554" name="Google Shape;554;p28"/>
          <p:cNvPicPr preferRelativeResize="0"/>
          <p:nvPr/>
        </p:nvPicPr>
        <p:blipFill rotWithShape="1">
          <a:blip r:embed="rId3">
            <a:alphaModFix/>
          </a:blip>
          <a:srcRect/>
          <a:stretch/>
        </p:blipFill>
        <p:spPr>
          <a:xfrm>
            <a:off x="355050" y="993663"/>
            <a:ext cx="3544975" cy="28449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8"/>
        <p:cNvGrpSpPr/>
        <p:nvPr/>
      </p:nvGrpSpPr>
      <p:grpSpPr>
        <a:xfrm>
          <a:off x="0" y="0"/>
          <a:ext cx="0" cy="0"/>
          <a:chOff x="0" y="0"/>
          <a:chExt cx="0" cy="0"/>
        </a:xfrm>
      </p:grpSpPr>
      <p:sp>
        <p:nvSpPr>
          <p:cNvPr id="559" name="Google Shape;559;p29"/>
          <p:cNvSpPr txBox="1">
            <a:spLocks noGrp="1"/>
          </p:cNvSpPr>
          <p:nvPr>
            <p:ph type="title"/>
          </p:nvPr>
        </p:nvSpPr>
        <p:spPr>
          <a:xfrm>
            <a:off x="159300" y="-12175"/>
            <a:ext cx="8520600" cy="89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Elemento de dados do modelo:</a:t>
            </a:r>
            <a:r>
              <a:rPr lang="en" i="1">
                <a:solidFill>
                  <a:schemeClr val="dk2"/>
                </a:solidFill>
              </a:rPr>
              <a:t>Como determinar o título de emprego</a:t>
            </a:r>
            <a:endParaRPr>
              <a:solidFill>
                <a:schemeClr val="dk2"/>
              </a:solidFill>
            </a:endParaRPr>
          </a:p>
        </p:txBody>
      </p:sp>
      <p:sp>
        <p:nvSpPr>
          <p:cNvPr id="560" name="Google Shape;560;p29"/>
          <p:cNvSpPr txBox="1">
            <a:spLocks noGrp="1"/>
          </p:cNvSpPr>
          <p:nvPr>
            <p:ph type="body" idx="1"/>
          </p:nvPr>
        </p:nvSpPr>
        <p:spPr>
          <a:xfrm>
            <a:off x="2286599" y="608500"/>
            <a:ext cx="5281989" cy="828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1000"/>
              </a:spcAft>
              <a:buSzPts val="1600"/>
              <a:buNone/>
            </a:pPr>
            <a:r>
              <a:rPr lang="en" sz="1700" dirty="0">
                <a:solidFill>
                  <a:schemeClr val="dk1"/>
                </a:solidFill>
                <a:highlight>
                  <a:srgbClr val="FFFFFF"/>
                </a:highlight>
              </a:rPr>
              <a:t>O título do emprego deve refletir o trabalho que está a ser realizado, </a:t>
            </a:r>
            <a:r>
              <a:rPr lang="en" sz="1700" b="1" dirty="0">
                <a:solidFill>
                  <a:schemeClr val="dk1"/>
                </a:solidFill>
                <a:highlight>
                  <a:srgbClr val="FFFFFF"/>
                </a:highlight>
              </a:rPr>
              <a:t>NÃO </a:t>
            </a:r>
            <a:r>
              <a:rPr lang="en" sz="1700" dirty="0">
                <a:solidFill>
                  <a:schemeClr val="dk1"/>
                </a:solidFill>
                <a:highlight>
                  <a:srgbClr val="FFFFFF"/>
                </a:highlight>
              </a:rPr>
              <a:t>a</a:t>
            </a:r>
            <a:r>
              <a:rPr lang="en" sz="1700" b="1" dirty="0">
                <a:solidFill>
                  <a:schemeClr val="dk1"/>
                </a:solidFill>
                <a:highlight>
                  <a:srgbClr val="FFFFFF"/>
                </a:highlight>
              </a:rPr>
              <a:t> </a:t>
            </a:r>
            <a:r>
              <a:rPr lang="en" sz="1700" dirty="0">
                <a:solidFill>
                  <a:schemeClr val="dk1"/>
                </a:solidFill>
                <a:highlight>
                  <a:srgbClr val="FFFFFF"/>
                </a:highlight>
              </a:rPr>
              <a:t>formação ou qualificações</a:t>
            </a:r>
            <a:endParaRPr sz="1700" dirty="0">
              <a:solidFill>
                <a:schemeClr val="dk1"/>
              </a:solidFill>
              <a:highlight>
                <a:srgbClr val="FFFFFF"/>
              </a:highlight>
            </a:endParaRPr>
          </a:p>
        </p:txBody>
      </p:sp>
      <p:sp>
        <p:nvSpPr>
          <p:cNvPr id="561" name="Google Shape;561;p29"/>
          <p:cNvSpPr/>
          <p:nvPr/>
        </p:nvSpPr>
        <p:spPr>
          <a:xfrm>
            <a:off x="386700" y="1718750"/>
            <a:ext cx="8370600" cy="2448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2" name="Google Shape;562;p29"/>
          <p:cNvPicPr preferRelativeResize="0"/>
          <p:nvPr/>
        </p:nvPicPr>
        <p:blipFill rotWithShape="1">
          <a:blip r:embed="rId3">
            <a:alphaModFix/>
          </a:blip>
          <a:srcRect b="48872"/>
          <a:stretch/>
        </p:blipFill>
        <p:spPr>
          <a:xfrm>
            <a:off x="423750" y="1806200"/>
            <a:ext cx="8292274" cy="2384799"/>
          </a:xfrm>
          <a:prstGeom prst="rect">
            <a:avLst/>
          </a:prstGeom>
          <a:noFill/>
          <a:ln>
            <a:noFill/>
          </a:ln>
        </p:spPr>
      </p:pic>
      <p:sp>
        <p:nvSpPr>
          <p:cNvPr id="563" name="Google Shape;563;p29"/>
          <p:cNvSpPr txBox="1">
            <a:spLocks noGrp="1"/>
          </p:cNvSpPr>
          <p:nvPr>
            <p:ph type="body" idx="1"/>
          </p:nvPr>
        </p:nvSpPr>
        <p:spPr>
          <a:xfrm>
            <a:off x="809200" y="4280375"/>
            <a:ext cx="7512000" cy="8280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1000"/>
              </a:spcAft>
              <a:buSzPts val="1600"/>
              <a:buNone/>
            </a:pPr>
            <a:r>
              <a:rPr lang="en" sz="1400" dirty="0">
                <a:solidFill>
                  <a:schemeClr val="dk1"/>
                </a:solidFill>
                <a:highlight>
                  <a:srgbClr val="FFFFFF"/>
                </a:highlight>
              </a:rPr>
              <a:t>Exemplo: </a:t>
            </a:r>
            <a:r>
              <a:rPr lang="pt-BR" sz="1400" dirty="0">
                <a:solidFill>
                  <a:schemeClr val="dk1"/>
                </a:solidFill>
                <a:highlight>
                  <a:srgbClr val="FFFFFF"/>
                </a:highlight>
              </a:rPr>
              <a:t>Um enfermeiro que presta essencialmente serviços de gestão/administração de instalações e não serviços de enfermagem deve ser indicado no modelo como </a:t>
            </a:r>
            <a:r>
              <a:rPr lang="pt-BR" sz="1400" b="1" dirty="0">
                <a:solidFill>
                  <a:schemeClr val="dk1"/>
                </a:solidFill>
                <a:highlight>
                  <a:srgbClr val="FFFFFF"/>
                </a:highlight>
              </a:rPr>
              <a:t>Administrador de Instalações </a:t>
            </a:r>
            <a:r>
              <a:rPr lang="pt-BR" sz="1400" dirty="0">
                <a:solidFill>
                  <a:schemeClr val="dk1"/>
                </a:solidFill>
                <a:highlight>
                  <a:srgbClr val="FFFFFF"/>
                </a:highlight>
              </a:rPr>
              <a:t>e não como enfermeiro </a:t>
            </a:r>
            <a:endParaRPr sz="1400" dirty="0">
              <a:solidFill>
                <a:schemeClr val="dk1"/>
              </a:solidFill>
              <a:highlight>
                <a:srgbClr val="FFFFFF"/>
              </a:highlight>
            </a:endParaRPr>
          </a:p>
        </p:txBody>
      </p:sp>
      <p:sp>
        <p:nvSpPr>
          <p:cNvPr id="564" name="Google Shape;564;p2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39</a:t>
            </a:fld>
            <a:endParaRPr/>
          </a:p>
        </p:txBody>
      </p:sp>
      <p:sp>
        <p:nvSpPr>
          <p:cNvPr id="2" name="Google Shape;560;p29">
            <a:extLst>
              <a:ext uri="{FF2B5EF4-FFF2-40B4-BE49-F238E27FC236}">
                <a16:creationId xmlns:a16="http://schemas.microsoft.com/office/drawing/2014/main" id="{7B1090D6-FA37-C939-E599-2290A4F21FA4}"/>
              </a:ext>
            </a:extLst>
          </p:cNvPr>
          <p:cNvSpPr txBox="1">
            <a:spLocks/>
          </p:cNvSpPr>
          <p:nvPr/>
        </p:nvSpPr>
        <p:spPr>
          <a:xfrm>
            <a:off x="2020358" y="1806200"/>
            <a:ext cx="5647382" cy="463625"/>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Arial"/>
                <a:ea typeface="Arial"/>
                <a:cs typeface="Arial"/>
                <a:sym typeface="Arial"/>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spcAft>
                <a:spcPts val="1000"/>
              </a:spcAft>
              <a:buFont typeface="Arial"/>
              <a:buNone/>
            </a:pPr>
            <a:r>
              <a:rPr lang="pt-BR" sz="1700" b="1" dirty="0">
                <a:solidFill>
                  <a:schemeClr val="dk1"/>
                </a:solidFill>
                <a:highlight>
                  <a:srgbClr val="FFFFFF"/>
                </a:highlight>
              </a:rPr>
              <a:t>Como Determinar o Cargo de Um Funcionário     </a:t>
            </a:r>
          </a:p>
        </p:txBody>
      </p:sp>
      <p:sp>
        <p:nvSpPr>
          <p:cNvPr id="3" name="Google Shape;560;p29">
            <a:extLst>
              <a:ext uri="{FF2B5EF4-FFF2-40B4-BE49-F238E27FC236}">
                <a16:creationId xmlns:a16="http://schemas.microsoft.com/office/drawing/2014/main" id="{7DED4EBE-00AF-A6FC-79F4-56E1C9FE73F8}"/>
              </a:ext>
            </a:extLst>
          </p:cNvPr>
          <p:cNvSpPr txBox="1">
            <a:spLocks/>
          </p:cNvSpPr>
          <p:nvPr/>
        </p:nvSpPr>
        <p:spPr>
          <a:xfrm>
            <a:off x="509211" y="2766786"/>
            <a:ext cx="2784832" cy="463625"/>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Arial"/>
                <a:ea typeface="Arial"/>
                <a:cs typeface="Arial"/>
                <a:sym typeface="Arial"/>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ctr">
              <a:spcAft>
                <a:spcPts val="1000"/>
              </a:spcAft>
              <a:buFont typeface="Arial"/>
              <a:buNone/>
            </a:pPr>
            <a:r>
              <a:rPr lang="pt-BR" sz="1700" dirty="0">
                <a:solidFill>
                  <a:schemeClr val="dk1"/>
                </a:solidFill>
                <a:highlight>
                  <a:srgbClr val="FFFFFF"/>
                </a:highlight>
              </a:rPr>
              <a:t>Cargo:</a:t>
            </a:r>
            <a:r>
              <a:rPr lang="pt-BR" sz="1700" b="1" dirty="0">
                <a:solidFill>
                  <a:schemeClr val="dk1"/>
                </a:solidFill>
                <a:highlight>
                  <a:srgbClr val="FFFFFF"/>
                </a:highlight>
              </a:rPr>
              <a:t>   </a:t>
            </a:r>
          </a:p>
        </p:txBody>
      </p:sp>
      <p:sp>
        <p:nvSpPr>
          <p:cNvPr id="4" name="Google Shape;560;p29">
            <a:extLst>
              <a:ext uri="{FF2B5EF4-FFF2-40B4-BE49-F238E27FC236}">
                <a16:creationId xmlns:a16="http://schemas.microsoft.com/office/drawing/2014/main" id="{29F0B430-E4E0-C252-8A05-0C51DC0EE3DD}"/>
              </a:ext>
            </a:extLst>
          </p:cNvPr>
          <p:cNvSpPr txBox="1">
            <a:spLocks/>
          </p:cNvSpPr>
          <p:nvPr/>
        </p:nvSpPr>
        <p:spPr>
          <a:xfrm>
            <a:off x="2699731" y="3703141"/>
            <a:ext cx="3161241" cy="463625"/>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Arial"/>
                <a:ea typeface="Arial"/>
                <a:cs typeface="Arial"/>
                <a:sym typeface="Arial"/>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ctr">
              <a:spcAft>
                <a:spcPts val="1000"/>
              </a:spcAft>
              <a:buFont typeface="Arial"/>
              <a:buNone/>
            </a:pPr>
            <a:r>
              <a:rPr lang="pt-BR" sz="1500" dirty="0">
                <a:solidFill>
                  <a:schemeClr val="dk1"/>
                </a:solidFill>
                <a:highlight>
                  <a:srgbClr val="FFFFFF"/>
                </a:highlight>
              </a:rPr>
              <a:t>Cargo </a:t>
            </a:r>
            <a:r>
              <a:rPr lang="pt-BR" sz="1500" dirty="0" err="1">
                <a:solidFill>
                  <a:schemeClr val="dk1"/>
                </a:solidFill>
                <a:highlight>
                  <a:srgbClr val="FFFFFF"/>
                </a:highlight>
              </a:rPr>
              <a:t>actual</a:t>
            </a:r>
            <a:r>
              <a:rPr lang="pt-BR" sz="1700" b="1" dirty="0">
                <a:solidFill>
                  <a:schemeClr val="dk1"/>
                </a:solidFill>
                <a:highlight>
                  <a:srgbClr val="FFFFFF"/>
                </a:highlight>
              </a:rPr>
              <a:t>   </a:t>
            </a:r>
          </a:p>
        </p:txBody>
      </p:sp>
      <p:sp>
        <p:nvSpPr>
          <p:cNvPr id="5" name="Google Shape;560;p29">
            <a:extLst>
              <a:ext uri="{FF2B5EF4-FFF2-40B4-BE49-F238E27FC236}">
                <a16:creationId xmlns:a16="http://schemas.microsoft.com/office/drawing/2014/main" id="{BA1719F2-A107-795D-10FF-14DC715AE15F}"/>
              </a:ext>
            </a:extLst>
          </p:cNvPr>
          <p:cNvSpPr txBox="1">
            <a:spLocks/>
          </p:cNvSpPr>
          <p:nvPr/>
        </p:nvSpPr>
        <p:spPr>
          <a:xfrm>
            <a:off x="6087119" y="3703140"/>
            <a:ext cx="2592781" cy="463625"/>
          </a:xfrm>
          <a:prstGeom prst="rect">
            <a:avLst/>
          </a:prstGeom>
          <a:solidFill>
            <a:schemeClr val="bg1"/>
          </a:solidFill>
          <a:ln w="19050"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Arial"/>
                <a:ea typeface="Arial"/>
                <a:cs typeface="Arial"/>
                <a:sym typeface="Arial"/>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ctr">
              <a:spcAft>
                <a:spcPts val="1000"/>
              </a:spcAft>
              <a:buFont typeface="Arial"/>
              <a:buNone/>
            </a:pPr>
            <a:r>
              <a:rPr lang="pt-BR" sz="1500" dirty="0">
                <a:solidFill>
                  <a:schemeClr val="dk1"/>
                </a:solidFill>
                <a:highlight>
                  <a:srgbClr val="FFFFFF"/>
                </a:highlight>
              </a:rPr>
              <a:t>Formação ou Treinamento</a:t>
            </a:r>
            <a:endParaRPr lang="pt-BR" sz="1500" b="1" dirty="0">
              <a:solidFill>
                <a:schemeClr val="dk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p:nvPr/>
        </p:nvSpPr>
        <p:spPr>
          <a:xfrm>
            <a:off x="1118948" y="1004497"/>
            <a:ext cx="3000000" cy="4724340"/>
          </a:xfrm>
          <a:prstGeom prst="rect">
            <a:avLst/>
          </a:prstGeom>
          <a:noFill/>
          <a:ln>
            <a:noFill/>
          </a:ln>
        </p:spPr>
        <p:txBody>
          <a:bodyPr spcFirstLastPara="1" wrap="square" lIns="91425" tIns="91425" rIns="91425" bIns="91425" anchor="t" anchorCtr="0">
            <a:spAutoFit/>
          </a:bodyPr>
          <a:lstStyle/>
          <a:p>
            <a:pPr>
              <a:spcBef>
                <a:spcPts val="1400"/>
              </a:spcBef>
            </a:pPr>
            <a:r>
              <a:rPr lang="en" sz="2000" b="1" dirty="0">
                <a:solidFill>
                  <a:schemeClr val="dk1"/>
                </a:solidFill>
                <a:latin typeface="Source Sans Pro"/>
                <a:ea typeface="Source Sans Pro"/>
                <a:cs typeface="Source Sans Pro"/>
                <a:sym typeface="Source Sans Pro"/>
              </a:rPr>
              <a:t>Angola</a:t>
            </a:r>
            <a:endParaRPr sz="2000" b="1" dirty="0">
              <a:solidFill>
                <a:schemeClr val="dk1"/>
              </a:solidFill>
              <a:latin typeface="Source Sans Pro"/>
              <a:ea typeface="Source Sans Pro"/>
              <a:cs typeface="Source Sans Pro"/>
              <a:sym typeface="Source Sans Pro"/>
            </a:endParaRPr>
          </a:p>
          <a:p>
            <a:pPr>
              <a:spcBef>
                <a:spcPts val="1400"/>
              </a:spcBef>
            </a:pPr>
            <a:r>
              <a:rPr lang="en" sz="2000" b="1" dirty="0">
                <a:solidFill>
                  <a:schemeClr val="dk1"/>
                </a:solidFill>
                <a:latin typeface="Source Sans Pro"/>
                <a:ea typeface="Source Sans Pro"/>
                <a:cs typeface="Source Sans Pro"/>
                <a:sym typeface="Source Sans Pro"/>
              </a:rPr>
              <a:t>Cameroon</a:t>
            </a:r>
            <a:endParaRPr sz="2000" b="1" dirty="0">
              <a:solidFill>
                <a:schemeClr val="dk1"/>
              </a:solidFill>
              <a:latin typeface="Source Sans Pro"/>
              <a:ea typeface="Source Sans Pro"/>
              <a:cs typeface="Source Sans Pro"/>
              <a:sym typeface="Source Sans Pro"/>
            </a:endParaRPr>
          </a:p>
          <a:p>
            <a:pPr>
              <a:spcBef>
                <a:spcPts val="1400"/>
              </a:spcBef>
            </a:pPr>
            <a:r>
              <a:rPr lang="en-US" sz="2000" b="1" dirty="0">
                <a:solidFill>
                  <a:schemeClr val="dk1"/>
                </a:solidFill>
                <a:latin typeface="Source Sans Pro"/>
                <a:ea typeface="Source Sans Pro"/>
                <a:cs typeface="Source Sans Pro"/>
                <a:sym typeface="Source Sans Pro"/>
              </a:rPr>
              <a:t>Costa do </a:t>
            </a:r>
            <a:r>
              <a:rPr lang="en-US" sz="2000" b="1" dirty="0" err="1">
                <a:solidFill>
                  <a:schemeClr val="dk1"/>
                </a:solidFill>
                <a:latin typeface="Source Sans Pro"/>
                <a:ea typeface="Source Sans Pro"/>
                <a:cs typeface="Source Sans Pro"/>
                <a:sym typeface="Source Sans Pro"/>
              </a:rPr>
              <a:t>Marfim</a:t>
            </a:r>
            <a:endParaRPr sz="2000" b="1" dirty="0">
              <a:solidFill>
                <a:schemeClr val="dk1"/>
              </a:solidFill>
              <a:latin typeface="Source Sans Pro"/>
              <a:ea typeface="Source Sans Pro"/>
              <a:cs typeface="Source Sans Pro"/>
              <a:sym typeface="Source Sans Pro"/>
            </a:endParaRPr>
          </a:p>
          <a:p>
            <a:pPr>
              <a:spcBef>
                <a:spcPts val="1400"/>
              </a:spcBef>
            </a:pPr>
            <a:r>
              <a:rPr lang="en" sz="2000" b="1" dirty="0">
                <a:solidFill>
                  <a:schemeClr val="dk1"/>
                </a:solidFill>
                <a:latin typeface="Source Sans Pro"/>
                <a:ea typeface="Source Sans Pro"/>
                <a:cs typeface="Source Sans Pro"/>
                <a:sym typeface="Source Sans Pro"/>
              </a:rPr>
              <a:t>RDC</a:t>
            </a:r>
            <a:endParaRPr sz="2000" b="1" dirty="0">
              <a:solidFill>
                <a:schemeClr val="dk1"/>
              </a:solidFill>
              <a:latin typeface="Source Sans Pro"/>
              <a:ea typeface="Source Sans Pro"/>
              <a:cs typeface="Source Sans Pro"/>
              <a:sym typeface="Source Sans Pro"/>
            </a:endParaRPr>
          </a:p>
          <a:p>
            <a:pPr>
              <a:spcBef>
                <a:spcPts val="1400"/>
              </a:spcBef>
            </a:pPr>
            <a:r>
              <a:rPr lang="en" sz="2000" b="1" dirty="0">
                <a:solidFill>
                  <a:schemeClr val="dk1"/>
                </a:solidFill>
                <a:latin typeface="Source Sans Pro"/>
                <a:ea typeface="Source Sans Pro"/>
                <a:cs typeface="Source Sans Pro"/>
                <a:sym typeface="Source Sans Pro"/>
              </a:rPr>
              <a:t>eSwatini</a:t>
            </a:r>
            <a:endParaRPr sz="2000" b="1" dirty="0">
              <a:solidFill>
                <a:schemeClr val="dk1"/>
              </a:solidFill>
              <a:latin typeface="Source Sans Pro"/>
              <a:ea typeface="Source Sans Pro"/>
              <a:cs typeface="Source Sans Pro"/>
              <a:sym typeface="Source Sans Pro"/>
            </a:endParaRPr>
          </a:p>
          <a:p>
            <a:pPr>
              <a:spcBef>
                <a:spcPts val="1400"/>
              </a:spcBef>
            </a:pPr>
            <a:r>
              <a:rPr lang="en" sz="2000" b="1" dirty="0">
                <a:solidFill>
                  <a:schemeClr val="dk1"/>
                </a:solidFill>
                <a:latin typeface="Source Sans Pro"/>
                <a:ea typeface="Source Sans Pro"/>
                <a:cs typeface="Source Sans Pro"/>
                <a:sym typeface="Source Sans Pro"/>
              </a:rPr>
              <a:t>Etiopia </a:t>
            </a:r>
          </a:p>
          <a:p>
            <a:pPr>
              <a:spcBef>
                <a:spcPts val="1400"/>
              </a:spcBef>
            </a:pPr>
            <a:r>
              <a:rPr lang="en-US" sz="2000" b="1" dirty="0">
                <a:solidFill>
                  <a:schemeClr val="dk1"/>
                </a:solidFill>
                <a:latin typeface="Source Sans Pro"/>
                <a:ea typeface="Source Sans Pro"/>
                <a:cs typeface="Source Sans Pro"/>
                <a:sym typeface="Source Sans Pro"/>
              </a:rPr>
              <a:t>Lesotho</a:t>
            </a:r>
          </a:p>
          <a:p>
            <a:pPr>
              <a:spcBef>
                <a:spcPts val="1400"/>
              </a:spcBef>
            </a:pPr>
            <a:endParaRPr sz="2000" b="1" dirty="0">
              <a:solidFill>
                <a:schemeClr val="dk1"/>
              </a:solidFill>
              <a:latin typeface="Source Sans Pro"/>
              <a:ea typeface="Source Sans Pro"/>
              <a:cs typeface="Source Sans Pro"/>
              <a:sym typeface="Source Sans Pro"/>
            </a:endParaRPr>
          </a:p>
          <a:p>
            <a:pPr>
              <a:spcBef>
                <a:spcPts val="1400"/>
              </a:spcBef>
              <a:spcAft>
                <a:spcPts val="1200"/>
              </a:spcAft>
            </a:pPr>
            <a:endParaRPr sz="2000" b="1" dirty="0">
              <a:solidFill>
                <a:schemeClr val="dk1"/>
              </a:solidFill>
              <a:latin typeface="Source Sans Pro"/>
              <a:ea typeface="Source Sans Pro"/>
              <a:cs typeface="Source Sans Pro"/>
              <a:sym typeface="Source Sans Pro"/>
            </a:endParaRPr>
          </a:p>
        </p:txBody>
      </p:sp>
      <p:sp>
        <p:nvSpPr>
          <p:cNvPr id="309" name="Google Shape;309;p45"/>
          <p:cNvSpPr txBox="1"/>
          <p:nvPr/>
        </p:nvSpPr>
        <p:spPr>
          <a:xfrm>
            <a:off x="3621623" y="981053"/>
            <a:ext cx="3000000" cy="3108513"/>
          </a:xfrm>
          <a:prstGeom prst="rect">
            <a:avLst/>
          </a:prstGeom>
          <a:noFill/>
          <a:ln>
            <a:noFill/>
          </a:ln>
        </p:spPr>
        <p:txBody>
          <a:bodyPr spcFirstLastPara="1" wrap="square" lIns="91425" tIns="91425" rIns="91425" bIns="91425" anchor="t" anchorCtr="0">
            <a:spAutoFit/>
          </a:bodyPr>
          <a:lstStyle/>
          <a:p>
            <a:pPr>
              <a:spcBef>
                <a:spcPts val="1400"/>
              </a:spcBef>
            </a:pPr>
            <a:r>
              <a:rPr lang="en-US" sz="2000" b="1" dirty="0">
                <a:solidFill>
                  <a:schemeClr val="dk1"/>
                </a:solidFill>
                <a:latin typeface="Source Sans Pro"/>
                <a:ea typeface="Source Sans Pro"/>
                <a:cs typeface="Source Sans Pro"/>
                <a:sym typeface="Source Sans Pro"/>
              </a:rPr>
              <a:t>Malawi</a:t>
            </a:r>
          </a:p>
          <a:p>
            <a:pPr>
              <a:spcBef>
                <a:spcPts val="1400"/>
              </a:spcBef>
            </a:pPr>
            <a:r>
              <a:rPr lang="en" sz="2000" b="1" dirty="0">
                <a:solidFill>
                  <a:schemeClr val="dk1"/>
                </a:solidFill>
                <a:latin typeface="Source Sans Pro"/>
                <a:ea typeface="Source Sans Pro"/>
                <a:cs typeface="Source Sans Pro"/>
                <a:sym typeface="Source Sans Pro"/>
              </a:rPr>
              <a:t>Namibia</a:t>
            </a:r>
            <a:endParaRPr sz="2000" b="1" dirty="0">
              <a:solidFill>
                <a:schemeClr val="dk1"/>
              </a:solidFill>
              <a:latin typeface="Source Sans Pro"/>
              <a:ea typeface="Source Sans Pro"/>
              <a:cs typeface="Source Sans Pro"/>
              <a:sym typeface="Source Sans Pro"/>
            </a:endParaRPr>
          </a:p>
          <a:p>
            <a:pPr>
              <a:spcBef>
                <a:spcPts val="1400"/>
              </a:spcBef>
            </a:pPr>
            <a:r>
              <a:rPr lang="en" sz="2000" b="1" dirty="0">
                <a:solidFill>
                  <a:schemeClr val="dk1"/>
                </a:solidFill>
                <a:latin typeface="Source Sans Pro"/>
                <a:ea typeface="Source Sans Pro"/>
                <a:cs typeface="Source Sans Pro"/>
                <a:sym typeface="Source Sans Pro"/>
              </a:rPr>
              <a:t>Nigeria</a:t>
            </a:r>
            <a:endParaRPr sz="2000" b="1" dirty="0">
              <a:solidFill>
                <a:schemeClr val="dk1"/>
              </a:solidFill>
              <a:latin typeface="Source Sans Pro"/>
              <a:ea typeface="Source Sans Pro"/>
              <a:cs typeface="Source Sans Pro"/>
              <a:sym typeface="Source Sans Pro"/>
            </a:endParaRPr>
          </a:p>
          <a:p>
            <a:pPr>
              <a:spcBef>
                <a:spcPts val="1400"/>
              </a:spcBef>
            </a:pPr>
            <a:r>
              <a:rPr lang="en-US" sz="2000" b="1" dirty="0" err="1">
                <a:solidFill>
                  <a:schemeClr val="dk1"/>
                </a:solidFill>
                <a:latin typeface="Source Sans Pro"/>
                <a:ea typeface="Source Sans Pro"/>
                <a:cs typeface="Source Sans Pro"/>
                <a:sym typeface="Source Sans Pro"/>
              </a:rPr>
              <a:t>Sudao</a:t>
            </a:r>
            <a:r>
              <a:rPr lang="en-US" sz="2000" b="1" dirty="0">
                <a:solidFill>
                  <a:schemeClr val="dk1"/>
                </a:solidFill>
                <a:latin typeface="Source Sans Pro"/>
                <a:ea typeface="Source Sans Pro"/>
                <a:cs typeface="Source Sans Pro"/>
                <a:sym typeface="Source Sans Pro"/>
              </a:rPr>
              <a:t> do Sul</a:t>
            </a:r>
            <a:endParaRPr sz="2000" b="1" dirty="0">
              <a:solidFill>
                <a:schemeClr val="dk1"/>
              </a:solidFill>
              <a:latin typeface="Source Sans Pro"/>
              <a:ea typeface="Source Sans Pro"/>
              <a:cs typeface="Source Sans Pro"/>
              <a:sym typeface="Source Sans Pro"/>
            </a:endParaRPr>
          </a:p>
          <a:p>
            <a:pPr>
              <a:spcBef>
                <a:spcPts val="1400"/>
              </a:spcBef>
            </a:pPr>
            <a:r>
              <a:rPr lang="en" sz="2000" b="1" dirty="0">
                <a:solidFill>
                  <a:schemeClr val="dk1"/>
                </a:solidFill>
                <a:latin typeface="Source Sans Pro"/>
                <a:sym typeface="Source Sans Pro"/>
              </a:rPr>
              <a:t>Uganda</a:t>
            </a:r>
          </a:p>
          <a:p>
            <a:pPr>
              <a:spcBef>
                <a:spcPts val="1400"/>
              </a:spcBef>
            </a:pPr>
            <a:r>
              <a:rPr lang="en" sz="2000" b="1" dirty="0">
                <a:solidFill>
                  <a:schemeClr val="dk1"/>
                </a:solidFill>
                <a:latin typeface="Source Sans Pro"/>
                <a:sym typeface="Source Sans Pro"/>
              </a:rPr>
              <a:t>Zimbabwe </a:t>
            </a:r>
            <a:endParaRPr sz="2000" b="1" dirty="0">
              <a:solidFill>
                <a:schemeClr val="dk1"/>
              </a:solidFill>
              <a:latin typeface="Source Sans Pro"/>
              <a:sym typeface="Source Sans Pro"/>
            </a:endParaRPr>
          </a:p>
        </p:txBody>
      </p:sp>
      <p:cxnSp>
        <p:nvCxnSpPr>
          <p:cNvPr id="310" name="Google Shape;310;p45"/>
          <p:cNvCxnSpPr>
            <a:cxnSpLocks/>
          </p:cNvCxnSpPr>
          <p:nvPr/>
        </p:nvCxnSpPr>
        <p:spPr>
          <a:xfrm>
            <a:off x="3097248" y="1281753"/>
            <a:ext cx="0" cy="3115590"/>
          </a:xfrm>
          <a:prstGeom prst="straightConnector1">
            <a:avLst/>
          </a:prstGeom>
          <a:noFill/>
          <a:ln w="9525" cap="flat" cmpd="sng">
            <a:solidFill>
              <a:schemeClr val="dk2"/>
            </a:solidFill>
            <a:prstDash val="solid"/>
            <a:round/>
            <a:headEnd type="none" w="med" len="med"/>
            <a:tailEnd type="none" w="med" len="med"/>
          </a:ln>
        </p:spPr>
      </p:cxnSp>
      <p:sp>
        <p:nvSpPr>
          <p:cNvPr id="2" name="TextBox 1">
            <a:extLst>
              <a:ext uri="{FF2B5EF4-FFF2-40B4-BE49-F238E27FC236}">
                <a16:creationId xmlns:a16="http://schemas.microsoft.com/office/drawing/2014/main" id="{BA0EE104-688F-E5CD-7714-249E817BC27B}"/>
              </a:ext>
            </a:extLst>
          </p:cNvPr>
          <p:cNvSpPr txBox="1"/>
          <p:nvPr/>
        </p:nvSpPr>
        <p:spPr>
          <a:xfrm>
            <a:off x="6159630" y="1219201"/>
            <a:ext cx="1972734" cy="2831544"/>
          </a:xfrm>
          <a:prstGeom prst="rect">
            <a:avLst/>
          </a:prstGeom>
          <a:noFill/>
        </p:spPr>
        <p:txBody>
          <a:bodyPr wrap="square" rtlCol="0">
            <a:spAutoFit/>
          </a:bodyPr>
          <a:lstStyle/>
          <a:p>
            <a:pPr>
              <a:spcAft>
                <a:spcPts val="600"/>
              </a:spcAft>
            </a:pPr>
            <a:r>
              <a:rPr lang="en-US" sz="1800" b="1" dirty="0">
                <a:latin typeface="Source Sans Pro" panose="020B0503030403020204" pitchFamily="34" charset="0"/>
              </a:rPr>
              <a:t>Paises </a:t>
            </a:r>
            <a:r>
              <a:rPr lang="en-US" sz="1800" b="1" dirty="0" err="1">
                <a:latin typeface="Source Sans Pro" panose="020B0503030403020204" pitchFamily="34" charset="0"/>
              </a:rPr>
              <a:t>adicionais</a:t>
            </a:r>
            <a:r>
              <a:rPr lang="en-US" sz="1800" b="1" dirty="0">
                <a:latin typeface="Source Sans Pro" panose="020B0503030403020204" pitchFamily="34" charset="0"/>
              </a:rPr>
              <a:t> do ASAP I :</a:t>
            </a:r>
            <a:endParaRPr lang="en-US" sz="1100" dirty="0">
              <a:latin typeface="Source Sans Pro" panose="020B0503030403020204" pitchFamily="34" charset="0"/>
            </a:endParaRPr>
          </a:p>
          <a:p>
            <a:pPr>
              <a:spcAft>
                <a:spcPts val="600"/>
              </a:spcAft>
            </a:pPr>
            <a:r>
              <a:rPr lang="en-US" sz="1800" dirty="0">
                <a:latin typeface="Source Sans Pro" panose="020B0503030403020204" pitchFamily="34" charset="0"/>
              </a:rPr>
              <a:t>Kenya</a:t>
            </a:r>
            <a:endParaRPr lang="en-US" sz="1100" dirty="0">
              <a:latin typeface="Source Sans Pro" panose="020B0503030403020204" pitchFamily="34" charset="0"/>
            </a:endParaRPr>
          </a:p>
          <a:p>
            <a:pPr>
              <a:spcAft>
                <a:spcPts val="600"/>
              </a:spcAft>
            </a:pPr>
            <a:r>
              <a:rPr lang="en-US" sz="1800" dirty="0">
                <a:latin typeface="Source Sans Pro" panose="020B0503030403020204" pitchFamily="34" charset="0"/>
              </a:rPr>
              <a:t>Mozambique</a:t>
            </a:r>
            <a:endParaRPr lang="en-US" sz="1100" dirty="0">
              <a:latin typeface="Source Sans Pro" panose="020B0503030403020204" pitchFamily="34" charset="0"/>
            </a:endParaRPr>
          </a:p>
          <a:p>
            <a:pPr>
              <a:spcAft>
                <a:spcPts val="600"/>
              </a:spcAft>
            </a:pPr>
            <a:r>
              <a:rPr lang="en-US" sz="1800" dirty="0">
                <a:latin typeface="Source Sans Pro" panose="020B0503030403020204" pitchFamily="34" charset="0"/>
              </a:rPr>
              <a:t>Africa do Sul</a:t>
            </a:r>
            <a:endParaRPr lang="en-US" sz="1100" dirty="0">
              <a:latin typeface="Source Sans Pro" panose="020B0503030403020204" pitchFamily="34" charset="0"/>
            </a:endParaRPr>
          </a:p>
          <a:p>
            <a:pPr>
              <a:spcAft>
                <a:spcPts val="600"/>
              </a:spcAft>
            </a:pPr>
            <a:r>
              <a:rPr lang="en-US" sz="1800" dirty="0">
                <a:latin typeface="Source Sans Pro" panose="020B0503030403020204" pitchFamily="34" charset="0"/>
              </a:rPr>
              <a:t>Tanzania</a:t>
            </a:r>
            <a:endParaRPr lang="en-US" sz="1100" dirty="0">
              <a:latin typeface="Source Sans Pro" panose="020B0503030403020204" pitchFamily="34" charset="0"/>
            </a:endParaRPr>
          </a:p>
          <a:p>
            <a:pPr>
              <a:spcAft>
                <a:spcPts val="600"/>
              </a:spcAft>
            </a:pPr>
            <a:r>
              <a:rPr lang="en-US" sz="1800" dirty="0">
                <a:latin typeface="Source Sans Pro" panose="020B0503030403020204" pitchFamily="34" charset="0"/>
              </a:rPr>
              <a:t>Zambia</a:t>
            </a:r>
            <a:endParaRPr lang="en-US" sz="1100" dirty="0">
              <a:latin typeface="Source Sans Pro" panose="020B0503030403020204" pitchFamily="34" charset="0"/>
            </a:endParaRPr>
          </a:p>
          <a:p>
            <a:br>
              <a:rPr lang="en-US" sz="1100" dirty="0">
                <a:latin typeface="Source Sans Pro" panose="020B0503030403020204" pitchFamily="34" charset="0"/>
              </a:rPr>
            </a:br>
            <a:endParaRPr lang="en-US" sz="1100" dirty="0">
              <a:latin typeface="Source Sans Pro" panose="020B0503030403020204" pitchFamily="34" charset="0"/>
            </a:endParaRPr>
          </a:p>
        </p:txBody>
      </p:sp>
      <p:sp>
        <p:nvSpPr>
          <p:cNvPr id="4" name="TextBox 3">
            <a:extLst>
              <a:ext uri="{FF2B5EF4-FFF2-40B4-BE49-F238E27FC236}">
                <a16:creationId xmlns:a16="http://schemas.microsoft.com/office/drawing/2014/main" id="{C9D33993-2524-D84D-22CB-3DE74ACE3593}"/>
              </a:ext>
            </a:extLst>
          </p:cNvPr>
          <p:cNvSpPr txBox="1"/>
          <p:nvPr/>
        </p:nvSpPr>
        <p:spPr>
          <a:xfrm>
            <a:off x="3990438" y="4397343"/>
            <a:ext cx="1176867" cy="615553"/>
          </a:xfrm>
          <a:prstGeom prst="rect">
            <a:avLst/>
          </a:prstGeom>
          <a:solidFill>
            <a:srgbClr val="BA0C2F"/>
          </a:solidFill>
        </p:spPr>
        <p:txBody>
          <a:bodyPr wrap="square">
            <a:spAutoFit/>
          </a:bodyPr>
          <a:lstStyle/>
          <a:p>
            <a:pPr algn="ctr"/>
            <a:r>
              <a:rPr lang="en-US" sz="2000" b="1" dirty="0">
                <a:solidFill>
                  <a:srgbClr val="FFFFFF"/>
                </a:solidFill>
                <a:latin typeface="Source Sans Pro" panose="020B0503030403020204" pitchFamily="34" charset="0"/>
              </a:rPr>
              <a:t>18</a:t>
            </a:r>
            <a:r>
              <a:rPr lang="en-US" b="1" dirty="0">
                <a:solidFill>
                  <a:srgbClr val="FFFFFF"/>
                </a:solidFill>
                <a:latin typeface="Source Sans Pro" panose="020B0503030403020204" pitchFamily="34" charset="0"/>
              </a:rPr>
              <a:t> PAISES NO TOTAL</a:t>
            </a:r>
            <a:endParaRPr lang="en-US" sz="1800" dirty="0"/>
          </a:p>
        </p:txBody>
      </p:sp>
      <p:sp>
        <p:nvSpPr>
          <p:cNvPr id="5" name="Google Shape;385;p56">
            <a:extLst>
              <a:ext uri="{FF2B5EF4-FFF2-40B4-BE49-F238E27FC236}">
                <a16:creationId xmlns:a16="http://schemas.microsoft.com/office/drawing/2014/main" id="{D7084F28-4DB5-9186-0F8E-F26103ABE72B}"/>
              </a:ext>
            </a:extLst>
          </p:cNvPr>
          <p:cNvSpPr/>
          <p:nvPr/>
        </p:nvSpPr>
        <p:spPr>
          <a:xfrm>
            <a:off x="0" y="1"/>
            <a:ext cx="9144000" cy="673202"/>
          </a:xfrm>
          <a:prstGeom prst="rect">
            <a:avLst/>
          </a:prstGeom>
          <a:solidFill>
            <a:srgbClr val="BA0C2F"/>
          </a:solidFill>
          <a:ln>
            <a:noFill/>
          </a:ln>
        </p:spPr>
        <p:txBody>
          <a:bodyPr spcFirstLastPara="1" wrap="square" lIns="68575" tIns="34275" rIns="68575" bIns="34275" anchor="ctr" anchorCtr="0">
            <a:noAutofit/>
          </a:bodyPr>
          <a:lstStyle/>
          <a:p>
            <a:pPr algn="ctr" defTabSz="914355">
              <a:defRPr/>
            </a:pPr>
            <a:r>
              <a:rPr lang="pt-BR" sz="3200" b="1" dirty="0">
                <a:solidFill>
                  <a:srgbClr val="FFFFFF"/>
                </a:solidFill>
                <a:latin typeface="Source Sans Pro"/>
                <a:ea typeface="Source Sans Pro"/>
                <a:cs typeface="Source Sans Pro"/>
              </a:rPr>
              <a:t>PAÍSES APOIADOS PELO ASAP II</a:t>
            </a:r>
            <a:endParaRPr lang="en-US" sz="3200" b="1" dirty="0">
              <a:solidFill>
                <a:srgbClr val="FFFFFF"/>
              </a:solidFill>
              <a:latin typeface="Source Sans Pro"/>
              <a:ea typeface="Source Sans Pro"/>
              <a:cs typeface="Source Sans Pro"/>
            </a:endParaRPr>
          </a:p>
        </p:txBody>
      </p:sp>
    </p:spTree>
    <p:extLst>
      <p:ext uri="{BB962C8B-B14F-4D97-AF65-F5344CB8AC3E}">
        <p14:creationId xmlns:p14="http://schemas.microsoft.com/office/powerpoint/2010/main" val="1055846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8"/>
        <p:cNvGrpSpPr/>
        <p:nvPr/>
      </p:nvGrpSpPr>
      <p:grpSpPr>
        <a:xfrm>
          <a:off x="0" y="0"/>
          <a:ext cx="0" cy="0"/>
          <a:chOff x="0" y="0"/>
          <a:chExt cx="0" cy="0"/>
        </a:xfrm>
      </p:grpSpPr>
      <p:sp>
        <p:nvSpPr>
          <p:cNvPr id="569" name="Google Shape;569;p30"/>
          <p:cNvSpPr/>
          <p:nvPr/>
        </p:nvSpPr>
        <p:spPr>
          <a:xfrm>
            <a:off x="5966200" y="4612300"/>
            <a:ext cx="2814000" cy="3936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70" name="Google Shape;570;p30"/>
          <p:cNvGraphicFramePr/>
          <p:nvPr/>
        </p:nvGraphicFramePr>
        <p:xfrm>
          <a:off x="2571675" y="80000"/>
          <a:ext cx="6572325" cy="4983480"/>
        </p:xfrm>
        <a:graphic>
          <a:graphicData uri="http://schemas.openxmlformats.org/drawingml/2006/table">
            <a:tbl>
              <a:tblPr>
                <a:noFill/>
                <a:tableStyleId>{8A4037CA-DE05-4ACE-8764-6E530692914C}</a:tableStyleId>
              </a:tblPr>
              <a:tblGrid>
                <a:gridCol w="1674575">
                  <a:extLst>
                    <a:ext uri="{9D8B030D-6E8A-4147-A177-3AD203B41FA5}">
                      <a16:colId xmlns:a16="http://schemas.microsoft.com/office/drawing/2014/main" val="20000"/>
                    </a:ext>
                  </a:extLst>
                </a:gridCol>
                <a:gridCol w="1657300">
                  <a:extLst>
                    <a:ext uri="{9D8B030D-6E8A-4147-A177-3AD203B41FA5}">
                      <a16:colId xmlns:a16="http://schemas.microsoft.com/office/drawing/2014/main" val="20001"/>
                    </a:ext>
                  </a:extLst>
                </a:gridCol>
                <a:gridCol w="3240450">
                  <a:extLst>
                    <a:ext uri="{9D8B030D-6E8A-4147-A177-3AD203B41FA5}">
                      <a16:colId xmlns:a16="http://schemas.microsoft.com/office/drawing/2014/main" val="20002"/>
                    </a:ext>
                  </a:extLst>
                </a:gridCol>
              </a:tblGrid>
              <a:tr h="304800">
                <a:tc gridSpan="3">
                  <a:txBody>
                    <a:bodyPr/>
                    <a:lstStyle/>
                    <a:p>
                      <a:pPr marL="0" marR="0" lvl="0" indent="0" algn="ctr" rtl="0">
                        <a:lnSpc>
                          <a:spcPct val="100000"/>
                        </a:lnSpc>
                        <a:spcBef>
                          <a:spcPts val="0"/>
                        </a:spcBef>
                        <a:spcAft>
                          <a:spcPts val="0"/>
                        </a:spcAft>
                        <a:buClr>
                          <a:srgbClr val="000000"/>
                        </a:buClr>
                        <a:buSzPts val="1200"/>
                        <a:buFont typeface="Arial"/>
                        <a:buNone/>
                      </a:pPr>
                      <a:r>
                        <a:rPr lang="en" sz="1200" b="1" i="1" u="none" strike="noStrike" cap="none"/>
                        <a:t>Lista completa de títulos de emprego em cada categoria de custos de ER</a:t>
                      </a:r>
                      <a:endParaRPr sz="1200" b="1" i="1" u="none" strike="noStrike" cap="none"/>
                    </a:p>
                  </a:txBody>
                  <a:tcPr marL="73025" marR="73025" marT="63500" marB="63500">
                    <a:solidFill>
                      <a:srgbClr val="C9DAF8"/>
                    </a:solidFill>
                  </a:tcPr>
                </a:tc>
                <a:tc hMerge="1">
                  <a:txBody>
                    <a:bodyPr/>
                    <a:lstStyle/>
                    <a:p>
                      <a:pPr algn="l" rtl="0"/>
                      <a:endParaRPr lang="pt-BR"/>
                    </a:p>
                  </a:txBody>
                  <a:tcPr/>
                </a:tc>
                <a:tc hMerge="1">
                  <a:txBody>
                    <a:bodyPr/>
                    <a:lstStyle/>
                    <a:p>
                      <a:pPr algn="l" rtl="0"/>
                      <a:endParaRPr lang="pt-BR"/>
                    </a:p>
                  </a:txBody>
                  <a:tcPr/>
                </a:tc>
                <a:extLst>
                  <a:ext uri="{0D108BD9-81ED-4DB2-BD59-A6C34878D82A}">
                    <a16:rowId xmlns:a16="http://schemas.microsoft.com/office/drawing/2014/main" val="10000"/>
                  </a:ext>
                </a:extLst>
              </a:tr>
              <a:tr h="248125">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t>PS: Clínico</a:t>
                      </a:r>
                      <a:endParaRPr sz="10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t>HCW: Auxiliar</a:t>
                      </a:r>
                      <a:endParaRPr sz="10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t>Outros funcionários</a:t>
                      </a:r>
                      <a:endParaRPr sz="1000" u="none" strike="noStrike" cap="none"/>
                    </a:p>
                  </a:txBody>
                  <a:tcPr marL="63500" marR="63500" marT="63500" marB="63500">
                    <a:lnB w="12700" cap="flat" cmpd="sng">
                      <a:solidFill>
                        <a:srgbClr val="E69138"/>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-Médico</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-Oficial Clínico</a:t>
                      </a:r>
                      <a:endParaRPr sz="800" u="none" strike="noStrike" cap="none"/>
                    </a:p>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-Assistente Médico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-Enfermeiro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-Enfermeira Auxiliar</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de enfermagem</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-Parteira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-Parteira Auxiliar</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Social Clínico</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-Gestor de Casos Clínicos/Retenção</a:t>
                      </a:r>
                      <a:endParaRPr sz="800" u="none" strike="noStrike" cap="none"/>
                    </a:p>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-Fornecedor de testes e aconselhamento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t>-Tecnólogo/Técnico de Laboratório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de Laboratório/Flebotomista</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de Farmácia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-Técnico de Farmácia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-Farmacêutico</a:t>
                      </a:r>
                      <a:endParaRPr sz="800" u="none" strike="noStrike" cap="none"/>
                    </a:p>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-Psicólogo</a:t>
                      </a:r>
                      <a:endParaRPr sz="8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-Psiquiatra</a:t>
                      </a:r>
                      <a:endParaRPr sz="8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-Assistente de Psicologia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-Outro prestador clínico não listado</a:t>
                      </a:r>
                      <a:endParaRPr sz="800" u="none" strike="noStrike" cap="none"/>
                    </a:p>
                    <a:p>
                      <a:pPr marL="0" marR="0" lvl="0" indent="0" algn="l" rtl="0">
                        <a:lnSpc>
                          <a:spcPct val="100000"/>
                        </a:lnSpc>
                        <a:spcBef>
                          <a:spcPts val="0"/>
                        </a:spcBef>
                        <a:spcAft>
                          <a:spcPts val="0"/>
                        </a:spcAft>
                        <a:buClr>
                          <a:srgbClr val="000000"/>
                        </a:buClr>
                        <a:buSzPts val="800"/>
                        <a:buFont typeface="Arial"/>
                        <a:buNone/>
                      </a:pPr>
                      <a:endParaRPr sz="800" u="none" strike="noStrike" cap="none"/>
                    </a:p>
                    <a:p>
                      <a:pPr marL="0" marR="0" lvl="0" indent="0" algn="l" rtl="0">
                        <a:lnSpc>
                          <a:spcPct val="100000"/>
                        </a:lnSpc>
                        <a:spcBef>
                          <a:spcPts val="0"/>
                        </a:spcBef>
                        <a:spcAft>
                          <a:spcPts val="0"/>
                        </a:spcAft>
                        <a:buClr>
                          <a:srgbClr val="000000"/>
                        </a:buClr>
                        <a:buSzPts val="800"/>
                        <a:buFont typeface="Arial"/>
                        <a:buNone/>
                      </a:pPr>
                      <a:endParaRPr sz="800" u="none" strike="noStrike" cap="none"/>
                    </a:p>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-Educador de pares</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-Navegador de pares</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-Cliente especialista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 Mentor dos SONHOS</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-Facilitador de Fortalecimento Económico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-Facilitador de Prevenção do VIH e Abuso Sexual</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-Mobilizador/Facilitador Comunitário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-Conselheiro Leigo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-Linkage Navegador</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de diagnóstico de VIH</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-Trabalhador leigo a prestar apoio à adesão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-CHW</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-Mãe Mentora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-Trabalhador comunitário de TB</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Social</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de Assistência Social</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-Gestor de caso ou responsável pelo caso</a:t>
                      </a:r>
                      <a:endParaRPr sz="800" u="none" strike="noStrike" cap="none"/>
                    </a:p>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-Trabalhador de desenvolvimento infantil/juvenil</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-Outros quadros comunitários</a:t>
                      </a:r>
                      <a:endParaRPr sz="800" u="none" strike="noStrike" cap="none"/>
                    </a:p>
                  </a:txBody>
                  <a:tcPr marL="63500" marR="63500" marT="63500" marB="63500">
                    <a:lnR w="12700" cap="flat" cmpd="sng">
                      <a:solidFill>
                        <a:srgbClr val="E69138"/>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 Trabalhadores de contabilidade de gestão de programas IP</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-Equipa Administrativa de Gestão do Programa IP</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 Trabalhadores financeiros de gestão de programas IP</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-Equipa Jurídica de Gestão do Programa IP</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-Gestão do Programa IP: Equipa de Aquisições</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-Gestão do Programa de IP: Equipa de Gestão de Subsídios</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-Gestão de programas IP: outra gestão de programas</a:t>
                      </a:r>
                      <a:r>
                        <a:rPr lang="en" sz="800" u="none" strike="noStrike" cap="none">
                          <a:solidFill>
                            <a:schemeClr val="dk1"/>
                          </a:solidFill>
                        </a:rPr>
                        <a:t>Pessoal</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-Gestão do Programa IP: Liderança Sénior</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-Administrador da instalação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-Responsável de Laboratório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-Responsável de Farmácia</a:t>
                      </a:r>
                      <a:endParaRPr sz="800" b="1"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-Responsável de Recursos Humanos</a:t>
                      </a:r>
                      <a:endParaRPr sz="800" b="1"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-Limpador / Zelador</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-Manutenção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-Guarda de segurança</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-Pessoal de transporte de pessoal</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 Equipa de transporte de mercadorias e amostras de doentes</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-Trabalhador de armazém central/regional</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-Outra equipa de apoio não listada (por exemplo, rececionista)</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-Bioestatístico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-Trabalhador de Sistemas de Informação</a:t>
                      </a:r>
                      <a:endParaRPr sz="800" b="1"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-Oficial/Conselheiro de M&amp;A</a:t>
                      </a:r>
                      <a:endParaRPr sz="800" b="1"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-Oficial de Dados</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-Escriturário de dados</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-Gestores de dados</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sngStrike" cap="none">
                          <a:solidFill>
                            <a:srgbClr val="FF9900"/>
                          </a:solidFill>
                        </a:rPr>
                        <a:t>-Outro: SONHOS</a:t>
                      </a:r>
                      <a:endParaRPr sz="800" u="none" strike="sngStrike" cap="none">
                        <a:solidFill>
                          <a:srgbClr val="FF9900"/>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-Treinador</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-Conselheiro Técnico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-Responsável de Logística</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-Conselheiro da Cadeia de Abastecimento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-Epidemiologista</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-Outros profissionais</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b="1">
                          <a:solidFill>
                            <a:srgbClr val="FF9900"/>
                          </a:solidFill>
                        </a:rPr>
                        <a:t>-Coordenador Provincial/Distrital</a:t>
                      </a:r>
                      <a:endParaRPr sz="800" b="1">
                        <a:solidFill>
                          <a:srgbClr val="FF9900"/>
                        </a:solidFill>
                      </a:endParaRPr>
                    </a:p>
                    <a:p>
                      <a:pPr marL="0" marR="0" lvl="0" indent="0" algn="l" rtl="0">
                        <a:lnSpc>
                          <a:spcPct val="100000"/>
                        </a:lnSpc>
                        <a:spcBef>
                          <a:spcPts val="0"/>
                        </a:spcBef>
                        <a:spcAft>
                          <a:spcPts val="0"/>
                        </a:spcAft>
                        <a:buClr>
                          <a:srgbClr val="000000"/>
                        </a:buClr>
                        <a:buSzPts val="800"/>
                        <a:buFont typeface="Arial"/>
                        <a:buNone/>
                      </a:pPr>
                      <a:r>
                        <a:rPr lang="en" sz="800" b="1">
                          <a:solidFill>
                            <a:srgbClr val="FF9900"/>
                          </a:solidFill>
                        </a:rPr>
                        <a:t>-Gestor/Diretor de Programa</a:t>
                      </a:r>
                      <a:endParaRPr sz="800" b="1">
                        <a:solidFill>
                          <a:srgbClr val="FF9900"/>
                        </a:solidFill>
                      </a:endParaRPr>
                    </a:p>
                    <a:p>
                      <a:pPr marL="0" marR="0" lvl="0" indent="0" algn="l" rtl="0">
                        <a:lnSpc>
                          <a:spcPct val="100000"/>
                        </a:lnSpc>
                        <a:spcBef>
                          <a:spcPts val="0"/>
                        </a:spcBef>
                        <a:spcAft>
                          <a:spcPts val="0"/>
                        </a:spcAft>
                        <a:buClr>
                          <a:srgbClr val="000000"/>
                        </a:buClr>
                        <a:buSzPts val="800"/>
                        <a:buFont typeface="Arial"/>
                        <a:buNone/>
                      </a:pPr>
                      <a:r>
                        <a:rPr lang="en" sz="800" b="1">
                          <a:solidFill>
                            <a:srgbClr val="FF9900"/>
                          </a:solidFill>
                        </a:rPr>
                        <a:t>-Coordenador/Assistente de Programa</a:t>
                      </a:r>
                      <a:endParaRPr sz="800" b="1">
                        <a:solidFill>
                          <a:srgbClr val="FF9900"/>
                        </a:solidFill>
                      </a:endParaRPr>
                    </a:p>
                  </a:txBody>
                  <a:tcPr marL="63500" marR="63500" marT="63500" marB="63500">
                    <a:lnL w="12700" cap="flat" cmpd="sng">
                      <a:solidFill>
                        <a:srgbClr val="E69138"/>
                      </a:solidFill>
                      <a:prstDash val="solid"/>
                      <a:round/>
                      <a:headEnd type="none" w="sm" len="sm"/>
                      <a:tailEnd type="none" w="sm" len="sm"/>
                    </a:lnL>
                    <a:lnR w="12700" cap="flat" cmpd="sng">
                      <a:solidFill>
                        <a:srgbClr val="E69138"/>
                      </a:solidFill>
                      <a:prstDash val="solid"/>
                      <a:round/>
                      <a:headEnd type="none" w="sm" len="sm"/>
                      <a:tailEnd type="none" w="sm" len="sm"/>
                    </a:lnR>
                    <a:lnT w="12700" cap="flat" cmpd="sng">
                      <a:solidFill>
                        <a:srgbClr val="E69138"/>
                      </a:solidFill>
                      <a:prstDash val="solid"/>
                      <a:round/>
                      <a:headEnd type="none" w="sm" len="sm"/>
                      <a:tailEnd type="none" w="sm" len="sm"/>
                    </a:lnT>
                    <a:lnB w="12700" cap="flat" cmpd="sng">
                      <a:solidFill>
                        <a:srgbClr val="E69138"/>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71" name="Google Shape;571;p30"/>
          <p:cNvSpPr txBox="1">
            <a:spLocks noGrp="1"/>
          </p:cNvSpPr>
          <p:nvPr>
            <p:ph type="title"/>
          </p:nvPr>
        </p:nvSpPr>
        <p:spPr>
          <a:xfrm>
            <a:off x="147550" y="0"/>
            <a:ext cx="2247600" cy="2788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Organização de Títulos de Emprego</a:t>
            </a:r>
            <a:endParaRPr>
              <a:solidFill>
                <a:schemeClr val="dk2"/>
              </a:solidFill>
            </a:endParaRPr>
          </a:p>
        </p:txBody>
      </p:sp>
      <p:cxnSp>
        <p:nvCxnSpPr>
          <p:cNvPr id="572" name="Google Shape;572;p30"/>
          <p:cNvCxnSpPr/>
          <p:nvPr/>
        </p:nvCxnSpPr>
        <p:spPr>
          <a:xfrm>
            <a:off x="5295075" y="4160525"/>
            <a:ext cx="484800" cy="529800"/>
          </a:xfrm>
          <a:prstGeom prst="straightConnector1">
            <a:avLst/>
          </a:prstGeom>
          <a:noFill/>
          <a:ln w="19050" cap="flat" cmpd="sng">
            <a:solidFill>
              <a:schemeClr val="dk1"/>
            </a:solidFill>
            <a:prstDash val="solid"/>
            <a:round/>
            <a:headEnd type="none" w="sm" len="sm"/>
            <a:tailEnd type="triangle" w="med" len="med"/>
          </a:ln>
        </p:spPr>
      </p:cxnSp>
      <p:sp>
        <p:nvSpPr>
          <p:cNvPr id="573" name="Google Shape;573;p30"/>
          <p:cNvSpPr txBox="1"/>
          <p:nvPr/>
        </p:nvSpPr>
        <p:spPr>
          <a:xfrm>
            <a:off x="2980475" y="3667075"/>
            <a:ext cx="2247600" cy="1031021"/>
          </a:xfrm>
          <a:prstGeom prst="rect">
            <a:avLst/>
          </a:prstGeom>
          <a:solidFill>
            <a:srgbClr val="E7E7E5"/>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000000"/>
                </a:solidFill>
                <a:latin typeface="Arial"/>
                <a:ea typeface="Arial"/>
                <a:cs typeface="Arial"/>
                <a:sym typeface="Arial"/>
              </a:rPr>
              <a:t>-</a:t>
            </a:r>
            <a:r>
              <a:rPr lang="en" sz="1100" b="1" dirty="0"/>
              <a:t>Três outros Novos: </a:t>
            </a:r>
            <a:br>
              <a:rPr lang="en" sz="1100" b="1" dirty="0"/>
            </a:br>
            <a:r>
              <a:rPr lang="en" sz="1100" b="1" dirty="0"/>
              <a:t>títulos de emprego</a:t>
            </a:r>
            <a:endParaRPr sz="1100" b="1" dirty="0"/>
          </a:p>
          <a:p>
            <a:pPr marL="0" marR="0" lvl="0" indent="0" algn="l" rtl="0">
              <a:lnSpc>
                <a:spcPct val="100000"/>
              </a:lnSpc>
              <a:spcBef>
                <a:spcPts val="0"/>
              </a:spcBef>
              <a:spcAft>
                <a:spcPts val="0"/>
              </a:spcAft>
              <a:buClr>
                <a:srgbClr val="000000"/>
              </a:buClr>
              <a:buSzPts val="1100"/>
              <a:buFont typeface="Arial"/>
              <a:buNone/>
            </a:pPr>
            <a:r>
              <a:rPr lang="en" sz="1100" dirty="0"/>
              <a:t>Pode substituir “Outra Gestão de Programa” ou “Outro Pessoal Profissional”</a:t>
            </a:r>
            <a:endParaRPr sz="1100" dirty="0"/>
          </a:p>
        </p:txBody>
      </p:sp>
      <p:sp>
        <p:nvSpPr>
          <p:cNvPr id="574" name="Google Shape;574;p3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40</a:t>
            </a:fld>
            <a:endParaRPr/>
          </a:p>
        </p:txBody>
      </p:sp>
      <p:sp>
        <p:nvSpPr>
          <p:cNvPr id="575" name="Google Shape;575;p30"/>
          <p:cNvSpPr txBox="1"/>
          <p:nvPr/>
        </p:nvSpPr>
        <p:spPr>
          <a:xfrm>
            <a:off x="205075" y="3376225"/>
            <a:ext cx="2247600" cy="985200"/>
          </a:xfrm>
          <a:prstGeom prst="rect">
            <a:avLst/>
          </a:prstGeom>
          <a:solidFill>
            <a:schemeClr val="accent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300" b="0" i="0" u="none" strike="noStrike" cap="none" dirty="0">
                <a:solidFill>
                  <a:schemeClr val="lt1"/>
                </a:solidFill>
                <a:latin typeface="Arial"/>
                <a:ea typeface="Arial"/>
                <a:cs typeface="Arial"/>
                <a:sym typeface="Arial"/>
              </a:rPr>
              <a:t>Para obter uma lista completa das definições de cargos, consulte o manual do Inventário de </a:t>
            </a:r>
            <a:r>
              <a:rPr lang="en-US" sz="1300" b="0" i="0" u="none" strike="noStrike" cap="none" dirty="0">
                <a:solidFill>
                  <a:schemeClr val="lt1"/>
                </a:solidFill>
                <a:latin typeface="Arial"/>
                <a:ea typeface="Arial"/>
                <a:cs typeface="Arial"/>
                <a:sym typeface="Arial"/>
              </a:rPr>
              <a:t>HRH</a:t>
            </a:r>
            <a:r>
              <a:rPr lang="en" sz="1300" b="0" i="0" u="none" strike="noStrike" cap="none" dirty="0">
                <a:solidFill>
                  <a:schemeClr val="lt1"/>
                </a:solidFill>
                <a:latin typeface="Arial"/>
                <a:ea typeface="Arial"/>
                <a:cs typeface="Arial"/>
                <a:sym typeface="Arial"/>
              </a:rPr>
              <a:t> </a:t>
            </a:r>
            <a:r>
              <a:rPr lang="en" sz="1300" b="0" i="0" u="sng" strike="noStrike" cap="none"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aqui</a:t>
            </a:r>
            <a:endParaRPr sz="1300" b="0"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1000"/>
                                        <p:tgtEl>
                                          <p:spTgt spid="572"/>
                                        </p:tgtEl>
                                      </p:cBhvr>
                                    </p:animEffect>
                                  </p:childTnLst>
                                </p:cTn>
                              </p:par>
                              <p:par>
                                <p:cTn id="8" presetID="10" presetClass="entr" presetSubtype="0" fill="hold" nodeType="withEffect">
                                  <p:stCondLst>
                                    <p:cond delay="0"/>
                                  </p:stCondLst>
                                  <p:childTnLst>
                                    <p:set>
                                      <p:cBhvr>
                                        <p:cTn id="9" dur="1" fill="hold">
                                          <p:stCondLst>
                                            <p:cond delay="0"/>
                                          </p:stCondLst>
                                        </p:cTn>
                                        <p:tgtEl>
                                          <p:spTgt spid="573"/>
                                        </p:tgtEl>
                                        <p:attrNameLst>
                                          <p:attrName>style.visibility</p:attrName>
                                        </p:attrNameLst>
                                      </p:cBhvr>
                                      <p:to>
                                        <p:strVal val="visible"/>
                                      </p:to>
                                    </p:set>
                                    <p:animEffect transition="in" filter="fade">
                                      <p:cBhvr>
                                        <p:cTn id="10" dur="1000"/>
                                        <p:tgtEl>
                                          <p:spTgt spid="573"/>
                                        </p:tgtEl>
                                      </p:cBhvr>
                                    </p:animEffect>
                                  </p:childTnLst>
                                </p:cTn>
                              </p:par>
                              <p:par>
                                <p:cTn id="11" presetID="10" presetClass="entr" presetSubtype="0" fill="hold" nodeType="withEffect">
                                  <p:stCondLst>
                                    <p:cond delay="0"/>
                                  </p:stCondLst>
                                  <p:childTnLst>
                                    <p:set>
                                      <p:cBhvr>
                                        <p:cTn id="12" dur="1" fill="hold">
                                          <p:stCondLst>
                                            <p:cond delay="0"/>
                                          </p:stCondLst>
                                        </p:cTn>
                                        <p:tgtEl>
                                          <p:spTgt spid="569"/>
                                        </p:tgtEl>
                                        <p:attrNameLst>
                                          <p:attrName>style.visibility</p:attrName>
                                        </p:attrNameLst>
                                      </p:cBhvr>
                                      <p:to>
                                        <p:strVal val="visible"/>
                                      </p:to>
                                    </p:set>
                                    <p:animEffect transition="in" filter="fade">
                                      <p:cBhvr>
                                        <p:cTn id="13" dur="10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9"/>
        <p:cNvGrpSpPr/>
        <p:nvPr/>
      </p:nvGrpSpPr>
      <p:grpSpPr>
        <a:xfrm>
          <a:off x="0" y="0"/>
          <a:ext cx="0" cy="0"/>
          <a:chOff x="0" y="0"/>
          <a:chExt cx="0" cy="0"/>
        </a:xfrm>
      </p:grpSpPr>
      <p:graphicFrame>
        <p:nvGraphicFramePr>
          <p:cNvPr id="580" name="Google Shape;580;g27f27d03953_0_29"/>
          <p:cNvGraphicFramePr/>
          <p:nvPr/>
        </p:nvGraphicFramePr>
        <p:xfrm>
          <a:off x="2448825" y="80013"/>
          <a:ext cx="6572325" cy="4861560"/>
        </p:xfrm>
        <a:graphic>
          <a:graphicData uri="http://schemas.openxmlformats.org/drawingml/2006/table">
            <a:tbl>
              <a:tblPr>
                <a:noFill/>
                <a:tableStyleId>{8A4037CA-DE05-4ACE-8764-6E530692914C}</a:tableStyleId>
              </a:tblPr>
              <a:tblGrid>
                <a:gridCol w="1674575">
                  <a:extLst>
                    <a:ext uri="{9D8B030D-6E8A-4147-A177-3AD203B41FA5}">
                      <a16:colId xmlns:a16="http://schemas.microsoft.com/office/drawing/2014/main" val="20000"/>
                    </a:ext>
                  </a:extLst>
                </a:gridCol>
                <a:gridCol w="1657300">
                  <a:extLst>
                    <a:ext uri="{9D8B030D-6E8A-4147-A177-3AD203B41FA5}">
                      <a16:colId xmlns:a16="http://schemas.microsoft.com/office/drawing/2014/main" val="20001"/>
                    </a:ext>
                  </a:extLst>
                </a:gridCol>
                <a:gridCol w="3240450">
                  <a:extLst>
                    <a:ext uri="{9D8B030D-6E8A-4147-A177-3AD203B41FA5}">
                      <a16:colId xmlns:a16="http://schemas.microsoft.com/office/drawing/2014/main" val="20002"/>
                    </a:ext>
                  </a:extLst>
                </a:gridCol>
              </a:tblGrid>
              <a:tr h="304800">
                <a:tc gridSpan="3">
                  <a:txBody>
                    <a:bodyPr/>
                    <a:lstStyle/>
                    <a:p>
                      <a:pPr marL="0" marR="0" lvl="0" indent="0" algn="ctr" rtl="0">
                        <a:lnSpc>
                          <a:spcPct val="100000"/>
                        </a:lnSpc>
                        <a:spcBef>
                          <a:spcPts val="0"/>
                        </a:spcBef>
                        <a:spcAft>
                          <a:spcPts val="0"/>
                        </a:spcAft>
                        <a:buClr>
                          <a:srgbClr val="000000"/>
                        </a:buClr>
                        <a:buSzPts val="1200"/>
                        <a:buFont typeface="Arial"/>
                        <a:buNone/>
                      </a:pPr>
                      <a:r>
                        <a:rPr lang="en" sz="1200" b="1" i="1" u="none" strike="noStrike" cap="none"/>
                        <a:t>Lista completa de títulos de emprego em cada categoria de custos de ER</a:t>
                      </a:r>
                      <a:endParaRPr sz="1200" b="1" i="1" u="none" strike="noStrike" cap="none"/>
                    </a:p>
                  </a:txBody>
                  <a:tcPr marL="73025" marR="73025" marT="63500" marB="63500">
                    <a:solidFill>
                      <a:srgbClr val="C9DAF8"/>
                    </a:solidFill>
                  </a:tcPr>
                </a:tc>
                <a:tc hMerge="1">
                  <a:txBody>
                    <a:bodyPr/>
                    <a:lstStyle/>
                    <a:p>
                      <a:pPr algn="l" rtl="0"/>
                      <a:endParaRPr lang="pt-BR"/>
                    </a:p>
                  </a:txBody>
                  <a:tcPr/>
                </a:tc>
                <a:tc hMerge="1">
                  <a:txBody>
                    <a:bodyPr/>
                    <a:lstStyle/>
                    <a:p>
                      <a:pPr algn="l" rtl="0"/>
                      <a:endParaRPr lang="pt-BR"/>
                    </a:p>
                  </a:txBody>
                  <a:tcPr/>
                </a:tc>
                <a:extLst>
                  <a:ext uri="{0D108BD9-81ED-4DB2-BD59-A6C34878D82A}">
                    <a16:rowId xmlns:a16="http://schemas.microsoft.com/office/drawing/2014/main" val="10000"/>
                  </a:ext>
                </a:extLst>
              </a:tr>
              <a:tr h="248125">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t>PS: Clínico</a:t>
                      </a:r>
                      <a:endParaRPr sz="10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t>HCW: Auxiliar</a:t>
                      </a:r>
                      <a:endParaRPr sz="10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t>Outros funcionários</a:t>
                      </a:r>
                      <a:endParaRPr sz="1000" u="none" strike="noStrike" cap="none"/>
                    </a:p>
                  </a:txBody>
                  <a:tcPr marL="63500" marR="63500" marT="63500" marB="63500"/>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-Médico</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-Oficial Clínico</a:t>
                      </a:r>
                      <a:endParaRPr sz="800" u="none" strike="noStrike" cap="none"/>
                    </a:p>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-Assistente Médico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-Enfermeiro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-Enfermeira Auxiliar</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de enfermagem</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-Parteira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-Parteira Auxiliar</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Social Clínico</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-Gestor de Casos Clínicos/Retenção</a:t>
                      </a:r>
                      <a:endParaRPr sz="800" u="none" strike="noStrike" cap="none"/>
                    </a:p>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-Fornecedor de testes e aconselhamento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t>-Tecnólogo/Técnico de Laboratório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de Laboratório/Flebotomista</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de Farmácia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-Técnico de Farmácia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-Farmacêutico</a:t>
                      </a:r>
                      <a:endParaRPr sz="800" u="none" strike="noStrike" cap="none"/>
                    </a:p>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-Psicólogo</a:t>
                      </a:r>
                      <a:endParaRPr sz="8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-Psiquiatra</a:t>
                      </a:r>
                      <a:endParaRPr sz="8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-Assistente de Psicologia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accent2"/>
                          </a:solidFill>
                        </a:rPr>
                        <a:t>-Outro prestador clínico não listado</a:t>
                      </a:r>
                      <a:endParaRPr sz="800" b="1" u="none" strike="noStrike" cap="none">
                        <a:solidFill>
                          <a:schemeClr val="accent2"/>
                        </a:solidFill>
                      </a:endParaRPr>
                    </a:p>
                    <a:p>
                      <a:pPr marL="0" marR="0" lvl="0" indent="0" algn="l" rtl="0">
                        <a:lnSpc>
                          <a:spcPct val="100000"/>
                        </a:lnSpc>
                        <a:spcBef>
                          <a:spcPts val="0"/>
                        </a:spcBef>
                        <a:spcAft>
                          <a:spcPts val="0"/>
                        </a:spcAft>
                        <a:buClr>
                          <a:srgbClr val="000000"/>
                        </a:buClr>
                        <a:buSzPts val="800"/>
                        <a:buFont typeface="Arial"/>
                        <a:buNone/>
                      </a:pPr>
                      <a:endParaRPr sz="800" u="none" strike="noStrike" cap="none"/>
                    </a:p>
                    <a:p>
                      <a:pPr marL="0" marR="0" lvl="0" indent="0" algn="l" rtl="0">
                        <a:lnSpc>
                          <a:spcPct val="100000"/>
                        </a:lnSpc>
                        <a:spcBef>
                          <a:spcPts val="0"/>
                        </a:spcBef>
                        <a:spcAft>
                          <a:spcPts val="0"/>
                        </a:spcAft>
                        <a:buClr>
                          <a:srgbClr val="000000"/>
                        </a:buClr>
                        <a:buSzPts val="800"/>
                        <a:buFont typeface="Arial"/>
                        <a:buNone/>
                      </a:pPr>
                      <a:endParaRPr sz="800" u="none" strike="noStrike" cap="none"/>
                    </a:p>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-Educador de pares</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-Navegador de pares</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-Cliente especialista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 Mentor dos SONHOS</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-Facilitador de Fortalecimento Económico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-Facilitador de Prevenção do VIH e Abuso Sexual</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-Mobilizador/Facilitador Comunitário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-Conselheiro Leigo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-Linkage Navegador</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de diagnóstico de VIH</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-Trabalhador leigo a prestar apoio à adesão</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-CHW</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-Mãe Mentora</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-Trabalhador comunitário de TB</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Social</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-Assistente de Assistência Social</a:t>
                      </a:r>
                      <a:endParaRPr sz="800" b="1" u="none" strike="noStrike" cap="none"/>
                    </a:p>
                    <a:p>
                      <a:pPr marL="0" marR="0" lvl="0" indent="0" algn="l" rtl="0">
                        <a:lnSpc>
                          <a:spcPct val="100000"/>
                        </a:lnSpc>
                        <a:spcBef>
                          <a:spcPts val="0"/>
                        </a:spcBef>
                        <a:spcAft>
                          <a:spcPts val="0"/>
                        </a:spcAft>
                        <a:buClr>
                          <a:srgbClr val="000000"/>
                        </a:buClr>
                        <a:buSzPts val="800"/>
                        <a:buFont typeface="Arial"/>
                        <a:buNone/>
                      </a:pPr>
                      <a:r>
                        <a:rPr lang="en" sz="800" u="none" strike="noStrike" cap="none"/>
                        <a:t>-Gestor de caso ou responsável pelo caso</a:t>
                      </a:r>
                      <a:endParaRPr sz="800" u="none" strike="noStrike" cap="none"/>
                    </a:p>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-Trabalhador de desenvolvimento infantil/juvenil</a:t>
                      </a:r>
                      <a:endParaRPr sz="800" u="none" strike="noStrike" cap="none"/>
                    </a:p>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accent2"/>
                          </a:solidFill>
                        </a:rPr>
                        <a:t>-Outros quadros comunitários</a:t>
                      </a:r>
                      <a:endParaRPr sz="800" b="1" u="none" strike="noStrike" cap="none">
                        <a:solidFill>
                          <a:schemeClr val="accent2"/>
                        </a:solidFil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 Trabalhadores de contabilidade de gestão de programas IP</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-Equipa Administrativa de Gestão do Programa IP</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 Trabalhadores financeiros de gestão de programas IP</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-Equipa Jurídica de Gestão do Programa IP</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-Gestão do Programa IP: Equipa de Aquisições</a:t>
                      </a:r>
                      <a:endParaRPr sz="800" u="none" strike="noStrike" cap="none">
                        <a:solidFill>
                          <a:schemeClr val="dk1"/>
                        </a:solidFill>
                      </a:endParaRPr>
                    </a:p>
                    <a:p>
                      <a:pPr marL="0" marR="0" lvl="0" indent="0" algn="l" rtl="0">
                        <a:lnSpc>
                          <a:spcPct val="100000"/>
                        </a:lnSpc>
                        <a:spcBef>
                          <a:spcPts val="0"/>
                        </a:spcBef>
                        <a:spcAft>
                          <a:spcPts val="0"/>
                        </a:spcAft>
                        <a:buClr>
                          <a:schemeClr val="dk1"/>
                        </a:buClr>
                        <a:buSzPts val="800"/>
                        <a:buFont typeface="Arial"/>
                        <a:buNone/>
                      </a:pPr>
                      <a:r>
                        <a:rPr lang="en" sz="800" u="none" strike="noStrike" cap="none">
                          <a:solidFill>
                            <a:schemeClr val="dk1"/>
                          </a:solidFill>
                        </a:rPr>
                        <a:t>-Gestão do Programa de IP: Equipa de Gestão de Subsídios</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accent2"/>
                          </a:solidFill>
                        </a:rPr>
                        <a:t>-Gestão do programa IP: outra equipa de gestão do programa</a:t>
                      </a:r>
                      <a:endParaRPr sz="800" b="1" u="none" strike="noStrike" cap="none">
                        <a:solidFill>
                          <a:schemeClr val="accent2"/>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-Gestão do Programa IP: Liderança Sénior</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-Administrador da instalação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-Responsável de Laboratório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-Responsável de Farmácia</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-Responsável de Recursos Humanos</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-Limpador / Zelador</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-Manutenção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-Guarda de segurança</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-Pessoal de transporte de pessoal</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 Equipa de transporte de mercadorias e amostras de doentes</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-Trabalhador de armazém central/regional</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accent2"/>
                          </a:solidFill>
                        </a:rPr>
                        <a:t>-Outra equipa de apoio não listada (por exemplo, rececionista)</a:t>
                      </a:r>
                      <a:endParaRPr sz="800" b="1" u="none" strike="noStrike" cap="none">
                        <a:solidFill>
                          <a:schemeClr val="accent2"/>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-Bioestatístico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-Trabalhador de Sistemas de Informação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-Oficial/Conselheiro de M&amp;A</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-Oficial de Dados</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-Escriturário de dados</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-Gestores de dados</a:t>
                      </a:r>
                      <a:endParaRPr sz="800" b="1" u="none" strike="sngStrike" cap="none">
                        <a:solidFill>
                          <a:schemeClr val="accent2"/>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-Treinador</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-Conselheiro Técnico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-Responsável de Logística</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-Conselheiro da Cadeia de Abastecimento</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u="none" strike="noStrike" cap="none">
                          <a:solidFill>
                            <a:schemeClr val="dk1"/>
                          </a:solidFill>
                        </a:rPr>
                        <a:t>-Epidemiologista</a:t>
                      </a:r>
                      <a:endParaRPr sz="800" u="none" strike="noStrike" cap="none">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accent2"/>
                          </a:solidFill>
                        </a:rPr>
                        <a:t>-Outros profissionais</a:t>
                      </a:r>
                      <a:endParaRPr sz="800" b="1" u="none" strike="noStrike" cap="none">
                        <a:solidFill>
                          <a:schemeClr val="accent2"/>
                        </a:solidFill>
                      </a:endParaRPr>
                    </a:p>
                    <a:p>
                      <a:pPr marL="0" lvl="0" indent="0" algn="l" rtl="0">
                        <a:spcBef>
                          <a:spcPts val="0"/>
                        </a:spcBef>
                        <a:spcAft>
                          <a:spcPts val="0"/>
                        </a:spcAft>
                        <a:buClr>
                          <a:schemeClr val="dk1"/>
                        </a:buClr>
                        <a:buSzPts val="800"/>
                        <a:buFont typeface="Arial"/>
                        <a:buNone/>
                      </a:pPr>
                      <a:r>
                        <a:rPr lang="en" sz="800" b="1">
                          <a:solidFill>
                            <a:srgbClr val="FF9900"/>
                          </a:solidFill>
                        </a:rPr>
                        <a:t>-Coordenador Provincial/Distrital</a:t>
                      </a:r>
                      <a:endParaRPr sz="800" b="1">
                        <a:solidFill>
                          <a:srgbClr val="FF9900"/>
                        </a:solidFill>
                      </a:endParaRPr>
                    </a:p>
                    <a:p>
                      <a:pPr marL="0" lvl="0" indent="0" algn="l" rtl="0">
                        <a:spcBef>
                          <a:spcPts val="0"/>
                        </a:spcBef>
                        <a:spcAft>
                          <a:spcPts val="0"/>
                        </a:spcAft>
                        <a:buClr>
                          <a:schemeClr val="dk1"/>
                        </a:buClr>
                        <a:buSzPts val="800"/>
                        <a:buFont typeface="Arial"/>
                        <a:buNone/>
                      </a:pPr>
                      <a:r>
                        <a:rPr lang="en" sz="800" b="1">
                          <a:solidFill>
                            <a:srgbClr val="FF9900"/>
                          </a:solidFill>
                        </a:rPr>
                        <a:t>-Gestor/Diretor de Programa</a:t>
                      </a:r>
                      <a:endParaRPr sz="800" b="1">
                        <a:solidFill>
                          <a:srgbClr val="FF9900"/>
                        </a:solidFill>
                      </a:endParaRPr>
                    </a:p>
                    <a:p>
                      <a:pPr marL="0" lvl="0" indent="0" algn="l" rtl="0">
                        <a:spcBef>
                          <a:spcPts val="0"/>
                        </a:spcBef>
                        <a:spcAft>
                          <a:spcPts val="0"/>
                        </a:spcAft>
                        <a:buClr>
                          <a:schemeClr val="dk1"/>
                        </a:buClr>
                        <a:buSzPts val="800"/>
                        <a:buFont typeface="Arial"/>
                        <a:buNone/>
                      </a:pPr>
                      <a:r>
                        <a:rPr lang="en" sz="800" b="1">
                          <a:solidFill>
                            <a:srgbClr val="FF9900"/>
                          </a:solidFill>
                        </a:rPr>
                        <a:t>-Coordenador/Assistente de Programa</a:t>
                      </a:r>
                      <a:endParaRPr sz="800" b="1">
                        <a:solidFill>
                          <a:schemeClr val="accent2"/>
                        </a:solidFill>
                      </a:endParaRPr>
                    </a:p>
                  </a:txBody>
                  <a:tcPr marL="63500" marR="63500" marT="63500" marB="63500"/>
                </a:tc>
                <a:extLst>
                  <a:ext uri="{0D108BD9-81ED-4DB2-BD59-A6C34878D82A}">
                    <a16:rowId xmlns:a16="http://schemas.microsoft.com/office/drawing/2014/main" val="10002"/>
                  </a:ext>
                </a:extLst>
              </a:tr>
            </a:tbl>
          </a:graphicData>
        </a:graphic>
      </p:graphicFrame>
      <p:sp>
        <p:nvSpPr>
          <p:cNvPr id="581" name="Google Shape;581;g27f27d03953_0_29"/>
          <p:cNvSpPr txBox="1">
            <a:spLocks noGrp="1"/>
          </p:cNvSpPr>
          <p:nvPr>
            <p:ph type="title"/>
          </p:nvPr>
        </p:nvSpPr>
        <p:spPr>
          <a:xfrm>
            <a:off x="159300" y="1115550"/>
            <a:ext cx="2184300" cy="184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Organização de Títulos de Emprego</a:t>
            </a:r>
            <a:endParaRPr>
              <a:solidFill>
                <a:schemeClr val="dk2"/>
              </a:solidFill>
            </a:endParaRPr>
          </a:p>
        </p:txBody>
      </p:sp>
      <p:sp>
        <p:nvSpPr>
          <p:cNvPr id="582" name="Google Shape;582;g27f27d03953_0_2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41</a:t>
            </a:fld>
            <a:endParaRPr/>
          </a:p>
        </p:txBody>
      </p:sp>
      <p:sp>
        <p:nvSpPr>
          <p:cNvPr id="583" name="Google Shape;583;g27f27d03953_0_29"/>
          <p:cNvSpPr txBox="1"/>
          <p:nvPr/>
        </p:nvSpPr>
        <p:spPr>
          <a:xfrm>
            <a:off x="230100" y="3352150"/>
            <a:ext cx="2042700" cy="1184909"/>
          </a:xfrm>
          <a:prstGeom prst="rect">
            <a:avLst/>
          </a:prstGeom>
          <a:solidFill>
            <a:schemeClr val="accent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300" b="0" i="0" u="none" strike="noStrike" cap="none" dirty="0">
                <a:solidFill>
                  <a:schemeClr val="lt1"/>
                </a:solidFill>
                <a:latin typeface="Arial"/>
                <a:ea typeface="Arial"/>
                <a:cs typeface="Arial"/>
                <a:sym typeface="Arial"/>
              </a:rPr>
              <a:t>Para obter uma lista completa das definições de cargos, consulte o manual do Inventário de </a:t>
            </a:r>
            <a:r>
              <a:rPr lang="en-US" sz="1300" b="0" i="0" u="none" strike="noStrike" cap="none" dirty="0">
                <a:solidFill>
                  <a:schemeClr val="lt1"/>
                </a:solidFill>
                <a:latin typeface="Arial"/>
                <a:ea typeface="Arial"/>
                <a:cs typeface="Arial"/>
                <a:sym typeface="Arial"/>
              </a:rPr>
              <a:t>HRH</a:t>
            </a:r>
            <a:r>
              <a:rPr lang="en" sz="1300" b="0" i="0" u="none" strike="noStrike" cap="none" dirty="0">
                <a:solidFill>
                  <a:schemeClr val="lt1"/>
                </a:solidFill>
                <a:latin typeface="Arial"/>
                <a:ea typeface="Arial"/>
                <a:cs typeface="Arial"/>
                <a:sym typeface="Arial"/>
              </a:rPr>
              <a:t> </a:t>
            </a:r>
            <a:r>
              <a:rPr lang="en" sz="1300" b="0" i="0" u="sng" strike="noStrike" cap="none"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aqui</a:t>
            </a:r>
            <a:endParaRPr sz="1300" b="0" i="0" u="none" strike="noStrike" cap="none" dirty="0">
              <a:solidFill>
                <a:schemeClr val="lt1"/>
              </a:solidFill>
              <a:latin typeface="Arial"/>
              <a:ea typeface="Arial"/>
              <a:cs typeface="Arial"/>
              <a:sym typeface="Arial"/>
            </a:endParaRPr>
          </a:p>
        </p:txBody>
      </p:sp>
      <p:sp>
        <p:nvSpPr>
          <p:cNvPr id="584" name="Google Shape;584;g27f27d03953_0_29"/>
          <p:cNvSpPr txBox="1"/>
          <p:nvPr/>
        </p:nvSpPr>
        <p:spPr>
          <a:xfrm>
            <a:off x="2488125" y="3577900"/>
            <a:ext cx="3245700" cy="14160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000" b="0" i="0" u="none" strike="noStrike" cap="none" dirty="0">
                <a:solidFill>
                  <a:srgbClr val="000000"/>
                </a:solidFill>
                <a:latin typeface="Arial"/>
                <a:ea typeface="Arial"/>
                <a:cs typeface="Arial"/>
                <a:sym typeface="Arial"/>
              </a:rPr>
              <a:t>-Selecione apenas os títulos da equipa 'Outros' como </a:t>
            </a:r>
            <a:r>
              <a:rPr lang="en" sz="1000" b="1" i="0" u="none" strike="noStrike" cap="none" dirty="0">
                <a:solidFill>
                  <a:srgbClr val="000000"/>
                </a:solidFill>
                <a:latin typeface="Arial"/>
                <a:ea typeface="Arial"/>
                <a:cs typeface="Arial"/>
                <a:sym typeface="Arial"/>
              </a:rPr>
              <a:t>ÚLTIMO RECURSO</a:t>
            </a:r>
            <a:endParaRPr sz="1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000" b="0" i="0" u="none" strike="noStrike" cap="none" dirty="0">
                <a:solidFill>
                  <a:srgbClr val="000000"/>
                </a:solidFill>
                <a:latin typeface="Arial"/>
                <a:ea typeface="Arial"/>
                <a:cs typeface="Arial"/>
                <a:sym typeface="Arial"/>
              </a:rPr>
              <a:t>-Selecione outro prestador clínico, outro pessoal comunitário, outra equipa de gestão de programas, outra equipa de apoio ou outra equipa profissional</a:t>
            </a:r>
            <a:r>
              <a:rPr lang="en" sz="1000" b="1" i="0" u="none" strike="noStrike" cap="none" dirty="0">
                <a:solidFill>
                  <a:srgbClr val="000000"/>
                </a:solidFill>
                <a:latin typeface="Arial"/>
                <a:ea typeface="Arial"/>
                <a:cs typeface="Arial"/>
                <a:sym typeface="Arial"/>
              </a:rPr>
              <a:t>SOMENTE SE </a:t>
            </a:r>
            <a:r>
              <a:rPr lang="en" sz="1000" i="0" u="none" strike="noStrike" cap="none" dirty="0">
                <a:solidFill>
                  <a:srgbClr val="000000"/>
                </a:solidFill>
              </a:rPr>
              <a:t>nenhum dos outros</a:t>
            </a:r>
            <a:r>
              <a:rPr lang="en" sz="1000" b="0" i="0" u="none" strike="noStrike" cap="none" dirty="0">
                <a:solidFill>
                  <a:srgbClr val="000000"/>
                </a:solidFill>
                <a:latin typeface="Arial"/>
                <a:ea typeface="Arial"/>
                <a:cs typeface="Arial"/>
                <a:sym typeface="Arial"/>
              </a:rPr>
              <a:t>títulos de emprego adequados</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8"/>
        <p:cNvGrpSpPr/>
        <p:nvPr/>
      </p:nvGrpSpPr>
      <p:grpSpPr>
        <a:xfrm>
          <a:off x="0" y="0"/>
          <a:ext cx="0" cy="0"/>
          <a:chOff x="0" y="0"/>
          <a:chExt cx="0" cy="0"/>
        </a:xfrm>
      </p:grpSpPr>
      <p:sp>
        <p:nvSpPr>
          <p:cNvPr id="589" name="Google Shape;589;p31"/>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pt-BR" dirty="0">
                <a:solidFill>
                  <a:schemeClr val="dk2"/>
                </a:solidFill>
              </a:rPr>
              <a:t>Avaliação de Conhecimento</a:t>
            </a:r>
            <a:endParaRPr b="0" dirty="0">
              <a:solidFill>
                <a:schemeClr val="accent1"/>
              </a:solidFill>
              <a:latin typeface="Arial"/>
              <a:ea typeface="Arial"/>
              <a:cs typeface="Arial"/>
              <a:sym typeface="Arial"/>
            </a:endParaRPr>
          </a:p>
        </p:txBody>
      </p:sp>
      <p:sp>
        <p:nvSpPr>
          <p:cNvPr id="590" name="Google Shape;590;p31"/>
          <p:cNvSpPr txBox="1"/>
          <p:nvPr/>
        </p:nvSpPr>
        <p:spPr>
          <a:xfrm>
            <a:off x="315550" y="917650"/>
            <a:ext cx="8346300" cy="32139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1"/>
              </a:buClr>
              <a:buSzPts val="1600"/>
              <a:buFont typeface="Arial"/>
              <a:buChar char="●"/>
            </a:pPr>
            <a:r>
              <a:rPr lang="en" sz="1600" b="1" i="0" u="none" strike="noStrike" cap="none" dirty="0">
                <a:solidFill>
                  <a:schemeClr val="dk1"/>
                </a:solidFill>
                <a:latin typeface="Arial"/>
                <a:ea typeface="Arial"/>
                <a:cs typeface="Arial"/>
                <a:sym typeface="Arial"/>
              </a:rPr>
              <a:t>Tem um médico de formação, mas ele trabalha para o seu programa como Consultor Técnico para os cuidados e tratamento do VIH. Deve selecionar “Médico” ou “Consultor Técnico” como titulo de emprego?</a:t>
            </a:r>
            <a:endParaRPr sz="1600" b="1" i="0" u="none" strike="noStrike" cap="none" dirty="0">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AutoNum type="alphaLcParenR"/>
            </a:pPr>
            <a:r>
              <a:rPr lang="en" sz="1600" b="0" i="0" u="none" strike="noStrike" cap="none" dirty="0">
                <a:solidFill>
                  <a:schemeClr val="dk1"/>
                </a:solidFill>
                <a:latin typeface="Arial"/>
                <a:ea typeface="Arial"/>
                <a:cs typeface="Arial"/>
                <a:sym typeface="Arial"/>
              </a:rPr>
              <a:t>Médico</a:t>
            </a:r>
            <a:endParaRPr sz="1600" b="0" i="0" u="none" strike="noStrike" cap="none" dirty="0">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AutoNum type="alphaLcParenR"/>
            </a:pPr>
            <a:r>
              <a:rPr lang="en" sz="1600" b="0" i="0" u="none" strike="noStrike" cap="none" dirty="0">
                <a:solidFill>
                  <a:schemeClr val="dk1"/>
                </a:solidFill>
                <a:latin typeface="Arial"/>
                <a:ea typeface="Arial"/>
                <a:cs typeface="Arial"/>
                <a:sym typeface="Arial"/>
              </a:rPr>
              <a:t>Consultor Técnico</a:t>
            </a:r>
            <a:endParaRPr sz="16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591" name="Google Shape;591;p31"/>
          <p:cNvSpPr txBox="1"/>
          <p:nvPr/>
        </p:nvSpPr>
        <p:spPr>
          <a:xfrm>
            <a:off x="200350" y="3329125"/>
            <a:ext cx="8576700" cy="75094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1" u="none" strike="noStrike" cap="none" dirty="0">
                <a:solidFill>
                  <a:schemeClr val="dk1"/>
                </a:solidFill>
                <a:latin typeface="Arial"/>
                <a:ea typeface="Arial"/>
                <a:cs typeface="Arial"/>
                <a:sym typeface="Arial"/>
              </a:rPr>
              <a:t>Resposta: </a:t>
            </a:r>
            <a:r>
              <a:rPr lang="en" sz="1600" b="1" i="1" u="none" strike="noStrike" cap="none" dirty="0">
                <a:solidFill>
                  <a:schemeClr val="dk1"/>
                </a:solidFill>
                <a:latin typeface="Arial"/>
                <a:ea typeface="Arial"/>
                <a:cs typeface="Arial"/>
                <a:sym typeface="Arial"/>
              </a:rPr>
              <a:t>Consultor Técnico. </a:t>
            </a:r>
            <a:r>
              <a:rPr lang="en" sz="1600" b="0" i="1" u="none" strike="noStrike" cap="none" dirty="0">
                <a:solidFill>
                  <a:schemeClr val="dk1"/>
                </a:solidFill>
                <a:latin typeface="Arial"/>
                <a:ea typeface="Arial"/>
                <a:cs typeface="Arial"/>
                <a:sym typeface="Arial"/>
              </a:rPr>
              <a:t>Deve seleccionar um cargo com base no trabalho para o qual a pessoa foi contratada - e não com base no seu nível de escolaridade ou qualificações.</a:t>
            </a:r>
            <a:endParaRPr sz="1400" b="0" i="0" u="none" strike="noStrike" cap="none" dirty="0">
              <a:solidFill>
                <a:srgbClr val="000000"/>
              </a:solidFill>
              <a:latin typeface="Arial"/>
              <a:ea typeface="Arial"/>
              <a:cs typeface="Arial"/>
              <a:sym typeface="Arial"/>
            </a:endParaRPr>
          </a:p>
        </p:txBody>
      </p:sp>
      <p:sp>
        <p:nvSpPr>
          <p:cNvPr id="592" name="Google Shape;592;p3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42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fade">
                                      <p:cBhvr>
                                        <p:cTn id="7" dur="1000"/>
                                        <p:tgtEl>
                                          <p:spTgt spid="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6"/>
        <p:cNvGrpSpPr/>
        <p:nvPr/>
      </p:nvGrpSpPr>
      <p:grpSpPr>
        <a:xfrm>
          <a:off x="0" y="0"/>
          <a:ext cx="0" cy="0"/>
          <a:chOff x="0" y="0"/>
          <a:chExt cx="0" cy="0"/>
        </a:xfrm>
      </p:grpSpPr>
      <p:sp>
        <p:nvSpPr>
          <p:cNvPr id="597" name="Google Shape;597;g27f27d03953_0_40"/>
          <p:cNvSpPr txBox="1">
            <a:spLocks noGrp="1"/>
          </p:cNvSpPr>
          <p:nvPr>
            <p:ph type="body" idx="1"/>
          </p:nvPr>
        </p:nvSpPr>
        <p:spPr>
          <a:xfrm>
            <a:off x="2697575" y="471875"/>
            <a:ext cx="6361800" cy="4348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dirty="0">
                <a:solidFill>
                  <a:schemeClr val="dk1"/>
                </a:solidFill>
                <a:highlight>
                  <a:srgbClr val="FFFFFF"/>
                </a:highlight>
              </a:rPr>
              <a:t>NOVA </a:t>
            </a:r>
            <a:r>
              <a:rPr lang="en" sz="1800" dirty="0">
                <a:solidFill>
                  <a:schemeClr val="dk1"/>
                </a:solidFill>
                <a:highlight>
                  <a:srgbClr val="FFFFFF"/>
                </a:highlight>
              </a:rPr>
              <a:t>Coluna DREAMS para o AF24:</a:t>
            </a:r>
            <a:endParaRPr sz="1800" dirty="0">
              <a:solidFill>
                <a:schemeClr val="dk1"/>
              </a:solidFill>
              <a:highlight>
                <a:srgbClr val="FFFFFF"/>
              </a:highlight>
            </a:endParaRPr>
          </a:p>
          <a:p>
            <a:pPr marL="457200" lvl="0" indent="0" algn="l" rtl="0">
              <a:lnSpc>
                <a:spcPct val="100000"/>
              </a:lnSpc>
              <a:spcBef>
                <a:spcPts val="0"/>
              </a:spcBef>
              <a:spcAft>
                <a:spcPts val="0"/>
              </a:spcAft>
              <a:buSzPts val="1600"/>
              <a:buNone/>
            </a:pPr>
            <a:endParaRPr sz="1800" dirty="0">
              <a:solidFill>
                <a:schemeClr val="dk1"/>
              </a:solidFill>
              <a:highlight>
                <a:srgbClr val="FFFFFF"/>
              </a:highlight>
            </a:endParaRPr>
          </a:p>
          <a:p>
            <a:pPr marL="457200" lvl="0" indent="0" algn="l" rtl="0">
              <a:lnSpc>
                <a:spcPct val="100000"/>
              </a:lnSpc>
              <a:spcBef>
                <a:spcPts val="0"/>
              </a:spcBef>
              <a:spcAft>
                <a:spcPts val="0"/>
              </a:spcAft>
              <a:buNone/>
            </a:pPr>
            <a:r>
              <a:rPr lang="en" sz="1800" dirty="0">
                <a:solidFill>
                  <a:schemeClr val="dk1"/>
                </a:solidFill>
                <a:highlight>
                  <a:srgbClr val="FFFFFF"/>
                </a:highlight>
              </a:rPr>
              <a:t>“</a:t>
            </a:r>
            <a:r>
              <a:rPr lang="en" sz="1800" b="1" dirty="0">
                <a:solidFill>
                  <a:schemeClr val="dk1"/>
                </a:solidFill>
                <a:highlight>
                  <a:srgbClr val="FFFFFF"/>
                </a:highlight>
              </a:rPr>
              <a:t>Suporta principalmente o programa DREAMS</a:t>
            </a:r>
            <a:r>
              <a:rPr lang="en" sz="1800" dirty="0">
                <a:solidFill>
                  <a:schemeClr val="dk1"/>
                </a:solidFill>
                <a:highlight>
                  <a:srgbClr val="FFFFFF"/>
                </a:highlight>
              </a:rPr>
              <a:t>”</a:t>
            </a:r>
            <a:endParaRPr sz="1800" dirty="0">
              <a:solidFill>
                <a:schemeClr val="dk1"/>
              </a:solidFill>
              <a:highlight>
                <a:srgbClr val="FFFFFF"/>
              </a:highlight>
            </a:endParaRPr>
          </a:p>
          <a:p>
            <a:pPr marL="914400" lvl="0" indent="-342900" algn="l" rtl="0">
              <a:lnSpc>
                <a:spcPct val="100000"/>
              </a:lnSpc>
              <a:spcBef>
                <a:spcPts val="0"/>
              </a:spcBef>
              <a:spcAft>
                <a:spcPts val="0"/>
              </a:spcAft>
              <a:buClr>
                <a:schemeClr val="dk1"/>
              </a:buClr>
              <a:buSzPts val="1800"/>
              <a:buChar char="•"/>
            </a:pPr>
            <a:r>
              <a:rPr lang="en" sz="1800" dirty="0">
                <a:solidFill>
                  <a:schemeClr val="dk1"/>
                </a:solidFill>
                <a:highlight>
                  <a:srgbClr val="FFFFFF"/>
                </a:highlight>
              </a:rPr>
              <a:t>Opções de resposta Sim/Não</a:t>
            </a:r>
            <a:endParaRPr sz="1800" dirty="0">
              <a:solidFill>
                <a:schemeClr val="dk1"/>
              </a:solidFill>
              <a:highlight>
                <a:srgbClr val="FFFFFF"/>
              </a:highlight>
            </a:endParaRPr>
          </a:p>
          <a:p>
            <a:pPr marL="0" lvl="0" indent="0" algn="l" rtl="0">
              <a:lnSpc>
                <a:spcPct val="100000"/>
              </a:lnSpc>
              <a:spcBef>
                <a:spcPts val="1000"/>
              </a:spcBef>
              <a:spcAft>
                <a:spcPts val="0"/>
              </a:spcAft>
              <a:buSzPts val="1600"/>
              <a:buNone/>
            </a:pPr>
            <a:endParaRPr lang="en" dirty="0">
              <a:solidFill>
                <a:schemeClr val="dk1"/>
              </a:solidFill>
              <a:highlight>
                <a:srgbClr val="FFFFFF"/>
              </a:highlight>
            </a:endParaRPr>
          </a:p>
          <a:p>
            <a:pPr marL="0" lvl="0" indent="0" algn="l" rtl="0">
              <a:lnSpc>
                <a:spcPct val="100000"/>
              </a:lnSpc>
              <a:spcBef>
                <a:spcPts val="1000"/>
              </a:spcBef>
              <a:spcAft>
                <a:spcPts val="0"/>
              </a:spcAft>
              <a:buSzPts val="1600"/>
              <a:buNone/>
            </a:pPr>
            <a:r>
              <a:rPr lang="en" dirty="0">
                <a:solidFill>
                  <a:schemeClr val="dk1"/>
                </a:solidFill>
                <a:highlight>
                  <a:srgbClr val="FFFFFF"/>
                </a:highlight>
              </a:rPr>
              <a:t>Selecione “Sim” se a maior parte do tempo do indivíduo for gasto no programa DREAMS</a:t>
            </a:r>
            <a:endParaRPr dirty="0">
              <a:solidFill>
                <a:schemeClr val="dk1"/>
              </a:solidFill>
              <a:highlight>
                <a:srgbClr val="FFFFFF"/>
              </a:highlight>
            </a:endParaRPr>
          </a:p>
          <a:p>
            <a:pPr marL="457200" lvl="0" indent="-342900" algn="l" rtl="0">
              <a:lnSpc>
                <a:spcPct val="100000"/>
              </a:lnSpc>
              <a:spcBef>
                <a:spcPts val="1000"/>
              </a:spcBef>
              <a:spcAft>
                <a:spcPts val="0"/>
              </a:spcAft>
              <a:buClr>
                <a:schemeClr val="dk1"/>
              </a:buClr>
              <a:buSzPts val="1800"/>
              <a:buChar char="•"/>
            </a:pPr>
            <a:r>
              <a:rPr lang="en" dirty="0">
                <a:solidFill>
                  <a:schemeClr val="dk1"/>
                </a:solidFill>
                <a:highlight>
                  <a:srgbClr val="FFFFFF"/>
                </a:highlight>
              </a:rPr>
              <a:t>Esta coluna substitui o título de emprego “Outro: DREAMS”.</a:t>
            </a:r>
            <a:endParaRPr dirty="0">
              <a:solidFill>
                <a:schemeClr val="dk1"/>
              </a:solidFill>
              <a:highlight>
                <a:srgbClr val="FFFFFF"/>
              </a:highlight>
            </a:endParaRPr>
          </a:p>
          <a:p>
            <a:pPr marL="914400" lvl="1" indent="-342900" algn="l" rtl="0">
              <a:lnSpc>
                <a:spcPct val="100000"/>
              </a:lnSpc>
              <a:spcBef>
                <a:spcPts val="0"/>
              </a:spcBef>
              <a:spcAft>
                <a:spcPts val="0"/>
              </a:spcAft>
              <a:buClr>
                <a:schemeClr val="dk1"/>
              </a:buClr>
              <a:buSzPts val="1800"/>
              <a:buChar char="–"/>
            </a:pPr>
            <a:r>
              <a:rPr lang="en" dirty="0">
                <a:solidFill>
                  <a:schemeClr val="dk1"/>
                </a:solidFill>
                <a:highlight>
                  <a:srgbClr val="FFFFFF"/>
                </a:highlight>
              </a:rPr>
              <a:t>Escolha o título profissional que melhor descreve a função e as responsabilidades do indivíduo.</a:t>
            </a:r>
            <a:endParaRPr dirty="0">
              <a:solidFill>
                <a:schemeClr val="dk1"/>
              </a:solidFill>
              <a:highlight>
                <a:srgbClr val="FFFFFF"/>
              </a:highlight>
            </a:endParaRPr>
          </a:p>
          <a:p>
            <a:pPr marL="457200" lvl="0" indent="-342900" algn="l" rtl="0">
              <a:lnSpc>
                <a:spcPct val="100000"/>
              </a:lnSpc>
              <a:spcBef>
                <a:spcPts val="0"/>
              </a:spcBef>
              <a:spcAft>
                <a:spcPts val="0"/>
              </a:spcAft>
              <a:buClr>
                <a:schemeClr val="dk1"/>
              </a:buClr>
              <a:buSzPts val="1800"/>
              <a:buChar char="•"/>
            </a:pPr>
            <a:r>
              <a:rPr lang="en" dirty="0">
                <a:solidFill>
                  <a:schemeClr val="dk1"/>
                </a:solidFill>
                <a:highlight>
                  <a:srgbClr val="FFFFFF"/>
                </a:highlight>
              </a:rPr>
              <a:t>Se o mecanimo não suporta qualquer programa DREAMS, ou não existe nenhum programa DREAMS na sua UO, selecione “Não” para todos os colaboradores.</a:t>
            </a:r>
            <a:endParaRPr dirty="0">
              <a:solidFill>
                <a:schemeClr val="dk1"/>
              </a:solidFill>
              <a:highlight>
                <a:srgbClr val="FFFFFF"/>
              </a:highlight>
            </a:endParaRPr>
          </a:p>
          <a:p>
            <a:pPr marL="457200" lvl="0" indent="-342900" algn="l" rtl="0">
              <a:lnSpc>
                <a:spcPct val="100000"/>
              </a:lnSpc>
              <a:spcBef>
                <a:spcPts val="0"/>
              </a:spcBef>
              <a:spcAft>
                <a:spcPts val="0"/>
              </a:spcAft>
              <a:buClr>
                <a:schemeClr val="dk1"/>
              </a:buClr>
              <a:buSzPts val="1800"/>
              <a:buChar char="•"/>
            </a:pPr>
            <a:r>
              <a:rPr lang="en" dirty="0">
                <a:solidFill>
                  <a:schemeClr val="dk1"/>
                </a:solidFill>
                <a:highlight>
                  <a:srgbClr val="FFFFFF"/>
                </a:highlight>
              </a:rPr>
              <a:t>Já não é necessário especificar “DREAMS” na coluna de comentários.</a:t>
            </a:r>
            <a:endParaRPr dirty="0">
              <a:solidFill>
                <a:schemeClr val="dk1"/>
              </a:solidFill>
              <a:highlight>
                <a:srgbClr val="FFFFFF"/>
              </a:highlight>
            </a:endParaRPr>
          </a:p>
        </p:txBody>
      </p:sp>
      <p:sp>
        <p:nvSpPr>
          <p:cNvPr id="598" name="Google Shape;598;g27f27d03953_0_40"/>
          <p:cNvSpPr/>
          <p:nvPr/>
        </p:nvSpPr>
        <p:spPr>
          <a:xfrm>
            <a:off x="3153725" y="903525"/>
            <a:ext cx="5379600" cy="7953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g27f27d03953_0_40"/>
          <p:cNvSpPr txBox="1">
            <a:spLocks noGrp="1"/>
          </p:cNvSpPr>
          <p:nvPr>
            <p:ph type="title"/>
          </p:nvPr>
        </p:nvSpPr>
        <p:spPr>
          <a:xfrm>
            <a:off x="159300" y="-121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Acompanhamento do pessoal do DREAMS</a:t>
            </a:r>
            <a:endParaRPr dirty="0">
              <a:solidFill>
                <a:schemeClr val="dk2"/>
              </a:solidFill>
            </a:endParaRPr>
          </a:p>
        </p:txBody>
      </p:sp>
      <p:sp>
        <p:nvSpPr>
          <p:cNvPr id="600" name="Google Shape;600;g27f27d03953_0_4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43</a:t>
            </a:fld>
            <a:endParaRPr/>
          </a:p>
        </p:txBody>
      </p:sp>
      <p:sp>
        <p:nvSpPr>
          <p:cNvPr id="601" name="Google Shape;601;g27f27d03953_0_40"/>
          <p:cNvSpPr/>
          <p:nvPr/>
        </p:nvSpPr>
        <p:spPr>
          <a:xfrm rot="-2066788">
            <a:off x="2563258" y="1473270"/>
            <a:ext cx="542045" cy="220344"/>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2" name="Google Shape;602;g27f27d03953_0_40"/>
          <p:cNvPicPr preferRelativeResize="0"/>
          <p:nvPr/>
        </p:nvPicPr>
        <p:blipFill>
          <a:blip r:embed="rId3">
            <a:alphaModFix/>
          </a:blip>
          <a:stretch>
            <a:fillRect/>
          </a:stretch>
        </p:blipFill>
        <p:spPr>
          <a:xfrm>
            <a:off x="365500" y="671500"/>
            <a:ext cx="1761700" cy="3097650"/>
          </a:xfrm>
          <a:prstGeom prst="rect">
            <a:avLst/>
          </a:prstGeom>
          <a:noFill/>
          <a:ln>
            <a:noFill/>
          </a:ln>
        </p:spPr>
      </p:pic>
      <p:sp>
        <p:nvSpPr>
          <p:cNvPr id="603" name="Google Shape;603;g27f27d03953_0_40"/>
          <p:cNvSpPr txBox="1"/>
          <p:nvPr/>
        </p:nvSpPr>
        <p:spPr>
          <a:xfrm>
            <a:off x="159300" y="4498150"/>
            <a:ext cx="16152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300"/>
              <a:buFont typeface="Arial"/>
              <a:buNone/>
            </a:pPr>
            <a:r>
              <a:rPr lang="en" sz="1300" b="1">
                <a:solidFill>
                  <a:schemeClr val="accent6"/>
                </a:solidFill>
              </a:rPr>
              <a:t>NOVO</a:t>
            </a:r>
            <a:endParaRPr sz="1300" b="0" i="0" u="none" strike="noStrike" cap="none">
              <a:solidFill>
                <a:srgbClr val="000000"/>
              </a:solidFill>
              <a:latin typeface="Arial"/>
              <a:ea typeface="Arial"/>
              <a:cs typeface="Arial"/>
              <a:sym typeface="Arial"/>
            </a:endParaRPr>
          </a:p>
        </p:txBody>
      </p:sp>
      <p:sp>
        <p:nvSpPr>
          <p:cNvPr id="604" name="Google Shape;604;g27f27d03953_0_40"/>
          <p:cNvSpPr txBox="1"/>
          <p:nvPr/>
        </p:nvSpPr>
        <p:spPr>
          <a:xfrm>
            <a:off x="159300" y="417005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8"/>
        <p:cNvGrpSpPr/>
        <p:nvPr/>
      </p:nvGrpSpPr>
      <p:grpSpPr>
        <a:xfrm>
          <a:off x="0" y="0"/>
          <a:ext cx="0" cy="0"/>
          <a:chOff x="0" y="0"/>
          <a:chExt cx="0" cy="0"/>
        </a:xfrm>
      </p:grpSpPr>
      <p:sp>
        <p:nvSpPr>
          <p:cNvPr id="609" name="Google Shape;609;p49"/>
          <p:cNvSpPr txBox="1">
            <a:spLocks noGrp="1"/>
          </p:cNvSpPr>
          <p:nvPr>
            <p:ph type="title"/>
          </p:nvPr>
        </p:nvSpPr>
        <p:spPr>
          <a:xfrm>
            <a:off x="164125" y="2575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Elementos de dados do modelo: </a:t>
            </a:r>
            <a:r>
              <a:rPr lang="en" i="1" dirty="0">
                <a:solidFill>
                  <a:schemeClr val="lt2"/>
                </a:solidFill>
              </a:rPr>
              <a:t>Área Primária do Programa</a:t>
            </a:r>
            <a:r>
              <a:rPr lang="en" i="1" dirty="0">
                <a:solidFill>
                  <a:srgbClr val="E69138"/>
                </a:solidFill>
              </a:rPr>
              <a:t> </a:t>
            </a:r>
            <a:endParaRPr dirty="0">
              <a:solidFill>
                <a:srgbClr val="E69138"/>
              </a:solidFill>
            </a:endParaRPr>
          </a:p>
        </p:txBody>
      </p:sp>
      <p:sp>
        <p:nvSpPr>
          <p:cNvPr id="610" name="Google Shape;610;p49"/>
          <p:cNvSpPr txBox="1"/>
          <p:nvPr/>
        </p:nvSpPr>
        <p:spPr>
          <a:xfrm>
            <a:off x="3714350" y="973175"/>
            <a:ext cx="5306700" cy="4372962"/>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Seleccione a principal área do programa PEPFAR que a pessoa individual apoia.</a:t>
            </a:r>
            <a:endParaRPr sz="1800" b="0" i="0" u="none" strike="noStrike" cap="none" dirty="0">
              <a:solidFill>
                <a:schemeClr val="dk1"/>
              </a:solidFill>
              <a:latin typeface="Arial"/>
              <a:ea typeface="Arial"/>
              <a:cs typeface="Arial"/>
              <a:sym typeface="Arial"/>
            </a:endParaRPr>
          </a:p>
          <a:p>
            <a:pPr marL="342900" marR="0" lvl="0" indent="-317500" algn="l" rtl="0">
              <a:lnSpc>
                <a:spcPct val="90000"/>
              </a:lnSpc>
              <a:spcBef>
                <a:spcPts val="100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Se o indivíduo apoia várias áreas do programa, selecione aquela que ocupa a maior parte do seu tempo.</a:t>
            </a:r>
            <a:endParaRPr sz="1800" b="0" i="0" u="none" strike="noStrike" cap="none" dirty="0">
              <a:solidFill>
                <a:schemeClr val="dk1"/>
              </a:solidFill>
              <a:latin typeface="Arial"/>
              <a:ea typeface="Arial"/>
              <a:cs typeface="Arial"/>
              <a:sym typeface="Arial"/>
            </a:endParaRPr>
          </a:p>
          <a:p>
            <a:pPr marL="577850" marR="0" lvl="2" indent="-203200" algn="l" rtl="0">
              <a:lnSpc>
                <a:spcPct val="90000"/>
              </a:lnSpc>
              <a:spcBef>
                <a:spcPts val="50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Se o indivíduo apoia igualmente duas áreas, selecione uma para reportar. A outra pode ser listada na secção de comentários, se desejado.</a:t>
            </a:r>
            <a:endParaRPr sz="1800" b="0" i="0" u="none" strike="noStrike" cap="none" dirty="0">
              <a:solidFill>
                <a:schemeClr val="dk1"/>
              </a:solidFill>
              <a:latin typeface="Arial"/>
              <a:ea typeface="Arial"/>
              <a:cs typeface="Arial"/>
              <a:sym typeface="Arial"/>
            </a:endParaRPr>
          </a:p>
          <a:p>
            <a:pPr marL="342900" marR="0" lvl="0" indent="-317500" algn="l" rtl="0">
              <a:lnSpc>
                <a:spcPct val="90000"/>
              </a:lnSpc>
              <a:spcBef>
                <a:spcPts val="100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Apenas os trabalhadores que apoiam o trabalho numa comunidade ou instalação (incluindo rovers) podem selecionar uma área de programa ao nível do local. Todos os outros devem selecionar uma área de programa Above Site.</a:t>
            </a:r>
            <a:endParaRPr sz="1800" b="0" i="0" u="none" strike="noStrike" cap="none" dirty="0">
              <a:solidFill>
                <a:schemeClr val="dk1"/>
              </a:solidFill>
              <a:latin typeface="Arial"/>
              <a:ea typeface="Arial"/>
              <a:cs typeface="Arial"/>
              <a:sym typeface="Arial"/>
            </a:endParaRPr>
          </a:p>
        </p:txBody>
      </p:sp>
      <p:sp>
        <p:nvSpPr>
          <p:cNvPr id="611" name="Google Shape;611;p4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44</a:t>
            </a:fld>
            <a:endParaRPr/>
          </a:p>
        </p:txBody>
      </p:sp>
      <p:sp>
        <p:nvSpPr>
          <p:cNvPr id="612" name="Google Shape;612;p49"/>
          <p:cNvSpPr txBox="1"/>
          <p:nvPr/>
        </p:nvSpPr>
        <p:spPr>
          <a:xfrm>
            <a:off x="212375" y="3695975"/>
            <a:ext cx="16152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300" b="1">
                <a:solidFill>
                  <a:srgbClr val="CC4125"/>
                </a:solidFill>
              </a:rPr>
              <a:t>REFINADO</a:t>
            </a:r>
            <a:endParaRPr sz="900" b="0" i="0" u="none" strike="noStrike" cap="none">
              <a:solidFill>
                <a:srgbClr val="000000"/>
              </a:solidFill>
              <a:latin typeface="Arial"/>
              <a:ea typeface="Arial"/>
              <a:cs typeface="Arial"/>
              <a:sym typeface="Arial"/>
            </a:endParaRPr>
          </a:p>
        </p:txBody>
      </p:sp>
      <p:sp>
        <p:nvSpPr>
          <p:cNvPr id="613" name="Google Shape;613;p49"/>
          <p:cNvSpPr txBox="1"/>
          <p:nvPr/>
        </p:nvSpPr>
        <p:spPr>
          <a:xfrm>
            <a:off x="212375" y="336787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
        <p:nvSpPr>
          <p:cNvPr id="614" name="Google Shape;614;p49"/>
          <p:cNvSpPr txBox="1"/>
          <p:nvPr/>
        </p:nvSpPr>
        <p:spPr>
          <a:xfrm>
            <a:off x="275925" y="4149325"/>
            <a:ext cx="3438300" cy="1046410"/>
          </a:xfrm>
          <a:prstGeom prst="rect">
            <a:avLst/>
          </a:prstGeom>
          <a:solidFill>
            <a:schemeClr val="accent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Para obter uma lista completa das definições das áreas programáticas, consulte o manual do Inventário de </a:t>
            </a:r>
            <a:r>
              <a:rPr lang="en-US" sz="1400" b="0" i="0" u="none" strike="noStrike" cap="none" dirty="0">
                <a:solidFill>
                  <a:schemeClr val="lt1"/>
                </a:solidFill>
                <a:latin typeface="Arial"/>
                <a:ea typeface="Arial"/>
                <a:cs typeface="Arial"/>
                <a:sym typeface="Arial"/>
              </a:rPr>
              <a:t>HRH</a:t>
            </a:r>
            <a:r>
              <a:rPr lang="en" sz="1400" b="0" i="0" u="sng" strike="noStrike" cap="none"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aqui</a:t>
            </a:r>
            <a:endParaRPr sz="1400" b="0" i="0" u="none" strike="noStrike" cap="none" dirty="0">
              <a:solidFill>
                <a:schemeClr val="lt1"/>
              </a:solidFill>
              <a:latin typeface="Arial"/>
              <a:ea typeface="Arial"/>
              <a:cs typeface="Arial"/>
              <a:sym typeface="Arial"/>
            </a:endParaRPr>
          </a:p>
        </p:txBody>
      </p:sp>
      <p:pic>
        <p:nvPicPr>
          <p:cNvPr id="615" name="Google Shape;615;p49"/>
          <p:cNvPicPr preferRelativeResize="0"/>
          <p:nvPr/>
        </p:nvPicPr>
        <p:blipFill>
          <a:blip r:embed="rId4">
            <a:alphaModFix/>
          </a:blip>
          <a:stretch>
            <a:fillRect/>
          </a:stretch>
        </p:blipFill>
        <p:spPr>
          <a:xfrm>
            <a:off x="164125" y="1149550"/>
            <a:ext cx="3409551" cy="189905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300d0573325_0_16"/>
          <p:cNvSpPr txBox="1">
            <a:spLocks noGrp="1"/>
          </p:cNvSpPr>
          <p:nvPr>
            <p:ph type="title"/>
          </p:nvPr>
        </p:nvSpPr>
        <p:spPr>
          <a:xfrm>
            <a:off x="685804" y="103384"/>
            <a:ext cx="7772400" cy="81101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dirty="0">
                <a:solidFill>
                  <a:schemeClr val="dk2"/>
                </a:solidFill>
              </a:rPr>
            </a:br>
            <a:br>
              <a:rPr lang="en" dirty="0">
                <a:solidFill>
                  <a:schemeClr val="dk2"/>
                </a:solidFill>
              </a:rPr>
            </a:br>
            <a:r>
              <a:rPr lang="en" dirty="0">
                <a:solidFill>
                  <a:schemeClr val="dk2"/>
                </a:solidFill>
              </a:rPr>
              <a:t>Área Primária do Programa: Gestão de Programas IP</a:t>
            </a:r>
            <a:endParaRPr dirty="0">
              <a:solidFill>
                <a:schemeClr val="dk2"/>
              </a:solidFill>
            </a:endParaRPr>
          </a:p>
        </p:txBody>
      </p:sp>
      <p:sp>
        <p:nvSpPr>
          <p:cNvPr id="621" name="Google Shape;621;g300d0573325_0_16"/>
          <p:cNvSpPr txBox="1">
            <a:spLocks noGrp="1"/>
          </p:cNvSpPr>
          <p:nvPr>
            <p:ph type="body" idx="1"/>
          </p:nvPr>
        </p:nvSpPr>
        <p:spPr>
          <a:xfrm>
            <a:off x="196625" y="503350"/>
            <a:ext cx="8706300" cy="4537800"/>
          </a:xfrm>
          <a:prstGeom prst="rect">
            <a:avLst/>
          </a:prstGeom>
        </p:spPr>
        <p:txBody>
          <a:bodyPr spcFirstLastPara="1" wrap="square" lIns="91425" tIns="91425" rIns="91425" bIns="91425" anchor="t" anchorCtr="0">
            <a:noAutofit/>
          </a:bodyPr>
          <a:lstStyle/>
          <a:p>
            <a:pPr marL="457200" lvl="0" indent="-336550" algn="l" rtl="0">
              <a:lnSpc>
                <a:spcPct val="90000"/>
              </a:lnSpc>
              <a:spcBef>
                <a:spcPts val="1000"/>
              </a:spcBef>
              <a:spcAft>
                <a:spcPts val="0"/>
              </a:spcAft>
              <a:buClr>
                <a:schemeClr val="dk1"/>
              </a:buClr>
              <a:buSzPts val="1700"/>
              <a:buChar char="•"/>
            </a:pPr>
            <a:endParaRPr lang="en" sz="1500" dirty="0">
              <a:solidFill>
                <a:schemeClr val="dk1"/>
              </a:solidFill>
            </a:endParaRPr>
          </a:p>
          <a:p>
            <a:pPr marL="457200" lvl="0" indent="-336550" algn="l" rtl="0">
              <a:lnSpc>
                <a:spcPct val="90000"/>
              </a:lnSpc>
              <a:spcBef>
                <a:spcPts val="1000"/>
              </a:spcBef>
              <a:spcAft>
                <a:spcPts val="0"/>
              </a:spcAft>
              <a:buClr>
                <a:schemeClr val="dk1"/>
              </a:buClr>
              <a:buSzPts val="1700"/>
              <a:buChar char="•"/>
            </a:pPr>
            <a:r>
              <a:rPr lang="en" sz="1500" dirty="0">
                <a:solidFill>
                  <a:schemeClr val="dk1"/>
                </a:solidFill>
              </a:rPr>
              <a:t>A Área Primária do Programa “Gestão de Programas” deve ser seleccionada apenas para os colaboradores cujo trabalho apoia principalmente a Gestão do Programa de Parceiros Implementadores (GP PI), ou seja, a gestão do mecanismo com a finalidade de planear, coordenar e gerir o trabalho programático do contrato federal para um PI.</a:t>
            </a:r>
            <a:endParaRPr sz="1500" dirty="0">
              <a:solidFill>
                <a:schemeClr val="dk1"/>
              </a:solidFill>
            </a:endParaRPr>
          </a:p>
          <a:p>
            <a:pPr marL="457200" lvl="0" indent="-336550" algn="l" rtl="0">
              <a:lnSpc>
                <a:spcPct val="90000"/>
              </a:lnSpc>
              <a:spcBef>
                <a:spcPts val="0"/>
              </a:spcBef>
              <a:spcAft>
                <a:spcPts val="0"/>
              </a:spcAft>
              <a:buClr>
                <a:schemeClr val="dk1"/>
              </a:buClr>
              <a:buSzPts val="1700"/>
              <a:buChar char="•"/>
            </a:pPr>
            <a:r>
              <a:rPr lang="en" sz="1500" dirty="0">
                <a:solidFill>
                  <a:schemeClr val="dk1"/>
                </a:solidFill>
              </a:rPr>
              <a:t>Exclui os funcionários locais que gerem ou supervisionam serviços.</a:t>
            </a:r>
            <a:endParaRPr sz="1500" dirty="0">
              <a:solidFill>
                <a:schemeClr val="dk1"/>
              </a:solidFill>
            </a:endParaRPr>
          </a:p>
          <a:p>
            <a:pPr marL="914400" lvl="1" indent="-336550" algn="l" rtl="0">
              <a:lnSpc>
                <a:spcPct val="90000"/>
              </a:lnSpc>
              <a:spcBef>
                <a:spcPts val="0"/>
              </a:spcBef>
              <a:spcAft>
                <a:spcPts val="0"/>
              </a:spcAft>
              <a:buClr>
                <a:schemeClr val="dk1"/>
              </a:buClr>
              <a:buSzPts val="1700"/>
              <a:buChar char="–"/>
            </a:pPr>
            <a:r>
              <a:rPr lang="en" sz="1500" dirty="0">
                <a:solidFill>
                  <a:schemeClr val="dk1"/>
                </a:solidFill>
              </a:rPr>
              <a:t>O pessoal do GP PI é aquele que desempenha principalmente a gestão do mecanismo e o pessoal de apoio atribuído exclusivamente ao prémio PEPFAR em causa (por exemplo, liderança superior e pessoal administrativo, financeiro/contabilístico e jurídico). Os profissionais de saúde, os consultores técnicos, o pessoal de introdução de dados e o pessoal de implementação de programas para as áreas programáticas a nível local não devem ser reportados como Gestão de Programas.</a:t>
            </a:r>
            <a:endParaRPr sz="1500" dirty="0">
              <a:solidFill>
                <a:schemeClr val="dk1"/>
              </a:solidFill>
            </a:endParaRPr>
          </a:p>
          <a:p>
            <a:pPr marL="914400" lvl="0" indent="0" algn="l" rtl="0">
              <a:lnSpc>
                <a:spcPct val="90000"/>
              </a:lnSpc>
              <a:spcBef>
                <a:spcPts val="0"/>
              </a:spcBef>
              <a:spcAft>
                <a:spcPts val="0"/>
              </a:spcAft>
              <a:buNone/>
            </a:pPr>
            <a:endParaRPr sz="1500" dirty="0">
              <a:solidFill>
                <a:schemeClr val="dk1"/>
              </a:solidFill>
            </a:endParaRPr>
          </a:p>
          <a:p>
            <a:pPr marL="457200" lvl="0" indent="-336550" algn="l" rtl="0">
              <a:lnSpc>
                <a:spcPct val="90000"/>
              </a:lnSpc>
              <a:spcBef>
                <a:spcPts val="1000"/>
              </a:spcBef>
              <a:spcAft>
                <a:spcPts val="0"/>
              </a:spcAft>
              <a:buClr>
                <a:schemeClr val="dk1"/>
              </a:buClr>
              <a:buSzPts val="1700"/>
              <a:buChar char="•"/>
            </a:pPr>
            <a:r>
              <a:rPr lang="en" sz="1500" dirty="0">
                <a:solidFill>
                  <a:schemeClr val="dk1"/>
                </a:solidFill>
              </a:rPr>
              <a:t>Nota: apenas os trabalhadores que apoiam o trabalho numa comunidade ou instalação (incluindo rovers) podem selecionar uma área de programa ao nível do local, de acordo com a definição de classificações financeiras ao nível do local. Todos os outros devem seleccionar uma área de programa Acima do Site.</a:t>
            </a:r>
            <a:endParaRPr sz="1500" dirty="0">
              <a:solidFill>
                <a:schemeClr val="dk1"/>
              </a:solidFill>
            </a:endParaRPr>
          </a:p>
          <a:p>
            <a:pPr marL="0" lvl="0" indent="0" algn="l" rtl="0">
              <a:lnSpc>
                <a:spcPct val="90000"/>
              </a:lnSpc>
              <a:spcBef>
                <a:spcPts val="1000"/>
              </a:spcBef>
              <a:spcAft>
                <a:spcPts val="0"/>
              </a:spcAft>
              <a:buNone/>
            </a:pPr>
            <a:r>
              <a:rPr lang="en" sz="1500" dirty="0">
                <a:solidFill>
                  <a:schemeClr val="dk1"/>
                </a:solidFill>
              </a:rPr>
              <a:t>Esta atualização alinha a definição de Gestão do Programa de PI de </a:t>
            </a:r>
            <a:r>
              <a:rPr lang="en-US" sz="1500" dirty="0">
                <a:solidFill>
                  <a:schemeClr val="dk1"/>
                </a:solidFill>
              </a:rPr>
              <a:t>HRH</a:t>
            </a:r>
            <a:r>
              <a:rPr lang="en" sz="1500" dirty="0">
                <a:solidFill>
                  <a:schemeClr val="dk1"/>
                </a:solidFill>
              </a:rPr>
              <a:t> com o Guia de Classificações Financeiras. </a:t>
            </a:r>
            <a:endParaRPr sz="1500" dirty="0">
              <a:solidFill>
                <a:schemeClr val="dk1"/>
              </a:solidFill>
            </a:endParaRPr>
          </a:p>
        </p:txBody>
      </p:sp>
      <p:sp>
        <p:nvSpPr>
          <p:cNvPr id="622" name="Google Shape;622;g300d0573325_0_16"/>
          <p:cNvSpPr txBox="1">
            <a:spLocks noGrp="1"/>
          </p:cNvSpPr>
          <p:nvPr>
            <p:ph type="sldNum" idx="12"/>
          </p:nvPr>
        </p:nvSpPr>
        <p:spPr>
          <a:xfrm>
            <a:off x="6858000" y="4806072"/>
            <a:ext cx="2133600" cy="18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600"/>
              <a:buFont typeface="Arial"/>
              <a:buNone/>
            </a:pPr>
            <a:fld id="{00000000-1234-1234-1234-123412341234}" type="slidenum">
              <a:rPr lang="en">
                <a:latin typeface="Cabin"/>
                <a:ea typeface="Cabin"/>
                <a:cs typeface="Cabin"/>
                <a:sym typeface="Cabin"/>
              </a:rPr>
              <a:t>45</a:t>
            </a:fld>
            <a:endParaRPr>
              <a:latin typeface="Cabin"/>
              <a:ea typeface="Cabin"/>
              <a:cs typeface="Cabin"/>
              <a:sym typeface="Cabi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6"/>
        <p:cNvGrpSpPr/>
        <p:nvPr/>
      </p:nvGrpSpPr>
      <p:grpSpPr>
        <a:xfrm>
          <a:off x="0" y="0"/>
          <a:ext cx="0" cy="0"/>
          <a:chOff x="0" y="0"/>
          <a:chExt cx="0" cy="0"/>
        </a:xfrm>
      </p:grpSpPr>
      <p:sp>
        <p:nvSpPr>
          <p:cNvPr id="627" name="Google Shape;627;p50"/>
          <p:cNvSpPr txBox="1">
            <a:spLocks noGrp="1"/>
          </p:cNvSpPr>
          <p:nvPr>
            <p:ph type="title"/>
          </p:nvPr>
        </p:nvSpPr>
        <p:spPr>
          <a:xfrm>
            <a:off x="182974" y="14006"/>
            <a:ext cx="8520600" cy="616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Visão geral de </a:t>
            </a:r>
            <a:r>
              <a:rPr lang="en" i="1" dirty="0">
                <a:solidFill>
                  <a:schemeClr val="dk2"/>
                </a:solidFill>
              </a:rPr>
              <a:t>Opções de área do programa</a:t>
            </a:r>
            <a:endParaRPr dirty="0">
              <a:solidFill>
                <a:schemeClr val="dk2"/>
              </a:solidFill>
            </a:endParaRPr>
          </a:p>
        </p:txBody>
      </p:sp>
      <p:sp>
        <p:nvSpPr>
          <p:cNvPr id="628" name="Google Shape;628;p5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46</a:t>
            </a:fld>
            <a:endParaRPr/>
          </a:p>
        </p:txBody>
      </p:sp>
      <p:graphicFrame>
        <p:nvGraphicFramePr>
          <p:cNvPr id="629" name="Google Shape;629;p50"/>
          <p:cNvGraphicFramePr/>
          <p:nvPr>
            <p:extLst>
              <p:ext uri="{D42A27DB-BD31-4B8C-83A1-F6EECF244321}">
                <p14:modId xmlns:p14="http://schemas.microsoft.com/office/powerpoint/2010/main" val="4202459974"/>
              </p:ext>
            </p:extLst>
          </p:nvPr>
        </p:nvGraphicFramePr>
        <p:xfrm>
          <a:off x="277488" y="632760"/>
          <a:ext cx="8520600" cy="4510740"/>
        </p:xfrm>
        <a:graphic>
          <a:graphicData uri="http://schemas.openxmlformats.org/drawingml/2006/table">
            <a:tbl>
              <a:tblPr>
                <a:noFill/>
                <a:tableStyleId>{5A7E7CD6-C929-4EC5-A59C-177CB4DFDF39}</a:tableStyleId>
              </a:tblPr>
              <a:tblGrid>
                <a:gridCol w="1249250">
                  <a:extLst>
                    <a:ext uri="{9D8B030D-6E8A-4147-A177-3AD203B41FA5}">
                      <a16:colId xmlns:a16="http://schemas.microsoft.com/office/drawing/2014/main" val="20000"/>
                    </a:ext>
                  </a:extLst>
                </a:gridCol>
                <a:gridCol w="1150850">
                  <a:extLst>
                    <a:ext uri="{9D8B030D-6E8A-4147-A177-3AD203B41FA5}">
                      <a16:colId xmlns:a16="http://schemas.microsoft.com/office/drawing/2014/main" val="20001"/>
                    </a:ext>
                  </a:extLst>
                </a:gridCol>
                <a:gridCol w="1131650">
                  <a:extLst>
                    <a:ext uri="{9D8B030D-6E8A-4147-A177-3AD203B41FA5}">
                      <a16:colId xmlns:a16="http://schemas.microsoft.com/office/drawing/2014/main" val="20002"/>
                    </a:ext>
                  </a:extLst>
                </a:gridCol>
                <a:gridCol w="1118850">
                  <a:extLst>
                    <a:ext uri="{9D8B030D-6E8A-4147-A177-3AD203B41FA5}">
                      <a16:colId xmlns:a16="http://schemas.microsoft.com/office/drawing/2014/main" val="20003"/>
                    </a:ext>
                  </a:extLst>
                </a:gridCol>
                <a:gridCol w="1758125">
                  <a:extLst>
                    <a:ext uri="{9D8B030D-6E8A-4147-A177-3AD203B41FA5}">
                      <a16:colId xmlns:a16="http://schemas.microsoft.com/office/drawing/2014/main" val="20004"/>
                    </a:ext>
                  </a:extLst>
                </a:gridCol>
                <a:gridCol w="2111875">
                  <a:extLst>
                    <a:ext uri="{9D8B030D-6E8A-4147-A177-3AD203B41FA5}">
                      <a16:colId xmlns:a16="http://schemas.microsoft.com/office/drawing/2014/main" val="20005"/>
                    </a:ext>
                  </a:extLst>
                </a:gridCol>
              </a:tblGrid>
              <a:tr h="217000">
                <a:tc gridSpan="4">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dirty="0">
                          <a:solidFill>
                            <a:schemeClr val="lt1"/>
                          </a:solidFill>
                        </a:rPr>
                        <a:t>Nível do site</a:t>
                      </a:r>
                      <a:endParaRPr sz="1000" b="1" u="none" strike="noStrike" cap="none" dirty="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gridSpan="2">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solidFill>
                            <a:schemeClr val="lt1"/>
                          </a:solidFill>
                        </a:rPr>
                        <a:t>Acima do site</a:t>
                      </a:r>
                      <a:endParaRPr sz="1000" b="1" u="none" strike="noStrike" cap="none">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hMerge="1">
                  <a:txBody>
                    <a:bodyPr/>
                    <a:lstStyle/>
                    <a:p>
                      <a:pPr algn="l" rtl="0"/>
                      <a:endParaRPr lang="pt-BR"/>
                    </a:p>
                  </a:txBody>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Prevenção (PREV)</a:t>
                      </a:r>
                      <a:endParaRPr sz="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Socioeconómico (SE)</a:t>
                      </a:r>
                      <a:endParaRPr sz="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Teste (HTS)</a:t>
                      </a:r>
                      <a:endParaRPr sz="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Cuidados e Tratamento (C&amp;T)</a:t>
                      </a:r>
                      <a:endParaRPr sz="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gridSpan="2">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tc hMerge="1">
                  <a:txBody>
                    <a:bodyPr/>
                    <a:lstStyle/>
                    <a:p>
                      <a:pPr algn="l" rtl="0"/>
                      <a:endParaRPr lang="pt-BR"/>
                    </a:p>
                  </a:txBody>
                  <a:tcP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Com. mobilização, mudança de comportamentos e normas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Gestão de Casos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Testes baseados na comunidade</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Serviços clínicos de VIH</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Segurança do fornecimento de sangue</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Política, planeamento, coordenação e gestão de programas de controlo de doenças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2300">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Programação de preservativos e lubrificantes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Fortalecimento Econômico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Testes baseados em instalações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Medicamentos para o VIH</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HMIS, vigilância e investigação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Gestão de compras e cadeia de abastecimento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Tratamento assistido por medicação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Assistência Educacional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HTS Geral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Serviços laboratoriais de VIH</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Recursos humanos para a saúde</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Reforço da gestão das finanças públicas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Preparação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Alimentação e nutrição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C&amp;T Geral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Segurança de injeção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Leis, regulamentação e ambiente político</a:t>
                      </a:r>
                      <a:endParaRPr sz="13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2300">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Prevenção primária do VIH e da violência sexual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Jurídico, direitos humanos e proteção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rgbClr val="E69138"/>
                          </a:solidFill>
                        </a:rPr>
                        <a:t>VIH/TB</a:t>
                      </a:r>
                      <a:endParaRPr sz="800" b="1" u="none" strike="noStrike" cap="none">
                        <a:solidFill>
                          <a:srgbClr val="E69138"/>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Fortalecimento dos sistemas laboratoriais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Geral acima do site</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CMMV</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Apoio psicossocial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80225">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Socioeconómico geral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80225">
                <a:tc gridSpan="6">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dirty="0"/>
                        <a:t>Gestão de programas IP</a:t>
                      </a:r>
                      <a:endParaRPr sz="800"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extLst>
                  <a:ext uri="{0D108BD9-81ED-4DB2-BD59-A6C34878D82A}">
                    <a16:rowId xmlns:a16="http://schemas.microsoft.com/office/drawing/2014/main" val="10009"/>
                  </a:ext>
                </a:extLst>
              </a:tr>
            </a:tbl>
          </a:graphicData>
        </a:graphic>
      </p:graphicFrame>
      <p:cxnSp>
        <p:nvCxnSpPr>
          <p:cNvPr id="630" name="Google Shape;630;p50"/>
          <p:cNvCxnSpPr/>
          <p:nvPr/>
        </p:nvCxnSpPr>
        <p:spPr>
          <a:xfrm rot="10800000">
            <a:off x="4272725" y="3451275"/>
            <a:ext cx="341100" cy="364200"/>
          </a:xfrm>
          <a:prstGeom prst="straightConnector1">
            <a:avLst/>
          </a:prstGeom>
          <a:noFill/>
          <a:ln w="19050" cap="flat" cmpd="sng">
            <a:solidFill>
              <a:schemeClr val="lt2"/>
            </a:solidFill>
            <a:prstDash val="solid"/>
            <a:round/>
            <a:headEnd type="none" w="sm" len="sm"/>
            <a:tailEnd type="triangle" w="med" len="med"/>
          </a:ln>
        </p:spPr>
      </p:cxnSp>
      <p:sp>
        <p:nvSpPr>
          <p:cNvPr id="631" name="Google Shape;631;p50"/>
          <p:cNvSpPr txBox="1"/>
          <p:nvPr/>
        </p:nvSpPr>
        <p:spPr>
          <a:xfrm>
            <a:off x="4658374" y="3678275"/>
            <a:ext cx="1896661" cy="861744"/>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000000"/>
                </a:solidFill>
                <a:latin typeface="Arial"/>
                <a:ea typeface="Arial"/>
                <a:cs typeface="Arial"/>
                <a:sym typeface="Arial"/>
              </a:rPr>
              <a:t>Refere-se a serviços clínicos relacionados com cuidados integrados de VIH/TB</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5"/>
        <p:cNvGrpSpPr/>
        <p:nvPr/>
      </p:nvGrpSpPr>
      <p:grpSpPr>
        <a:xfrm>
          <a:off x="0" y="0"/>
          <a:ext cx="0" cy="0"/>
          <a:chOff x="0" y="0"/>
          <a:chExt cx="0" cy="0"/>
        </a:xfrm>
      </p:grpSpPr>
      <p:sp>
        <p:nvSpPr>
          <p:cNvPr id="636" name="Google Shape;636;g27dea430854_1_3"/>
          <p:cNvSpPr txBox="1">
            <a:spLocks noGrp="1"/>
          </p:cNvSpPr>
          <p:nvPr>
            <p:ph type="title"/>
          </p:nvPr>
        </p:nvSpPr>
        <p:spPr>
          <a:xfrm>
            <a:off x="198800" y="83209"/>
            <a:ext cx="8520600" cy="568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Visão geral de </a:t>
            </a:r>
            <a:r>
              <a:rPr lang="en" i="1" dirty="0">
                <a:solidFill>
                  <a:schemeClr val="dk2"/>
                </a:solidFill>
              </a:rPr>
              <a:t>Opções de área do programa</a:t>
            </a:r>
            <a:endParaRPr dirty="0">
              <a:solidFill>
                <a:schemeClr val="dk2"/>
              </a:solidFill>
            </a:endParaRPr>
          </a:p>
        </p:txBody>
      </p:sp>
      <p:sp>
        <p:nvSpPr>
          <p:cNvPr id="637" name="Google Shape;637;g27dea430854_1_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47</a:t>
            </a:fld>
            <a:endParaRPr/>
          </a:p>
        </p:txBody>
      </p:sp>
      <p:graphicFrame>
        <p:nvGraphicFramePr>
          <p:cNvPr id="638" name="Google Shape;638;g27dea430854_1_3"/>
          <p:cNvGraphicFramePr/>
          <p:nvPr>
            <p:extLst>
              <p:ext uri="{D42A27DB-BD31-4B8C-83A1-F6EECF244321}">
                <p14:modId xmlns:p14="http://schemas.microsoft.com/office/powerpoint/2010/main" val="2457568889"/>
              </p:ext>
            </p:extLst>
          </p:nvPr>
        </p:nvGraphicFramePr>
        <p:xfrm>
          <a:off x="306200" y="632760"/>
          <a:ext cx="8520600" cy="4510740"/>
        </p:xfrm>
        <a:graphic>
          <a:graphicData uri="http://schemas.openxmlformats.org/drawingml/2006/table">
            <a:tbl>
              <a:tblPr>
                <a:noFill/>
                <a:tableStyleId>{5A7E7CD6-C929-4EC5-A59C-177CB4DFDF39}</a:tableStyleId>
              </a:tblPr>
              <a:tblGrid>
                <a:gridCol w="1249250">
                  <a:extLst>
                    <a:ext uri="{9D8B030D-6E8A-4147-A177-3AD203B41FA5}">
                      <a16:colId xmlns:a16="http://schemas.microsoft.com/office/drawing/2014/main" val="20000"/>
                    </a:ext>
                  </a:extLst>
                </a:gridCol>
                <a:gridCol w="1150850">
                  <a:extLst>
                    <a:ext uri="{9D8B030D-6E8A-4147-A177-3AD203B41FA5}">
                      <a16:colId xmlns:a16="http://schemas.microsoft.com/office/drawing/2014/main" val="20001"/>
                    </a:ext>
                  </a:extLst>
                </a:gridCol>
                <a:gridCol w="1131650">
                  <a:extLst>
                    <a:ext uri="{9D8B030D-6E8A-4147-A177-3AD203B41FA5}">
                      <a16:colId xmlns:a16="http://schemas.microsoft.com/office/drawing/2014/main" val="20002"/>
                    </a:ext>
                  </a:extLst>
                </a:gridCol>
                <a:gridCol w="1118850">
                  <a:extLst>
                    <a:ext uri="{9D8B030D-6E8A-4147-A177-3AD203B41FA5}">
                      <a16:colId xmlns:a16="http://schemas.microsoft.com/office/drawing/2014/main" val="20003"/>
                    </a:ext>
                  </a:extLst>
                </a:gridCol>
                <a:gridCol w="1758125">
                  <a:extLst>
                    <a:ext uri="{9D8B030D-6E8A-4147-A177-3AD203B41FA5}">
                      <a16:colId xmlns:a16="http://schemas.microsoft.com/office/drawing/2014/main" val="20004"/>
                    </a:ext>
                  </a:extLst>
                </a:gridCol>
                <a:gridCol w="2111875">
                  <a:extLst>
                    <a:ext uri="{9D8B030D-6E8A-4147-A177-3AD203B41FA5}">
                      <a16:colId xmlns:a16="http://schemas.microsoft.com/office/drawing/2014/main" val="20005"/>
                    </a:ext>
                  </a:extLst>
                </a:gridCol>
              </a:tblGrid>
              <a:tr h="217000">
                <a:tc gridSpan="4">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dirty="0">
                          <a:solidFill>
                            <a:schemeClr val="lt1"/>
                          </a:solidFill>
                        </a:rPr>
                        <a:t>Nível do site</a:t>
                      </a:r>
                      <a:endParaRPr sz="1000" b="1" u="none" strike="noStrike" cap="none" dirty="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gridSpan="2">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solidFill>
                            <a:schemeClr val="lt1"/>
                          </a:solidFill>
                        </a:rPr>
                        <a:t>Acima do site</a:t>
                      </a:r>
                      <a:endParaRPr sz="1000" b="1" u="none" strike="noStrike" cap="none">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hMerge="1">
                  <a:txBody>
                    <a:bodyPr/>
                    <a:lstStyle/>
                    <a:p>
                      <a:pPr algn="l" rtl="0"/>
                      <a:endParaRPr lang="pt-BR"/>
                    </a:p>
                  </a:txBody>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Prevenção (PREV)</a:t>
                      </a:r>
                      <a:endParaRPr sz="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Socioeconómico (SE)</a:t>
                      </a:r>
                      <a:endParaRPr sz="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Teste (HTS)</a:t>
                      </a:r>
                      <a:endParaRPr sz="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Cuidados e Tratamento (C&amp;T)</a:t>
                      </a:r>
                      <a:endParaRPr sz="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gridSpan="2">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tc hMerge="1">
                  <a:txBody>
                    <a:bodyPr/>
                    <a:lstStyle/>
                    <a:p>
                      <a:pPr algn="l" rtl="0"/>
                      <a:endParaRPr lang="pt-BR"/>
                    </a:p>
                  </a:txBody>
                  <a:tcP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Com. mobilização, mudança de comportamentos e normas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Gestão de Casos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Testes baseados na comunidade</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Serviços clínicos de VIH</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Segurança do fornecimento de sangue</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Política, planeamento, coordenação e gestão de programas de controlo de doenças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2300">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Programação de preservativos e lubrificantes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Fortalecimento Econômico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Testes baseados em instalações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Medicamentos para o VIH</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HMIS, vigilância e investigação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Gestão de compras e cadeia de abastecimento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Tratamento assistido por medicação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Assistência Educacional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HTS Geral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Serviços laboratoriais de VIH</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Recursos humanos para a saúde</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Reforço da gestão das finanças públicas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Preparação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Alimentação e nutrição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C&amp;T Geral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Segurança de injeção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Leis, regulamentação e ambiente político</a:t>
                      </a:r>
                      <a:endParaRPr sz="13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2300">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Prevenção primária do VIH e da violência sexual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Jurídico, direitos humanos e proteção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rgbClr val="E69138"/>
                          </a:solidFill>
                        </a:rPr>
                        <a:t>VIH/TB</a:t>
                      </a:r>
                      <a:endParaRPr sz="800" b="1" u="none" strike="noStrike" cap="none">
                        <a:solidFill>
                          <a:srgbClr val="E69138"/>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Fortalecimento dos sistemas laboratoriais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Geral acima do site</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CMMV</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Apoio psicossocial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80225">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Socioeconómico geral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80225">
                <a:tc gridSpan="6">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dirty="0"/>
                        <a:t>Gestão de programas IP</a:t>
                      </a:r>
                      <a:endParaRPr sz="800"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extLst>
                  <a:ext uri="{0D108BD9-81ED-4DB2-BD59-A6C34878D82A}">
                    <a16:rowId xmlns:a16="http://schemas.microsoft.com/office/drawing/2014/main" val="10009"/>
                  </a:ext>
                </a:extLst>
              </a:tr>
            </a:tbl>
          </a:graphicData>
        </a:graphic>
      </p:graphicFrame>
      <p:sp>
        <p:nvSpPr>
          <p:cNvPr id="639" name="Google Shape;639;g27dea430854_1_3"/>
          <p:cNvSpPr/>
          <p:nvPr/>
        </p:nvSpPr>
        <p:spPr>
          <a:xfrm>
            <a:off x="4904600" y="725625"/>
            <a:ext cx="3922200" cy="31020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g27dea430854_1_3"/>
          <p:cNvSpPr txBox="1"/>
          <p:nvPr/>
        </p:nvSpPr>
        <p:spPr>
          <a:xfrm>
            <a:off x="4904600" y="3852875"/>
            <a:ext cx="3814800" cy="7851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1" u="none" strike="noStrike" cap="none">
                <a:solidFill>
                  <a:schemeClr val="lt2"/>
                </a:solidFill>
                <a:latin typeface="Arial"/>
                <a:ea typeface="Arial"/>
                <a:cs typeface="Arial"/>
                <a:sym typeface="Arial"/>
              </a:rPr>
              <a:t>As atividades do programa local ASP ou acima referidas referem-se a atividades de assistência técnica destinadas a fortalecer áreas específicas do sistema de saúde</a:t>
            </a:r>
            <a:endParaRPr sz="1300" b="0" i="1" u="none" strike="noStrike" cap="none">
              <a:solidFill>
                <a:schemeClr val="lt2"/>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4"/>
        <p:cNvGrpSpPr/>
        <p:nvPr/>
      </p:nvGrpSpPr>
      <p:grpSpPr>
        <a:xfrm>
          <a:off x="0" y="0"/>
          <a:ext cx="0" cy="0"/>
          <a:chOff x="0" y="0"/>
          <a:chExt cx="0" cy="0"/>
        </a:xfrm>
      </p:grpSpPr>
      <p:sp>
        <p:nvSpPr>
          <p:cNvPr id="645" name="Google Shape;645;g27dea430854_1_11"/>
          <p:cNvSpPr txBox="1">
            <a:spLocks noGrp="1"/>
          </p:cNvSpPr>
          <p:nvPr>
            <p:ph type="title"/>
          </p:nvPr>
        </p:nvSpPr>
        <p:spPr>
          <a:xfrm>
            <a:off x="164125" y="84448"/>
            <a:ext cx="8520600" cy="56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Visão geral de</a:t>
            </a:r>
            <a:r>
              <a:rPr lang="en" i="1" dirty="0">
                <a:solidFill>
                  <a:schemeClr val="dk2"/>
                </a:solidFill>
              </a:rPr>
              <a:t>Opções de área do programa</a:t>
            </a:r>
            <a:endParaRPr dirty="0">
              <a:solidFill>
                <a:schemeClr val="dk2"/>
              </a:solidFill>
            </a:endParaRPr>
          </a:p>
        </p:txBody>
      </p:sp>
      <p:sp>
        <p:nvSpPr>
          <p:cNvPr id="646" name="Google Shape;646;g27dea430854_1_1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48</a:t>
            </a:fld>
            <a:endParaRPr/>
          </a:p>
        </p:txBody>
      </p:sp>
      <p:graphicFrame>
        <p:nvGraphicFramePr>
          <p:cNvPr id="647" name="Google Shape;647;g27dea430854_1_11"/>
          <p:cNvGraphicFramePr/>
          <p:nvPr>
            <p:extLst>
              <p:ext uri="{D42A27DB-BD31-4B8C-83A1-F6EECF244321}">
                <p14:modId xmlns:p14="http://schemas.microsoft.com/office/powerpoint/2010/main" val="2065531905"/>
              </p:ext>
            </p:extLst>
          </p:nvPr>
        </p:nvGraphicFramePr>
        <p:xfrm>
          <a:off x="239575" y="704648"/>
          <a:ext cx="8520600" cy="4510740"/>
        </p:xfrm>
        <a:graphic>
          <a:graphicData uri="http://schemas.openxmlformats.org/drawingml/2006/table">
            <a:tbl>
              <a:tblPr>
                <a:noFill/>
                <a:tableStyleId>{5A7E7CD6-C929-4EC5-A59C-177CB4DFDF39}</a:tableStyleId>
              </a:tblPr>
              <a:tblGrid>
                <a:gridCol w="1249250">
                  <a:extLst>
                    <a:ext uri="{9D8B030D-6E8A-4147-A177-3AD203B41FA5}">
                      <a16:colId xmlns:a16="http://schemas.microsoft.com/office/drawing/2014/main" val="20000"/>
                    </a:ext>
                  </a:extLst>
                </a:gridCol>
                <a:gridCol w="1150850">
                  <a:extLst>
                    <a:ext uri="{9D8B030D-6E8A-4147-A177-3AD203B41FA5}">
                      <a16:colId xmlns:a16="http://schemas.microsoft.com/office/drawing/2014/main" val="20001"/>
                    </a:ext>
                  </a:extLst>
                </a:gridCol>
                <a:gridCol w="1131650">
                  <a:extLst>
                    <a:ext uri="{9D8B030D-6E8A-4147-A177-3AD203B41FA5}">
                      <a16:colId xmlns:a16="http://schemas.microsoft.com/office/drawing/2014/main" val="20002"/>
                    </a:ext>
                  </a:extLst>
                </a:gridCol>
                <a:gridCol w="1118850">
                  <a:extLst>
                    <a:ext uri="{9D8B030D-6E8A-4147-A177-3AD203B41FA5}">
                      <a16:colId xmlns:a16="http://schemas.microsoft.com/office/drawing/2014/main" val="20003"/>
                    </a:ext>
                  </a:extLst>
                </a:gridCol>
                <a:gridCol w="1758125">
                  <a:extLst>
                    <a:ext uri="{9D8B030D-6E8A-4147-A177-3AD203B41FA5}">
                      <a16:colId xmlns:a16="http://schemas.microsoft.com/office/drawing/2014/main" val="20004"/>
                    </a:ext>
                  </a:extLst>
                </a:gridCol>
                <a:gridCol w="2111875">
                  <a:extLst>
                    <a:ext uri="{9D8B030D-6E8A-4147-A177-3AD203B41FA5}">
                      <a16:colId xmlns:a16="http://schemas.microsoft.com/office/drawing/2014/main" val="20005"/>
                    </a:ext>
                  </a:extLst>
                </a:gridCol>
              </a:tblGrid>
              <a:tr h="217000">
                <a:tc gridSpan="4">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dirty="0">
                          <a:solidFill>
                            <a:schemeClr val="lt1"/>
                          </a:solidFill>
                        </a:rPr>
                        <a:t>Nível do site</a:t>
                      </a:r>
                      <a:endParaRPr sz="1000" b="1" u="none" strike="noStrike" cap="none" dirty="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gridSpan="2">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solidFill>
                            <a:schemeClr val="lt1"/>
                          </a:solidFill>
                        </a:rPr>
                        <a:t>Acima do site</a:t>
                      </a:r>
                      <a:endParaRPr sz="1000" b="1" u="none" strike="noStrike" cap="none">
                        <a:solidFill>
                          <a:schemeClr val="lt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hMerge="1">
                  <a:txBody>
                    <a:bodyPr/>
                    <a:lstStyle/>
                    <a:p>
                      <a:pPr algn="l" rtl="0"/>
                      <a:endParaRPr lang="pt-BR"/>
                    </a:p>
                  </a:txBody>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Prevenção (PREV)</a:t>
                      </a:r>
                      <a:endParaRPr sz="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Socioeconómico (SE)</a:t>
                      </a:r>
                      <a:endParaRPr sz="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Teste (HTS)</a:t>
                      </a:r>
                      <a:endParaRPr sz="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chemeClr val="dk1"/>
                          </a:solidFill>
                        </a:rPr>
                        <a:t>Cuidados e Tratamento (C&amp;T)</a:t>
                      </a:r>
                      <a:endParaRPr sz="800" b="1"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gridSpan="2">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tc hMerge="1">
                  <a:txBody>
                    <a:bodyPr/>
                    <a:lstStyle/>
                    <a:p>
                      <a:pPr algn="l" rtl="0"/>
                      <a:endParaRPr lang="pt-BR"/>
                    </a:p>
                  </a:txBody>
                  <a:tcP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Com. mobilização, mudança de comportamentos e normas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Gestão de Casos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Testes baseados na comunidade</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Serviços clínicos de VIH</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Segurança do fornecimento de sangue</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Política, planeamento, coordenação e gestão de programas de controlo de doenças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2300">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Programação de preservativos e lubrificantes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Fortalecimento Econômico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Testes baseados em instalações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Medicamentos para o VIH</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HMIS, vigilância e investigação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Gestão de compras e cadeia de abastecimento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Tratamento assistido por medicação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Assistência Educacional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HTS Geral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Serviços laboratoriais de VIH</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Recursos humanos para a saúde</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Reforço da gestão das finanças públicas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Preparação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Alimentação e nutrição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C&amp;T Geral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Segurança de injeção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800" u="none" strike="noStrike" cap="none">
                          <a:solidFill>
                            <a:schemeClr val="dk1"/>
                          </a:solidFill>
                        </a:rPr>
                        <a:t>Leis, regulamentação e ambiente político</a:t>
                      </a:r>
                      <a:endParaRPr sz="13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2300">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Prevenção primária do VIH e da violência sexual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Jurídico, direitos humanos e proteção</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b="1" u="none" strike="noStrike" cap="none">
                          <a:solidFill>
                            <a:srgbClr val="E69138"/>
                          </a:solidFill>
                        </a:rPr>
                        <a:t>VIH/TB</a:t>
                      </a:r>
                      <a:endParaRPr sz="800" b="1" u="none" strike="noStrike" cap="none">
                        <a:solidFill>
                          <a:srgbClr val="E69138"/>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Fortalecimento dos sistemas laboratoriais</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Geral acima do site</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CMMV</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Apoio psicossocial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80225">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800" u="none" strike="noStrike" cap="none"/>
                        <a:t>Socioeconómico geral</a:t>
                      </a: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80225">
                <a:tc gridSpan="6">
                  <a:txBody>
                    <a:bodyPr/>
                    <a:lstStyle/>
                    <a:p>
                      <a:pPr marL="0" marR="0" lvl="0" indent="0" algn="ctr" rtl="0">
                        <a:lnSpc>
                          <a:spcPct val="100000"/>
                        </a:lnSpc>
                        <a:spcBef>
                          <a:spcPts val="0"/>
                        </a:spcBef>
                        <a:spcAft>
                          <a:spcPts val="0"/>
                        </a:spcAft>
                        <a:buClr>
                          <a:srgbClr val="000000"/>
                        </a:buClr>
                        <a:buSzPts val="800"/>
                        <a:buFont typeface="Arial"/>
                        <a:buNone/>
                      </a:pPr>
                      <a:r>
                        <a:rPr lang="en" sz="800" u="none" strike="noStrike" cap="none" dirty="0"/>
                        <a:t>Gestão de programas PI</a:t>
                      </a:r>
                      <a:endParaRPr sz="800"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extLst>
                  <a:ext uri="{0D108BD9-81ED-4DB2-BD59-A6C34878D82A}">
                    <a16:rowId xmlns:a16="http://schemas.microsoft.com/office/drawing/2014/main" val="10009"/>
                  </a:ext>
                </a:extLst>
              </a:tr>
            </a:tbl>
          </a:graphicData>
        </a:graphic>
      </p:graphicFrame>
      <p:sp>
        <p:nvSpPr>
          <p:cNvPr id="648" name="Google Shape;648;g27dea430854_1_11"/>
          <p:cNvSpPr/>
          <p:nvPr/>
        </p:nvSpPr>
        <p:spPr>
          <a:xfrm>
            <a:off x="164125" y="4514150"/>
            <a:ext cx="8671500" cy="4812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g27dea430854_1_11"/>
          <p:cNvSpPr txBox="1"/>
          <p:nvPr/>
        </p:nvSpPr>
        <p:spPr>
          <a:xfrm>
            <a:off x="2801000" y="3470575"/>
            <a:ext cx="5803500" cy="985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1" u="none" strike="noStrike" cap="none" dirty="0">
                <a:solidFill>
                  <a:schemeClr val="lt2"/>
                </a:solidFill>
                <a:latin typeface="Arial"/>
                <a:ea typeface="Arial"/>
                <a:cs typeface="Arial"/>
                <a:sym typeface="Arial"/>
              </a:rPr>
              <a:t>A gestão do programa de PI refere-se às actividades administrativas e de planeamento para a implementação do trabalho técnico da subvencao. Isto inclui o planeamento/coordenação do contrato/mecanismo, a administração financeira do contrato e outras actividades gerais relacionadas.</a:t>
            </a:r>
            <a:endParaRPr sz="1300" b="0" i="1" u="none" strike="noStrike" cap="none" dirty="0">
              <a:solidFill>
                <a:schemeClr val="lt2"/>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3"/>
        <p:cNvGrpSpPr/>
        <p:nvPr/>
      </p:nvGrpSpPr>
      <p:grpSpPr>
        <a:xfrm>
          <a:off x="0" y="0"/>
          <a:ext cx="0" cy="0"/>
          <a:chOff x="0" y="0"/>
          <a:chExt cx="0" cy="0"/>
        </a:xfrm>
      </p:grpSpPr>
      <p:sp>
        <p:nvSpPr>
          <p:cNvPr id="654" name="Google Shape;654;p52"/>
          <p:cNvSpPr txBox="1">
            <a:spLocks noGrp="1"/>
          </p:cNvSpPr>
          <p:nvPr>
            <p:ph type="title"/>
          </p:nvPr>
        </p:nvSpPr>
        <p:spPr>
          <a:xfrm>
            <a:off x="164125" y="2575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Nota IMPORTANTE sobre a Área do Programa Primário</a:t>
            </a:r>
            <a:endParaRPr>
              <a:solidFill>
                <a:schemeClr val="dk2"/>
              </a:solidFill>
            </a:endParaRPr>
          </a:p>
        </p:txBody>
      </p:sp>
      <p:sp>
        <p:nvSpPr>
          <p:cNvPr id="655" name="Google Shape;655;p52"/>
          <p:cNvSpPr txBox="1"/>
          <p:nvPr/>
        </p:nvSpPr>
        <p:spPr>
          <a:xfrm>
            <a:off x="214350" y="830275"/>
            <a:ext cx="8715300" cy="4316023"/>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50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Se o trabalhador apoiado pelo PEPFAR trabalhar em mais do que uma área do programa, deverá:</a:t>
            </a:r>
            <a:endParaRPr sz="1800" b="0" i="0" u="none" strike="noStrike" cap="none" dirty="0">
              <a:solidFill>
                <a:schemeClr val="dk1"/>
              </a:solidFill>
              <a:latin typeface="Arial"/>
              <a:ea typeface="Arial"/>
              <a:cs typeface="Arial"/>
              <a:sym typeface="Arial"/>
            </a:endParaRPr>
          </a:p>
          <a:p>
            <a:pPr marL="457200" marR="0" lvl="0" indent="-342900" algn="l" rtl="0">
              <a:lnSpc>
                <a:spcPct val="90000"/>
              </a:lnSpc>
              <a:spcBef>
                <a:spcPts val="500"/>
              </a:spcBef>
              <a:spcAft>
                <a:spcPts val="0"/>
              </a:spcAft>
              <a:buClr>
                <a:schemeClr val="dk1"/>
              </a:buClr>
              <a:buSzPts val="1800"/>
              <a:buFont typeface="Arial"/>
              <a:buAutoNum type="arabicPeriod"/>
            </a:pPr>
            <a:r>
              <a:rPr lang="en" sz="1800" b="0" i="0" u="none" strike="noStrike" cap="none" dirty="0">
                <a:solidFill>
                  <a:schemeClr val="dk1"/>
                </a:solidFill>
                <a:latin typeface="Arial"/>
                <a:ea typeface="Arial"/>
                <a:cs typeface="Arial"/>
                <a:sym typeface="Arial"/>
              </a:rPr>
              <a:t>Escolha um </a:t>
            </a:r>
            <a:r>
              <a:rPr lang="en" sz="1800" b="0" i="1" u="none" strike="noStrike" cap="none" dirty="0">
                <a:solidFill>
                  <a:schemeClr val="dk1"/>
                </a:solidFill>
                <a:latin typeface="Arial"/>
                <a:ea typeface="Arial"/>
                <a:cs typeface="Arial"/>
                <a:sym typeface="Arial"/>
              </a:rPr>
              <a:t>área</a:t>
            </a:r>
            <a:r>
              <a:rPr lang="en" sz="1800" b="0" i="0" u="none" strike="noStrike" cap="none" dirty="0">
                <a:solidFill>
                  <a:schemeClr val="dk1"/>
                </a:solidFill>
                <a:latin typeface="Arial"/>
                <a:ea typeface="Arial"/>
                <a:cs typeface="Arial"/>
                <a:sym typeface="Arial"/>
              </a:rPr>
              <a:t> </a:t>
            </a:r>
            <a:r>
              <a:rPr lang="en" sz="1800" b="0" i="1" u="none" strike="noStrike" cap="none" dirty="0">
                <a:solidFill>
                  <a:schemeClr val="dk1"/>
                </a:solidFill>
                <a:latin typeface="Arial"/>
                <a:ea typeface="Arial"/>
                <a:cs typeface="Arial"/>
                <a:sym typeface="Arial"/>
              </a:rPr>
              <a:t>primário</a:t>
            </a:r>
            <a:r>
              <a:rPr lang="en" sz="1800" b="0" i="0" u="none" strike="noStrike" cap="none" dirty="0">
                <a:solidFill>
                  <a:schemeClr val="dk1"/>
                </a:solidFill>
                <a:latin typeface="Arial"/>
                <a:ea typeface="Arial"/>
                <a:cs typeface="Arial"/>
                <a:sym typeface="Arial"/>
              </a:rPr>
              <a:t>do programa</a:t>
            </a:r>
            <a:endParaRPr sz="1800" b="0" i="0" u="none" strike="noStrike" cap="none" dirty="0">
              <a:solidFill>
                <a:schemeClr val="dk1"/>
              </a:solidFill>
              <a:latin typeface="Arial"/>
              <a:ea typeface="Arial"/>
              <a:cs typeface="Arial"/>
              <a:sym typeface="Arial"/>
            </a:endParaRPr>
          </a:p>
          <a:p>
            <a:pPr marL="457200" marR="0" lvl="0" indent="-342900" algn="l" rtl="0">
              <a:lnSpc>
                <a:spcPct val="90000"/>
              </a:lnSpc>
              <a:spcBef>
                <a:spcPts val="0"/>
              </a:spcBef>
              <a:spcAft>
                <a:spcPts val="0"/>
              </a:spcAft>
              <a:buClr>
                <a:schemeClr val="dk1"/>
              </a:buClr>
              <a:buSzPts val="1800"/>
              <a:buFont typeface="Arial"/>
              <a:buAutoNum type="arabicPeriod"/>
            </a:pPr>
            <a:r>
              <a:rPr lang="en" sz="1800" b="0" i="0" u="none" strike="noStrike" cap="none" dirty="0">
                <a:solidFill>
                  <a:schemeClr val="dk1"/>
                </a:solidFill>
                <a:latin typeface="Arial"/>
                <a:ea typeface="Arial"/>
                <a:cs typeface="Arial"/>
                <a:sym typeface="Arial"/>
              </a:rPr>
              <a:t>Reportar o FTE e as despesas ($$) para o trabalhador </a:t>
            </a:r>
            <a:r>
              <a:rPr lang="en" sz="1800" b="1" i="0" u="none" strike="noStrike" cap="none" dirty="0">
                <a:solidFill>
                  <a:schemeClr val="dk1"/>
                </a:solidFill>
                <a:latin typeface="Arial"/>
                <a:ea typeface="Arial"/>
                <a:cs typeface="Arial"/>
                <a:sym typeface="Arial"/>
              </a:rPr>
              <a:t>integral</a:t>
            </a:r>
            <a:r>
              <a:rPr lang="en" sz="1800" b="0" i="0" u="none" strike="noStrike" cap="none" dirty="0">
                <a:solidFill>
                  <a:schemeClr val="dk1"/>
                </a:solidFill>
                <a:latin typeface="Arial"/>
                <a:ea typeface="Arial"/>
                <a:cs typeface="Arial"/>
                <a:sym typeface="Arial"/>
              </a:rPr>
              <a:t>, não apenas para a área programática primária</a:t>
            </a:r>
            <a:endParaRPr sz="1800" b="0" i="0" u="none" strike="noStrike" cap="none" dirty="0">
              <a:solidFill>
                <a:schemeClr val="dk1"/>
              </a:solidFill>
              <a:latin typeface="Arial"/>
              <a:ea typeface="Arial"/>
              <a:cs typeface="Arial"/>
              <a:sym typeface="Arial"/>
            </a:endParaRPr>
          </a:p>
          <a:p>
            <a:pPr marL="0" marR="0" lvl="0" indent="0" algn="l" rtl="0">
              <a:lnSpc>
                <a:spcPct val="90000"/>
              </a:lnSpc>
              <a:spcBef>
                <a:spcPts val="5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90000"/>
              </a:lnSpc>
              <a:spcBef>
                <a:spcPts val="500"/>
              </a:spcBef>
              <a:spcAft>
                <a:spcPts val="0"/>
              </a:spcAft>
              <a:buClr>
                <a:srgbClr val="000000"/>
              </a:buClr>
              <a:buSzPts val="1800"/>
              <a:buFont typeface="Arial"/>
              <a:buNone/>
            </a:pPr>
            <a:r>
              <a:rPr lang="en" sz="1800" b="0" i="0" u="none" strike="noStrike" cap="none" dirty="0">
                <a:solidFill>
                  <a:schemeClr val="dk1"/>
                </a:solidFill>
                <a:latin typeface="Arial"/>
                <a:ea typeface="Arial"/>
                <a:cs typeface="Arial"/>
                <a:sym typeface="Arial"/>
              </a:rPr>
              <a:t>Exemplo: Está a reportar uma enfermeira a tempo integral que dedica ¾ do seu tempo a serviços de cuidados e tratamento do VIH e ¼ do seu tempo a realizar testes de VIH. A despesa anual total é de 2.500 dólares.</a:t>
            </a:r>
            <a:endParaRPr sz="18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800"/>
              <a:buFont typeface="Arial"/>
              <a:buNone/>
            </a:pPr>
            <a:r>
              <a:rPr lang="en" sz="1800" b="1" i="0" u="none" strike="noStrike" cap="none" dirty="0">
                <a:solidFill>
                  <a:schemeClr val="dk1"/>
                </a:solidFill>
                <a:latin typeface="Arial"/>
                <a:ea typeface="Arial"/>
                <a:cs typeface="Arial"/>
                <a:sym typeface="Arial"/>
              </a:rPr>
              <a:t>Reportaria esse trabalhador numa linha do modelo:</a:t>
            </a:r>
            <a:r>
              <a:rPr lang="en"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0" marR="0" lvl="0" indent="0" algn="l" rtl="0">
              <a:lnSpc>
                <a:spcPct val="90000"/>
              </a:lnSpc>
              <a:spcBef>
                <a:spcPts val="500"/>
              </a:spcBef>
              <a:spcAft>
                <a:spcPts val="0"/>
              </a:spcAft>
              <a:buClr>
                <a:srgbClr val="000000"/>
              </a:buClr>
              <a:buSzPts val="1800"/>
              <a:buFont typeface="Arial"/>
              <a:buNone/>
            </a:pPr>
            <a:r>
              <a:rPr lang="en" sz="1800" b="1" i="0" u="none" strike="noStrike" cap="none" dirty="0">
                <a:solidFill>
                  <a:schemeClr val="dk1"/>
                </a:solidFill>
                <a:latin typeface="Arial"/>
                <a:ea typeface="Arial"/>
                <a:cs typeface="Arial"/>
                <a:sym typeface="Arial"/>
              </a:rPr>
              <a:t>Área Primária do Programa </a:t>
            </a:r>
            <a:r>
              <a:rPr lang="en" sz="1800" b="0" i="0" u="none" strike="noStrike" cap="none" dirty="0">
                <a:solidFill>
                  <a:schemeClr val="dk1"/>
                </a:solidFill>
                <a:latin typeface="Arial"/>
                <a:ea typeface="Arial"/>
                <a:cs typeface="Arial"/>
                <a:sym typeface="Arial"/>
              </a:rPr>
              <a:t>= C&amp;T Geral</a:t>
            </a:r>
            <a:endParaRPr sz="1800" b="0" i="0" u="none" strike="noStrike" cap="none" dirty="0">
              <a:solidFill>
                <a:schemeClr val="dk1"/>
              </a:solidFill>
              <a:latin typeface="Arial"/>
              <a:ea typeface="Arial"/>
              <a:cs typeface="Arial"/>
              <a:sym typeface="Arial"/>
            </a:endParaRPr>
          </a:p>
          <a:p>
            <a:pPr marL="0" marR="0" lvl="0" indent="0" algn="l" rtl="0">
              <a:lnSpc>
                <a:spcPct val="90000"/>
              </a:lnSpc>
              <a:spcBef>
                <a:spcPts val="500"/>
              </a:spcBef>
              <a:spcAft>
                <a:spcPts val="0"/>
              </a:spcAft>
              <a:buClr>
                <a:srgbClr val="000000"/>
              </a:buClr>
              <a:buSzPts val="1800"/>
              <a:buFont typeface="Arial"/>
              <a:buNone/>
            </a:pPr>
            <a:r>
              <a:rPr lang="en" sz="1800" b="1" i="0" u="none" strike="noStrike" cap="none" dirty="0">
                <a:solidFill>
                  <a:schemeClr val="dk1"/>
                </a:solidFill>
                <a:latin typeface="Arial"/>
                <a:ea typeface="Arial"/>
                <a:cs typeface="Arial"/>
                <a:sym typeface="Arial"/>
              </a:rPr>
              <a:t>FTE</a:t>
            </a:r>
            <a:r>
              <a:rPr lang="en" sz="1800" b="0" i="0" u="none" strike="noStrike" cap="none" dirty="0">
                <a:solidFill>
                  <a:schemeClr val="dk1"/>
                </a:solidFill>
                <a:latin typeface="Arial"/>
                <a:ea typeface="Arial"/>
                <a:cs typeface="Arial"/>
                <a:sym typeface="Arial"/>
              </a:rPr>
              <a:t> = 1</a:t>
            </a:r>
            <a:endParaRPr sz="1800" b="0" i="0" u="none" strike="noStrike" cap="none" dirty="0">
              <a:solidFill>
                <a:schemeClr val="dk1"/>
              </a:solidFill>
              <a:latin typeface="Arial"/>
              <a:ea typeface="Arial"/>
              <a:cs typeface="Arial"/>
              <a:sym typeface="Arial"/>
            </a:endParaRPr>
          </a:p>
          <a:p>
            <a:pPr marL="0" marR="0" lvl="0" indent="0" algn="l" rtl="0">
              <a:lnSpc>
                <a:spcPct val="90000"/>
              </a:lnSpc>
              <a:spcBef>
                <a:spcPts val="500"/>
              </a:spcBef>
              <a:spcAft>
                <a:spcPts val="0"/>
              </a:spcAft>
              <a:buClr>
                <a:srgbClr val="000000"/>
              </a:buClr>
              <a:buSzPts val="1800"/>
              <a:buFont typeface="Arial"/>
              <a:buNone/>
            </a:pPr>
            <a:r>
              <a:rPr lang="en" sz="1800" b="1" i="0" u="none" strike="noStrike" cap="none" dirty="0">
                <a:solidFill>
                  <a:schemeClr val="dk1"/>
                </a:solidFill>
                <a:latin typeface="Arial"/>
                <a:ea typeface="Arial"/>
                <a:cs typeface="Arial"/>
                <a:sym typeface="Arial"/>
              </a:rPr>
              <a:t>Despesas</a:t>
            </a:r>
            <a:r>
              <a:rPr lang="en" sz="1800" b="0" i="0" u="none" strike="noStrike" cap="none" dirty="0">
                <a:solidFill>
                  <a:schemeClr val="dk1"/>
                </a:solidFill>
                <a:latin typeface="Arial"/>
                <a:ea typeface="Arial"/>
                <a:cs typeface="Arial"/>
                <a:sym typeface="Arial"/>
              </a:rPr>
              <a:t> = $ 2.500</a:t>
            </a:r>
            <a:endParaRPr sz="1800" b="0" i="0" u="none" strike="noStrike" cap="none" dirty="0">
              <a:solidFill>
                <a:schemeClr val="dk1"/>
              </a:solidFill>
              <a:latin typeface="Arial"/>
              <a:ea typeface="Arial"/>
              <a:cs typeface="Arial"/>
              <a:sym typeface="Arial"/>
            </a:endParaRPr>
          </a:p>
          <a:p>
            <a:pPr marL="0" marR="0" lvl="0" indent="0" algn="l" rtl="0">
              <a:lnSpc>
                <a:spcPct val="90000"/>
              </a:lnSpc>
              <a:spcBef>
                <a:spcPts val="5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656" name="Google Shape;656;p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1026" name="Picture 2">
            <a:extLst>
              <a:ext uri="{FF2B5EF4-FFF2-40B4-BE49-F238E27FC236}">
                <a16:creationId xmlns:a16="http://schemas.microsoft.com/office/drawing/2014/main" id="{45B276DD-C4C8-165B-1EA4-1C29D288C6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16" b="16360"/>
          <a:stretch/>
        </p:blipFill>
        <p:spPr bwMode="auto">
          <a:xfrm>
            <a:off x="4841967" y="-290253"/>
            <a:ext cx="6868398" cy="4507793"/>
          </a:xfrm>
          <a:prstGeom prst="rect">
            <a:avLst/>
          </a:prstGeom>
          <a:noFill/>
          <a:extLst>
            <a:ext uri="{909E8E84-426E-40DD-AFC4-6F175D3DCCD1}">
              <a14:hiddenFill xmlns:a14="http://schemas.microsoft.com/office/drawing/2010/main">
                <a:solidFill>
                  <a:srgbClr val="FFFFFF"/>
                </a:solidFill>
              </a14:hiddenFill>
            </a:ext>
          </a:extLst>
        </p:spPr>
      </p:pic>
      <p:sp>
        <p:nvSpPr>
          <p:cNvPr id="266" name="Google Shape;266;p42"/>
          <p:cNvSpPr/>
          <p:nvPr/>
        </p:nvSpPr>
        <p:spPr>
          <a:xfrm>
            <a:off x="0" y="2952750"/>
            <a:ext cx="6376500" cy="654600"/>
          </a:xfrm>
          <a:prstGeom prst="rect">
            <a:avLst/>
          </a:prstGeom>
          <a:solidFill>
            <a:srgbClr val="BA0C2F"/>
          </a:solidFill>
          <a:ln>
            <a:noFill/>
          </a:ln>
        </p:spPr>
        <p:txBody>
          <a:bodyPr spcFirstLastPara="1" wrap="square" lIns="91425" tIns="91425" rIns="91425" bIns="91425" anchor="ctr" anchorCtr="0">
            <a:noAutofit/>
          </a:bodyPr>
          <a:lstStyle/>
          <a:p>
            <a:endParaRPr sz="1800"/>
          </a:p>
        </p:txBody>
      </p:sp>
      <p:sp>
        <p:nvSpPr>
          <p:cNvPr id="267" name="Google Shape;267;p42"/>
          <p:cNvSpPr txBox="1">
            <a:spLocks noGrp="1"/>
          </p:cNvSpPr>
          <p:nvPr>
            <p:ph type="title"/>
          </p:nvPr>
        </p:nvSpPr>
        <p:spPr>
          <a:prstGeom prst="rect">
            <a:avLst/>
          </a:prstGeom>
          <a:noFill/>
          <a:ln>
            <a:noFill/>
          </a:ln>
        </p:spPr>
        <p:txBody>
          <a:bodyPr spcFirstLastPara="1" vert="horz" wrap="square" lIns="68575" tIns="34275" rIns="68575" bIns="34275" rtlCol="0" anchor="ctr" anchorCtr="0">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a:lnSpc>
                <a:spcPct val="80000"/>
              </a:lnSpc>
              <a:buClr>
                <a:srgbClr val="3F3F3F"/>
              </a:buClr>
              <a:buSzPts val="3500"/>
            </a:pPr>
            <a:r>
              <a:rPr lang="en-US"/>
              <a:t>Click to edit Master title style</a:t>
            </a:r>
            <a:endParaRPr sz="3100" dirty="0">
              <a:solidFill>
                <a:schemeClr val="lt1"/>
              </a:solidFill>
              <a:latin typeface="Source Sans Pro" panose="020B0503030403020204" pitchFamily="34" charset="0"/>
            </a:endParaRPr>
          </a:p>
        </p:txBody>
      </p:sp>
      <p:sp>
        <p:nvSpPr>
          <p:cNvPr id="269" name="Google Shape;269;p42"/>
          <p:cNvSpPr txBox="1">
            <a:spLocks noGrp="1"/>
          </p:cNvSpPr>
          <p:nvPr>
            <p:ph type="title" idx="4294967295"/>
          </p:nvPr>
        </p:nvSpPr>
        <p:spPr>
          <a:xfrm>
            <a:off x="0" y="205979"/>
            <a:ext cx="8229600" cy="857250"/>
          </a:xfrm>
          <a:prstGeom prst="rect">
            <a:avLst/>
          </a:prstGeom>
          <a:noFill/>
          <a:ln>
            <a:noFill/>
          </a:ln>
        </p:spPr>
        <p:txBody>
          <a:bodyPr spcFirstLastPara="1" vert="horz" wrap="square" lIns="68575" tIns="34275" rIns="68575" bIns="34275" rtlCol="0" anchor="ctr" anchorCtr="0">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lstStyle>
          <a:p>
            <a:pPr>
              <a:lnSpc>
                <a:spcPct val="80000"/>
              </a:lnSpc>
              <a:buClr>
                <a:srgbClr val="3F3F3F"/>
              </a:buClr>
              <a:buSzPct val="103278"/>
            </a:pPr>
            <a:r>
              <a:rPr lang="en-US" dirty="0"/>
              <a:t>Click to edit Master title style</a:t>
            </a:r>
            <a:endParaRPr b="0" dirty="0">
              <a:solidFill>
                <a:schemeClr val="lt1"/>
              </a:solidFill>
              <a:latin typeface="Source Sans Pro" panose="020B0503030403020204" pitchFamily="34" charset="0"/>
              <a:ea typeface="Source Sans Pro"/>
              <a:cs typeface="Source Sans Pro"/>
              <a:sym typeface="Source Sans Pro"/>
            </a:endParaRPr>
          </a:p>
        </p:txBody>
      </p:sp>
      <p:sp>
        <p:nvSpPr>
          <p:cNvPr id="268" name="Google Shape;268;p42"/>
          <p:cNvSpPr/>
          <p:nvPr/>
        </p:nvSpPr>
        <p:spPr>
          <a:xfrm>
            <a:off x="-1" y="1207625"/>
            <a:ext cx="5358063" cy="1578900"/>
          </a:xfrm>
          <a:prstGeom prst="rect">
            <a:avLst/>
          </a:prstGeom>
          <a:solidFill>
            <a:srgbClr val="002F6C"/>
          </a:solidFill>
          <a:ln>
            <a:noFill/>
          </a:ln>
        </p:spPr>
        <p:txBody>
          <a:bodyPr spcFirstLastPara="1" wrap="square" lIns="91425" tIns="91425" rIns="91425" bIns="91425" anchor="ctr" anchorCtr="0">
            <a:noAutofit/>
          </a:bodyPr>
          <a:lstStyle/>
          <a:p>
            <a:endParaRPr sz="1800"/>
          </a:p>
        </p:txBody>
      </p:sp>
      <p:sp>
        <p:nvSpPr>
          <p:cNvPr id="270" name="Google Shape;270;p42"/>
          <p:cNvSpPr/>
          <p:nvPr/>
        </p:nvSpPr>
        <p:spPr>
          <a:xfrm>
            <a:off x="0" y="3773625"/>
            <a:ext cx="6376500" cy="654600"/>
          </a:xfrm>
          <a:prstGeom prst="rect">
            <a:avLst/>
          </a:prstGeom>
          <a:solidFill>
            <a:srgbClr val="BA0C2F"/>
          </a:solidFill>
          <a:ln>
            <a:noFill/>
          </a:ln>
        </p:spPr>
        <p:txBody>
          <a:bodyPr spcFirstLastPara="1" wrap="square" lIns="91425" tIns="91425" rIns="91425" bIns="91425" anchor="ctr" anchorCtr="0">
            <a:noAutofit/>
          </a:bodyPr>
          <a:lstStyle/>
          <a:p>
            <a:endParaRPr sz="1800"/>
          </a:p>
        </p:txBody>
      </p:sp>
      <p:sp>
        <p:nvSpPr>
          <p:cNvPr id="272" name="Google Shape;272;p42"/>
          <p:cNvSpPr/>
          <p:nvPr/>
        </p:nvSpPr>
        <p:spPr>
          <a:xfrm>
            <a:off x="0" y="373400"/>
            <a:ext cx="5816351" cy="687000"/>
          </a:xfrm>
          <a:prstGeom prst="rect">
            <a:avLst/>
          </a:prstGeom>
          <a:solidFill>
            <a:srgbClr val="BA0C2F"/>
          </a:solidFill>
          <a:ln>
            <a:noFill/>
          </a:ln>
        </p:spPr>
        <p:txBody>
          <a:bodyPr spcFirstLastPara="1" wrap="square" lIns="91425" tIns="91425" rIns="91425" bIns="91425" anchor="ctr" anchorCtr="0">
            <a:noAutofit/>
          </a:bodyPr>
          <a:lstStyle/>
          <a:p>
            <a:endParaRPr sz="1800"/>
          </a:p>
        </p:txBody>
      </p:sp>
      <p:sp>
        <p:nvSpPr>
          <p:cNvPr id="2" name="Google Shape;269;p42">
            <a:extLst>
              <a:ext uri="{FF2B5EF4-FFF2-40B4-BE49-F238E27FC236}">
                <a16:creationId xmlns:a16="http://schemas.microsoft.com/office/drawing/2014/main" id="{218A0749-10D6-8055-24C3-F722CD727C59}"/>
              </a:ext>
            </a:extLst>
          </p:cNvPr>
          <p:cNvSpPr txBox="1">
            <a:spLocks/>
          </p:cNvSpPr>
          <p:nvPr/>
        </p:nvSpPr>
        <p:spPr>
          <a:xfrm>
            <a:off x="120926" y="1412413"/>
            <a:ext cx="5205601" cy="1237793"/>
          </a:xfrm>
          <a:prstGeom prst="rect">
            <a:avLst/>
          </a:prstGeom>
          <a:noFill/>
          <a:ln>
            <a:noFill/>
          </a:ln>
        </p:spPr>
        <p:txBody>
          <a:bodyPr spcFirstLastPara="1" vert="horz" wrap="square" lIns="68575" tIns="34275" rIns="68575" bIns="34275" rtlCol="0" anchor="b" anchorCtr="0">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buClr>
                <a:srgbClr val="3F3F3F"/>
              </a:buClr>
              <a:buSzPct val="103278"/>
            </a:pPr>
            <a:r>
              <a:rPr lang="pt-BR" sz="3388" dirty="0">
                <a:solidFill>
                  <a:schemeClr val="lt1"/>
                </a:solidFill>
                <a:latin typeface="Source Sans Pro" panose="020B0503030403020204" pitchFamily="34" charset="0"/>
              </a:rPr>
              <a:t>A ASAP apoiou 126 organizações locais em 18 países</a:t>
            </a:r>
            <a:endParaRPr lang="en-US" sz="3300" dirty="0">
              <a:solidFill>
                <a:schemeClr val="lt1"/>
              </a:solidFill>
              <a:latin typeface="Source Sans Pro" panose="020B0503030403020204" pitchFamily="34" charset="0"/>
              <a:ea typeface="Source Sans Pro"/>
              <a:cs typeface="Source Sans Pro"/>
              <a:sym typeface="Source Sans Pro"/>
            </a:endParaRPr>
          </a:p>
        </p:txBody>
      </p:sp>
      <p:sp>
        <p:nvSpPr>
          <p:cNvPr id="3" name="Google Shape;273;p42">
            <a:extLst>
              <a:ext uri="{FF2B5EF4-FFF2-40B4-BE49-F238E27FC236}">
                <a16:creationId xmlns:a16="http://schemas.microsoft.com/office/drawing/2014/main" id="{0C427622-C293-6063-E604-1C8ADFD6C5AE}"/>
              </a:ext>
            </a:extLst>
          </p:cNvPr>
          <p:cNvSpPr txBox="1">
            <a:spLocks/>
          </p:cNvSpPr>
          <p:nvPr/>
        </p:nvSpPr>
        <p:spPr>
          <a:xfrm>
            <a:off x="120926" y="424240"/>
            <a:ext cx="5205600" cy="594900"/>
          </a:xfrm>
          <a:prstGeom prst="rect">
            <a:avLst/>
          </a:prstGeom>
          <a:noFill/>
          <a:ln>
            <a:noFill/>
          </a:ln>
        </p:spPr>
        <p:txBody>
          <a:bodyPr spcFirstLastPara="1" vert="horz" wrap="square" lIns="68575" tIns="34275" rIns="68575" bIns="34275" rtlCol="0" anchor="b"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buClr>
                <a:srgbClr val="3F3F3F"/>
              </a:buClr>
              <a:buSzPts val="3500"/>
            </a:pPr>
            <a:r>
              <a:rPr lang="pt-BR" sz="3388" dirty="0">
                <a:solidFill>
                  <a:schemeClr val="lt1"/>
                </a:solidFill>
                <a:latin typeface="Source Sans Pro" panose="020B0503030403020204" pitchFamily="34" charset="0"/>
              </a:rPr>
              <a:t>PRINCIPAIS RESULTADOS do ASAP I e II</a:t>
            </a:r>
            <a:endParaRPr lang="en-US" sz="3388" dirty="0">
              <a:solidFill>
                <a:schemeClr val="lt1"/>
              </a:solidFill>
              <a:latin typeface="Source Sans Pro" panose="020B0503030403020204" pitchFamily="34" charset="0"/>
            </a:endParaRPr>
          </a:p>
        </p:txBody>
      </p:sp>
      <p:sp>
        <p:nvSpPr>
          <p:cNvPr id="4" name="Google Shape;267;p42">
            <a:extLst>
              <a:ext uri="{FF2B5EF4-FFF2-40B4-BE49-F238E27FC236}">
                <a16:creationId xmlns:a16="http://schemas.microsoft.com/office/drawing/2014/main" id="{40544155-5DD6-D904-5C36-84FE6C6672EF}"/>
              </a:ext>
            </a:extLst>
          </p:cNvPr>
          <p:cNvSpPr txBox="1">
            <a:spLocks/>
          </p:cNvSpPr>
          <p:nvPr/>
        </p:nvSpPr>
        <p:spPr>
          <a:xfrm>
            <a:off x="311126" y="2489840"/>
            <a:ext cx="6186300" cy="1073100"/>
          </a:xfrm>
          <a:prstGeom prst="rect">
            <a:avLst/>
          </a:prstGeom>
          <a:noFill/>
          <a:ln>
            <a:noFill/>
          </a:ln>
        </p:spPr>
        <p:txBody>
          <a:bodyPr spcFirstLastPara="1" vert="horz" wrap="square" lIns="68575" tIns="34275" rIns="68575" bIns="34275"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buClr>
                <a:srgbClr val="3F3F3F"/>
              </a:buClr>
              <a:buSzPts val="3500"/>
            </a:pPr>
            <a:r>
              <a:rPr lang="en-US" sz="3100" dirty="0">
                <a:solidFill>
                  <a:schemeClr val="lt1"/>
                </a:solidFill>
                <a:latin typeface="Source Sans Pro" panose="020B0503030403020204" pitchFamily="34" charset="0"/>
              </a:rPr>
              <a:t>113 </a:t>
            </a:r>
            <a:r>
              <a:rPr lang="en-US" sz="3100" dirty="0" err="1">
                <a:solidFill>
                  <a:schemeClr val="lt1"/>
                </a:solidFill>
                <a:latin typeface="Source Sans Pro" panose="020B0503030403020204" pitchFamily="34" charset="0"/>
              </a:rPr>
              <a:t>organizações</a:t>
            </a:r>
            <a:r>
              <a:rPr lang="en-US" sz="3100" dirty="0">
                <a:solidFill>
                  <a:schemeClr val="lt1"/>
                </a:solidFill>
                <a:latin typeface="Source Sans Pro" panose="020B0503030403020204" pitchFamily="34" charset="0"/>
              </a:rPr>
              <a:t> </a:t>
            </a:r>
            <a:r>
              <a:rPr lang="en-US" sz="3100" dirty="0" err="1">
                <a:solidFill>
                  <a:schemeClr val="lt1"/>
                </a:solidFill>
                <a:latin typeface="Source Sans Pro" panose="020B0503030403020204" pitchFamily="34" charset="0"/>
              </a:rPr>
              <a:t>parceiras</a:t>
            </a:r>
            <a:r>
              <a:rPr lang="en-US" sz="3100" dirty="0">
                <a:solidFill>
                  <a:schemeClr val="lt1"/>
                </a:solidFill>
                <a:latin typeface="Source Sans Pro" panose="020B0503030403020204" pitchFamily="34" charset="0"/>
              </a:rPr>
              <a:t> locais</a:t>
            </a:r>
          </a:p>
        </p:txBody>
      </p:sp>
      <p:sp>
        <p:nvSpPr>
          <p:cNvPr id="5" name="Google Shape;271;p42">
            <a:extLst>
              <a:ext uri="{FF2B5EF4-FFF2-40B4-BE49-F238E27FC236}">
                <a16:creationId xmlns:a16="http://schemas.microsoft.com/office/drawing/2014/main" id="{E79E468C-79F4-8447-3E54-0580B4E7F68F}"/>
              </a:ext>
            </a:extLst>
          </p:cNvPr>
          <p:cNvSpPr txBox="1">
            <a:spLocks/>
          </p:cNvSpPr>
          <p:nvPr/>
        </p:nvSpPr>
        <p:spPr>
          <a:xfrm>
            <a:off x="311126" y="3253584"/>
            <a:ext cx="6186300" cy="1073099"/>
          </a:xfrm>
          <a:prstGeom prst="rect">
            <a:avLst/>
          </a:prstGeom>
          <a:noFill/>
          <a:ln>
            <a:noFill/>
          </a:ln>
        </p:spPr>
        <p:txBody>
          <a:bodyPr spcFirstLastPara="1" vert="horz" wrap="square" lIns="68575" tIns="34275" rIns="68575" bIns="34275"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buClr>
                <a:srgbClr val="3F3F3F"/>
              </a:buClr>
              <a:buSzPts val="3500"/>
            </a:pPr>
            <a:r>
              <a:rPr lang="pt-BR" sz="3100" dirty="0">
                <a:solidFill>
                  <a:schemeClr val="lt1"/>
                </a:solidFill>
                <a:latin typeface="Source Sans Pro" panose="020B0503030403020204" pitchFamily="34" charset="0"/>
              </a:rPr>
              <a:t>13 parceiros da administração local</a:t>
            </a:r>
            <a:endParaRPr lang="en-US" sz="3100" dirty="0">
              <a:solidFill>
                <a:schemeClr val="lt1"/>
              </a:solidFill>
              <a:latin typeface="Source Sans Pro" panose="020B0503030403020204" pitchFamily="34" charset="0"/>
            </a:endParaRPr>
          </a:p>
        </p:txBody>
      </p:sp>
    </p:spTree>
    <p:extLst>
      <p:ext uri="{BB962C8B-B14F-4D97-AF65-F5344CB8AC3E}">
        <p14:creationId xmlns:p14="http://schemas.microsoft.com/office/powerpoint/2010/main" val="2138593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0"/>
        <p:cNvGrpSpPr/>
        <p:nvPr/>
      </p:nvGrpSpPr>
      <p:grpSpPr>
        <a:xfrm>
          <a:off x="0" y="0"/>
          <a:ext cx="0" cy="0"/>
          <a:chOff x="0" y="0"/>
          <a:chExt cx="0" cy="0"/>
        </a:xfrm>
      </p:grpSpPr>
      <p:sp>
        <p:nvSpPr>
          <p:cNvPr id="661" name="Google Shape;661;p39"/>
          <p:cNvSpPr txBox="1">
            <a:spLocks noGrp="1"/>
          </p:cNvSpPr>
          <p:nvPr>
            <p:ph type="title"/>
          </p:nvPr>
        </p:nvSpPr>
        <p:spPr>
          <a:xfrm>
            <a:off x="159300" y="368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en" dirty="0">
                <a:solidFill>
                  <a:schemeClr val="dk2"/>
                </a:solidFill>
              </a:rPr>
              <a:t>Elemento de dados do modelo: </a:t>
            </a:r>
            <a:r>
              <a:rPr lang="en" i="1" dirty="0">
                <a:solidFill>
                  <a:schemeClr val="dk2"/>
                </a:solidFill>
              </a:rPr>
              <a:t>Pessoal de assistência técnica</a:t>
            </a:r>
            <a:endParaRPr sz="2600" i="1" dirty="0">
              <a:solidFill>
                <a:schemeClr val="dk2"/>
              </a:solidFill>
            </a:endParaRPr>
          </a:p>
        </p:txBody>
      </p:sp>
      <p:sp>
        <p:nvSpPr>
          <p:cNvPr id="662" name="Google Shape;662;p3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50</a:t>
            </a:fld>
            <a:endParaRPr/>
          </a:p>
        </p:txBody>
      </p:sp>
      <p:sp>
        <p:nvSpPr>
          <p:cNvPr id="663" name="Google Shape;663;p39"/>
          <p:cNvSpPr txBox="1"/>
          <p:nvPr/>
        </p:nvSpPr>
        <p:spPr>
          <a:xfrm>
            <a:off x="3985525" y="996825"/>
            <a:ext cx="4997700" cy="3973800"/>
          </a:xfrm>
          <a:prstGeom prst="rect">
            <a:avLst/>
          </a:prstGeom>
          <a:noFill/>
          <a:ln>
            <a:noFill/>
          </a:ln>
        </p:spPr>
        <p:txBody>
          <a:bodyPr spcFirstLastPara="1" wrap="square" lIns="91425" tIns="91425" rIns="91425" bIns="0" anchor="t" anchorCtr="0">
            <a:noAutofit/>
          </a:bodyPr>
          <a:lstStyle/>
          <a:p>
            <a:pPr marL="342900" marR="0" lvl="0" indent="-323850" algn="l" rtl="0">
              <a:lnSpc>
                <a:spcPct val="90000"/>
              </a:lnSpc>
              <a:spcBef>
                <a:spcPts val="1000"/>
              </a:spcBef>
              <a:spcAft>
                <a:spcPts val="0"/>
              </a:spcAft>
              <a:buClr>
                <a:schemeClr val="dk1"/>
              </a:buClr>
              <a:buSzPts val="1500"/>
              <a:buFont typeface="Arial"/>
              <a:buChar char="●"/>
            </a:pPr>
            <a:r>
              <a:rPr lang="en" sz="1300" b="1" i="0" u="none" strike="noStrike" cap="none" dirty="0">
                <a:solidFill>
                  <a:schemeClr val="dk1"/>
                </a:solidFill>
                <a:latin typeface="Arial"/>
                <a:ea typeface="Arial"/>
                <a:cs typeface="Arial"/>
                <a:sym typeface="Arial"/>
              </a:rPr>
              <a:t>Definição:</a:t>
            </a:r>
            <a:r>
              <a:rPr lang="en" sz="1300" b="0" i="0" u="none" strike="noStrike" cap="none" dirty="0">
                <a:solidFill>
                  <a:schemeClr val="dk1"/>
                </a:solidFill>
                <a:latin typeface="Arial"/>
                <a:ea typeface="Arial"/>
                <a:cs typeface="Arial"/>
                <a:sym typeface="Arial"/>
              </a:rPr>
              <a:t>O pessoal de Assistência Técnica (AT) apoia/melhora principalmente a prestação de serviços, mas não interage diretamente com os doentes ou beneficiários em resposta às suas necessidades de cuidados de saúde</a:t>
            </a:r>
            <a:endParaRPr sz="1300" b="0" i="0" u="none" strike="noStrike" cap="none" dirty="0">
              <a:solidFill>
                <a:schemeClr val="dk1"/>
              </a:solidFill>
              <a:latin typeface="Arial"/>
              <a:ea typeface="Arial"/>
              <a:cs typeface="Arial"/>
              <a:sym typeface="Arial"/>
            </a:endParaRPr>
          </a:p>
          <a:p>
            <a:pPr marL="342900" marR="0" lvl="0" indent="-323850" algn="l" rtl="0">
              <a:lnSpc>
                <a:spcPct val="90000"/>
              </a:lnSpc>
              <a:spcBef>
                <a:spcPts val="1000"/>
              </a:spcBef>
              <a:spcAft>
                <a:spcPts val="0"/>
              </a:spcAft>
              <a:buClr>
                <a:schemeClr val="dk1"/>
              </a:buClr>
              <a:buSzPts val="1500"/>
              <a:buFont typeface="Arial"/>
              <a:buChar char="●"/>
            </a:pPr>
            <a:r>
              <a:rPr lang="en" sz="1300" b="0" i="0" u="none" strike="noStrike" cap="none" dirty="0">
                <a:solidFill>
                  <a:schemeClr val="dk1"/>
                </a:solidFill>
                <a:latin typeface="Arial"/>
                <a:ea typeface="Arial"/>
                <a:cs typeface="Arial"/>
                <a:sym typeface="Arial"/>
              </a:rPr>
              <a:t>Exemplos de atividades de AT podem incluir:</a:t>
            </a:r>
            <a:endParaRPr sz="1300" b="0" i="0" u="none" strike="noStrike" cap="none" dirty="0">
              <a:solidFill>
                <a:schemeClr val="dk1"/>
              </a:solidFill>
              <a:latin typeface="Arial"/>
              <a:ea typeface="Arial"/>
              <a:cs typeface="Arial"/>
              <a:sym typeface="Arial"/>
            </a:endParaRPr>
          </a:p>
          <a:p>
            <a:pPr marL="914400" marR="0" lvl="1" indent="-323850" algn="l" rtl="0">
              <a:lnSpc>
                <a:spcPct val="90000"/>
              </a:lnSpc>
              <a:spcBef>
                <a:spcPts val="0"/>
              </a:spcBef>
              <a:spcAft>
                <a:spcPts val="0"/>
              </a:spcAft>
              <a:buClr>
                <a:schemeClr val="dk1"/>
              </a:buClr>
              <a:buSzPts val="1500"/>
              <a:buFont typeface="Arial"/>
              <a:buChar char="○"/>
            </a:pPr>
            <a:r>
              <a:rPr lang="en" sz="1300" b="0" i="0" u="none" strike="noStrike" cap="none" dirty="0">
                <a:solidFill>
                  <a:schemeClr val="dk1"/>
                </a:solidFill>
                <a:latin typeface="Arial"/>
                <a:ea typeface="Arial"/>
                <a:cs typeface="Arial"/>
                <a:sym typeface="Arial"/>
              </a:rPr>
              <a:t>Realização de workshops de formação para melhorar a capacidade técnica do pessoal</a:t>
            </a:r>
            <a:endParaRPr sz="1300" b="0" i="0" u="none" strike="noStrike" cap="none" dirty="0">
              <a:solidFill>
                <a:schemeClr val="dk1"/>
              </a:solidFill>
              <a:latin typeface="Arial"/>
              <a:ea typeface="Arial"/>
              <a:cs typeface="Arial"/>
              <a:sym typeface="Arial"/>
            </a:endParaRPr>
          </a:p>
          <a:p>
            <a:pPr marL="914400" marR="0" lvl="1" indent="-323850" algn="l" rtl="0">
              <a:lnSpc>
                <a:spcPct val="90000"/>
              </a:lnSpc>
              <a:spcBef>
                <a:spcPts val="0"/>
              </a:spcBef>
              <a:spcAft>
                <a:spcPts val="0"/>
              </a:spcAft>
              <a:buClr>
                <a:schemeClr val="dk1"/>
              </a:buClr>
              <a:buSzPts val="1500"/>
              <a:buFont typeface="Arial"/>
              <a:buChar char="○"/>
            </a:pPr>
            <a:r>
              <a:rPr lang="en" sz="1300" b="0" i="0" u="none" strike="noStrike" cap="none" dirty="0">
                <a:solidFill>
                  <a:schemeClr val="dk1"/>
                </a:solidFill>
                <a:latin typeface="Arial"/>
                <a:ea typeface="Arial"/>
                <a:cs typeface="Arial"/>
                <a:sym typeface="Arial"/>
              </a:rPr>
              <a:t>Fornecer orientação especializada sobre temas específicos (por exemplo, monitorização e avaliação, gestão da cadeia de abastecimento, financiamento da saúde, etc.)</a:t>
            </a:r>
            <a:endParaRPr sz="1300" b="0" i="0" u="none" strike="noStrike" cap="none" dirty="0">
              <a:solidFill>
                <a:schemeClr val="dk1"/>
              </a:solidFill>
              <a:latin typeface="Arial"/>
              <a:ea typeface="Arial"/>
              <a:cs typeface="Arial"/>
              <a:sym typeface="Arial"/>
            </a:endParaRPr>
          </a:p>
          <a:p>
            <a:pPr marL="342900" marR="0" lvl="0" indent="-323850" algn="l" rtl="0">
              <a:lnSpc>
                <a:spcPct val="90000"/>
              </a:lnSpc>
              <a:spcBef>
                <a:spcPts val="1000"/>
              </a:spcBef>
              <a:spcAft>
                <a:spcPts val="0"/>
              </a:spcAft>
              <a:buClr>
                <a:schemeClr val="dk1"/>
              </a:buClr>
              <a:buSzPts val="1500"/>
              <a:buFont typeface="Arial"/>
              <a:buChar char="●"/>
            </a:pPr>
            <a:r>
              <a:rPr lang="en" sz="1300" b="0" i="0" u="none" strike="noStrike" cap="none" dirty="0">
                <a:solidFill>
                  <a:schemeClr val="dk1"/>
                </a:solidFill>
                <a:latin typeface="Arial"/>
                <a:ea typeface="Arial"/>
                <a:cs typeface="Arial"/>
                <a:sym typeface="Arial"/>
              </a:rPr>
              <a:t>Todos os indivíduos acima do local que principalmente facilitam ou fortalecem os prestadores de serviços devem selecionar “Sim” em resposta a esta questão</a:t>
            </a:r>
            <a:endParaRPr sz="1300" b="0" i="0" u="none" strike="noStrike" cap="none" dirty="0">
              <a:solidFill>
                <a:schemeClr val="dk1"/>
              </a:solidFill>
              <a:latin typeface="Arial"/>
              <a:ea typeface="Arial"/>
              <a:cs typeface="Arial"/>
              <a:sym typeface="Arial"/>
            </a:endParaRPr>
          </a:p>
          <a:p>
            <a:pPr marL="342900" marR="0" lvl="0" indent="-323850" algn="l" rtl="0">
              <a:lnSpc>
                <a:spcPct val="90000"/>
              </a:lnSpc>
              <a:spcBef>
                <a:spcPts val="1000"/>
              </a:spcBef>
              <a:spcAft>
                <a:spcPts val="0"/>
              </a:spcAft>
              <a:buClr>
                <a:schemeClr val="dk1"/>
              </a:buClr>
              <a:buSzPts val="1500"/>
              <a:buFont typeface="Arial"/>
              <a:buChar char="●"/>
            </a:pPr>
            <a:r>
              <a:rPr lang="en" sz="1300" b="0" i="0" u="none" strike="noStrike" cap="none" dirty="0">
                <a:solidFill>
                  <a:schemeClr val="dk1"/>
                </a:solidFill>
                <a:latin typeface="Arial"/>
                <a:ea typeface="Arial"/>
                <a:cs typeface="Arial"/>
                <a:sym typeface="Arial"/>
              </a:rPr>
              <a:t>Ex. Consultores de Monitorização e Avaliação (M&amp;A), Consultores da Cadeia de Abastecimento, Consultores/Especialistas em Financiamento da Saúde, Consultores de Fortalecimento dos Sistemas de Saúde, etc.</a:t>
            </a:r>
            <a:endParaRPr sz="13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500"/>
              <a:buFont typeface="Arial"/>
              <a:buNone/>
            </a:pPr>
            <a:endParaRPr sz="1300" b="0" i="0" u="none" strike="noStrike" cap="none" dirty="0">
              <a:solidFill>
                <a:schemeClr val="dk1"/>
              </a:solidFill>
              <a:latin typeface="Arial"/>
              <a:ea typeface="Arial"/>
              <a:cs typeface="Arial"/>
              <a:sym typeface="Arial"/>
            </a:endParaRPr>
          </a:p>
          <a:p>
            <a:pPr marL="342900" marR="0" lvl="0" indent="0" algn="l" rtl="0">
              <a:lnSpc>
                <a:spcPct val="90000"/>
              </a:lnSpc>
              <a:spcBef>
                <a:spcPts val="1000"/>
              </a:spcBef>
              <a:spcAft>
                <a:spcPts val="0"/>
              </a:spcAft>
              <a:buClr>
                <a:srgbClr val="000000"/>
              </a:buClr>
              <a:buSzPts val="1500"/>
              <a:buFont typeface="Arial"/>
              <a:buNone/>
            </a:pPr>
            <a:endParaRPr sz="1300" b="0" i="0" u="none" strike="noStrike" cap="none" dirty="0">
              <a:solidFill>
                <a:schemeClr val="dk1"/>
              </a:solidFill>
              <a:latin typeface="Arial"/>
              <a:ea typeface="Arial"/>
              <a:cs typeface="Arial"/>
              <a:sym typeface="Arial"/>
            </a:endParaRPr>
          </a:p>
        </p:txBody>
      </p:sp>
      <p:pic>
        <p:nvPicPr>
          <p:cNvPr id="664" name="Google Shape;664;p39"/>
          <p:cNvPicPr preferRelativeResize="0"/>
          <p:nvPr/>
        </p:nvPicPr>
        <p:blipFill rotWithShape="1">
          <a:blip r:embed="rId3">
            <a:alphaModFix/>
          </a:blip>
          <a:srcRect l="40698" r="31676" b="30462"/>
          <a:stretch/>
        </p:blipFill>
        <p:spPr>
          <a:xfrm>
            <a:off x="884350" y="1110025"/>
            <a:ext cx="2525773" cy="2682450"/>
          </a:xfrm>
          <a:prstGeom prst="rect">
            <a:avLst/>
          </a:prstGeom>
          <a:noFill/>
          <a:ln w="9525" cap="flat" cmpd="sng">
            <a:solidFill>
              <a:schemeClr val="accent3"/>
            </a:solidFill>
            <a:prstDash val="solid"/>
            <a:round/>
            <a:headEnd type="none" w="sm" len="sm"/>
            <a:tailEnd type="none" w="sm" len="sm"/>
          </a:ln>
        </p:spPr>
      </p:pic>
      <p:sp>
        <p:nvSpPr>
          <p:cNvPr id="665" name="Google Shape;665;p39"/>
          <p:cNvSpPr txBox="1"/>
          <p:nvPr/>
        </p:nvSpPr>
        <p:spPr>
          <a:xfrm>
            <a:off x="874700" y="4185525"/>
            <a:ext cx="13503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Arial"/>
                <a:ea typeface="Arial"/>
                <a:cs typeface="Arial"/>
                <a:sym typeface="Arial"/>
              </a:rPr>
              <a:t>INALTERADO</a:t>
            </a:r>
            <a:endParaRPr sz="1300" b="0" i="0" u="none" strike="noStrike" cap="none">
              <a:solidFill>
                <a:schemeClr val="dk1"/>
              </a:solidFill>
              <a:latin typeface="Arial"/>
              <a:ea typeface="Arial"/>
              <a:cs typeface="Arial"/>
              <a:sym typeface="Arial"/>
            </a:endParaRPr>
          </a:p>
        </p:txBody>
      </p:sp>
      <p:sp>
        <p:nvSpPr>
          <p:cNvPr id="666" name="Google Shape;666;p39"/>
          <p:cNvSpPr txBox="1"/>
          <p:nvPr/>
        </p:nvSpPr>
        <p:spPr>
          <a:xfrm>
            <a:off x="816800" y="385742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0"/>
        <p:cNvGrpSpPr/>
        <p:nvPr/>
      </p:nvGrpSpPr>
      <p:grpSpPr>
        <a:xfrm>
          <a:off x="0" y="0"/>
          <a:ext cx="0" cy="0"/>
          <a:chOff x="0" y="0"/>
          <a:chExt cx="0" cy="0"/>
        </a:xfrm>
      </p:grpSpPr>
      <p:sp>
        <p:nvSpPr>
          <p:cNvPr id="671" name="Google Shape;671;p32"/>
          <p:cNvSpPr txBox="1">
            <a:spLocks noGrp="1"/>
          </p:cNvSpPr>
          <p:nvPr>
            <p:ph type="title"/>
          </p:nvPr>
        </p:nvSpPr>
        <p:spPr>
          <a:xfrm>
            <a:off x="159300" y="797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Elementos de dados do modelo:</a:t>
            </a:r>
            <a:r>
              <a:rPr lang="en" i="1">
                <a:solidFill>
                  <a:schemeClr val="dk2"/>
                </a:solidFill>
              </a:rPr>
              <a:t>Modo de Contratação</a:t>
            </a:r>
            <a:endParaRPr i="1">
              <a:solidFill>
                <a:schemeClr val="dk2"/>
              </a:solidFill>
            </a:endParaRPr>
          </a:p>
        </p:txBody>
      </p:sp>
      <p:sp>
        <p:nvSpPr>
          <p:cNvPr id="672" name="Google Shape;672;p32"/>
          <p:cNvSpPr txBox="1"/>
          <p:nvPr/>
        </p:nvSpPr>
        <p:spPr>
          <a:xfrm>
            <a:off x="3660575" y="547815"/>
            <a:ext cx="5138700" cy="4558141"/>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300"/>
              <a:buFont typeface="Arial"/>
              <a:buNone/>
            </a:pPr>
            <a:r>
              <a:rPr lang="en" sz="1200" b="0" i="0" u="none" strike="noStrike" cap="none" dirty="0">
                <a:solidFill>
                  <a:schemeClr val="dk1"/>
                </a:solidFill>
                <a:latin typeface="Arial"/>
                <a:ea typeface="Arial"/>
                <a:cs typeface="Arial"/>
                <a:sym typeface="Arial"/>
              </a:rPr>
              <a:t>Indicar </a:t>
            </a:r>
            <a:r>
              <a:rPr lang="en" sz="1200" b="1" i="0" u="none" strike="noStrike" cap="none" dirty="0">
                <a:solidFill>
                  <a:schemeClr val="dk1"/>
                </a:solidFill>
                <a:latin typeface="Arial"/>
                <a:ea typeface="Arial"/>
                <a:cs typeface="Arial"/>
                <a:sym typeface="Arial"/>
              </a:rPr>
              <a:t>o modo</a:t>
            </a:r>
            <a:r>
              <a:rPr lang="en" sz="1200" b="0" i="0" u="none" strike="noStrike" cap="none" dirty="0">
                <a:solidFill>
                  <a:schemeClr val="dk1"/>
                </a:solidFill>
                <a:latin typeface="Arial"/>
                <a:ea typeface="Arial"/>
                <a:cs typeface="Arial"/>
                <a:sym typeface="Arial"/>
              </a:rPr>
              <a:t> </a:t>
            </a:r>
            <a:r>
              <a:rPr lang="en" sz="1200" b="1" i="1" u="none" strike="noStrike" cap="none" dirty="0">
                <a:solidFill>
                  <a:schemeClr val="dk1"/>
                </a:solidFill>
                <a:latin typeface="Arial"/>
                <a:ea typeface="Arial"/>
                <a:cs typeface="Arial"/>
                <a:sym typeface="Arial"/>
              </a:rPr>
              <a:t>ou como </a:t>
            </a:r>
            <a:r>
              <a:rPr lang="en" sz="1200" b="0" i="0" u="none" strike="noStrike" cap="none" dirty="0">
                <a:solidFill>
                  <a:schemeClr val="dk1"/>
                </a:solidFill>
                <a:latin typeface="Arial"/>
                <a:ea typeface="Arial"/>
                <a:cs typeface="Arial"/>
                <a:sym typeface="Arial"/>
              </a:rPr>
              <a:t>o indivíduo é contratado. Selecione a opção que melhor reflete o principal modo de contratação de cada equipa.</a:t>
            </a:r>
            <a:endParaRPr sz="1200" b="0" i="0" u="none" strike="noStrike" cap="none" dirty="0">
              <a:solidFill>
                <a:schemeClr val="dk1"/>
              </a:solidFill>
              <a:latin typeface="Arial"/>
              <a:ea typeface="Arial"/>
              <a:cs typeface="Arial"/>
              <a:sym typeface="Arial"/>
            </a:endParaRPr>
          </a:p>
          <a:p>
            <a:pPr marL="457200" marR="0" lvl="0" indent="-311150" algn="l" rtl="0">
              <a:lnSpc>
                <a:spcPct val="90000"/>
              </a:lnSpc>
              <a:spcBef>
                <a:spcPts val="1000"/>
              </a:spcBef>
              <a:spcAft>
                <a:spcPts val="0"/>
              </a:spcAft>
              <a:buClr>
                <a:schemeClr val="dk1"/>
              </a:buClr>
              <a:buSzPts val="1300"/>
              <a:buFont typeface="Arial"/>
              <a:buChar char="●"/>
            </a:pPr>
            <a:r>
              <a:rPr lang="en" sz="1200" b="0" i="0" u="sng" strike="noStrike" cap="none" dirty="0">
                <a:solidFill>
                  <a:schemeClr val="dk1"/>
                </a:solidFill>
                <a:latin typeface="Arial"/>
                <a:ea typeface="Arial"/>
                <a:cs typeface="Arial"/>
                <a:sym typeface="Arial"/>
              </a:rPr>
              <a:t>Salário </a:t>
            </a:r>
            <a:r>
              <a:rPr lang="en" sz="1200" b="0" i="0" u="none" strike="noStrike" cap="none" dirty="0">
                <a:solidFill>
                  <a:schemeClr val="dk1"/>
                </a:solidFill>
                <a:latin typeface="Arial"/>
                <a:ea typeface="Arial"/>
                <a:cs typeface="Arial"/>
                <a:sym typeface="Arial"/>
              </a:rPr>
              <a:t>é definido como uma compensação financiada pelo PEPFAR para os trabalhadores que são empregados por um PI e recebem um salário ou ordenado.</a:t>
            </a:r>
            <a:r>
              <a:rPr lang="en" sz="1200" b="0" i="1" u="none" strike="noStrike" cap="none" dirty="0">
                <a:solidFill>
                  <a:schemeClr val="dk1"/>
                </a:solidFill>
                <a:latin typeface="Arial"/>
                <a:ea typeface="Arial"/>
                <a:cs typeface="Arial"/>
                <a:sym typeface="Arial"/>
              </a:rPr>
              <a:t>O pessoal assalariado deve introduzir o salário e os valores adicionais (ver proximos slides)</a:t>
            </a:r>
            <a:endParaRPr sz="1200" b="0" i="1" u="none" strike="noStrike" cap="none" dirty="0">
              <a:solidFill>
                <a:schemeClr val="dk1"/>
              </a:solidFill>
              <a:latin typeface="Arial"/>
              <a:ea typeface="Arial"/>
              <a:cs typeface="Arial"/>
              <a:sym typeface="Arial"/>
            </a:endParaRPr>
          </a:p>
          <a:p>
            <a:pPr marL="457200" marR="0" lvl="0" indent="-311150" algn="l" rtl="0">
              <a:lnSpc>
                <a:spcPct val="90000"/>
              </a:lnSpc>
              <a:spcBef>
                <a:spcPts val="0"/>
              </a:spcBef>
              <a:spcAft>
                <a:spcPts val="0"/>
              </a:spcAft>
              <a:buClr>
                <a:schemeClr val="dk1"/>
              </a:buClr>
              <a:buSzPts val="1300"/>
              <a:buFont typeface="Arial"/>
              <a:buChar char="●"/>
            </a:pPr>
            <a:r>
              <a:rPr lang="en" sz="1200" b="0" i="0" u="sng" strike="noStrike" cap="none" dirty="0">
                <a:solidFill>
                  <a:schemeClr val="dk1"/>
                </a:solidFill>
                <a:latin typeface="Arial"/>
                <a:ea typeface="Arial"/>
                <a:cs typeface="Arial"/>
                <a:sym typeface="Arial"/>
              </a:rPr>
              <a:t>Contrato</a:t>
            </a:r>
            <a:r>
              <a:rPr lang="en" sz="1200" b="0" i="0" strike="noStrike" cap="none" dirty="0">
                <a:solidFill>
                  <a:schemeClr val="dk1"/>
                </a:solidFill>
                <a:latin typeface="Arial"/>
                <a:ea typeface="Arial"/>
                <a:cs typeface="Arial"/>
                <a:sym typeface="Arial"/>
              </a:rPr>
              <a:t> </a:t>
            </a:r>
            <a:r>
              <a:rPr lang="en" sz="1200" b="0" i="0" u="none" strike="noStrike" cap="none" dirty="0">
                <a:solidFill>
                  <a:schemeClr val="dk1"/>
                </a:solidFill>
                <a:latin typeface="Arial"/>
                <a:ea typeface="Arial"/>
                <a:cs typeface="Arial"/>
                <a:sym typeface="Arial"/>
              </a:rPr>
              <a:t>é definido como uma compensação financiada pelo PEPFAR através de contrato(s) para um trabalhador que não está directamente empregado por um PI, mas sim contratado para prestar serviços. </a:t>
            </a:r>
            <a:r>
              <a:rPr lang="en" sz="1200" b="0" i="1" u="none" strike="noStrike" cap="none" dirty="0">
                <a:solidFill>
                  <a:schemeClr val="dk1"/>
                </a:solidFill>
                <a:latin typeface="Arial"/>
                <a:ea typeface="Arial"/>
                <a:cs typeface="Arial"/>
                <a:sym typeface="Arial"/>
              </a:rPr>
              <a:t>Nota: </a:t>
            </a:r>
            <a:r>
              <a:rPr lang="en" sz="1200" b="0" i="0" u="none" strike="noStrike" cap="none" dirty="0">
                <a:solidFill>
                  <a:schemeClr val="dk1"/>
                </a:solidFill>
                <a:latin typeface="Arial"/>
                <a:ea typeface="Arial"/>
                <a:cs typeface="Arial"/>
                <a:sym typeface="Arial"/>
              </a:rPr>
              <a:t>Isto inclui os trabalhadores apoiados pelo PEPFAR que recebem subsídios.</a:t>
            </a:r>
            <a:endParaRPr sz="1200" b="0" i="0" u="none" strike="noStrike" cap="none" dirty="0">
              <a:solidFill>
                <a:schemeClr val="dk1"/>
              </a:solidFill>
              <a:latin typeface="Arial"/>
              <a:ea typeface="Arial"/>
              <a:cs typeface="Arial"/>
              <a:sym typeface="Arial"/>
            </a:endParaRPr>
          </a:p>
          <a:p>
            <a:pPr marL="457200" marR="0" lvl="0" indent="-311150" algn="l" rtl="0">
              <a:lnSpc>
                <a:spcPct val="90000"/>
              </a:lnSpc>
              <a:spcBef>
                <a:spcPts val="0"/>
              </a:spcBef>
              <a:spcAft>
                <a:spcPts val="0"/>
              </a:spcAft>
              <a:buClr>
                <a:schemeClr val="dk1"/>
              </a:buClr>
              <a:buSzPts val="1300"/>
              <a:buFont typeface="Arial"/>
              <a:buChar char="●"/>
            </a:pPr>
            <a:r>
              <a:rPr lang="en" sz="1200" b="0" i="0" u="sng" strike="noStrike" cap="none" dirty="0">
                <a:solidFill>
                  <a:schemeClr val="dk1"/>
                </a:solidFill>
                <a:latin typeface="Arial"/>
                <a:ea typeface="Arial"/>
                <a:cs typeface="Arial"/>
                <a:sym typeface="Arial"/>
              </a:rPr>
              <a:t>APENAS não monetário</a:t>
            </a:r>
            <a:endParaRPr sz="1200" b="0" i="0" u="none" strike="noStrike" cap="none" dirty="0">
              <a:solidFill>
                <a:schemeClr val="dk1"/>
              </a:solidFill>
              <a:latin typeface="Arial"/>
              <a:ea typeface="Arial"/>
              <a:cs typeface="Arial"/>
              <a:sym typeface="Arial"/>
            </a:endParaRPr>
          </a:p>
          <a:p>
            <a:pPr marL="914400" marR="0" lvl="1" indent="-311150" algn="l" rtl="0">
              <a:lnSpc>
                <a:spcPct val="90000"/>
              </a:lnSpc>
              <a:spcBef>
                <a:spcPts val="0"/>
              </a:spcBef>
              <a:spcAft>
                <a:spcPts val="0"/>
              </a:spcAft>
              <a:buClr>
                <a:schemeClr val="dk1"/>
              </a:buClr>
              <a:buSzPts val="1300"/>
              <a:buFont typeface="Arial"/>
              <a:buChar char="○"/>
            </a:pPr>
            <a:r>
              <a:rPr lang="en" sz="1200" b="0" i="0" u="none" strike="noStrike" cap="none" dirty="0">
                <a:solidFill>
                  <a:schemeClr val="dk1"/>
                </a:solidFill>
                <a:latin typeface="Arial"/>
                <a:ea typeface="Arial"/>
                <a:cs typeface="Arial"/>
                <a:sym typeface="Arial"/>
              </a:rPr>
              <a:t>Definida como remuneração financiada pelo PEPFAR para os trabalhadores, fornecida sob a forma de compensação </a:t>
            </a:r>
            <a:r>
              <a:rPr lang="en" sz="1200" b="1" i="0" u="none" strike="noStrike" cap="none" dirty="0">
                <a:solidFill>
                  <a:schemeClr val="dk1"/>
                </a:solidFill>
                <a:latin typeface="Arial"/>
                <a:ea typeface="Arial"/>
                <a:cs typeface="Arial"/>
                <a:sym typeface="Arial"/>
              </a:rPr>
              <a:t>não monetária.</a:t>
            </a:r>
            <a:endParaRPr sz="1200" b="0" i="0" u="none" strike="noStrike" cap="none" dirty="0">
              <a:solidFill>
                <a:schemeClr val="dk1"/>
              </a:solidFill>
              <a:latin typeface="Arial"/>
              <a:ea typeface="Arial"/>
              <a:cs typeface="Arial"/>
              <a:sym typeface="Arial"/>
            </a:endParaRPr>
          </a:p>
          <a:p>
            <a:pPr marL="914400" marR="0" lvl="1" indent="-311150" algn="l" rtl="0">
              <a:lnSpc>
                <a:spcPct val="90000"/>
              </a:lnSpc>
              <a:spcBef>
                <a:spcPts val="0"/>
              </a:spcBef>
              <a:spcAft>
                <a:spcPts val="0"/>
              </a:spcAft>
              <a:buClr>
                <a:schemeClr val="dk1"/>
              </a:buClr>
              <a:buSzPts val="1300"/>
              <a:buFont typeface="Arial"/>
              <a:buChar char="○"/>
            </a:pPr>
            <a:r>
              <a:rPr lang="en" sz="1200" b="0" i="0" u="none" strike="noStrike" cap="none" dirty="0">
                <a:solidFill>
                  <a:schemeClr val="dk1"/>
                </a:solidFill>
                <a:latin typeface="Arial"/>
                <a:ea typeface="Arial"/>
                <a:cs typeface="Arial"/>
                <a:sym typeface="Arial"/>
              </a:rPr>
              <a:t>Isto pode incluir bens adquiridos (por exemplo, utensílios domésticos, vestuário, etc.) ou </a:t>
            </a:r>
            <a:r>
              <a:rPr lang="en" sz="1200" dirty="0">
                <a:solidFill>
                  <a:schemeClr val="dk1"/>
                </a:solidFill>
              </a:rPr>
              <a:t>recargas </a:t>
            </a:r>
            <a:r>
              <a:rPr lang="en" sz="1200" b="0" i="0" u="none" strike="noStrike" cap="none" dirty="0">
                <a:solidFill>
                  <a:schemeClr val="dk1"/>
                </a:solidFill>
                <a:latin typeface="Arial"/>
                <a:ea typeface="Arial"/>
                <a:cs typeface="Arial"/>
                <a:sym typeface="Arial"/>
              </a:rPr>
              <a:t>(por exemplo, cartões telefónicos) para </a:t>
            </a:r>
            <a:r>
              <a:rPr lang="en" sz="1200" b="1" i="0" u="none" strike="noStrike" cap="none" dirty="0">
                <a:solidFill>
                  <a:schemeClr val="dk1"/>
                </a:solidFill>
                <a:latin typeface="Arial"/>
                <a:ea typeface="Arial"/>
                <a:cs typeface="Arial"/>
                <a:sym typeface="Arial"/>
              </a:rPr>
              <a:t>uso pessoal</a:t>
            </a:r>
            <a:endParaRPr sz="1200" b="0" i="0" u="none" strike="noStrike" cap="none" dirty="0">
              <a:solidFill>
                <a:schemeClr val="dk1"/>
              </a:solidFill>
              <a:latin typeface="Arial"/>
              <a:ea typeface="Arial"/>
              <a:cs typeface="Arial"/>
              <a:sym typeface="Arial"/>
            </a:endParaRPr>
          </a:p>
          <a:p>
            <a:pPr marL="914400" marR="0" lvl="1" indent="-311150" algn="l" rtl="0">
              <a:lnSpc>
                <a:spcPct val="90000"/>
              </a:lnSpc>
              <a:spcBef>
                <a:spcPts val="0"/>
              </a:spcBef>
              <a:spcAft>
                <a:spcPts val="0"/>
              </a:spcAft>
              <a:buClr>
                <a:schemeClr val="dk1"/>
              </a:buClr>
              <a:buSzPts val="1300"/>
              <a:buFont typeface="Arial"/>
              <a:buChar char="○"/>
            </a:pPr>
            <a:r>
              <a:rPr lang="en" sz="1200" b="0" i="0" u="none" strike="noStrike" cap="none" dirty="0">
                <a:solidFill>
                  <a:schemeClr val="dk1"/>
                </a:solidFill>
                <a:latin typeface="Arial"/>
                <a:ea typeface="Arial"/>
                <a:cs typeface="Arial"/>
                <a:sym typeface="Arial"/>
              </a:rPr>
              <a:t>Não monetário NÃO inclui os fornecimentos ou outros recursos necessários para o cumprimento das obrigações profissionais</a:t>
            </a:r>
            <a:endParaRPr sz="12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300"/>
              <a:buFont typeface="Arial"/>
              <a:buNone/>
            </a:pPr>
            <a:r>
              <a:rPr lang="en" sz="1200" b="0" i="0" u="none" strike="noStrike" cap="none" dirty="0">
                <a:solidFill>
                  <a:schemeClr val="dk1"/>
                </a:solidFill>
                <a:latin typeface="Arial"/>
                <a:ea typeface="Arial"/>
                <a:cs typeface="Arial"/>
                <a:sym typeface="Arial"/>
              </a:rPr>
              <a:t>Note que estes campos são mutuamente exclusivos. Por exemplo, se um indivíduo recebeum salário e uma remuneração não monetária, seleccione o Salário como modalidade de contratação.</a:t>
            </a:r>
            <a:endParaRPr sz="1200" b="0" i="0" u="none" strike="noStrike" cap="none" dirty="0">
              <a:solidFill>
                <a:srgbClr val="000000"/>
              </a:solidFill>
              <a:latin typeface="Arial"/>
              <a:ea typeface="Arial"/>
              <a:cs typeface="Arial"/>
              <a:sym typeface="Arial"/>
            </a:endParaRPr>
          </a:p>
        </p:txBody>
      </p:sp>
      <p:sp>
        <p:nvSpPr>
          <p:cNvPr id="673" name="Google Shape;673;p3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51</a:t>
            </a:fld>
            <a:endParaRPr/>
          </a:p>
        </p:txBody>
      </p:sp>
      <p:pic>
        <p:nvPicPr>
          <p:cNvPr id="674" name="Google Shape;674;p32"/>
          <p:cNvPicPr preferRelativeResize="0"/>
          <p:nvPr/>
        </p:nvPicPr>
        <p:blipFill rotWithShape="1">
          <a:blip r:embed="rId3">
            <a:alphaModFix/>
          </a:blip>
          <a:srcRect l="35283" r="33922" b="41106"/>
          <a:stretch/>
        </p:blipFill>
        <p:spPr>
          <a:xfrm>
            <a:off x="431575" y="1350450"/>
            <a:ext cx="2815852" cy="2271925"/>
          </a:xfrm>
          <a:prstGeom prst="rect">
            <a:avLst/>
          </a:prstGeom>
          <a:noFill/>
          <a:ln w="9525" cap="flat" cmpd="sng">
            <a:solidFill>
              <a:schemeClr val="accent3"/>
            </a:solidFill>
            <a:prstDash val="solid"/>
            <a:round/>
            <a:headEnd type="none" w="sm" len="sm"/>
            <a:tailEnd type="none" w="sm" len="sm"/>
          </a:ln>
        </p:spPr>
      </p:pic>
      <p:sp>
        <p:nvSpPr>
          <p:cNvPr id="675" name="Google Shape;675;p32"/>
          <p:cNvSpPr txBox="1"/>
          <p:nvPr/>
        </p:nvSpPr>
        <p:spPr>
          <a:xfrm>
            <a:off x="402625" y="4110150"/>
            <a:ext cx="14322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INALTERADO</a:t>
            </a:r>
            <a:endParaRPr sz="1300" b="0" i="0" u="none" strike="noStrike" cap="none">
              <a:solidFill>
                <a:srgbClr val="000000"/>
              </a:solidFill>
              <a:latin typeface="Arial"/>
              <a:ea typeface="Arial"/>
              <a:cs typeface="Arial"/>
              <a:sym typeface="Arial"/>
            </a:endParaRPr>
          </a:p>
        </p:txBody>
      </p:sp>
      <p:sp>
        <p:nvSpPr>
          <p:cNvPr id="676" name="Google Shape;676;p32"/>
          <p:cNvSpPr txBox="1"/>
          <p:nvPr/>
        </p:nvSpPr>
        <p:spPr>
          <a:xfrm>
            <a:off x="344725" y="378205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0"/>
        <p:cNvGrpSpPr/>
        <p:nvPr/>
      </p:nvGrpSpPr>
      <p:grpSpPr>
        <a:xfrm>
          <a:off x="0" y="0"/>
          <a:ext cx="0" cy="0"/>
          <a:chOff x="0" y="0"/>
          <a:chExt cx="0" cy="0"/>
        </a:xfrm>
      </p:grpSpPr>
      <p:sp>
        <p:nvSpPr>
          <p:cNvPr id="681" name="Google Shape;681;p33"/>
          <p:cNvSpPr txBox="1">
            <a:spLocks noGrp="1"/>
          </p:cNvSpPr>
          <p:nvPr>
            <p:ph type="title"/>
          </p:nvPr>
        </p:nvSpPr>
        <p:spPr>
          <a:xfrm>
            <a:off x="159300" y="-121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000" dirty="0">
                <a:solidFill>
                  <a:schemeClr val="dk2"/>
                </a:solidFill>
              </a:rPr>
              <a:t>Elemento de dados do modelo:</a:t>
            </a:r>
            <a:r>
              <a:rPr lang="en" sz="2000" i="1" dirty="0">
                <a:solidFill>
                  <a:schemeClr val="dk2"/>
                </a:solidFill>
              </a:rPr>
              <a:t>Pessoal do Ministério da Saúde</a:t>
            </a:r>
            <a:endParaRPr sz="2000" i="1" dirty="0">
              <a:solidFill>
                <a:schemeClr val="dk2"/>
              </a:solidFill>
            </a:endParaRPr>
          </a:p>
        </p:txBody>
      </p:sp>
      <p:sp>
        <p:nvSpPr>
          <p:cNvPr id="682" name="Google Shape;682;p3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52</a:t>
            </a:fld>
            <a:endParaRPr/>
          </a:p>
        </p:txBody>
      </p:sp>
      <p:graphicFrame>
        <p:nvGraphicFramePr>
          <p:cNvPr id="683" name="Google Shape;683;p33"/>
          <p:cNvGraphicFramePr/>
          <p:nvPr>
            <p:extLst>
              <p:ext uri="{D42A27DB-BD31-4B8C-83A1-F6EECF244321}">
                <p14:modId xmlns:p14="http://schemas.microsoft.com/office/powerpoint/2010/main" val="41819172"/>
              </p:ext>
            </p:extLst>
          </p:nvPr>
        </p:nvGraphicFramePr>
        <p:xfrm>
          <a:off x="770450" y="481700"/>
          <a:ext cx="8250700" cy="4326103"/>
        </p:xfrm>
        <a:graphic>
          <a:graphicData uri="http://schemas.openxmlformats.org/drawingml/2006/table">
            <a:tbl>
              <a:tblPr>
                <a:noFill/>
                <a:tableStyleId>{5A7E7CD6-C929-4EC5-A59C-177CB4DFDF39}</a:tableStyleId>
              </a:tblPr>
              <a:tblGrid>
                <a:gridCol w="2480200">
                  <a:extLst>
                    <a:ext uri="{9D8B030D-6E8A-4147-A177-3AD203B41FA5}">
                      <a16:colId xmlns:a16="http://schemas.microsoft.com/office/drawing/2014/main" val="20000"/>
                    </a:ext>
                  </a:extLst>
                </a:gridCol>
                <a:gridCol w="5770500">
                  <a:extLst>
                    <a:ext uri="{9D8B030D-6E8A-4147-A177-3AD203B41FA5}">
                      <a16:colId xmlns:a16="http://schemas.microsoft.com/office/drawing/2014/main" val="20001"/>
                    </a:ext>
                  </a:extLst>
                </a:gridCol>
              </a:tblGrid>
              <a:tr h="324762">
                <a:tc>
                  <a:txBody>
                    <a:bodyPr/>
                    <a:lstStyle/>
                    <a:p>
                      <a:pPr marL="0" marR="0" lvl="0" indent="0" algn="l" rtl="0">
                        <a:lnSpc>
                          <a:spcPct val="100000"/>
                        </a:lnSpc>
                        <a:spcBef>
                          <a:spcPts val="0"/>
                        </a:spcBef>
                        <a:spcAft>
                          <a:spcPts val="0"/>
                        </a:spcAft>
                        <a:buClr>
                          <a:srgbClr val="000000"/>
                        </a:buClr>
                        <a:buSzPts val="1500"/>
                        <a:buFont typeface="Arial"/>
                        <a:buNone/>
                      </a:pPr>
                      <a:r>
                        <a:rPr lang="en" sz="1100" b="1" i="1" u="none" strike="noStrike" cap="none" dirty="0">
                          <a:solidFill>
                            <a:schemeClr val="dk1"/>
                          </a:solidFill>
                          <a:latin typeface="Arial"/>
                          <a:ea typeface="Arial"/>
                          <a:cs typeface="Arial"/>
                          <a:sym typeface="Arial"/>
                        </a:rPr>
                        <a:t>Pergunta</a:t>
                      </a:r>
                      <a:endParaRPr sz="1100" b="1" i="1" u="none" strike="noStrike" cap="none" dirty="0">
                        <a:solidFill>
                          <a:schemeClr val="dk1"/>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100" b="1" i="1" u="none" strike="noStrike" cap="none">
                          <a:solidFill>
                            <a:schemeClr val="dk1"/>
                          </a:solidFill>
                          <a:latin typeface="Arial"/>
                          <a:ea typeface="Arial"/>
                          <a:cs typeface="Arial"/>
                          <a:sym typeface="Arial"/>
                        </a:rPr>
                        <a:t>Descrição</a:t>
                      </a:r>
                      <a:endParaRPr sz="1100" b="1" i="1" u="none" strike="noStrike" cap="none">
                        <a:solidFill>
                          <a:schemeClr val="dk1"/>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699505">
                <a:tc>
                  <a:txBody>
                    <a:bodyPr/>
                    <a:lstStyle/>
                    <a:p>
                      <a:pPr marL="0" marR="0" lvl="0" indent="0" algn="l" rtl="0">
                        <a:lnSpc>
                          <a:spcPct val="100000"/>
                        </a:lnSpc>
                        <a:spcBef>
                          <a:spcPts val="0"/>
                        </a:spcBef>
                        <a:spcAft>
                          <a:spcPts val="0"/>
                        </a:spcAft>
                        <a:buClr>
                          <a:srgbClr val="000000"/>
                        </a:buClr>
                        <a:buSzPts val="1200"/>
                        <a:buFont typeface="Arial"/>
                        <a:buNone/>
                      </a:pPr>
                      <a:r>
                        <a:rPr lang="en" sz="1100" u="none" strike="noStrike" cap="none" dirty="0">
                          <a:solidFill>
                            <a:schemeClr val="dk1"/>
                          </a:solidFill>
                          <a:latin typeface="Arial"/>
                          <a:ea typeface="Arial"/>
                          <a:cs typeface="Arial"/>
                          <a:sym typeface="Arial"/>
                        </a:rPr>
                        <a:t>Funcionários do Ministério da Saúde ou destacados para o Ministério da Saúde</a:t>
                      </a:r>
                      <a:endParaRPr sz="1100" u="none" strike="noStrike" cap="none" dirty="0">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100" u="none" strike="noStrike" cap="none">
                          <a:latin typeface="Arial"/>
                          <a:ea typeface="Arial"/>
                          <a:cs typeface="Arial"/>
                          <a:sym typeface="Arial"/>
                        </a:rPr>
                        <a:t>Indique se o indivíduo apoiado pelo MI é a) oficialmente designado como funcionário governamental do Ministério da Saúde</a:t>
                      </a:r>
                      <a:r>
                        <a:rPr lang="en" sz="1100" u="none" strike="noStrike" cap="none"/>
                        <a:t>,</a:t>
                      </a:r>
                      <a:r>
                        <a:rPr lang="en" sz="1100" u="none" strike="noStrike" cap="none">
                          <a:latin typeface="Arial"/>
                          <a:ea typeface="Arial"/>
                          <a:cs typeface="Arial"/>
                          <a:sym typeface="Arial"/>
                        </a:rPr>
                        <a:t>b) destacado pelo PEPFAR para prestar serviço nessa qualidade, ou c) nenhum dos a</a:t>
                      </a:r>
                      <a:r>
                        <a:rPr lang="en" sz="1100" u="none" strike="noStrike" cap="none"/>
                        <a:t>acima</a:t>
                      </a:r>
                      <a:endParaRPr sz="1100" u="none" strike="noStrike" cap="none">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76108">
                <a:tc>
                  <a:txBody>
                    <a:bodyPr/>
                    <a:lstStyle/>
                    <a:p>
                      <a:pPr marL="0" marR="0" lvl="0" indent="0" algn="l" rtl="0">
                        <a:lnSpc>
                          <a:spcPct val="100000"/>
                        </a:lnSpc>
                        <a:spcBef>
                          <a:spcPts val="0"/>
                        </a:spcBef>
                        <a:spcAft>
                          <a:spcPts val="0"/>
                        </a:spcAft>
                        <a:buClr>
                          <a:srgbClr val="000000"/>
                        </a:buClr>
                        <a:buSzPts val="1200"/>
                        <a:buFont typeface="Arial"/>
                        <a:buNone/>
                      </a:pPr>
                      <a:r>
                        <a:rPr lang="en" sz="1100" dirty="0">
                          <a:solidFill>
                            <a:schemeClr val="dk1"/>
                          </a:solidFill>
                        </a:rPr>
                        <a:t>Funcionários do governo ou destacados para o Ministério da Saúde (MISAU)</a:t>
                      </a:r>
                      <a:endParaRPr sz="1100" u="none" strike="noStrike" cap="none" dirty="0">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dirty="0"/>
                        <a:t>Opções suspensas:</a:t>
                      </a:r>
                      <a:endParaRPr sz="1100" dirty="0"/>
                    </a:p>
                    <a:p>
                      <a:pPr marL="457200" lvl="0" indent="-304800" algn="l" rtl="0">
                        <a:spcBef>
                          <a:spcPts val="0"/>
                        </a:spcBef>
                        <a:spcAft>
                          <a:spcPts val="0"/>
                        </a:spcAft>
                        <a:buSzPts val="1200"/>
                        <a:buChar char="●"/>
                      </a:pPr>
                      <a:r>
                        <a:rPr lang="en" sz="1100" dirty="0"/>
                        <a:t>Não</a:t>
                      </a:r>
                      <a:endParaRPr sz="1100" dirty="0"/>
                    </a:p>
                    <a:p>
                      <a:pPr marL="457200" lvl="0" indent="-304800" algn="l" rtl="0">
                        <a:spcBef>
                          <a:spcPts val="0"/>
                        </a:spcBef>
                        <a:spcAft>
                          <a:spcPts val="0"/>
                        </a:spcAft>
                        <a:buSzPts val="1200"/>
                        <a:buChar char="●"/>
                      </a:pPr>
                      <a:r>
                        <a:rPr lang="en" sz="1100" dirty="0"/>
                        <a:t>Sim - Equipa do MISAU</a:t>
                      </a:r>
                      <a:endParaRPr sz="1100" dirty="0"/>
                    </a:p>
                    <a:p>
                      <a:pPr marL="457200" lvl="0" indent="-304800" algn="l" rtl="0">
                        <a:spcBef>
                          <a:spcPts val="0"/>
                        </a:spcBef>
                        <a:spcAft>
                          <a:spcPts val="0"/>
                        </a:spcAft>
                        <a:buSzPts val="1200"/>
                        <a:buChar char="●"/>
                      </a:pPr>
                      <a:r>
                        <a:rPr lang="en" sz="1100" dirty="0"/>
                        <a:t>Sim - destacado para o MISAU</a:t>
                      </a:r>
                      <a:endParaRPr sz="1100" dirty="0"/>
                    </a:p>
                    <a:p>
                      <a:pPr marL="457200" lvl="0" indent="-304800" algn="l" rtl="0">
                        <a:spcBef>
                          <a:spcPts val="0"/>
                        </a:spcBef>
                        <a:spcAft>
                          <a:spcPts val="0"/>
                        </a:spcAft>
                        <a:buSzPts val="1200"/>
                        <a:buChar char="●"/>
                      </a:pPr>
                      <a:r>
                        <a:rPr lang="en" sz="1100" dirty="0"/>
                        <a:t>Sim</a:t>
                      </a:r>
                      <a:r>
                        <a:rPr lang="en" sz="1100" dirty="0">
                          <a:solidFill>
                            <a:schemeClr val="dk1"/>
                          </a:solidFill>
                        </a:rPr>
                        <a:t>-</a:t>
                      </a:r>
                      <a:r>
                        <a:rPr lang="en" sz="1100" dirty="0"/>
                        <a:t>Outros funcionários governamentais não pertencentes ao MISAU</a:t>
                      </a:r>
                      <a:endParaRPr sz="1100" dirty="0"/>
                    </a:p>
                    <a:p>
                      <a:pPr marL="0" lvl="0" indent="0" algn="l" rtl="0">
                        <a:spcBef>
                          <a:spcPts val="0"/>
                        </a:spcBef>
                        <a:spcAft>
                          <a:spcPts val="0"/>
                        </a:spcAft>
                        <a:buClr>
                          <a:schemeClr val="dk1"/>
                        </a:buClr>
                        <a:buSzPts val="1100"/>
                        <a:buFont typeface="Arial"/>
                        <a:buNone/>
                      </a:pPr>
                      <a:endParaRPr sz="1100" dirty="0"/>
                    </a:p>
                    <a:p>
                      <a:pPr marL="0" lvl="0" indent="0" algn="just" rtl="0">
                        <a:spcBef>
                          <a:spcPts val="0"/>
                        </a:spcBef>
                        <a:spcAft>
                          <a:spcPts val="0"/>
                        </a:spcAft>
                        <a:buClr>
                          <a:schemeClr val="dk1"/>
                        </a:buClr>
                        <a:buSzPts val="1100"/>
                        <a:buFont typeface="Arial"/>
                        <a:buNone/>
                      </a:pPr>
                      <a:r>
                        <a:rPr lang="pt-BR" sz="1100" dirty="0"/>
                        <a:t>Indicar se o indivíduo apoiado pelo MI é oficialmente designado como funcionário do MISAU, um indivíduo destacado pelo PEPFAR para exercer essa função, ou um funcionário público não pertencente ao MISAU que recebe apoio do PEPFAR. </a:t>
                      </a:r>
                    </a:p>
                    <a:p>
                      <a:pPr marL="0" lvl="0" indent="0" algn="l" rtl="0">
                        <a:spcBef>
                          <a:spcPts val="0"/>
                        </a:spcBef>
                        <a:spcAft>
                          <a:spcPts val="0"/>
                        </a:spcAft>
                        <a:buClr>
                          <a:schemeClr val="dk1"/>
                        </a:buClr>
                        <a:buSzPts val="1100"/>
                        <a:buFont typeface="Arial"/>
                        <a:buNone/>
                      </a:pPr>
                      <a:endParaRPr sz="1100" dirty="0"/>
                    </a:p>
                    <a:p>
                      <a:pPr marL="0" lvl="0" indent="0" algn="l" rtl="0">
                        <a:spcBef>
                          <a:spcPts val="0"/>
                        </a:spcBef>
                        <a:spcAft>
                          <a:spcPts val="0"/>
                        </a:spcAft>
                        <a:buClr>
                          <a:schemeClr val="dk1"/>
                        </a:buClr>
                        <a:buSzPts val="1100"/>
                        <a:buFont typeface="Arial"/>
                        <a:buNone/>
                      </a:pPr>
                      <a:r>
                        <a:rPr lang="pt-BR" sz="1100" dirty="0"/>
                        <a:t>Todo o pessoal do MISAU que recebe uma compensação do PEPFAR para além do seu salário governamental deve selecionar “YES-MOH Staff”. Qualquer membro do pessoal empregado através de um PI mas colocado em gabinetes do governo como destacamento deve selecionar “YES-Seconded to MOH”. Os funcionários públicos não pertencentes ao MISAU (ou seja, funcionários do Ministério das Finanças, do Ministério da Educação, do Ministério da Defesa ou de outras entidades governamentais) que recebem uma compensação do PEPFAR para além do seu salário público devem selecionar “Yes- Other Non-MOH Government Staff”.</a:t>
                      </a:r>
                      <a:endParaRPr sz="1100"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84" name="Google Shape;684;p33"/>
          <p:cNvSpPr txBox="1"/>
          <p:nvPr/>
        </p:nvSpPr>
        <p:spPr>
          <a:xfrm>
            <a:off x="1022100" y="4397175"/>
            <a:ext cx="16371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300" b="1">
                <a:solidFill>
                  <a:srgbClr val="E69138"/>
                </a:solidFill>
              </a:rPr>
              <a:t>EXPANDIDO</a:t>
            </a:r>
            <a:endParaRPr sz="800" b="0" i="0" u="none" strike="noStrike" cap="none">
              <a:solidFill>
                <a:srgbClr val="000000"/>
              </a:solidFill>
              <a:latin typeface="Arial"/>
              <a:ea typeface="Arial"/>
              <a:cs typeface="Arial"/>
              <a:sym typeface="Arial"/>
            </a:endParaRPr>
          </a:p>
        </p:txBody>
      </p:sp>
      <p:sp>
        <p:nvSpPr>
          <p:cNvPr id="685" name="Google Shape;685;p33"/>
          <p:cNvSpPr txBox="1"/>
          <p:nvPr/>
        </p:nvSpPr>
        <p:spPr>
          <a:xfrm>
            <a:off x="1022100" y="391742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
        <p:nvSpPr>
          <p:cNvPr id="686" name="Google Shape;686;p33"/>
          <p:cNvSpPr txBox="1"/>
          <p:nvPr/>
        </p:nvSpPr>
        <p:spPr>
          <a:xfrm>
            <a:off x="0" y="951625"/>
            <a:ext cx="892366"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C00000"/>
                </a:solidFill>
              </a:rPr>
              <a:t>VELHO</a:t>
            </a:r>
            <a:endParaRPr i="1" dirty="0">
              <a:solidFill>
                <a:srgbClr val="C00000"/>
              </a:solidFill>
            </a:endParaRPr>
          </a:p>
        </p:txBody>
      </p:sp>
      <p:sp>
        <p:nvSpPr>
          <p:cNvPr id="687" name="Google Shape;687;p33"/>
          <p:cNvSpPr txBox="1"/>
          <p:nvPr/>
        </p:nvSpPr>
        <p:spPr>
          <a:xfrm>
            <a:off x="0" y="2975825"/>
            <a:ext cx="7233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6AA84F"/>
                </a:solidFill>
              </a:rPr>
              <a:t>NOVO</a:t>
            </a:r>
            <a:endParaRPr i="1" dirty="0">
              <a:solidFill>
                <a:srgbClr val="6AA84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1"/>
        <p:cNvGrpSpPr/>
        <p:nvPr/>
      </p:nvGrpSpPr>
      <p:grpSpPr>
        <a:xfrm>
          <a:off x="0" y="0"/>
          <a:ext cx="0" cy="0"/>
          <a:chOff x="0" y="0"/>
          <a:chExt cx="0" cy="0"/>
        </a:xfrm>
      </p:grpSpPr>
      <p:sp>
        <p:nvSpPr>
          <p:cNvPr id="692" name="Google Shape;692;g300d0573325_0_2"/>
          <p:cNvSpPr txBox="1">
            <a:spLocks noGrp="1"/>
          </p:cNvSpPr>
          <p:nvPr>
            <p:ph type="title"/>
          </p:nvPr>
        </p:nvSpPr>
        <p:spPr>
          <a:xfrm>
            <a:off x="159300" y="-121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Elemento de dados do modelo:</a:t>
            </a:r>
            <a:r>
              <a:rPr lang="en" i="1">
                <a:solidFill>
                  <a:schemeClr val="dk2"/>
                </a:solidFill>
              </a:rPr>
              <a:t>Meses de trabalho</a:t>
            </a:r>
            <a:endParaRPr i="1">
              <a:solidFill>
                <a:schemeClr val="dk2"/>
              </a:solidFill>
            </a:endParaRPr>
          </a:p>
        </p:txBody>
      </p:sp>
      <p:sp>
        <p:nvSpPr>
          <p:cNvPr id="693" name="Google Shape;693;g300d0573325_0_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53</a:t>
            </a:fld>
            <a:endParaRPr/>
          </a:p>
        </p:txBody>
      </p:sp>
      <p:graphicFrame>
        <p:nvGraphicFramePr>
          <p:cNvPr id="694" name="Google Shape;694;g300d0573325_0_2"/>
          <p:cNvGraphicFramePr/>
          <p:nvPr/>
        </p:nvGraphicFramePr>
        <p:xfrm>
          <a:off x="421750" y="847225"/>
          <a:ext cx="8475925" cy="2261875"/>
        </p:xfrm>
        <a:graphic>
          <a:graphicData uri="http://schemas.openxmlformats.org/drawingml/2006/table">
            <a:tbl>
              <a:tblPr>
                <a:noFill/>
                <a:tableStyleId>{5A7E7CD6-C929-4EC5-A59C-177CB4DFDF39}</a:tableStyleId>
              </a:tblPr>
              <a:tblGrid>
                <a:gridCol w="1580625">
                  <a:extLst>
                    <a:ext uri="{9D8B030D-6E8A-4147-A177-3AD203B41FA5}">
                      <a16:colId xmlns:a16="http://schemas.microsoft.com/office/drawing/2014/main" val="20000"/>
                    </a:ext>
                  </a:extLst>
                </a:gridCol>
                <a:gridCol w="3156975">
                  <a:extLst>
                    <a:ext uri="{9D8B030D-6E8A-4147-A177-3AD203B41FA5}">
                      <a16:colId xmlns:a16="http://schemas.microsoft.com/office/drawing/2014/main" val="20001"/>
                    </a:ext>
                  </a:extLst>
                </a:gridCol>
                <a:gridCol w="3738325">
                  <a:extLst>
                    <a:ext uri="{9D8B030D-6E8A-4147-A177-3AD203B41FA5}">
                      <a16:colId xmlns:a16="http://schemas.microsoft.com/office/drawing/2014/main" val="20002"/>
                    </a:ext>
                  </a:extLst>
                </a:gridCol>
              </a:tblGrid>
              <a:tr h="366975">
                <a:tc>
                  <a:txBody>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Pergunta</a:t>
                      </a:r>
                      <a:endParaRPr sz="1500" b="1" i="1" u="none" strike="noStrike" cap="none">
                        <a:solidFill>
                          <a:schemeClr val="dk1"/>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Descrição</a:t>
                      </a:r>
                      <a:endParaRPr sz="1500" b="1" i="1" u="none" strike="noStrike" cap="none">
                        <a:solidFill>
                          <a:schemeClr val="dk1"/>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Notas</a:t>
                      </a:r>
                      <a:endParaRPr sz="1500" b="1" i="1" u="none" strike="noStrike" cap="none">
                        <a:solidFill>
                          <a:schemeClr val="dk1"/>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18504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Arial"/>
                          <a:ea typeface="Arial"/>
                          <a:cs typeface="Arial"/>
                          <a:sym typeface="Arial"/>
                        </a:rPr>
                        <a:t>Meses de trabalho no último ano</a:t>
                      </a:r>
                      <a:endParaRPr sz="1200" u="none" strike="noStrike" cap="none">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Arial"/>
                          <a:ea typeface="Arial"/>
                          <a:cs typeface="Arial"/>
                          <a:sym typeface="Arial"/>
                        </a:rPr>
                        <a:t>Indique o número total de meses que o trabalhador apoiado pelo PEPFAR trabalhou durante o último ano fiscal do Governo dos EUA (1 de outubro a 30 de setembro) nesta função</a:t>
                      </a:r>
                      <a:endParaRPr sz="1200" u="none" strike="noStrike" cap="none">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marR="0" lvl="0" indent="-304800" algn="l" rtl="0">
                        <a:lnSpc>
                          <a:spcPct val="100000"/>
                        </a:lnSpc>
                        <a:spcBef>
                          <a:spcPts val="0"/>
                        </a:spcBef>
                        <a:spcAft>
                          <a:spcPts val="0"/>
                        </a:spcAft>
                        <a:buClr>
                          <a:schemeClr val="dk1"/>
                        </a:buClr>
                        <a:buSzPts val="1200"/>
                        <a:buFont typeface="Arial"/>
                        <a:buChar char="●"/>
                      </a:pPr>
                      <a:r>
                        <a:rPr lang="en" sz="1200" u="none" strike="noStrike" cap="none" dirty="0">
                          <a:solidFill>
                            <a:schemeClr val="dk1"/>
                          </a:solidFill>
                          <a:latin typeface="Arial"/>
                          <a:ea typeface="Arial"/>
                          <a:cs typeface="Arial"/>
                          <a:sym typeface="Arial"/>
                        </a:rPr>
                        <a:t>Se o trabalhador trabalhou parte do mês, conte o número de semanas trabalhadas no mês parcial (não é necessário contar o número de dias) e inclua como decimal</a:t>
                      </a:r>
                      <a:endParaRPr sz="120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 sz="1200" u="none" strike="noStrike" cap="none" dirty="0">
                          <a:solidFill>
                            <a:schemeClr val="dk1"/>
                          </a:solidFill>
                          <a:latin typeface="Arial"/>
                          <a:ea typeface="Arial"/>
                          <a:cs typeface="Arial"/>
                          <a:sym typeface="Arial"/>
                        </a:rPr>
                        <a:t>Por exemplo, se um médico trabalhasse 3 semanas num mês, este seria contabilizado como 0,75. Não é necessário subtrair os dias de férias regulares no cálculo (contar os dias de férias remuneradas como trabalho)</a:t>
                      </a:r>
                      <a:endParaRPr sz="1200" u="none" strike="noStrike" cap="none" dirty="0">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95" name="Google Shape;695;g300d0573325_0_2"/>
          <p:cNvSpPr txBox="1"/>
          <p:nvPr/>
        </p:nvSpPr>
        <p:spPr>
          <a:xfrm>
            <a:off x="421750" y="4538775"/>
            <a:ext cx="16371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INALTERADO</a:t>
            </a:r>
            <a:endParaRPr sz="1300" b="0" i="0" u="none" strike="noStrike" cap="none">
              <a:solidFill>
                <a:srgbClr val="000000"/>
              </a:solidFill>
              <a:latin typeface="Arial"/>
              <a:ea typeface="Arial"/>
              <a:cs typeface="Arial"/>
              <a:sym typeface="Arial"/>
            </a:endParaRPr>
          </a:p>
        </p:txBody>
      </p:sp>
      <p:sp>
        <p:nvSpPr>
          <p:cNvPr id="696" name="Google Shape;696;g300d0573325_0_2"/>
          <p:cNvSpPr txBox="1"/>
          <p:nvPr/>
        </p:nvSpPr>
        <p:spPr>
          <a:xfrm>
            <a:off x="361475" y="420840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0"/>
        <p:cNvGrpSpPr/>
        <p:nvPr/>
      </p:nvGrpSpPr>
      <p:grpSpPr>
        <a:xfrm>
          <a:off x="0" y="0"/>
          <a:ext cx="0" cy="0"/>
          <a:chOff x="0" y="0"/>
          <a:chExt cx="0" cy="0"/>
        </a:xfrm>
      </p:grpSpPr>
      <p:sp>
        <p:nvSpPr>
          <p:cNvPr id="701" name="Google Shape;701;p34"/>
          <p:cNvSpPr txBox="1">
            <a:spLocks noGrp="1"/>
          </p:cNvSpPr>
          <p:nvPr>
            <p:ph type="title"/>
          </p:nvPr>
        </p:nvSpPr>
        <p:spPr>
          <a:xfrm>
            <a:off x="159300" y="368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Elemento de dados do modelo: </a:t>
            </a:r>
            <a:r>
              <a:rPr lang="en" i="1" dirty="0">
                <a:solidFill>
                  <a:schemeClr val="dk2"/>
                </a:solidFill>
              </a:rPr>
              <a:t>Média de equivalentes a tempo inteiro (FTE) por mês</a:t>
            </a:r>
            <a:endParaRPr i="1" dirty="0">
              <a:solidFill>
                <a:schemeClr val="dk2"/>
              </a:solidFill>
            </a:endParaRPr>
          </a:p>
        </p:txBody>
      </p:sp>
      <p:sp>
        <p:nvSpPr>
          <p:cNvPr id="702" name="Google Shape;702;p34"/>
          <p:cNvSpPr txBox="1"/>
          <p:nvPr/>
        </p:nvSpPr>
        <p:spPr>
          <a:xfrm>
            <a:off x="3751100" y="1007925"/>
            <a:ext cx="4986600" cy="472026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1000"/>
              </a:spcBef>
              <a:spcAft>
                <a:spcPts val="0"/>
              </a:spcAft>
              <a:buClr>
                <a:schemeClr val="dk1"/>
              </a:buClr>
              <a:buSzPts val="2400"/>
              <a:buFont typeface="Arial"/>
              <a:buNone/>
            </a:pPr>
            <a:r>
              <a:rPr lang="en" sz="1600" b="1" i="0" u="none" strike="noStrike" cap="none" dirty="0">
                <a:solidFill>
                  <a:schemeClr val="dk1"/>
                </a:solidFill>
                <a:latin typeface="Arial"/>
                <a:ea typeface="Arial"/>
                <a:cs typeface="Arial"/>
                <a:sym typeface="Arial"/>
              </a:rPr>
              <a:t>Equivalente a tempo inteiro (FTE)</a:t>
            </a:r>
            <a:r>
              <a:rPr lang="en" sz="1600" b="0" i="0" u="none" strike="noStrike" cap="none" dirty="0">
                <a:solidFill>
                  <a:schemeClr val="dk1"/>
                </a:solidFill>
                <a:latin typeface="Arial"/>
                <a:ea typeface="Arial"/>
                <a:cs typeface="Arial"/>
                <a:sym typeface="Arial"/>
              </a:rPr>
              <a:t>: Uma forma de compreender e medir o tamanho da equipa quando o número de horas trabalhadas varia de acordo com o trabalhador</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r>
              <a:rPr lang="en" sz="1600" b="0" i="0" u="none" strike="noStrike" cap="none" dirty="0">
                <a:solidFill>
                  <a:schemeClr val="dk1"/>
                </a:solidFill>
                <a:latin typeface="Arial"/>
                <a:ea typeface="Arial"/>
                <a:cs typeface="Arial"/>
                <a:sym typeface="Arial"/>
              </a:rPr>
              <a:t>Introduza a percentagem média do equivalente a tempo inteiro (ETI) trabalhado por cada funcionário por mês.</a:t>
            </a:r>
            <a:endParaRPr sz="1600" b="0" i="0" u="none" strike="noStrike" cap="none" dirty="0">
              <a:solidFill>
                <a:schemeClr val="dk1"/>
              </a:solidFill>
              <a:latin typeface="Arial"/>
              <a:ea typeface="Arial"/>
              <a:cs typeface="Arial"/>
              <a:sym typeface="Arial"/>
            </a:endParaRPr>
          </a:p>
          <a:p>
            <a:pPr marL="342900" marR="0" lvl="0" indent="-304800" algn="l" rtl="0">
              <a:lnSpc>
                <a:spcPct val="90000"/>
              </a:lnSpc>
              <a:spcBef>
                <a:spcPts val="1000"/>
              </a:spcBef>
              <a:spcAft>
                <a:spcPts val="0"/>
              </a:spcAft>
              <a:buClr>
                <a:schemeClr val="dk1"/>
              </a:buClr>
              <a:buSzPts val="1800"/>
              <a:buFont typeface="Arial"/>
              <a:buChar char="•"/>
            </a:pPr>
            <a:r>
              <a:rPr lang="en" sz="1600" b="0" i="0" u="none" strike="noStrike" cap="none" dirty="0">
                <a:solidFill>
                  <a:schemeClr val="dk1"/>
                </a:solidFill>
                <a:latin typeface="Arial"/>
                <a:ea typeface="Arial"/>
                <a:cs typeface="Arial"/>
                <a:sym typeface="Arial"/>
              </a:rPr>
              <a:t>Introduzir texto livre, valor 0 - 1,0</a:t>
            </a:r>
            <a:endParaRPr sz="1600" b="0" i="0" u="none" strike="noStrike" cap="none" dirty="0">
              <a:solidFill>
                <a:schemeClr val="dk1"/>
              </a:solidFill>
              <a:latin typeface="Arial"/>
              <a:ea typeface="Arial"/>
              <a:cs typeface="Arial"/>
              <a:sym typeface="Arial"/>
            </a:endParaRPr>
          </a:p>
          <a:p>
            <a:pPr marL="342900" marR="0" lvl="0" indent="-304800" algn="l" rtl="0">
              <a:lnSpc>
                <a:spcPct val="90000"/>
              </a:lnSpc>
              <a:spcBef>
                <a:spcPts val="1000"/>
              </a:spcBef>
              <a:spcAft>
                <a:spcPts val="0"/>
              </a:spcAft>
              <a:buClr>
                <a:schemeClr val="dk1"/>
              </a:buClr>
              <a:buSzPts val="1800"/>
              <a:buFont typeface="Arial"/>
              <a:buChar char="•"/>
            </a:pPr>
            <a:r>
              <a:rPr lang="en" sz="1600" b="0" i="0" u="none" strike="noStrike" cap="none" dirty="0">
                <a:solidFill>
                  <a:schemeClr val="dk1"/>
                </a:solidFill>
                <a:latin typeface="Arial"/>
                <a:ea typeface="Arial"/>
                <a:cs typeface="Arial"/>
                <a:sym typeface="Arial"/>
              </a:rPr>
              <a:t>Reportado como um número decimal, em que 0 = nenhum trabalho em média por mês e 1 = trabalho a tempo inteiro por mês.</a:t>
            </a:r>
            <a:endParaRPr sz="1600" b="0" i="0" u="none" strike="noStrike" cap="none" dirty="0">
              <a:solidFill>
                <a:schemeClr val="dk1"/>
              </a:solidFill>
              <a:latin typeface="Arial"/>
              <a:ea typeface="Arial"/>
              <a:cs typeface="Arial"/>
              <a:sym typeface="Arial"/>
            </a:endParaRPr>
          </a:p>
          <a:p>
            <a:pPr marL="342900" marR="0" lvl="0" indent="-304800" algn="l" rtl="0">
              <a:lnSpc>
                <a:spcPct val="90000"/>
              </a:lnSpc>
              <a:spcBef>
                <a:spcPts val="1000"/>
              </a:spcBef>
              <a:spcAft>
                <a:spcPts val="0"/>
              </a:spcAft>
              <a:buClr>
                <a:schemeClr val="dk1"/>
              </a:buClr>
              <a:buSzPts val="1800"/>
              <a:buFont typeface="Arial"/>
              <a:buChar char="•"/>
            </a:pPr>
            <a:r>
              <a:rPr lang="en" sz="1600" b="0" i="0" u="none" strike="noStrike" cap="none" dirty="0">
                <a:solidFill>
                  <a:schemeClr val="dk1"/>
                </a:solidFill>
                <a:latin typeface="Arial"/>
                <a:ea typeface="Arial"/>
                <a:cs typeface="Arial"/>
                <a:sym typeface="Arial"/>
              </a:rPr>
              <a:t>Inserir apenas o FTE suportado pelo PEPFAR no MI que está a ser reportado. Não comunicar FTE apoiado pelo Ministério da Saúde ou outras entidades.</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703" name="Google Shape;703;p34"/>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54</a:t>
            </a:fld>
            <a:endParaRPr/>
          </a:p>
        </p:txBody>
      </p:sp>
      <p:pic>
        <p:nvPicPr>
          <p:cNvPr id="704" name="Google Shape;704;p34"/>
          <p:cNvPicPr preferRelativeResize="0"/>
          <p:nvPr/>
        </p:nvPicPr>
        <p:blipFill rotWithShape="1">
          <a:blip r:embed="rId3">
            <a:alphaModFix/>
          </a:blip>
          <a:srcRect l="47001" r="26845" b="27225"/>
          <a:stretch/>
        </p:blipFill>
        <p:spPr>
          <a:xfrm>
            <a:off x="665050" y="1033925"/>
            <a:ext cx="2391352" cy="2807225"/>
          </a:xfrm>
          <a:prstGeom prst="rect">
            <a:avLst/>
          </a:prstGeom>
          <a:noFill/>
          <a:ln w="9525" cap="flat" cmpd="sng">
            <a:solidFill>
              <a:schemeClr val="accent3"/>
            </a:solidFill>
            <a:prstDash val="solid"/>
            <a:round/>
            <a:headEnd type="none" w="sm" len="sm"/>
            <a:tailEnd type="none" w="sm" len="sm"/>
          </a:ln>
        </p:spPr>
      </p:pic>
      <p:sp>
        <p:nvSpPr>
          <p:cNvPr id="705" name="Google Shape;705;p34"/>
          <p:cNvSpPr txBox="1"/>
          <p:nvPr/>
        </p:nvSpPr>
        <p:spPr>
          <a:xfrm>
            <a:off x="722950" y="4169250"/>
            <a:ext cx="17910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INALTERADO</a:t>
            </a:r>
            <a:endParaRPr sz="1300" b="0" i="0" u="none" strike="noStrike" cap="none">
              <a:solidFill>
                <a:srgbClr val="000000"/>
              </a:solidFill>
              <a:latin typeface="Arial"/>
              <a:ea typeface="Arial"/>
              <a:cs typeface="Arial"/>
              <a:sym typeface="Arial"/>
            </a:endParaRPr>
          </a:p>
        </p:txBody>
      </p:sp>
      <p:sp>
        <p:nvSpPr>
          <p:cNvPr id="706" name="Google Shape;706;p34"/>
          <p:cNvSpPr txBox="1"/>
          <p:nvPr/>
        </p:nvSpPr>
        <p:spPr>
          <a:xfrm>
            <a:off x="665050" y="384115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sp>
        <p:nvSpPr>
          <p:cNvPr id="711" name="Google Shape;711;p35"/>
          <p:cNvSpPr txBox="1">
            <a:spLocks noGrp="1"/>
          </p:cNvSpPr>
          <p:nvPr>
            <p:ph type="title"/>
          </p:nvPr>
        </p:nvSpPr>
        <p:spPr>
          <a:xfrm>
            <a:off x="159300" y="368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i="1">
                <a:solidFill>
                  <a:schemeClr val="dk2"/>
                </a:solidFill>
              </a:rPr>
              <a:t>Exemplos de calculadora FTE</a:t>
            </a:r>
            <a:endParaRPr i="1">
              <a:solidFill>
                <a:schemeClr val="dk2"/>
              </a:solidFill>
            </a:endParaRPr>
          </a:p>
          <a:p>
            <a:pPr marL="0" lvl="0" indent="0" algn="l" rtl="0">
              <a:lnSpc>
                <a:spcPct val="100000"/>
              </a:lnSpc>
              <a:spcBef>
                <a:spcPts val="0"/>
              </a:spcBef>
              <a:spcAft>
                <a:spcPts val="0"/>
              </a:spcAft>
              <a:buSzPts val="1400"/>
              <a:buNone/>
            </a:pPr>
            <a:endParaRPr i="1">
              <a:solidFill>
                <a:schemeClr val="dk1"/>
              </a:solidFill>
            </a:endParaRPr>
          </a:p>
        </p:txBody>
      </p:sp>
      <p:graphicFrame>
        <p:nvGraphicFramePr>
          <p:cNvPr id="712" name="Google Shape;712;p35"/>
          <p:cNvGraphicFramePr/>
          <p:nvPr/>
        </p:nvGraphicFramePr>
        <p:xfrm>
          <a:off x="1462600" y="1549438"/>
          <a:ext cx="6764800" cy="3108960"/>
        </p:xfrm>
        <a:graphic>
          <a:graphicData uri="http://schemas.openxmlformats.org/drawingml/2006/table">
            <a:tbl>
              <a:tblPr>
                <a:noFill/>
                <a:tableStyleId>{8A4037CA-DE05-4ACE-8764-6E530692914C}</a:tableStyleId>
              </a:tblPr>
              <a:tblGrid>
                <a:gridCol w="2319100">
                  <a:extLst>
                    <a:ext uri="{9D8B030D-6E8A-4147-A177-3AD203B41FA5}">
                      <a16:colId xmlns:a16="http://schemas.microsoft.com/office/drawing/2014/main" val="20000"/>
                    </a:ext>
                  </a:extLst>
                </a:gridCol>
                <a:gridCol w="2992625">
                  <a:extLst>
                    <a:ext uri="{9D8B030D-6E8A-4147-A177-3AD203B41FA5}">
                      <a16:colId xmlns:a16="http://schemas.microsoft.com/office/drawing/2014/main" val="20001"/>
                    </a:ext>
                  </a:extLst>
                </a:gridCol>
                <a:gridCol w="1453075">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FFFF"/>
                          </a:solidFill>
                          <a:latin typeface="Arial"/>
                          <a:ea typeface="Arial"/>
                          <a:cs typeface="Arial"/>
                          <a:sym typeface="Arial"/>
                        </a:rPr>
                        <a:t>Opção de calculadora FTE</a:t>
                      </a:r>
                      <a:endParaRPr sz="1100" u="none" strike="noStrike" cap="none">
                        <a:solidFill>
                          <a:srgbClr val="FFFFFF"/>
                        </a:solidFill>
                        <a:latin typeface="Arial"/>
                        <a:ea typeface="Arial"/>
                        <a:cs typeface="Arial"/>
                        <a:sym typeface="Arial"/>
                      </a:endParaRPr>
                    </a:p>
                  </a:txBody>
                  <a:tcPr marL="63500" marR="63500" marT="63500" marB="63500">
                    <a:solidFill>
                      <a:schemeClr val="accent6"/>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FFFF"/>
                          </a:solidFill>
                          <a:latin typeface="Arial"/>
                          <a:ea typeface="Arial"/>
                          <a:cs typeface="Arial"/>
                          <a:sym typeface="Arial"/>
                        </a:rPr>
                        <a:t>Exemplo</a:t>
                      </a:r>
                      <a:endParaRPr sz="1100" u="none" strike="noStrike" cap="none">
                        <a:solidFill>
                          <a:srgbClr val="FFFFFF"/>
                        </a:solidFill>
                        <a:latin typeface="Arial"/>
                        <a:ea typeface="Arial"/>
                        <a:cs typeface="Arial"/>
                        <a:sym typeface="Arial"/>
                      </a:endParaRPr>
                    </a:p>
                  </a:txBody>
                  <a:tcPr marL="63500" marR="63500" marT="63500" marB="63500">
                    <a:solidFill>
                      <a:schemeClr val="accent6"/>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FFFFFF"/>
                          </a:solidFill>
                          <a:latin typeface="Arial"/>
                          <a:ea typeface="Arial"/>
                          <a:cs typeface="Arial"/>
                          <a:sym typeface="Arial"/>
                        </a:rPr>
                        <a:t>FTE médio mensal</a:t>
                      </a:r>
                      <a:endParaRPr sz="1100" u="none" strike="noStrike" cap="none">
                        <a:solidFill>
                          <a:srgbClr val="FFFFFF"/>
                        </a:solidFill>
                        <a:latin typeface="Arial"/>
                        <a:ea typeface="Arial"/>
                        <a:cs typeface="Arial"/>
                        <a:sym typeface="Arial"/>
                      </a:endParaRPr>
                    </a:p>
                  </a:txBody>
                  <a:tcPr marL="63500" marR="63500" marT="63500" marB="63500">
                    <a:solidFill>
                      <a:schemeClr val="accent6"/>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1. As horas do trabalhador do PEPFAR mantêm-se geralmente constantes por semana</a:t>
                      </a:r>
                      <a:endParaRPr sz="1100" u="none" strike="noStrike" cap="none">
                        <a:latin typeface="Arial"/>
                        <a:ea typeface="Arial"/>
                        <a:cs typeface="Arial"/>
                        <a:sym typeface="Aria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Uma enfermeira trabalha 20 horas por semana, todas as semanas, durante todo o ano</a:t>
                      </a:r>
                      <a:endParaRPr sz="1100" u="none" strike="noStrike" cap="none">
                        <a:latin typeface="Arial"/>
                        <a:ea typeface="Arial"/>
                        <a:cs typeface="Arial"/>
                        <a:sym typeface="Aria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0,5</a:t>
                      </a:r>
                      <a:endParaRPr sz="11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2.As horas do trabalhador do PEPFAR mantêm-se geralmente constantes por mês</a:t>
                      </a:r>
                      <a:endParaRPr sz="1100" u="none" strike="noStrike" cap="none">
                        <a:latin typeface="Arial"/>
                        <a:ea typeface="Arial"/>
                        <a:cs typeface="Arial"/>
                        <a:sym typeface="Aria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Um gestor de caso trabalha 50 horas todos os meses durante todo o ano</a:t>
                      </a:r>
                      <a:endParaRPr sz="1100" u="none" strike="noStrike" cap="none">
                        <a:latin typeface="Arial"/>
                        <a:ea typeface="Arial"/>
                        <a:cs typeface="Arial"/>
                        <a:sym typeface="Aria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0,289</a:t>
                      </a:r>
                      <a:endParaRPr sz="11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3.As horas dos trabalhadores do PEPFAR diferem por semana num mês</a:t>
                      </a:r>
                      <a:endParaRPr sz="1100" u="none" strike="noStrike" cap="none">
                        <a:latin typeface="Arial"/>
                        <a:ea typeface="Arial"/>
                        <a:cs typeface="Arial"/>
                        <a:sym typeface="Aria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Um funcionário de dados trabalha 40 horas durante três semanas e 20 horas na última semana de cada mês</a:t>
                      </a:r>
                      <a:endParaRPr sz="1100" u="none" strike="noStrike" cap="none">
                        <a:latin typeface="Arial"/>
                        <a:ea typeface="Arial"/>
                        <a:cs typeface="Arial"/>
                        <a:sym typeface="Aria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0,875</a:t>
                      </a:r>
                      <a:endParaRPr sz="11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4.As horas dos trabalhadores do PEPFAR variam de mês para mês</a:t>
                      </a:r>
                      <a:endParaRPr sz="1100" u="none" strike="noStrike" cap="none">
                        <a:latin typeface="Arial"/>
                        <a:ea typeface="Arial"/>
                        <a:cs typeface="Arial"/>
                        <a:sym typeface="Aria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Um agente de saúde comunitária trabalha 40 horas por mês de janeiro a março, mas não trabalha no resto do ano</a:t>
                      </a:r>
                      <a:endParaRPr sz="1100" u="none" strike="noStrike" cap="none">
                        <a:latin typeface="Arial"/>
                        <a:ea typeface="Arial"/>
                        <a:cs typeface="Arial"/>
                        <a:sym typeface="Arial"/>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0,059</a:t>
                      </a:r>
                      <a:endParaRPr sz="1100" u="none" strike="noStrike" cap="none">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266700">
                <a:tc gridSpan="3">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*Estes exemplos assumem que uma semana de trabalho a tempo inteiro é de 40 horas.</a:t>
                      </a:r>
                      <a:endParaRPr sz="1100" u="none" strike="noStrike" cap="none">
                        <a:latin typeface="Arial"/>
                        <a:ea typeface="Arial"/>
                        <a:cs typeface="Arial"/>
                        <a:sym typeface="Arial"/>
                      </a:endParaRPr>
                    </a:p>
                  </a:txBody>
                  <a:tcPr marL="63500" marR="63500" marT="63500" marB="63500"/>
                </a:tc>
                <a:tc hMerge="1">
                  <a:txBody>
                    <a:bodyPr/>
                    <a:lstStyle/>
                    <a:p>
                      <a:pPr algn="l" rtl="0"/>
                      <a:endParaRPr lang="pt-BR"/>
                    </a:p>
                  </a:txBody>
                  <a:tcPr/>
                </a:tc>
                <a:tc hMerge="1">
                  <a:txBody>
                    <a:bodyPr/>
                    <a:lstStyle/>
                    <a:p>
                      <a:pPr algn="l" rtl="0"/>
                      <a:endParaRPr lang="pt-BR"/>
                    </a:p>
                  </a:txBody>
                  <a:tcPr/>
                </a:tc>
                <a:extLst>
                  <a:ext uri="{0D108BD9-81ED-4DB2-BD59-A6C34878D82A}">
                    <a16:rowId xmlns:a16="http://schemas.microsoft.com/office/drawing/2014/main" val="10005"/>
                  </a:ext>
                </a:extLst>
              </a:tr>
            </a:tbl>
          </a:graphicData>
        </a:graphic>
      </p:graphicFrame>
      <p:sp>
        <p:nvSpPr>
          <p:cNvPr id="713" name="Google Shape;713;p35"/>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55</a:t>
            </a:fld>
            <a:endParaRPr/>
          </a:p>
        </p:txBody>
      </p:sp>
      <p:sp>
        <p:nvSpPr>
          <p:cNvPr id="714" name="Google Shape;714;p35"/>
          <p:cNvSpPr txBox="1"/>
          <p:nvPr/>
        </p:nvSpPr>
        <p:spPr>
          <a:xfrm>
            <a:off x="821475" y="784475"/>
            <a:ext cx="6764400" cy="6156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Para os colaboradores que trabalham menos do que a tempo inteiro, utilize a Calculadora FTE para ajudar a introduzir o campo FTE médio.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8"/>
        <p:cNvGrpSpPr/>
        <p:nvPr/>
      </p:nvGrpSpPr>
      <p:grpSpPr>
        <a:xfrm>
          <a:off x="0" y="0"/>
          <a:ext cx="0" cy="0"/>
          <a:chOff x="0" y="0"/>
          <a:chExt cx="0" cy="0"/>
        </a:xfrm>
      </p:grpSpPr>
      <p:sp>
        <p:nvSpPr>
          <p:cNvPr id="719" name="Google Shape;719;p36"/>
          <p:cNvSpPr txBox="1">
            <a:spLocks noGrp="1"/>
          </p:cNvSpPr>
          <p:nvPr>
            <p:ph type="title"/>
          </p:nvPr>
        </p:nvSpPr>
        <p:spPr>
          <a:xfrm>
            <a:off x="186625" y="4087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Visão geral do</a:t>
            </a:r>
            <a:r>
              <a:rPr lang="en" i="1">
                <a:solidFill>
                  <a:schemeClr val="dk2"/>
                </a:solidFill>
              </a:rPr>
              <a:t>Calculadora FTE</a:t>
            </a:r>
            <a:endParaRPr i="1">
              <a:solidFill>
                <a:schemeClr val="dk2"/>
              </a:solidFill>
            </a:endParaRPr>
          </a:p>
          <a:p>
            <a:pPr marL="0" lvl="0" indent="0" algn="l" rtl="0">
              <a:lnSpc>
                <a:spcPct val="100000"/>
              </a:lnSpc>
              <a:spcBef>
                <a:spcPts val="0"/>
              </a:spcBef>
              <a:spcAft>
                <a:spcPts val="0"/>
              </a:spcAft>
              <a:buSzPts val="1400"/>
              <a:buNone/>
            </a:pPr>
            <a:endParaRPr i="1">
              <a:solidFill>
                <a:schemeClr val="dk1"/>
              </a:solidFill>
            </a:endParaRPr>
          </a:p>
        </p:txBody>
      </p:sp>
      <p:sp>
        <p:nvSpPr>
          <p:cNvPr id="720" name="Google Shape;720;p3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56</a:t>
            </a:fld>
            <a:endParaRPr/>
          </a:p>
        </p:txBody>
      </p:sp>
      <p:pic>
        <p:nvPicPr>
          <p:cNvPr id="721" name="Google Shape;721;p36"/>
          <p:cNvPicPr preferRelativeResize="0"/>
          <p:nvPr/>
        </p:nvPicPr>
        <p:blipFill rotWithShape="1">
          <a:blip r:embed="rId3">
            <a:alphaModFix/>
          </a:blip>
          <a:srcRect/>
          <a:stretch/>
        </p:blipFill>
        <p:spPr>
          <a:xfrm>
            <a:off x="313100" y="1740350"/>
            <a:ext cx="2606475" cy="3131150"/>
          </a:xfrm>
          <a:prstGeom prst="rect">
            <a:avLst/>
          </a:prstGeom>
          <a:noFill/>
          <a:ln w="9525" cap="flat" cmpd="sng">
            <a:solidFill>
              <a:schemeClr val="accent3"/>
            </a:solidFill>
            <a:prstDash val="solid"/>
            <a:round/>
            <a:headEnd type="none" w="sm" len="sm"/>
            <a:tailEnd type="none" w="sm" len="sm"/>
          </a:ln>
        </p:spPr>
      </p:pic>
      <p:pic>
        <p:nvPicPr>
          <p:cNvPr id="722" name="Google Shape;722;p36"/>
          <p:cNvPicPr preferRelativeResize="0"/>
          <p:nvPr/>
        </p:nvPicPr>
        <p:blipFill rotWithShape="1">
          <a:blip r:embed="rId4">
            <a:alphaModFix/>
          </a:blip>
          <a:srcRect r="12280"/>
          <a:stretch/>
        </p:blipFill>
        <p:spPr>
          <a:xfrm>
            <a:off x="3321525" y="803900"/>
            <a:ext cx="5520001" cy="2743100"/>
          </a:xfrm>
          <a:prstGeom prst="rect">
            <a:avLst/>
          </a:prstGeom>
          <a:noFill/>
          <a:ln w="9525" cap="flat" cmpd="sng">
            <a:solidFill>
              <a:schemeClr val="accent6"/>
            </a:solidFill>
            <a:prstDash val="solid"/>
            <a:round/>
            <a:headEnd type="none" w="sm" len="sm"/>
            <a:tailEnd type="none" w="sm" len="sm"/>
          </a:ln>
        </p:spPr>
      </p:pic>
      <p:cxnSp>
        <p:nvCxnSpPr>
          <p:cNvPr id="723" name="Google Shape;723;p36"/>
          <p:cNvCxnSpPr/>
          <p:nvPr/>
        </p:nvCxnSpPr>
        <p:spPr>
          <a:xfrm rot="10800000" flipH="1">
            <a:off x="2824700" y="811625"/>
            <a:ext cx="506100" cy="1043400"/>
          </a:xfrm>
          <a:prstGeom prst="straightConnector1">
            <a:avLst/>
          </a:prstGeom>
          <a:noFill/>
          <a:ln w="19050" cap="flat" cmpd="sng">
            <a:solidFill>
              <a:schemeClr val="accent6"/>
            </a:solidFill>
            <a:prstDash val="lgDash"/>
            <a:round/>
            <a:headEnd type="none" w="sm" len="sm"/>
            <a:tailEnd type="none" w="sm" len="sm"/>
          </a:ln>
        </p:spPr>
      </p:cxnSp>
      <p:cxnSp>
        <p:nvCxnSpPr>
          <p:cNvPr id="724" name="Google Shape;724;p36"/>
          <p:cNvCxnSpPr/>
          <p:nvPr/>
        </p:nvCxnSpPr>
        <p:spPr>
          <a:xfrm>
            <a:off x="2835250" y="3436025"/>
            <a:ext cx="428700" cy="70500"/>
          </a:xfrm>
          <a:prstGeom prst="straightConnector1">
            <a:avLst/>
          </a:prstGeom>
          <a:noFill/>
          <a:ln w="19050" cap="flat" cmpd="sng">
            <a:solidFill>
              <a:schemeClr val="accent6"/>
            </a:solidFill>
            <a:prstDash val="lgDash"/>
            <a:round/>
            <a:headEnd type="none" w="sm" len="sm"/>
            <a:tailEnd type="none" w="sm" len="sm"/>
          </a:ln>
        </p:spPr>
      </p:cxnSp>
      <p:sp>
        <p:nvSpPr>
          <p:cNvPr id="725" name="Google Shape;725;p36"/>
          <p:cNvSpPr/>
          <p:nvPr/>
        </p:nvSpPr>
        <p:spPr>
          <a:xfrm>
            <a:off x="411050" y="1844500"/>
            <a:ext cx="2413500" cy="15915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Imagem 2" descr="Interface gráfica do usuário, Texto, Aplicativo, Email&#10;&#10;Descrição gerada automaticamente">
            <a:extLst>
              <a:ext uri="{FF2B5EF4-FFF2-40B4-BE49-F238E27FC236}">
                <a16:creationId xmlns:a16="http://schemas.microsoft.com/office/drawing/2014/main" id="{67EF94E7-95DD-15CD-E97E-7A75AAD61253}"/>
              </a:ext>
            </a:extLst>
          </p:cNvPr>
          <p:cNvPicPr>
            <a:picLocks noChangeAspect="1"/>
          </p:cNvPicPr>
          <p:nvPr/>
        </p:nvPicPr>
        <p:blipFill>
          <a:blip r:embed="rId5"/>
          <a:stretch>
            <a:fillRect/>
          </a:stretch>
        </p:blipFill>
        <p:spPr>
          <a:xfrm>
            <a:off x="3308354" y="803900"/>
            <a:ext cx="5533172" cy="277388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9"/>
        <p:cNvGrpSpPr/>
        <p:nvPr/>
      </p:nvGrpSpPr>
      <p:grpSpPr>
        <a:xfrm>
          <a:off x="0" y="0"/>
          <a:ext cx="0" cy="0"/>
          <a:chOff x="0" y="0"/>
          <a:chExt cx="0" cy="0"/>
        </a:xfrm>
      </p:grpSpPr>
      <p:sp>
        <p:nvSpPr>
          <p:cNvPr id="730" name="Google Shape;730;p37"/>
          <p:cNvSpPr txBox="1">
            <a:spLocks noGrp="1"/>
          </p:cNvSpPr>
          <p:nvPr>
            <p:ph type="title"/>
          </p:nvPr>
        </p:nvSpPr>
        <p:spPr>
          <a:xfrm>
            <a:off x="159300" y="84525"/>
            <a:ext cx="8520600" cy="95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Elemento de dados do modelo:</a:t>
            </a:r>
            <a:r>
              <a:rPr lang="en" i="1">
                <a:solidFill>
                  <a:schemeClr val="dk2"/>
                </a:solidFill>
              </a:rPr>
              <a:t>Apoiar principalmente o trabalho na comunidade</a:t>
            </a:r>
            <a:endParaRPr i="1">
              <a:solidFill>
                <a:schemeClr val="dk2"/>
              </a:solidFill>
            </a:endParaRPr>
          </a:p>
        </p:txBody>
      </p:sp>
      <p:sp>
        <p:nvSpPr>
          <p:cNvPr id="731" name="Google Shape;731;p3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57</a:t>
            </a:fld>
            <a:endParaRPr/>
          </a:p>
        </p:txBody>
      </p:sp>
      <p:sp>
        <p:nvSpPr>
          <p:cNvPr id="732" name="Google Shape;732;p37"/>
          <p:cNvSpPr txBox="1"/>
          <p:nvPr/>
        </p:nvSpPr>
        <p:spPr>
          <a:xfrm>
            <a:off x="3886750" y="657225"/>
            <a:ext cx="4997700" cy="4292427"/>
          </a:xfrm>
          <a:prstGeom prst="rect">
            <a:avLst/>
          </a:prstGeom>
          <a:noFill/>
          <a:ln>
            <a:noFill/>
          </a:ln>
        </p:spPr>
        <p:txBody>
          <a:bodyPr spcFirstLastPara="1" wrap="square" lIns="91425" tIns="91425" rIns="91425" bIns="91425" anchor="t" anchorCtr="0">
            <a:spAutoFit/>
          </a:bodyPr>
          <a:lstStyle/>
          <a:p>
            <a:pPr marL="342900" marR="0" lvl="0" indent="-317500" algn="l" rtl="0">
              <a:lnSpc>
                <a:spcPct val="90000"/>
              </a:lnSpc>
              <a:spcBef>
                <a:spcPts val="100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Isto refere-se principalmente ao pessoal auxiliar que presta ou apoia a realização de actividades não baseadas em instalações a nível comunitário (por exemplo, mobilização social, educação para a saúde, etc.)</a:t>
            </a:r>
            <a:endParaRPr sz="1200" b="0" i="0" u="none" strike="noStrike" cap="none" dirty="0">
              <a:solidFill>
                <a:schemeClr val="dk1"/>
              </a:solidFill>
              <a:latin typeface="Arial"/>
              <a:ea typeface="Arial"/>
              <a:cs typeface="Arial"/>
              <a:sym typeface="Arial"/>
            </a:endParaRPr>
          </a:p>
          <a:p>
            <a:pPr marL="342900" marR="0" lvl="0" indent="-317500" algn="l" rtl="0">
              <a:lnSpc>
                <a:spcPct val="90000"/>
              </a:lnSpc>
              <a:spcBef>
                <a:spcPts val="100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Alguns exemplos de funcionários de nível comunitário podem incluir:</a:t>
            </a:r>
            <a:endParaRPr sz="1200" b="0" i="0" u="none" strike="noStrike" cap="none" dirty="0">
              <a:solidFill>
                <a:schemeClr val="dk1"/>
              </a:solidFill>
              <a:latin typeface="Arial"/>
              <a:ea typeface="Arial"/>
              <a:cs typeface="Arial"/>
              <a:sym typeface="Arial"/>
            </a:endParaRPr>
          </a:p>
          <a:p>
            <a:pPr marL="914400" marR="0" lvl="1" indent="-317500" algn="l" rtl="0">
              <a:lnSpc>
                <a:spcPct val="90000"/>
              </a:lnSpc>
              <a:spcBef>
                <a:spcPts val="100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Agente comunitário de saúde</a:t>
            </a:r>
            <a:endParaRPr sz="1200" b="0" i="0" u="none" strike="noStrike" cap="none" dirty="0">
              <a:solidFill>
                <a:schemeClr val="dk1"/>
              </a:solidFill>
              <a:latin typeface="Arial"/>
              <a:ea typeface="Arial"/>
              <a:cs typeface="Arial"/>
              <a:sym typeface="Arial"/>
            </a:endParaRPr>
          </a:p>
          <a:p>
            <a:pPr marL="914400" marR="0" lvl="1" indent="-317500" algn="l" rtl="0">
              <a:lnSpc>
                <a:spcPct val="90000"/>
              </a:lnSpc>
              <a:spcBef>
                <a:spcPts val="100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Educador de pares</a:t>
            </a:r>
            <a:endParaRPr sz="1200" b="0" i="0" u="none" strike="noStrike" cap="none" dirty="0">
              <a:solidFill>
                <a:schemeClr val="dk1"/>
              </a:solidFill>
              <a:latin typeface="Arial"/>
              <a:ea typeface="Arial"/>
              <a:cs typeface="Arial"/>
              <a:sym typeface="Arial"/>
            </a:endParaRPr>
          </a:p>
          <a:p>
            <a:pPr marL="914400" marR="0" lvl="1" indent="-317500" algn="l" rtl="0">
              <a:lnSpc>
                <a:spcPct val="90000"/>
              </a:lnSpc>
              <a:spcBef>
                <a:spcPts val="100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Navegador de pares</a:t>
            </a:r>
            <a:endParaRPr sz="1200" b="0" i="0" u="none" strike="noStrike" cap="none" dirty="0">
              <a:solidFill>
                <a:schemeClr val="dk1"/>
              </a:solidFill>
              <a:latin typeface="Arial"/>
              <a:ea typeface="Arial"/>
              <a:cs typeface="Arial"/>
              <a:sym typeface="Arial"/>
            </a:endParaRPr>
          </a:p>
          <a:p>
            <a:pPr marL="914400" marR="0" lvl="1" indent="-317500" algn="l" rtl="0">
              <a:lnSpc>
                <a:spcPct val="90000"/>
              </a:lnSpc>
              <a:spcBef>
                <a:spcPts val="100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Mentor dos SONHOS</a:t>
            </a:r>
            <a:endParaRPr sz="1200" b="0" i="0" u="none" strike="noStrike" cap="none" dirty="0">
              <a:solidFill>
                <a:schemeClr val="dk1"/>
              </a:solidFill>
              <a:latin typeface="Arial"/>
              <a:ea typeface="Arial"/>
              <a:cs typeface="Arial"/>
              <a:sym typeface="Arial"/>
            </a:endParaRPr>
          </a:p>
          <a:p>
            <a:pPr marL="914400" marR="0" lvl="1" indent="-317500" algn="l" rtl="0">
              <a:lnSpc>
                <a:spcPct val="90000"/>
              </a:lnSpc>
              <a:spcBef>
                <a:spcPts val="100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Mobilizador/facilitador comunitário</a:t>
            </a:r>
            <a:endParaRPr sz="1200" b="0" i="0" u="none" strike="noStrike" cap="none" dirty="0">
              <a:solidFill>
                <a:schemeClr val="dk1"/>
              </a:solidFill>
              <a:latin typeface="Arial"/>
              <a:ea typeface="Arial"/>
              <a:cs typeface="Arial"/>
              <a:sym typeface="Arial"/>
            </a:endParaRPr>
          </a:p>
          <a:p>
            <a:pPr marL="914400" marR="0" lvl="1" indent="-317500" algn="l" rtl="0">
              <a:lnSpc>
                <a:spcPct val="90000"/>
              </a:lnSpc>
              <a:spcBef>
                <a:spcPts val="100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Gestor de caso/trabalhador de caso</a:t>
            </a:r>
            <a:endParaRPr sz="1200" b="0" i="0" u="none" strike="noStrike" cap="none" dirty="0">
              <a:solidFill>
                <a:schemeClr val="dk1"/>
              </a:solidFill>
              <a:latin typeface="Arial"/>
              <a:ea typeface="Arial"/>
              <a:cs typeface="Arial"/>
              <a:sym typeface="Arial"/>
            </a:endParaRPr>
          </a:p>
          <a:p>
            <a:pPr marL="457200" marR="0" lvl="0" indent="-317500" algn="l" rtl="0">
              <a:lnSpc>
                <a:spcPct val="90000"/>
              </a:lnSpc>
              <a:spcBef>
                <a:spcPts val="1000"/>
              </a:spcBef>
              <a:spcAft>
                <a:spcPts val="0"/>
              </a:spcAft>
              <a:buClr>
                <a:schemeClr val="dk1"/>
              </a:buClr>
              <a:buSzPts val="1400"/>
              <a:buFont typeface="Arial"/>
              <a:buChar char="●"/>
            </a:pPr>
            <a:r>
              <a:rPr lang="en" sz="1200" b="0" i="0" u="none" strike="noStrike" cap="none" dirty="0">
                <a:solidFill>
                  <a:schemeClr val="dk1"/>
                </a:solidFill>
                <a:latin typeface="Arial"/>
                <a:ea typeface="Arial"/>
                <a:cs typeface="Arial"/>
                <a:sym typeface="Arial"/>
              </a:rPr>
              <a:t>Consulte a lista completa de possíveis funções baseadas na comunidade no </a:t>
            </a:r>
            <a:r>
              <a:rPr lang="en" sz="1200" b="0" i="0" u="sng" strike="noStrike" cap="none" dirty="0">
                <a:solidFill>
                  <a:srgbClr val="0067B9"/>
                </a:solidFill>
                <a:latin typeface="Arial"/>
                <a:ea typeface="Arial"/>
                <a:cs typeface="Arial"/>
                <a:sym typeface="Arial"/>
                <a:hlinkClick r:id="rId3">
                  <a:extLst>
                    <a:ext uri="{A12FA001-AC4F-418D-AE19-62706E023703}">
                      <ahyp:hlinkClr xmlns:ahyp="http://schemas.microsoft.com/office/drawing/2018/hyperlinkcolor" val="tx"/>
                    </a:ext>
                  </a:extLst>
                </a:hlinkClick>
              </a:rPr>
              <a:t>Manual de </a:t>
            </a:r>
            <a:r>
              <a:rPr lang="en-US" sz="1200" b="0" i="0" u="sng" strike="noStrike" cap="none" dirty="0">
                <a:solidFill>
                  <a:srgbClr val="0067B9"/>
                </a:solidFill>
                <a:latin typeface="Arial"/>
                <a:ea typeface="Arial"/>
                <a:cs typeface="Arial"/>
                <a:sym typeface="Arial"/>
                <a:hlinkClick r:id="rId3">
                  <a:extLst>
                    <a:ext uri="{A12FA001-AC4F-418D-AE19-62706E023703}">
                      <ahyp:hlinkClr xmlns:ahyp="http://schemas.microsoft.com/office/drawing/2018/hyperlinkcolor" val="tx"/>
                    </a:ext>
                  </a:extLst>
                </a:hlinkClick>
              </a:rPr>
              <a:t>HRH</a:t>
            </a:r>
            <a:endParaRPr sz="1200" dirty="0">
              <a:solidFill>
                <a:srgbClr val="0067B9"/>
              </a:solidFill>
            </a:endParaRPr>
          </a:p>
          <a:p>
            <a:pPr marL="457200" marR="0" lvl="0" indent="-317500" algn="l" rtl="0">
              <a:lnSpc>
                <a:spcPct val="90000"/>
              </a:lnSpc>
              <a:spcBef>
                <a:spcPts val="1000"/>
              </a:spcBef>
              <a:spcAft>
                <a:spcPts val="0"/>
              </a:spcAft>
              <a:buClr>
                <a:schemeClr val="dk1"/>
              </a:buClr>
              <a:buSzPts val="1400"/>
              <a:buChar char="●"/>
            </a:pPr>
            <a:r>
              <a:rPr lang="en" sz="1200" b="1" dirty="0">
                <a:solidFill>
                  <a:schemeClr val="dk1"/>
                </a:solidFill>
              </a:rPr>
              <a:t>A partir do AF24, os indivíduos que apoiam primariamente o trabalho na comunidade e que estão ligados a uma unidade podem ser reportados como ligados à unidade.</a:t>
            </a:r>
            <a:r>
              <a:rPr lang="en" sz="1200" dirty="0">
                <a:solidFill>
                  <a:schemeClr val="dk1"/>
                </a:solidFill>
              </a:rPr>
              <a:t> </a:t>
            </a:r>
            <a:endParaRPr sz="1200" dirty="0">
              <a:solidFill>
                <a:schemeClr val="dk1"/>
              </a:solidFill>
            </a:endParaRPr>
          </a:p>
        </p:txBody>
      </p:sp>
      <p:pic>
        <p:nvPicPr>
          <p:cNvPr id="733" name="Google Shape;733;p37"/>
          <p:cNvPicPr preferRelativeResize="0"/>
          <p:nvPr/>
        </p:nvPicPr>
        <p:blipFill rotWithShape="1">
          <a:blip r:embed="rId4">
            <a:alphaModFix/>
          </a:blip>
          <a:srcRect l="39187" r="30711" b="42670"/>
          <a:stretch/>
        </p:blipFill>
        <p:spPr>
          <a:xfrm>
            <a:off x="813625" y="1297675"/>
            <a:ext cx="2752174" cy="2211501"/>
          </a:xfrm>
          <a:prstGeom prst="rect">
            <a:avLst/>
          </a:prstGeom>
          <a:noFill/>
          <a:ln w="9525" cap="flat" cmpd="sng">
            <a:solidFill>
              <a:schemeClr val="accent3"/>
            </a:solidFill>
            <a:prstDash val="solid"/>
            <a:round/>
            <a:headEnd type="none" w="sm" len="sm"/>
            <a:tailEnd type="none" w="sm" len="sm"/>
          </a:ln>
        </p:spPr>
      </p:pic>
      <p:sp>
        <p:nvSpPr>
          <p:cNvPr id="734" name="Google Shape;734;p37"/>
          <p:cNvSpPr txBox="1"/>
          <p:nvPr/>
        </p:nvSpPr>
        <p:spPr>
          <a:xfrm>
            <a:off x="765375" y="4008975"/>
            <a:ext cx="19218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Arial"/>
                <a:ea typeface="Arial"/>
                <a:cs typeface="Arial"/>
                <a:sym typeface="Arial"/>
              </a:rPr>
              <a:t>INALTERADO</a:t>
            </a:r>
            <a:endParaRPr sz="1300" b="0" i="0" u="none" strike="noStrike" cap="none">
              <a:solidFill>
                <a:schemeClr val="dk1"/>
              </a:solidFill>
              <a:latin typeface="Arial"/>
              <a:ea typeface="Arial"/>
              <a:cs typeface="Arial"/>
              <a:sym typeface="Arial"/>
            </a:endParaRPr>
          </a:p>
        </p:txBody>
      </p:sp>
      <p:sp>
        <p:nvSpPr>
          <p:cNvPr id="735" name="Google Shape;735;p37"/>
          <p:cNvSpPr txBox="1"/>
          <p:nvPr/>
        </p:nvSpPr>
        <p:spPr>
          <a:xfrm>
            <a:off x="765375" y="368087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9"/>
        <p:cNvGrpSpPr/>
        <p:nvPr/>
      </p:nvGrpSpPr>
      <p:grpSpPr>
        <a:xfrm>
          <a:off x="0" y="0"/>
          <a:ext cx="0" cy="0"/>
          <a:chOff x="0" y="0"/>
          <a:chExt cx="0" cy="0"/>
        </a:xfrm>
      </p:grpSpPr>
      <p:sp>
        <p:nvSpPr>
          <p:cNvPr id="740" name="Google Shape;740;p38"/>
          <p:cNvSpPr txBox="1">
            <a:spLocks noGrp="1"/>
          </p:cNvSpPr>
          <p:nvPr>
            <p:ph type="title"/>
          </p:nvPr>
        </p:nvSpPr>
        <p:spPr>
          <a:xfrm>
            <a:off x="159300" y="140225"/>
            <a:ext cx="89664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000" dirty="0">
                <a:solidFill>
                  <a:schemeClr val="dk2"/>
                </a:solidFill>
              </a:rPr>
              <a:t>Elemento de dados do modelo:</a:t>
            </a:r>
            <a:r>
              <a:rPr lang="en" sz="2000" i="1" dirty="0">
                <a:solidFill>
                  <a:schemeClr val="dk2"/>
                </a:solidFill>
              </a:rPr>
              <a:t>Trabalho em vários locais (equipa itinerante)</a:t>
            </a:r>
            <a:endParaRPr sz="2000" dirty="0">
              <a:solidFill>
                <a:schemeClr val="dk2"/>
              </a:solidFill>
            </a:endParaRPr>
          </a:p>
        </p:txBody>
      </p:sp>
      <p:sp>
        <p:nvSpPr>
          <p:cNvPr id="741" name="Google Shape;741;p38"/>
          <p:cNvSpPr txBox="1"/>
          <p:nvPr/>
        </p:nvSpPr>
        <p:spPr>
          <a:xfrm>
            <a:off x="3985525" y="581025"/>
            <a:ext cx="4997700" cy="3945665"/>
          </a:xfrm>
          <a:prstGeom prst="rect">
            <a:avLst/>
          </a:prstGeom>
          <a:noFill/>
          <a:ln>
            <a:noFill/>
          </a:ln>
        </p:spPr>
        <p:txBody>
          <a:bodyPr spcFirstLastPara="1" wrap="square" lIns="91425" tIns="91425" rIns="91425" bIns="91425" anchor="t" anchorCtr="0">
            <a:spAutoFit/>
          </a:bodyPr>
          <a:lstStyle/>
          <a:p>
            <a:pPr marL="342900" marR="0" lvl="0" indent="-323850" algn="l" rtl="0">
              <a:lnSpc>
                <a:spcPct val="90000"/>
              </a:lnSpc>
              <a:spcBef>
                <a:spcPts val="1000"/>
              </a:spcBef>
              <a:spcAft>
                <a:spcPts val="0"/>
              </a:spcAft>
              <a:buClr>
                <a:schemeClr val="dk1"/>
              </a:buClr>
              <a:buSzPts val="1500"/>
              <a:buFont typeface="Arial"/>
              <a:buChar char="●"/>
            </a:pPr>
            <a:r>
              <a:rPr lang="en" sz="1200" b="1" i="0" u="none" strike="noStrike" cap="none" dirty="0">
                <a:solidFill>
                  <a:schemeClr val="dk1"/>
                </a:solidFill>
                <a:latin typeface="Arial"/>
                <a:ea typeface="Arial"/>
                <a:cs typeface="Arial"/>
                <a:sym typeface="Arial"/>
              </a:rPr>
              <a:t>Definição de equipa itinerante:</a:t>
            </a:r>
            <a:r>
              <a:rPr lang="pt-BR" sz="1200" b="0" i="0" u="none" strike="noStrike" cap="none" dirty="0">
                <a:solidFill>
                  <a:schemeClr val="dk1"/>
                </a:solidFill>
                <a:latin typeface="Arial"/>
                <a:ea typeface="Arial"/>
                <a:cs typeface="Arial"/>
                <a:sym typeface="Arial"/>
              </a:rPr>
              <a:t>Trabalhador apoiado pelo PEPFAR que presta serviços em várias unidadesnuma base regular.</a:t>
            </a:r>
          </a:p>
          <a:p>
            <a:pPr marL="342900" marR="0" lvl="0" indent="-323850" algn="l" rtl="0">
              <a:lnSpc>
                <a:spcPct val="90000"/>
              </a:lnSpc>
              <a:spcBef>
                <a:spcPts val="1000"/>
              </a:spcBef>
              <a:spcAft>
                <a:spcPts val="0"/>
              </a:spcAft>
              <a:buClr>
                <a:schemeClr val="dk1"/>
              </a:buClr>
              <a:buSzPts val="1500"/>
              <a:buFont typeface="Arial"/>
              <a:buChar char="●"/>
            </a:pPr>
            <a:r>
              <a:rPr lang="en" sz="1200" b="0" i="0" u="none" strike="noStrike" cap="none" dirty="0">
                <a:solidFill>
                  <a:schemeClr val="dk1"/>
                </a:solidFill>
                <a:latin typeface="Arial"/>
                <a:ea typeface="Arial"/>
                <a:cs typeface="Arial"/>
                <a:sym typeface="Arial"/>
              </a:rPr>
              <a:t>Introduza sim/não para cada equipa individual:</a:t>
            </a:r>
            <a:endParaRPr sz="1200" b="0" i="0" u="none" strike="noStrike" cap="none" dirty="0">
              <a:solidFill>
                <a:schemeClr val="dk1"/>
              </a:solidFill>
              <a:latin typeface="Arial"/>
              <a:ea typeface="Arial"/>
              <a:cs typeface="Arial"/>
              <a:sym typeface="Arial"/>
            </a:endParaRPr>
          </a:p>
          <a:p>
            <a:pPr marL="914400" marR="0" lvl="1" indent="-323850" algn="l" rtl="0">
              <a:lnSpc>
                <a:spcPct val="90000"/>
              </a:lnSpc>
              <a:spcBef>
                <a:spcPts val="1000"/>
              </a:spcBef>
              <a:spcAft>
                <a:spcPts val="0"/>
              </a:spcAft>
              <a:buClr>
                <a:schemeClr val="dk1"/>
              </a:buClr>
              <a:buSzPts val="1500"/>
              <a:buFont typeface="Arial"/>
              <a:buChar char="○"/>
            </a:pPr>
            <a:r>
              <a:rPr lang="en" sz="1200" b="1" i="0" u="none" strike="noStrike" cap="none" dirty="0">
                <a:solidFill>
                  <a:schemeClr val="dk1"/>
                </a:solidFill>
                <a:latin typeface="Arial"/>
                <a:ea typeface="Arial"/>
                <a:cs typeface="Arial"/>
                <a:sym typeface="Arial"/>
              </a:rPr>
              <a:t>NÃO: </a:t>
            </a:r>
            <a:r>
              <a:rPr lang="pt-BR" sz="1200" b="0" i="0" u="none" strike="noStrike" cap="none" dirty="0">
                <a:solidFill>
                  <a:schemeClr val="dk1"/>
                </a:solidFill>
                <a:latin typeface="Arial"/>
                <a:ea typeface="Arial"/>
                <a:cs typeface="Arial"/>
                <a:sym typeface="Arial"/>
              </a:rPr>
              <a:t>Os trabalhadores individuais </a:t>
            </a:r>
            <a:r>
              <a:rPr lang="pt-BR" sz="1200" b="1" i="0" u="none" strike="noStrike" cap="none" dirty="0">
                <a:solidFill>
                  <a:schemeClr val="dk1"/>
                </a:solidFill>
                <a:latin typeface="Arial"/>
                <a:ea typeface="Arial"/>
                <a:cs typeface="Arial"/>
                <a:sym typeface="Arial"/>
              </a:rPr>
              <a:t>não</a:t>
            </a:r>
            <a:r>
              <a:rPr lang="pt-BR" sz="1200" b="0" i="0" u="none" strike="noStrike" cap="none" dirty="0">
                <a:solidFill>
                  <a:schemeClr val="dk1"/>
                </a:solidFill>
                <a:latin typeface="Arial"/>
                <a:ea typeface="Arial"/>
                <a:cs typeface="Arial"/>
                <a:sym typeface="Arial"/>
              </a:rPr>
              <a:t> prestam serviços em vários locais das instalações. Isto inclui os trabalhadores que ocasionalmente ou raramente prestam serviços em mais do que um local - uma vez que o trabalhador não presta serviços em mais do que um local numa base regular</a:t>
            </a:r>
            <a:endParaRPr sz="1200" b="0" i="0" u="none" strike="noStrike" cap="none" dirty="0">
              <a:solidFill>
                <a:schemeClr val="dk1"/>
              </a:solidFill>
              <a:latin typeface="Arial"/>
              <a:ea typeface="Arial"/>
              <a:cs typeface="Arial"/>
              <a:sym typeface="Arial"/>
            </a:endParaRPr>
          </a:p>
          <a:p>
            <a:pPr marL="914400" marR="0" lvl="1" indent="-323850" algn="l" rtl="0">
              <a:lnSpc>
                <a:spcPct val="90000"/>
              </a:lnSpc>
              <a:spcBef>
                <a:spcPts val="1000"/>
              </a:spcBef>
              <a:spcAft>
                <a:spcPts val="0"/>
              </a:spcAft>
              <a:buClr>
                <a:schemeClr val="dk1"/>
              </a:buClr>
              <a:buSzPts val="1500"/>
              <a:buFont typeface="Arial"/>
              <a:buChar char="○"/>
            </a:pPr>
            <a:r>
              <a:rPr lang="en" sz="1200" b="1" i="0" u="none" strike="noStrike" cap="none" dirty="0">
                <a:solidFill>
                  <a:schemeClr val="dk1"/>
                </a:solidFill>
                <a:latin typeface="Arial"/>
                <a:ea typeface="Arial"/>
                <a:cs typeface="Arial"/>
                <a:sym typeface="Arial"/>
              </a:rPr>
              <a:t>SIM: </a:t>
            </a:r>
            <a:r>
              <a:rPr lang="pt-BR" sz="1200" b="0" i="0" u="none" strike="noStrike" cap="none" dirty="0">
                <a:solidFill>
                  <a:schemeClr val="dk1"/>
                </a:solidFill>
                <a:latin typeface="Arial"/>
                <a:ea typeface="Arial"/>
                <a:cs typeface="Arial"/>
                <a:sym typeface="Arial"/>
              </a:rPr>
              <a:t>Cada membro do pessoal </a:t>
            </a:r>
            <a:r>
              <a:rPr lang="pt-BR" sz="1200" b="1" i="0" u="none" strike="noStrike" cap="none" dirty="0">
                <a:solidFill>
                  <a:schemeClr val="dk1"/>
                </a:solidFill>
                <a:latin typeface="Arial"/>
                <a:ea typeface="Arial"/>
                <a:cs typeface="Arial"/>
                <a:sym typeface="Arial"/>
              </a:rPr>
              <a:t>trabalha</a:t>
            </a:r>
            <a:r>
              <a:rPr lang="pt-BR" sz="1200" b="0" i="0" u="none" strike="noStrike" cap="none" dirty="0">
                <a:solidFill>
                  <a:schemeClr val="dk1"/>
                </a:solidFill>
                <a:latin typeface="Arial"/>
                <a:ea typeface="Arial"/>
                <a:cs typeface="Arial"/>
                <a:sym typeface="Arial"/>
              </a:rPr>
              <a:t> em várias instalações.</a:t>
            </a:r>
          </a:p>
          <a:p>
            <a:pPr marL="762000" lvl="1" indent="-171450">
              <a:lnSpc>
                <a:spcPct val="90000"/>
              </a:lnSpc>
              <a:spcBef>
                <a:spcPts val="1000"/>
              </a:spcBef>
              <a:buClr>
                <a:schemeClr val="dk1"/>
              </a:buClr>
              <a:buSzPts val="1500"/>
              <a:buFont typeface="Arial" panose="020B0604020202020204" pitchFamily="34" charset="0"/>
              <a:buChar char="•"/>
            </a:pPr>
            <a:r>
              <a:rPr lang="pt-BR" sz="1200" b="0" i="0" u="none" strike="noStrike" cap="none" dirty="0">
                <a:solidFill>
                  <a:schemeClr val="dk1"/>
                </a:solidFill>
                <a:latin typeface="Arial"/>
                <a:ea typeface="Arial"/>
                <a:cs typeface="Arial"/>
                <a:sym typeface="Arial"/>
              </a:rPr>
              <a:t>O pessoal itinerante </a:t>
            </a:r>
            <a:r>
              <a:rPr lang="pt-BR" sz="1200" b="1" i="0" u="none" strike="noStrike" cap="none" dirty="0">
                <a:solidFill>
                  <a:schemeClr val="dk1"/>
                </a:solidFill>
                <a:latin typeface="Arial"/>
                <a:ea typeface="Arial"/>
                <a:cs typeface="Arial"/>
                <a:sym typeface="Arial"/>
              </a:rPr>
              <a:t>só está associado </a:t>
            </a:r>
            <a:r>
              <a:rPr lang="pt-BR" sz="1200" b="0" i="0" u="none" strike="noStrike" cap="none" dirty="0">
                <a:solidFill>
                  <a:schemeClr val="dk1"/>
                </a:solidFill>
                <a:latin typeface="Arial"/>
                <a:ea typeface="Arial"/>
                <a:cs typeface="Arial"/>
                <a:sym typeface="Arial"/>
              </a:rPr>
              <a:t>a áreas programáticas a nível local e terá de ser comunicado a nível comunitário (ou seja, trabalhar em várias instalações numa comunidade)</a:t>
            </a:r>
          </a:p>
          <a:p>
            <a:pPr marL="762000" lvl="1" indent="-171450">
              <a:lnSpc>
                <a:spcPct val="90000"/>
              </a:lnSpc>
              <a:spcBef>
                <a:spcPts val="1000"/>
              </a:spcBef>
              <a:buClr>
                <a:schemeClr val="dk1"/>
              </a:buClr>
              <a:buSzPts val="1500"/>
              <a:buFont typeface="Arial" panose="020B0604020202020204" pitchFamily="34" charset="0"/>
              <a:buChar char="•"/>
            </a:pPr>
            <a:r>
              <a:rPr lang="pt-BR" sz="1200" b="0" i="0" u="none" strike="noStrike" cap="none" dirty="0">
                <a:solidFill>
                  <a:schemeClr val="dk1"/>
                </a:solidFill>
                <a:latin typeface="Arial"/>
                <a:ea typeface="Arial"/>
                <a:cs typeface="Arial"/>
                <a:sym typeface="Arial"/>
              </a:rPr>
              <a:t>Enfermeiro que presta regularmente serviços de cuidados e tratamento em vários estabelecimentos de saúde.</a:t>
            </a:r>
            <a:endParaRPr sz="1500" b="0" i="0" u="none" strike="noStrike" cap="none" dirty="0">
              <a:solidFill>
                <a:srgbClr val="000000"/>
              </a:solidFill>
              <a:latin typeface="Arial"/>
              <a:ea typeface="Arial"/>
              <a:cs typeface="Arial"/>
              <a:sym typeface="Arial"/>
            </a:endParaRPr>
          </a:p>
        </p:txBody>
      </p:sp>
      <p:sp>
        <p:nvSpPr>
          <p:cNvPr id="742" name="Google Shape;742;p3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58</a:t>
            </a:fld>
            <a:endParaRPr/>
          </a:p>
        </p:txBody>
      </p:sp>
      <p:pic>
        <p:nvPicPr>
          <p:cNvPr id="743" name="Google Shape;743;p38"/>
          <p:cNvPicPr preferRelativeResize="0"/>
          <p:nvPr/>
        </p:nvPicPr>
        <p:blipFill rotWithShape="1">
          <a:blip r:embed="rId3">
            <a:alphaModFix/>
          </a:blip>
          <a:srcRect l="34431" r="32062" b="23259"/>
          <a:stretch/>
        </p:blipFill>
        <p:spPr>
          <a:xfrm>
            <a:off x="452800" y="836350"/>
            <a:ext cx="3063475" cy="2960338"/>
          </a:xfrm>
          <a:prstGeom prst="rect">
            <a:avLst/>
          </a:prstGeom>
          <a:noFill/>
          <a:ln w="9525" cap="flat" cmpd="sng">
            <a:solidFill>
              <a:schemeClr val="accent3"/>
            </a:solidFill>
            <a:prstDash val="solid"/>
            <a:round/>
            <a:headEnd type="none" w="sm" len="sm"/>
            <a:tailEnd type="none" w="sm" len="sm"/>
          </a:ln>
        </p:spPr>
      </p:pic>
      <p:sp>
        <p:nvSpPr>
          <p:cNvPr id="744" name="Google Shape;744;p38"/>
          <p:cNvSpPr txBox="1"/>
          <p:nvPr/>
        </p:nvSpPr>
        <p:spPr>
          <a:xfrm>
            <a:off x="414200" y="4184875"/>
            <a:ext cx="16086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INALTERADO</a:t>
            </a:r>
            <a:endParaRPr sz="1300" b="0" i="0" u="none" strike="noStrike" cap="none">
              <a:solidFill>
                <a:srgbClr val="000000"/>
              </a:solidFill>
              <a:latin typeface="Arial"/>
              <a:ea typeface="Arial"/>
              <a:cs typeface="Arial"/>
              <a:sym typeface="Arial"/>
            </a:endParaRPr>
          </a:p>
        </p:txBody>
      </p:sp>
      <p:sp>
        <p:nvSpPr>
          <p:cNvPr id="745" name="Google Shape;745;p38"/>
          <p:cNvSpPr txBox="1"/>
          <p:nvPr/>
        </p:nvSpPr>
        <p:spPr>
          <a:xfrm>
            <a:off x="356300" y="385677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9"/>
        <p:cNvGrpSpPr/>
        <p:nvPr/>
      </p:nvGrpSpPr>
      <p:grpSpPr>
        <a:xfrm>
          <a:off x="0" y="0"/>
          <a:ext cx="0" cy="0"/>
          <a:chOff x="0" y="0"/>
          <a:chExt cx="0" cy="0"/>
        </a:xfrm>
      </p:grpSpPr>
      <p:sp>
        <p:nvSpPr>
          <p:cNvPr id="750" name="Google Shape;750;p40"/>
          <p:cNvSpPr txBox="1">
            <a:spLocks noGrp="1"/>
          </p:cNvSpPr>
          <p:nvPr>
            <p:ph type="title"/>
          </p:nvPr>
        </p:nvSpPr>
        <p:spPr>
          <a:xfrm>
            <a:off x="159300" y="368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2000" dirty="0">
                <a:solidFill>
                  <a:schemeClr val="dk2"/>
                </a:solidFill>
              </a:rPr>
              <a:t>Elemento de dados do modelo:</a:t>
            </a:r>
            <a:r>
              <a:rPr lang="en" sz="2000" i="1" dirty="0">
                <a:solidFill>
                  <a:srgbClr val="FF9900"/>
                </a:solidFill>
              </a:rPr>
              <a:t>Onde se baseia esta posição?</a:t>
            </a:r>
            <a:endParaRPr sz="2000" i="1" dirty="0">
              <a:solidFill>
                <a:srgbClr val="FF9900"/>
              </a:solidFill>
            </a:endParaRPr>
          </a:p>
          <a:p>
            <a:pPr marL="0" lvl="0" indent="0" algn="l" rtl="0">
              <a:lnSpc>
                <a:spcPct val="100000"/>
              </a:lnSpc>
              <a:spcBef>
                <a:spcPts val="0"/>
              </a:spcBef>
              <a:spcAft>
                <a:spcPts val="0"/>
              </a:spcAft>
              <a:buSzPts val="1400"/>
              <a:buNone/>
            </a:pPr>
            <a:r>
              <a:rPr lang="en" sz="2000" b="0" i="1" dirty="0">
                <a:solidFill>
                  <a:schemeClr val="dk1"/>
                </a:solidFill>
              </a:rPr>
              <a:t> </a:t>
            </a:r>
            <a:r>
              <a:rPr lang="en" sz="2000" b="0" dirty="0">
                <a:solidFill>
                  <a:schemeClr val="lt2"/>
                </a:solidFill>
              </a:rPr>
              <a:t>Substitui -</a:t>
            </a:r>
            <a:r>
              <a:rPr lang="en" sz="2000" b="0" i="1" dirty="0">
                <a:solidFill>
                  <a:schemeClr val="lt2"/>
                </a:solidFill>
                <a:sym typeface="Arial"/>
              </a:rPr>
              <a:t>Esta posição é baseada fora da UO?</a:t>
            </a:r>
            <a:endParaRPr sz="2000" b="0" i="1" dirty="0">
              <a:solidFill>
                <a:schemeClr val="lt2"/>
              </a:solidFill>
            </a:endParaRPr>
          </a:p>
        </p:txBody>
      </p:sp>
      <p:sp>
        <p:nvSpPr>
          <p:cNvPr id="751" name="Google Shape;751;p4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59</a:t>
            </a:fld>
            <a:endParaRPr/>
          </a:p>
        </p:txBody>
      </p:sp>
      <p:sp>
        <p:nvSpPr>
          <p:cNvPr id="752" name="Google Shape;752;p40"/>
          <p:cNvSpPr txBox="1"/>
          <p:nvPr/>
        </p:nvSpPr>
        <p:spPr>
          <a:xfrm>
            <a:off x="3827858" y="762243"/>
            <a:ext cx="5193300" cy="4080256"/>
          </a:xfrm>
          <a:prstGeom prst="rect">
            <a:avLst/>
          </a:prstGeom>
          <a:noFill/>
          <a:ln>
            <a:noFill/>
          </a:ln>
        </p:spPr>
        <p:txBody>
          <a:bodyPr spcFirstLastPara="1" wrap="square" lIns="0" tIns="0" rIns="0" bIns="0" anchor="t" anchorCtr="0">
            <a:noAutofit/>
          </a:bodyPr>
          <a:lstStyle/>
          <a:p>
            <a:pPr marL="342900" marR="0" lvl="0" indent="-317500" algn="l" rtl="0">
              <a:lnSpc>
                <a:spcPct val="90000"/>
              </a:lnSpc>
              <a:spcBef>
                <a:spcPts val="1000"/>
              </a:spcBef>
              <a:spcAft>
                <a:spcPts val="0"/>
              </a:spcAft>
              <a:buClr>
                <a:schemeClr val="dk1"/>
              </a:buClr>
              <a:buSzPts val="1400"/>
              <a:buFont typeface="Arial"/>
              <a:buChar char="●"/>
            </a:pPr>
            <a:r>
              <a:rPr lang="en" b="0" i="0" u="none" strike="noStrike" cap="none" dirty="0">
                <a:solidFill>
                  <a:schemeClr val="dk1"/>
                </a:solidFill>
                <a:latin typeface="Arial"/>
                <a:ea typeface="Arial"/>
                <a:cs typeface="Arial"/>
                <a:sym typeface="Arial"/>
              </a:rPr>
              <a:t>Indique se esta posição se baseia principalmente</a:t>
            </a:r>
            <a:endParaRPr b="0" i="0" u="none" strike="noStrike" cap="none" dirty="0">
              <a:solidFill>
                <a:schemeClr val="dk1"/>
              </a:solidFill>
              <a:latin typeface="Arial"/>
              <a:ea typeface="Arial"/>
              <a:cs typeface="Arial"/>
              <a:sym typeface="Arial"/>
            </a:endParaRPr>
          </a:p>
          <a:p>
            <a:pPr marL="914400" marR="0" lvl="1" indent="-317500" algn="l" rtl="0">
              <a:lnSpc>
                <a:spcPct val="90000"/>
              </a:lnSpc>
              <a:spcBef>
                <a:spcPts val="1000"/>
              </a:spcBef>
              <a:spcAft>
                <a:spcPts val="0"/>
              </a:spcAft>
              <a:buClr>
                <a:schemeClr val="dk1"/>
              </a:buClr>
              <a:buSzPts val="1400"/>
              <a:buFont typeface="Arial"/>
              <a:buChar char="○"/>
            </a:pPr>
            <a:r>
              <a:rPr lang="en" dirty="0">
                <a:solidFill>
                  <a:schemeClr val="dk1"/>
                </a:solidFill>
              </a:rPr>
              <a:t>F</a:t>
            </a:r>
            <a:r>
              <a:rPr lang="en" b="0" i="0" u="none" strike="noStrike" cap="none" dirty="0">
                <a:solidFill>
                  <a:schemeClr val="dk1"/>
                </a:solidFill>
                <a:latin typeface="Arial"/>
                <a:ea typeface="Arial"/>
                <a:cs typeface="Arial"/>
                <a:sym typeface="Arial"/>
              </a:rPr>
              <a:t>ora da unidade operacional (OU)</a:t>
            </a:r>
            <a:endParaRPr b="0" i="0" u="none" strike="noStrike" cap="none" dirty="0">
              <a:solidFill>
                <a:schemeClr val="dk1"/>
              </a:solidFill>
              <a:latin typeface="Arial"/>
              <a:ea typeface="Arial"/>
              <a:cs typeface="Arial"/>
              <a:sym typeface="Arial"/>
            </a:endParaRPr>
          </a:p>
          <a:p>
            <a:pPr marL="914400" marR="0" lvl="1" indent="-317500" algn="l" rtl="0">
              <a:lnSpc>
                <a:spcPct val="90000"/>
              </a:lnSpc>
              <a:spcBef>
                <a:spcPts val="1000"/>
              </a:spcBef>
              <a:spcAft>
                <a:spcPts val="0"/>
              </a:spcAft>
              <a:buClr>
                <a:schemeClr val="dk1"/>
              </a:buClr>
              <a:buSzPts val="1400"/>
              <a:buChar char="○"/>
            </a:pPr>
            <a:r>
              <a:rPr lang="en" dirty="0">
                <a:solidFill>
                  <a:schemeClr val="dk1"/>
                </a:solidFill>
              </a:rPr>
              <a:t>A nível nacional</a:t>
            </a:r>
            <a:endParaRPr dirty="0">
              <a:solidFill>
                <a:schemeClr val="dk1"/>
              </a:solidFill>
            </a:endParaRPr>
          </a:p>
          <a:p>
            <a:pPr marL="914400" marR="0" lvl="1" indent="-317500" algn="l" rtl="0">
              <a:lnSpc>
                <a:spcPct val="90000"/>
              </a:lnSpc>
              <a:spcBef>
                <a:spcPts val="1000"/>
              </a:spcBef>
              <a:spcAft>
                <a:spcPts val="0"/>
              </a:spcAft>
              <a:buClr>
                <a:schemeClr val="dk1"/>
              </a:buClr>
              <a:buSzPts val="1400"/>
              <a:buChar char="○"/>
            </a:pPr>
            <a:r>
              <a:rPr lang="en" dirty="0">
                <a:solidFill>
                  <a:schemeClr val="dk1"/>
                </a:solidFill>
              </a:rPr>
              <a:t>Ao nível subnacional</a:t>
            </a:r>
            <a:endParaRPr dirty="0">
              <a:solidFill>
                <a:schemeClr val="dk1"/>
              </a:solidFill>
            </a:endParaRPr>
          </a:p>
          <a:p>
            <a:pPr marL="342900" marR="0" lvl="0" indent="-292100" algn="l" rtl="0">
              <a:lnSpc>
                <a:spcPct val="90000"/>
              </a:lnSpc>
              <a:spcBef>
                <a:spcPts val="1000"/>
              </a:spcBef>
              <a:spcAft>
                <a:spcPts val="0"/>
              </a:spcAft>
              <a:buClr>
                <a:schemeClr val="dk1"/>
              </a:buClr>
              <a:buSzPts val="1000"/>
              <a:buFont typeface="Arial"/>
              <a:buChar char="●"/>
            </a:pPr>
            <a:r>
              <a:rPr lang="en" sz="1000" b="0" i="0" u="none" strike="noStrike" cap="none" dirty="0">
                <a:solidFill>
                  <a:schemeClr val="dk1"/>
                </a:solidFill>
                <a:latin typeface="Arial"/>
                <a:ea typeface="Arial"/>
                <a:cs typeface="Arial"/>
                <a:sym typeface="Arial"/>
              </a:rPr>
              <a:t>Quaisquer TRABALHADORES INTERNACIONAIS, como os funcionários sediados nos EUA que passam uma parte do seu tempo a apoiar o projeto/mecanismo, devem deixar todas as colunas da hierarquia geográfica em branco. Para programas regionais (não programas nacionais), selecione o país no SNU1 (Coluna N).</a:t>
            </a:r>
            <a:endParaRPr sz="1000" b="0" i="0" u="none" strike="noStrike" cap="none" dirty="0">
              <a:solidFill>
                <a:schemeClr val="dk1"/>
              </a:solidFill>
              <a:latin typeface="Arial"/>
              <a:ea typeface="Arial"/>
              <a:cs typeface="Arial"/>
              <a:sym typeface="Arial"/>
            </a:endParaRPr>
          </a:p>
          <a:p>
            <a:pPr marL="914400" marR="0" lvl="1" indent="-292100" algn="l" rtl="0">
              <a:lnSpc>
                <a:spcPct val="90000"/>
              </a:lnSpc>
              <a:spcBef>
                <a:spcPts val="1000"/>
              </a:spcBef>
              <a:spcAft>
                <a:spcPts val="0"/>
              </a:spcAft>
              <a:buClr>
                <a:schemeClr val="dk1"/>
              </a:buClr>
              <a:buSzPts val="1000"/>
              <a:buFont typeface="Arial"/>
              <a:buChar char="○"/>
            </a:pPr>
            <a:r>
              <a:rPr lang="en" sz="1000" b="0" i="0" u="none" strike="noStrike" cap="none" dirty="0">
                <a:solidFill>
                  <a:schemeClr val="dk1"/>
                </a:solidFill>
                <a:latin typeface="Arial"/>
                <a:ea typeface="Arial"/>
                <a:cs typeface="Arial"/>
                <a:sym typeface="Arial"/>
              </a:rPr>
              <a:t>Os colaboradores que trabalham numa posição baseada fora da UO devem selecionar o site acima ou a gestão do programa como a sua área de programa</a:t>
            </a:r>
            <a:endParaRPr sz="1000" b="0" i="0" u="none" strike="noStrike" cap="none" dirty="0">
              <a:solidFill>
                <a:schemeClr val="dk1"/>
              </a:solidFill>
              <a:latin typeface="Arial"/>
              <a:ea typeface="Arial"/>
              <a:cs typeface="Arial"/>
              <a:sym typeface="Arial"/>
            </a:endParaRPr>
          </a:p>
          <a:p>
            <a:pPr marL="914400" marR="0" lvl="1" indent="-292100" algn="l" rtl="0">
              <a:lnSpc>
                <a:spcPct val="90000"/>
              </a:lnSpc>
              <a:spcBef>
                <a:spcPts val="1000"/>
              </a:spcBef>
              <a:spcAft>
                <a:spcPts val="0"/>
              </a:spcAft>
              <a:buClr>
                <a:schemeClr val="dk1"/>
              </a:buClr>
              <a:buSzPts val="1000"/>
              <a:buFont typeface="Arial"/>
              <a:buChar char="○"/>
            </a:pPr>
            <a:r>
              <a:rPr lang="en" sz="1000" b="0" i="0" u="none" strike="noStrike" cap="none" dirty="0">
                <a:solidFill>
                  <a:schemeClr val="dk1"/>
                </a:solidFill>
                <a:latin typeface="Arial"/>
                <a:ea typeface="Arial"/>
                <a:cs typeface="Arial"/>
                <a:sym typeface="Arial"/>
              </a:rPr>
              <a:t>Ex. Um Assessor de M&amp;A sediado em Washington DC que presta assistência técnica a um projeto PEPFAR na África do Sul</a:t>
            </a:r>
            <a:endParaRPr sz="1000" b="0" i="0" u="none" strike="noStrike" cap="none" dirty="0">
              <a:solidFill>
                <a:schemeClr val="dk1"/>
              </a:solidFill>
              <a:latin typeface="Arial"/>
              <a:ea typeface="Arial"/>
              <a:cs typeface="Arial"/>
              <a:sym typeface="Arial"/>
            </a:endParaRPr>
          </a:p>
          <a:p>
            <a:pPr marL="457200" marR="0" lvl="0" indent="-292100" algn="l" rtl="0">
              <a:lnSpc>
                <a:spcPct val="90000"/>
              </a:lnSpc>
              <a:spcBef>
                <a:spcPts val="1000"/>
              </a:spcBef>
              <a:spcAft>
                <a:spcPts val="0"/>
              </a:spcAft>
              <a:buClr>
                <a:schemeClr val="dk1"/>
              </a:buClr>
              <a:buSzPts val="1000"/>
              <a:buChar char="●"/>
            </a:pPr>
            <a:r>
              <a:rPr lang="en" sz="1000" dirty="0">
                <a:solidFill>
                  <a:schemeClr val="dk1"/>
                </a:solidFill>
              </a:rPr>
              <a:t>O pessoal a nível nacional trabalha a nível nacional ou SNU, apoiando as actividades a nível nacional.</a:t>
            </a:r>
            <a:endParaRPr sz="1000" dirty="0">
              <a:solidFill>
                <a:schemeClr val="dk1"/>
              </a:solidFill>
            </a:endParaRPr>
          </a:p>
          <a:p>
            <a:pPr marL="914400" marR="0" lvl="1" indent="-292100" algn="l" rtl="0">
              <a:lnSpc>
                <a:spcPct val="90000"/>
              </a:lnSpc>
              <a:spcBef>
                <a:spcPts val="1000"/>
              </a:spcBef>
              <a:spcAft>
                <a:spcPts val="0"/>
              </a:spcAft>
              <a:buClr>
                <a:schemeClr val="dk1"/>
              </a:buClr>
              <a:buSzPts val="1000"/>
              <a:buChar char="○"/>
            </a:pPr>
            <a:r>
              <a:rPr lang="en" sz="1000" dirty="0">
                <a:solidFill>
                  <a:schemeClr val="dk1"/>
                </a:solidFill>
              </a:rPr>
              <a:t>Selecione o SNU1 onde é realizada a maior parte do trabalho (ex. o SNU onde se localiza a capital ou capital administrativa)</a:t>
            </a:r>
            <a:endParaRPr sz="1000" dirty="0">
              <a:solidFill>
                <a:schemeClr val="dk1"/>
              </a:solidFill>
            </a:endParaRPr>
          </a:p>
          <a:p>
            <a:pPr marL="914400" marR="0" lvl="1" indent="-292100" algn="l" rtl="0">
              <a:lnSpc>
                <a:spcPct val="90000"/>
              </a:lnSpc>
              <a:spcBef>
                <a:spcPts val="1000"/>
              </a:spcBef>
              <a:spcAft>
                <a:spcPts val="0"/>
              </a:spcAft>
              <a:buClr>
                <a:schemeClr val="dk1"/>
              </a:buClr>
              <a:buSzPts val="1000"/>
              <a:buChar char="○"/>
            </a:pPr>
            <a:r>
              <a:rPr lang="en" sz="1000" dirty="0">
                <a:solidFill>
                  <a:schemeClr val="dk1"/>
                </a:solidFill>
              </a:rPr>
              <a:t>Os trabalhadores de nível nacional não podem ser considerados funcionários de “nível local”. Deve estar acima do site ou PM.</a:t>
            </a:r>
            <a:endParaRPr sz="1000" dirty="0">
              <a:solidFill>
                <a:schemeClr val="dk1"/>
              </a:solidFill>
            </a:endParaRPr>
          </a:p>
          <a:p>
            <a:pPr marL="457200" marR="0" lvl="0" indent="-292100" algn="l" rtl="0">
              <a:lnSpc>
                <a:spcPct val="90000"/>
              </a:lnSpc>
              <a:spcBef>
                <a:spcPts val="1000"/>
              </a:spcBef>
              <a:spcAft>
                <a:spcPts val="0"/>
              </a:spcAft>
              <a:buClr>
                <a:schemeClr val="dk1"/>
              </a:buClr>
              <a:buSzPts val="1000"/>
              <a:buChar char="●"/>
            </a:pPr>
            <a:r>
              <a:rPr lang="en" sz="1000" dirty="0">
                <a:solidFill>
                  <a:schemeClr val="dk1"/>
                </a:solidFill>
              </a:rPr>
              <a:t>Nível Subnacional: Inclui funcionários da comunidade e das instalações</a:t>
            </a:r>
            <a:endParaRPr sz="1000" dirty="0">
              <a:solidFill>
                <a:schemeClr val="dk1"/>
              </a:solidFill>
            </a:endParaRPr>
          </a:p>
          <a:p>
            <a:pPr marL="0" marR="0" lvl="0" indent="0" algn="l" rtl="0">
              <a:lnSpc>
                <a:spcPct val="90000"/>
              </a:lnSpc>
              <a:spcBef>
                <a:spcPts val="1000"/>
              </a:spcBef>
              <a:spcAft>
                <a:spcPts val="0"/>
              </a:spcAft>
              <a:buClr>
                <a:srgbClr val="000000"/>
              </a:buClr>
              <a:buSzPts val="1500"/>
              <a:buFont typeface="Arial"/>
              <a:buNone/>
            </a:pPr>
            <a:endParaRPr sz="1500" dirty="0">
              <a:solidFill>
                <a:schemeClr val="dk1"/>
              </a:solidFill>
            </a:endParaRPr>
          </a:p>
          <a:p>
            <a:pPr marL="0" marR="0" lvl="0" indent="0" algn="l" rtl="0">
              <a:lnSpc>
                <a:spcPct val="90000"/>
              </a:lnSpc>
              <a:spcBef>
                <a:spcPts val="1000"/>
              </a:spcBef>
              <a:spcAft>
                <a:spcPts val="0"/>
              </a:spcAft>
              <a:buClr>
                <a:srgbClr val="000000"/>
              </a:buClr>
              <a:buSzPts val="1500"/>
              <a:buFont typeface="Arial"/>
              <a:buNone/>
            </a:pPr>
            <a:endParaRPr sz="1500" dirty="0">
              <a:solidFill>
                <a:schemeClr val="dk1"/>
              </a:solidFill>
            </a:endParaRPr>
          </a:p>
          <a:p>
            <a:pPr marL="0" marR="0" lvl="0" indent="0" algn="l" rtl="0">
              <a:lnSpc>
                <a:spcPct val="90000"/>
              </a:lnSpc>
              <a:spcBef>
                <a:spcPts val="1000"/>
              </a:spcBef>
              <a:spcAft>
                <a:spcPts val="0"/>
              </a:spcAft>
              <a:buClr>
                <a:srgbClr val="000000"/>
              </a:buClr>
              <a:buSzPts val="1500"/>
              <a:buFont typeface="Arial"/>
              <a:buNone/>
            </a:pPr>
            <a:endParaRPr sz="1500" b="0" i="0" u="none" strike="noStrike" cap="none" dirty="0">
              <a:solidFill>
                <a:schemeClr val="dk1"/>
              </a:solidFill>
              <a:latin typeface="Arial"/>
              <a:ea typeface="Arial"/>
              <a:cs typeface="Arial"/>
              <a:sym typeface="Arial"/>
            </a:endParaRPr>
          </a:p>
          <a:p>
            <a:pPr marL="342900" marR="0" lvl="0" indent="0" algn="l" rtl="0">
              <a:lnSpc>
                <a:spcPct val="90000"/>
              </a:lnSpc>
              <a:spcBef>
                <a:spcPts val="1000"/>
              </a:spcBef>
              <a:spcAft>
                <a:spcPts val="0"/>
              </a:spcAft>
              <a:buClr>
                <a:srgbClr val="000000"/>
              </a:buClr>
              <a:buSzPts val="1500"/>
              <a:buFont typeface="Arial"/>
              <a:buNone/>
            </a:pPr>
            <a:endParaRPr sz="1500" b="0" i="0" u="none" strike="noStrike" cap="none" dirty="0">
              <a:solidFill>
                <a:schemeClr val="dk1"/>
              </a:solidFill>
              <a:latin typeface="Arial"/>
              <a:ea typeface="Arial"/>
              <a:cs typeface="Arial"/>
              <a:sym typeface="Arial"/>
            </a:endParaRPr>
          </a:p>
        </p:txBody>
      </p:sp>
      <p:sp>
        <p:nvSpPr>
          <p:cNvPr id="753" name="Google Shape;753;p40"/>
          <p:cNvSpPr txBox="1"/>
          <p:nvPr/>
        </p:nvSpPr>
        <p:spPr>
          <a:xfrm>
            <a:off x="657975" y="4271725"/>
            <a:ext cx="17565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300" b="1">
                <a:solidFill>
                  <a:srgbClr val="E69138"/>
                </a:solidFill>
              </a:rPr>
              <a:t>EXPANDIDO</a:t>
            </a:r>
            <a:endParaRPr sz="800" b="0" i="0" u="none" strike="noStrike" cap="none">
              <a:solidFill>
                <a:schemeClr val="dk1"/>
              </a:solidFill>
              <a:latin typeface="Arial"/>
              <a:ea typeface="Arial"/>
              <a:cs typeface="Arial"/>
              <a:sym typeface="Arial"/>
            </a:endParaRPr>
          </a:p>
        </p:txBody>
      </p:sp>
      <p:sp>
        <p:nvSpPr>
          <p:cNvPr id="754" name="Google Shape;754;p40"/>
          <p:cNvSpPr txBox="1"/>
          <p:nvPr/>
        </p:nvSpPr>
        <p:spPr>
          <a:xfrm>
            <a:off x="657975" y="393485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pic>
        <p:nvPicPr>
          <p:cNvPr id="755" name="Google Shape;755;p40"/>
          <p:cNvPicPr preferRelativeResize="0"/>
          <p:nvPr/>
        </p:nvPicPr>
        <p:blipFill>
          <a:blip r:embed="rId3">
            <a:alphaModFix/>
          </a:blip>
          <a:stretch>
            <a:fillRect/>
          </a:stretch>
        </p:blipFill>
        <p:spPr>
          <a:xfrm>
            <a:off x="223175" y="1169700"/>
            <a:ext cx="3475549" cy="24217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04365D04-2873-4B5C-8ABE-41AAD2AEF16B}"/>
              </a:ext>
            </a:extLst>
          </p:cNvPr>
          <p:cNvPicPr>
            <a:picLocks noChangeAspect="1"/>
          </p:cNvPicPr>
          <p:nvPr/>
        </p:nvPicPr>
        <p:blipFill rotWithShape="1">
          <a:blip r:embed="rId2"/>
          <a:srcRect t="10568" r="3" b="3"/>
          <a:stretch/>
        </p:blipFill>
        <p:spPr>
          <a:xfrm>
            <a:off x="275357" y="202893"/>
            <a:ext cx="3526187" cy="4424766"/>
          </a:xfrm>
          <a:prstGeom prst="rect">
            <a:avLst/>
          </a:prstGeom>
        </p:spPr>
      </p:pic>
      <p:sp>
        <p:nvSpPr>
          <p:cNvPr id="3" name="Content Placeholder"/>
          <p:cNvSpPr>
            <a:spLocks noGrp="1"/>
          </p:cNvSpPr>
          <p:nvPr>
            <p:ph idx="1"/>
          </p:nvPr>
        </p:nvSpPr>
        <p:spPr>
          <a:xfrm>
            <a:off x="3801544" y="272290"/>
            <a:ext cx="4956039" cy="929351"/>
          </a:xfrm>
          <a:solidFill>
            <a:srgbClr val="C00000"/>
          </a:solidFill>
        </p:spPr>
        <p:txBody>
          <a:bodyPr spcFirstLastPara="1" vert="horz" wrap="square" lIns="0" tIns="34290" rIns="0" bIns="34290" rtlCol="0" anchor="t" anchorCtr="0">
            <a:normAutofit fontScale="25000" lnSpcReduction="20000"/>
          </a:bodyPr>
          <a:lstStyle/>
          <a:p>
            <a:pPr algn="ctr">
              <a:lnSpc>
                <a:spcPct val="100000"/>
              </a:lnSpc>
            </a:pPr>
            <a:r>
              <a:rPr lang="en-US" sz="10800" b="1" dirty="0">
                <a:solidFill>
                  <a:schemeClr val="bg1"/>
                </a:solidFill>
              </a:rPr>
              <a:t>VISITE </a:t>
            </a:r>
            <a:endParaRPr lang="en-US" sz="6750" b="1" dirty="0">
              <a:solidFill>
                <a:schemeClr val="bg1"/>
              </a:solidFill>
            </a:endParaRPr>
          </a:p>
          <a:p>
            <a:pPr algn="ctr">
              <a:lnSpc>
                <a:spcPct val="100000"/>
              </a:lnSpc>
            </a:pPr>
            <a:r>
              <a:rPr lang="en-US" sz="6750" b="1" dirty="0">
                <a:solidFill>
                  <a:schemeClr val="bg1"/>
                </a:solidFill>
                <a:hlinkClick r:id="rId3">
                  <a:extLst>
                    <a:ext uri="{A12FA001-AC4F-418D-AE19-62706E023703}">
                      <ahyp:hlinkClr xmlns:ahyp="http://schemas.microsoft.com/office/drawing/2018/hyperlinkcolor" val="tx"/>
                    </a:ext>
                  </a:extLst>
                </a:hlinkClick>
              </a:rPr>
              <a:t>www.intrahealth.org/asap-resources</a:t>
            </a:r>
            <a:br>
              <a:rPr lang="en-US" sz="1900" dirty="0">
                <a:solidFill>
                  <a:schemeClr val="bg1"/>
                </a:solidFill>
              </a:rPr>
            </a:br>
            <a:endParaRPr lang="en-US" sz="1900" dirty="0">
              <a:solidFill>
                <a:schemeClr val="bg1"/>
              </a:solidFill>
            </a:endParaRPr>
          </a:p>
        </p:txBody>
      </p:sp>
      <p:sp>
        <p:nvSpPr>
          <p:cNvPr id="5" name="Content Placeholder">
            <a:extLst>
              <a:ext uri="{FF2B5EF4-FFF2-40B4-BE49-F238E27FC236}">
                <a16:creationId xmlns:a16="http://schemas.microsoft.com/office/drawing/2014/main" id="{54C0AE5E-AD0A-44F9-82CA-F17B1E26B392}"/>
              </a:ext>
            </a:extLst>
          </p:cNvPr>
          <p:cNvSpPr txBox="1">
            <a:spLocks/>
          </p:cNvSpPr>
          <p:nvPr/>
        </p:nvSpPr>
        <p:spPr>
          <a:xfrm>
            <a:off x="4016189" y="1368297"/>
            <a:ext cx="4956039" cy="1825198"/>
          </a:xfrm>
          <a:prstGeom prst="rect">
            <a:avLst/>
          </a:prstGeom>
        </p:spPr>
        <p:txBody>
          <a:bodyPr vert="horz" lIns="0" tIns="34290" rIns="0" bIns="3429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pPr>
            <a:r>
              <a:rPr lang="pt-BR" sz="1900" dirty="0">
                <a:solidFill>
                  <a:schemeClr val="tx1"/>
                </a:solidFill>
                <a:latin typeface="Source Sans Pro" panose="020B0503030403020204" pitchFamily="34" charset="0"/>
              </a:rPr>
              <a:t>A USAID/ASAP transmitiu </a:t>
            </a:r>
            <a:r>
              <a:rPr lang="pt-BR" sz="1900" b="1" dirty="0">
                <a:solidFill>
                  <a:schemeClr val="tx1"/>
                </a:solidFill>
                <a:latin typeface="Source Sans Pro" panose="020B0503030403020204" pitchFamily="34" charset="0"/>
              </a:rPr>
              <a:t>117 webinars </a:t>
            </a:r>
            <a:r>
              <a:rPr lang="pt-BR" sz="1900" dirty="0">
                <a:solidFill>
                  <a:schemeClr val="tx1"/>
                </a:solidFill>
                <a:latin typeface="Source Sans Pro" panose="020B0503030403020204" pitchFamily="34" charset="0"/>
              </a:rPr>
              <a:t>para mais de </a:t>
            </a:r>
            <a:r>
              <a:rPr lang="pt-BR" sz="1900" b="1" dirty="0">
                <a:solidFill>
                  <a:schemeClr val="tx1"/>
                </a:solidFill>
                <a:latin typeface="Source Sans Pro" panose="020B0503030403020204" pitchFamily="34" charset="0"/>
              </a:rPr>
              <a:t>28.000 participantes </a:t>
            </a:r>
            <a:r>
              <a:rPr lang="pt-BR" sz="1900" dirty="0">
                <a:solidFill>
                  <a:schemeClr val="tx1"/>
                </a:solidFill>
                <a:latin typeface="Source Sans Pro" panose="020B0503030403020204" pitchFamily="34" charset="0"/>
              </a:rPr>
              <a:t>em </a:t>
            </a:r>
            <a:r>
              <a:rPr lang="pt-BR" sz="1900" b="1" dirty="0">
                <a:solidFill>
                  <a:schemeClr val="tx1"/>
                </a:solidFill>
                <a:latin typeface="Source Sans Pro" panose="020B0503030403020204" pitchFamily="34" charset="0"/>
              </a:rPr>
              <a:t>76 países</a:t>
            </a:r>
            <a:r>
              <a:rPr lang="pt-BR" sz="1900" dirty="0">
                <a:solidFill>
                  <a:schemeClr val="tx1"/>
                </a:solidFill>
                <a:latin typeface="Source Sans Pro" panose="020B0503030403020204" pitchFamily="34" charset="0"/>
              </a:rPr>
              <a:t>.</a:t>
            </a:r>
            <a:endParaRPr lang="en-US" sz="1900" b="1" dirty="0">
              <a:solidFill>
                <a:schemeClr val="tx1"/>
              </a:solidFill>
              <a:latin typeface="Source Sans Pro" panose="020B0503030403020204" pitchFamily="34" charset="0"/>
            </a:endParaRPr>
          </a:p>
        </p:txBody>
      </p:sp>
      <p:pic>
        <p:nvPicPr>
          <p:cNvPr id="2" name="Picture 1" descr="Graphical user interface, application&#10;&#10;Description automatically generated">
            <a:extLst>
              <a:ext uri="{FF2B5EF4-FFF2-40B4-BE49-F238E27FC236}">
                <a16:creationId xmlns:a16="http://schemas.microsoft.com/office/drawing/2014/main" id="{38669FFA-321C-229C-6CAC-BB3320B9E9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88187" y="2614821"/>
            <a:ext cx="2980457" cy="1941241"/>
          </a:xfrm>
          <a:prstGeom prst="rect">
            <a:avLst/>
          </a:prstGeom>
          <a:ln w="3175">
            <a:solidFill>
              <a:schemeClr val="tx1"/>
            </a:solidFill>
          </a:ln>
        </p:spPr>
      </p:pic>
      <p:sp>
        <p:nvSpPr>
          <p:cNvPr id="8" name="Rectangle 7">
            <a:extLst>
              <a:ext uri="{FF2B5EF4-FFF2-40B4-BE49-F238E27FC236}">
                <a16:creationId xmlns:a16="http://schemas.microsoft.com/office/drawing/2014/main" id="{23A8C54B-DFAF-E33D-2D60-C0DD45E90BE9}"/>
              </a:ext>
            </a:extLst>
          </p:cNvPr>
          <p:cNvSpPr/>
          <p:nvPr/>
        </p:nvSpPr>
        <p:spPr>
          <a:xfrm>
            <a:off x="275357" y="4342170"/>
            <a:ext cx="5658731" cy="598437"/>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46" algn="ctr"/>
            <a:r>
              <a:rPr lang="en-US" sz="2700" b="1" dirty="0">
                <a:solidFill>
                  <a:schemeClr val="bg1"/>
                </a:solidFill>
                <a:latin typeface="Source Sans Pro" panose="020B0503030403020204" pitchFamily="34" charset="0"/>
              </a:rPr>
              <a:t>DISPONÍVEL EM 3 LÍNGUAS</a:t>
            </a:r>
            <a:endParaRPr lang="en-US" sz="1800" b="1"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686715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9"/>
        <p:cNvGrpSpPr/>
        <p:nvPr/>
      </p:nvGrpSpPr>
      <p:grpSpPr>
        <a:xfrm>
          <a:off x="0" y="0"/>
          <a:ext cx="0" cy="0"/>
          <a:chOff x="0" y="0"/>
          <a:chExt cx="0" cy="0"/>
        </a:xfrm>
      </p:grpSpPr>
      <p:sp>
        <p:nvSpPr>
          <p:cNvPr id="760" name="Google Shape;760;p41"/>
          <p:cNvSpPr txBox="1">
            <a:spLocks noGrp="1"/>
          </p:cNvSpPr>
          <p:nvPr>
            <p:ph type="title"/>
          </p:nvPr>
        </p:nvSpPr>
        <p:spPr>
          <a:xfrm>
            <a:off x="164125" y="2575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Elemento de dados do modelo: </a:t>
            </a:r>
            <a:r>
              <a:rPr lang="en" i="1" dirty="0">
                <a:solidFill>
                  <a:schemeClr val="dk2"/>
                </a:solidFill>
              </a:rPr>
              <a:t>Hierarquia Geográfica DATIM</a:t>
            </a:r>
            <a:r>
              <a:rPr lang="en" b="0" i="1" dirty="0">
                <a:solidFill>
                  <a:schemeClr val="dk1"/>
                </a:solidFill>
                <a:latin typeface="Arial"/>
                <a:ea typeface="Arial"/>
                <a:cs typeface="Arial"/>
                <a:sym typeface="Arial"/>
              </a:rPr>
              <a:t> </a:t>
            </a:r>
            <a:endParaRPr b="0" dirty="0">
              <a:solidFill>
                <a:schemeClr val="dk1"/>
              </a:solidFill>
              <a:latin typeface="Arial"/>
              <a:ea typeface="Arial"/>
              <a:cs typeface="Arial"/>
              <a:sym typeface="Arial"/>
            </a:endParaRPr>
          </a:p>
        </p:txBody>
      </p:sp>
      <p:sp>
        <p:nvSpPr>
          <p:cNvPr id="761" name="Google Shape;761;p41"/>
          <p:cNvSpPr txBox="1">
            <a:spLocks noGrp="1"/>
          </p:cNvSpPr>
          <p:nvPr>
            <p:ph type="body" idx="1"/>
          </p:nvPr>
        </p:nvSpPr>
        <p:spPr>
          <a:xfrm>
            <a:off x="4146092" y="296693"/>
            <a:ext cx="4827300" cy="4469958"/>
          </a:xfrm>
          <a:prstGeom prst="rect">
            <a:avLst/>
          </a:prstGeom>
          <a:noFill/>
          <a:ln>
            <a:noFill/>
          </a:ln>
        </p:spPr>
        <p:txBody>
          <a:bodyPr spcFirstLastPara="1" wrap="square" lIns="91425" tIns="91425" rIns="91425" bIns="91425" anchor="t" anchorCtr="0">
            <a:noAutofit/>
          </a:bodyPr>
          <a:lstStyle/>
          <a:p>
            <a:r>
              <a:rPr lang="pt-BR" sz="1400" dirty="0">
                <a:solidFill>
                  <a:schemeClr val="tx1"/>
                </a:solidFill>
              </a:rPr>
              <a:t>Selecionar o componente da Hierarquia Geográfica do DATIM que corresponde ao local principal </a:t>
            </a:r>
            <a:r>
              <a:rPr lang="pt-BR" sz="1400" b="1" dirty="0">
                <a:solidFill>
                  <a:schemeClr val="tx1"/>
                </a:solidFill>
              </a:rPr>
              <a:t>onde o trabalho foi realizado.</a:t>
            </a:r>
          </a:p>
          <a:p>
            <a:endParaRPr lang="pt-BR" sz="1400" dirty="0">
              <a:solidFill>
                <a:schemeClr val="tx1"/>
              </a:solidFill>
            </a:endParaRPr>
          </a:p>
          <a:p>
            <a:r>
              <a:rPr lang="pt-BR" sz="1400" dirty="0">
                <a:solidFill>
                  <a:schemeClr val="tx1"/>
                </a:solidFill>
              </a:rPr>
              <a:t>Nos casos em que os indivíduos trabalham em vários locais, indique onde foi efectuada a maior parte do trabalho. Se o trabalho for dividido igualmente, escolha um.</a:t>
            </a:r>
          </a:p>
          <a:p>
            <a:pPr marL="127000" indent="0">
              <a:buNone/>
            </a:pPr>
            <a:endParaRPr lang="pt-BR" sz="1400" dirty="0">
              <a:solidFill>
                <a:schemeClr val="tx1"/>
              </a:solidFill>
            </a:endParaRPr>
          </a:p>
          <a:p>
            <a:r>
              <a:rPr lang="pt-BR" sz="1400" b="1" dirty="0">
                <a:solidFill>
                  <a:schemeClr val="tx1"/>
                </a:solidFill>
              </a:rPr>
              <a:t>Nota</a:t>
            </a:r>
            <a:r>
              <a:rPr lang="pt-BR" sz="1400" dirty="0">
                <a:solidFill>
                  <a:schemeClr val="tx1"/>
                </a:solidFill>
              </a:rPr>
              <a:t>: Deve preencher o modelo da maior área geográfica (coluna mais à esquerda) para a menor (veja os próximos slides para determinar como relatar cada tipo de pessoal)</a:t>
            </a:r>
          </a:p>
          <a:p>
            <a:r>
              <a:rPr lang="pt-BR" sz="1400" dirty="0">
                <a:solidFill>
                  <a:schemeClr val="tx1"/>
                </a:solidFill>
              </a:rPr>
              <a:t>Componentes de hierarquia em todos os modelos (existem três tipos de modelos (ver slides seguintes))</a:t>
            </a:r>
          </a:p>
          <a:p>
            <a:pPr lvl="1">
              <a:buFont typeface="Arial" panose="020B0604020202020204" pitchFamily="34" charset="0"/>
              <a:buChar char="•"/>
            </a:pPr>
            <a:r>
              <a:rPr lang="pt-BR" sz="1400" dirty="0">
                <a:solidFill>
                  <a:schemeClr val="tx1"/>
                </a:solidFill>
              </a:rPr>
              <a:t>UO (Apenas regional)</a:t>
            </a:r>
          </a:p>
          <a:p>
            <a:pPr lvl="1">
              <a:buFont typeface="Arial" panose="020B0604020202020204" pitchFamily="34" charset="0"/>
              <a:buChar char="•"/>
            </a:pPr>
            <a:r>
              <a:rPr lang="pt-BR" sz="1400" dirty="0">
                <a:solidFill>
                  <a:schemeClr val="tx1"/>
                </a:solidFill>
              </a:rPr>
              <a:t>SNU1</a:t>
            </a:r>
          </a:p>
          <a:p>
            <a:pPr lvl="1">
              <a:buFont typeface="Arial" panose="020B0604020202020204" pitchFamily="34" charset="0"/>
              <a:buChar char="•"/>
            </a:pPr>
            <a:r>
              <a:rPr lang="pt-BR" sz="1400" dirty="0">
                <a:solidFill>
                  <a:schemeClr val="tx1"/>
                </a:solidFill>
              </a:rPr>
              <a:t>PSNU</a:t>
            </a:r>
          </a:p>
          <a:p>
            <a:pPr lvl="1">
              <a:buFont typeface="Arial" panose="020B0604020202020204" pitchFamily="34" charset="0"/>
              <a:buChar char="•"/>
            </a:pPr>
            <a:r>
              <a:rPr lang="pt-BR" sz="1400" dirty="0">
                <a:solidFill>
                  <a:schemeClr val="tx1"/>
                </a:solidFill>
              </a:rPr>
              <a:t>Comunidade (apenas modelos selecionados)</a:t>
            </a:r>
          </a:p>
          <a:p>
            <a:pPr lvl="1">
              <a:buFont typeface="Arial" panose="020B0604020202020204" pitchFamily="34" charset="0"/>
              <a:buChar char="•"/>
            </a:pPr>
            <a:r>
              <a:rPr lang="pt-BR" sz="1400" dirty="0">
                <a:solidFill>
                  <a:schemeClr val="tx1"/>
                </a:solidFill>
              </a:rPr>
              <a:t>Facilidade</a:t>
            </a:r>
          </a:p>
        </p:txBody>
      </p:sp>
      <p:sp>
        <p:nvSpPr>
          <p:cNvPr id="762" name="Google Shape;762;p4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60</a:t>
            </a:fld>
            <a:endParaRPr/>
          </a:p>
        </p:txBody>
      </p:sp>
      <p:pic>
        <p:nvPicPr>
          <p:cNvPr id="763" name="Google Shape;763;p41"/>
          <p:cNvPicPr preferRelativeResize="0"/>
          <p:nvPr/>
        </p:nvPicPr>
        <p:blipFill rotWithShape="1">
          <a:blip r:embed="rId3">
            <a:alphaModFix/>
          </a:blip>
          <a:srcRect l="32806" r="15890" b="27899"/>
          <a:stretch/>
        </p:blipFill>
        <p:spPr>
          <a:xfrm>
            <a:off x="268850" y="1428598"/>
            <a:ext cx="3855852" cy="2286302"/>
          </a:xfrm>
          <a:prstGeom prst="rect">
            <a:avLst/>
          </a:prstGeom>
          <a:noFill/>
          <a:ln w="9525" cap="flat" cmpd="sng">
            <a:solidFill>
              <a:schemeClr val="accent3"/>
            </a:solidFill>
            <a:prstDash val="solid"/>
            <a:round/>
            <a:headEnd type="none" w="sm" len="sm"/>
            <a:tailEnd type="none" w="sm" len="sm"/>
          </a:ln>
        </p:spPr>
      </p:pic>
      <p:sp>
        <p:nvSpPr>
          <p:cNvPr id="764" name="Google Shape;764;p41"/>
          <p:cNvSpPr txBox="1"/>
          <p:nvPr/>
        </p:nvSpPr>
        <p:spPr>
          <a:xfrm>
            <a:off x="266750" y="4112875"/>
            <a:ext cx="15681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INALTERADO</a:t>
            </a:r>
            <a:endParaRPr sz="1300" b="0" i="0" u="none" strike="noStrike" cap="none">
              <a:solidFill>
                <a:srgbClr val="000000"/>
              </a:solidFill>
              <a:latin typeface="Arial"/>
              <a:ea typeface="Arial"/>
              <a:cs typeface="Arial"/>
              <a:sym typeface="Arial"/>
            </a:endParaRPr>
          </a:p>
        </p:txBody>
      </p:sp>
      <p:sp>
        <p:nvSpPr>
          <p:cNvPr id="765" name="Google Shape;765;p41"/>
          <p:cNvSpPr txBox="1"/>
          <p:nvPr/>
        </p:nvSpPr>
        <p:spPr>
          <a:xfrm>
            <a:off x="208850" y="378477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9"/>
        <p:cNvGrpSpPr/>
        <p:nvPr/>
      </p:nvGrpSpPr>
      <p:grpSpPr>
        <a:xfrm>
          <a:off x="0" y="0"/>
          <a:ext cx="0" cy="0"/>
          <a:chOff x="0" y="0"/>
          <a:chExt cx="0" cy="0"/>
        </a:xfrm>
      </p:grpSpPr>
      <p:sp>
        <p:nvSpPr>
          <p:cNvPr id="770" name="Google Shape;770;p42"/>
          <p:cNvSpPr txBox="1">
            <a:spLocks noGrp="1"/>
          </p:cNvSpPr>
          <p:nvPr>
            <p:ph type="title"/>
          </p:nvPr>
        </p:nvSpPr>
        <p:spPr>
          <a:xfrm>
            <a:off x="164125" y="2575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Elemento de dados do modelo: </a:t>
            </a:r>
            <a:r>
              <a:rPr lang="en" i="1" dirty="0">
                <a:solidFill>
                  <a:schemeClr val="dk2"/>
                </a:solidFill>
              </a:rPr>
              <a:t>Exemplo de Hierarquia DATIM - Malawi</a:t>
            </a:r>
            <a:endParaRPr dirty="0">
              <a:solidFill>
                <a:schemeClr val="dk2"/>
              </a:solidFill>
            </a:endParaRPr>
          </a:p>
        </p:txBody>
      </p:sp>
      <p:sp>
        <p:nvSpPr>
          <p:cNvPr id="771" name="Google Shape;771;p42"/>
          <p:cNvSpPr txBox="1">
            <a:spLocks noGrp="1"/>
          </p:cNvSpPr>
          <p:nvPr>
            <p:ph type="body" idx="1"/>
          </p:nvPr>
        </p:nvSpPr>
        <p:spPr>
          <a:xfrm>
            <a:off x="68675" y="830275"/>
            <a:ext cx="6006000" cy="414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1200" dirty="0">
                <a:solidFill>
                  <a:schemeClr val="dk1"/>
                </a:solidFill>
              </a:rPr>
              <a:t>Principais definições</a:t>
            </a:r>
            <a:endParaRPr sz="1200" dirty="0">
              <a:solidFill>
                <a:schemeClr val="dk1"/>
              </a:solidFill>
            </a:endParaRPr>
          </a:p>
          <a:p>
            <a:pPr marL="914400" lvl="0" indent="-323850" algn="l" rtl="0">
              <a:lnSpc>
                <a:spcPct val="100000"/>
              </a:lnSpc>
              <a:spcBef>
                <a:spcPts val="0"/>
              </a:spcBef>
              <a:spcAft>
                <a:spcPts val="0"/>
              </a:spcAft>
              <a:buClr>
                <a:schemeClr val="dk1"/>
              </a:buClr>
              <a:buSzPts val="1500"/>
              <a:buFont typeface="Arial"/>
              <a:buChar char="●"/>
            </a:pPr>
            <a:r>
              <a:rPr lang="en" sz="1200" b="1" dirty="0">
                <a:solidFill>
                  <a:schemeClr val="dk1"/>
                </a:solidFill>
              </a:rPr>
              <a:t>UO</a:t>
            </a:r>
            <a:r>
              <a:rPr lang="en" sz="1200" dirty="0">
                <a:solidFill>
                  <a:schemeClr val="dk1"/>
                </a:solidFill>
              </a:rPr>
              <a:t>- Unidade Operacional. Um país ou região.</a:t>
            </a:r>
            <a:endParaRPr sz="1200" dirty="0">
              <a:solidFill>
                <a:schemeClr val="dk1"/>
              </a:solidFill>
            </a:endParaRPr>
          </a:p>
          <a:p>
            <a:pPr marL="914400" lvl="0" indent="-323850" algn="l" rtl="0">
              <a:lnSpc>
                <a:spcPct val="100000"/>
              </a:lnSpc>
              <a:spcBef>
                <a:spcPts val="0"/>
              </a:spcBef>
              <a:spcAft>
                <a:spcPts val="0"/>
              </a:spcAft>
              <a:buClr>
                <a:schemeClr val="dk1"/>
              </a:buClr>
              <a:buSzPts val="1500"/>
              <a:buFont typeface="Arial"/>
              <a:buChar char="●"/>
            </a:pPr>
            <a:r>
              <a:rPr lang="en" sz="1200" b="1" dirty="0">
                <a:solidFill>
                  <a:schemeClr val="dk1"/>
                </a:solidFill>
              </a:rPr>
              <a:t>SNU</a:t>
            </a:r>
            <a:r>
              <a:rPr lang="en" sz="1200" dirty="0">
                <a:solidFill>
                  <a:schemeClr val="dk1"/>
                </a:solidFill>
              </a:rPr>
              <a:t>- Unidade Subnacional. Uma área geográfica mais pequena que a UO. (SNU1 é maior que SNU2, etc.)</a:t>
            </a:r>
            <a:endParaRPr sz="1200" dirty="0">
              <a:solidFill>
                <a:schemeClr val="dk1"/>
              </a:solidFill>
            </a:endParaRPr>
          </a:p>
          <a:p>
            <a:pPr marL="1371600" lvl="1" indent="-323850" algn="l" rtl="0">
              <a:lnSpc>
                <a:spcPct val="100000"/>
              </a:lnSpc>
              <a:spcBef>
                <a:spcPts val="0"/>
              </a:spcBef>
              <a:spcAft>
                <a:spcPts val="0"/>
              </a:spcAft>
              <a:buClr>
                <a:schemeClr val="dk1"/>
              </a:buClr>
              <a:buSzPts val="1500"/>
              <a:buFont typeface="Arial"/>
              <a:buChar char="○"/>
            </a:pPr>
            <a:r>
              <a:rPr lang="en" sz="1200" b="1" dirty="0">
                <a:solidFill>
                  <a:schemeClr val="dk1"/>
                </a:solidFill>
              </a:rPr>
              <a:t>PSNU</a:t>
            </a:r>
            <a:r>
              <a:rPr lang="en" sz="1200" dirty="0">
                <a:solidFill>
                  <a:schemeClr val="dk1"/>
                </a:solidFill>
              </a:rPr>
              <a:t>- SNU prioritário. A unidade/nível geográfico em que as metas do programa PEPFAR são definidas</a:t>
            </a:r>
            <a:endParaRPr sz="1200" dirty="0">
              <a:solidFill>
                <a:schemeClr val="dk1"/>
              </a:solidFill>
            </a:endParaRPr>
          </a:p>
          <a:p>
            <a:pPr marL="1371600" lvl="1" indent="-323850" algn="l" rtl="0">
              <a:lnSpc>
                <a:spcPct val="100000"/>
              </a:lnSpc>
              <a:spcBef>
                <a:spcPts val="0"/>
              </a:spcBef>
              <a:spcAft>
                <a:spcPts val="0"/>
              </a:spcAft>
              <a:buClr>
                <a:schemeClr val="dk1"/>
              </a:buClr>
              <a:buSzPts val="1500"/>
              <a:buFont typeface="Arial"/>
              <a:buChar char="○"/>
            </a:pPr>
            <a:r>
              <a:rPr lang="en" sz="1200" b="1" dirty="0">
                <a:solidFill>
                  <a:schemeClr val="dk1"/>
                </a:solidFill>
              </a:rPr>
              <a:t>Comunidade</a:t>
            </a:r>
            <a:r>
              <a:rPr lang="en" sz="1200" dirty="0">
                <a:solidFill>
                  <a:schemeClr val="dk1"/>
                </a:solidFill>
              </a:rPr>
              <a:t>- Uma área/unidade geográfica superior ao nível da instalação, por vezes equivalente ao PSNU</a:t>
            </a:r>
            <a:endParaRPr sz="1200" dirty="0">
              <a:solidFill>
                <a:schemeClr val="dk1"/>
              </a:solidFill>
            </a:endParaRPr>
          </a:p>
          <a:p>
            <a:pPr marL="1371600" lvl="1" indent="-323850" algn="l" rtl="0">
              <a:lnSpc>
                <a:spcPct val="100000"/>
              </a:lnSpc>
              <a:spcBef>
                <a:spcPts val="0"/>
              </a:spcBef>
              <a:spcAft>
                <a:spcPts val="0"/>
              </a:spcAft>
              <a:buClr>
                <a:schemeClr val="dk1"/>
              </a:buClr>
              <a:buSzPts val="1500"/>
              <a:buFont typeface="Arial"/>
              <a:buChar char="○"/>
            </a:pPr>
            <a:r>
              <a:rPr lang="en" sz="1200" b="1" dirty="0">
                <a:solidFill>
                  <a:schemeClr val="dk1"/>
                </a:solidFill>
              </a:rPr>
              <a:t>Instalação</a:t>
            </a:r>
            <a:r>
              <a:rPr lang="en" sz="1200" dirty="0">
                <a:solidFill>
                  <a:schemeClr val="dk1"/>
                </a:solidFill>
              </a:rPr>
              <a:t>- SNU mais baixo na hierarquia DATIM</a:t>
            </a:r>
            <a:endParaRPr sz="1200" dirty="0">
              <a:solidFill>
                <a:schemeClr val="dk1"/>
              </a:solidFill>
            </a:endParaRPr>
          </a:p>
        </p:txBody>
      </p:sp>
      <p:sp>
        <p:nvSpPr>
          <p:cNvPr id="772" name="Google Shape;772;p4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61</a:t>
            </a:fld>
            <a:endParaRPr/>
          </a:p>
        </p:txBody>
      </p:sp>
      <p:sp>
        <p:nvSpPr>
          <p:cNvPr id="773" name="Google Shape;773;p42"/>
          <p:cNvSpPr/>
          <p:nvPr/>
        </p:nvSpPr>
        <p:spPr>
          <a:xfrm>
            <a:off x="6212975" y="1230850"/>
            <a:ext cx="1644300" cy="410400"/>
          </a:xfrm>
          <a:prstGeom prst="roundRect">
            <a:avLst>
              <a:gd name="adj" fmla="val 16667"/>
            </a:avLst>
          </a:prstGeom>
          <a:solidFill>
            <a:srgbClr val="88888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UO</a:t>
            </a:r>
            <a:endParaRPr sz="1400" b="1" i="0" u="none" strike="noStrike" cap="none">
              <a:solidFill>
                <a:schemeClr val="lt1"/>
              </a:solidFill>
              <a:latin typeface="Arial"/>
              <a:ea typeface="Arial"/>
              <a:cs typeface="Arial"/>
              <a:sym typeface="Arial"/>
            </a:endParaRPr>
          </a:p>
        </p:txBody>
      </p:sp>
      <p:sp>
        <p:nvSpPr>
          <p:cNvPr id="774" name="Google Shape;774;p42"/>
          <p:cNvSpPr/>
          <p:nvPr/>
        </p:nvSpPr>
        <p:spPr>
          <a:xfrm>
            <a:off x="6212975" y="1777450"/>
            <a:ext cx="1461600" cy="410400"/>
          </a:xfrm>
          <a:prstGeom prst="roundRect">
            <a:avLst>
              <a:gd name="adj" fmla="val 16667"/>
            </a:avLst>
          </a:prstGeom>
          <a:solidFill>
            <a:srgbClr val="88888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SNU1</a:t>
            </a:r>
            <a:endParaRPr sz="1400" b="1" i="0" u="none" strike="noStrike" cap="none">
              <a:solidFill>
                <a:schemeClr val="lt1"/>
              </a:solidFill>
              <a:latin typeface="Arial"/>
              <a:ea typeface="Arial"/>
              <a:cs typeface="Arial"/>
              <a:sym typeface="Arial"/>
            </a:endParaRPr>
          </a:p>
        </p:txBody>
      </p:sp>
      <p:sp>
        <p:nvSpPr>
          <p:cNvPr id="775" name="Google Shape;775;p42"/>
          <p:cNvSpPr/>
          <p:nvPr/>
        </p:nvSpPr>
        <p:spPr>
          <a:xfrm>
            <a:off x="6212975" y="2334250"/>
            <a:ext cx="1307700" cy="410400"/>
          </a:xfrm>
          <a:prstGeom prst="roundRect">
            <a:avLst>
              <a:gd name="adj" fmla="val 16667"/>
            </a:avLst>
          </a:prstGeom>
          <a:solidFill>
            <a:srgbClr val="88888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SNU2</a:t>
            </a:r>
            <a:endParaRPr sz="1400" b="1" i="0" u="none" strike="noStrike" cap="none">
              <a:solidFill>
                <a:schemeClr val="lt1"/>
              </a:solidFill>
              <a:latin typeface="Arial"/>
              <a:ea typeface="Arial"/>
              <a:cs typeface="Arial"/>
              <a:sym typeface="Arial"/>
            </a:endParaRPr>
          </a:p>
        </p:txBody>
      </p:sp>
      <p:sp>
        <p:nvSpPr>
          <p:cNvPr id="776" name="Google Shape;776;p42"/>
          <p:cNvSpPr/>
          <p:nvPr/>
        </p:nvSpPr>
        <p:spPr>
          <a:xfrm>
            <a:off x="6212975" y="2891050"/>
            <a:ext cx="1156200" cy="410400"/>
          </a:xfrm>
          <a:prstGeom prst="roundRect">
            <a:avLst>
              <a:gd name="adj" fmla="val 16667"/>
            </a:avLst>
          </a:prstGeom>
          <a:solidFill>
            <a:srgbClr val="88888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SNU3</a:t>
            </a:r>
            <a:endParaRPr sz="1400" b="1" i="0" u="none" strike="noStrike" cap="none">
              <a:solidFill>
                <a:schemeClr val="lt1"/>
              </a:solidFill>
              <a:latin typeface="Arial"/>
              <a:ea typeface="Arial"/>
              <a:cs typeface="Arial"/>
              <a:sym typeface="Arial"/>
            </a:endParaRPr>
          </a:p>
        </p:txBody>
      </p:sp>
      <p:sp>
        <p:nvSpPr>
          <p:cNvPr id="777" name="Google Shape;777;p42"/>
          <p:cNvSpPr txBox="1"/>
          <p:nvPr/>
        </p:nvSpPr>
        <p:spPr>
          <a:xfrm>
            <a:off x="7863700" y="1235950"/>
            <a:ext cx="880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-Malauí</a:t>
            </a:r>
            <a:endParaRPr sz="1400" b="0" i="0" u="none" strike="noStrike" cap="none">
              <a:solidFill>
                <a:srgbClr val="000000"/>
              </a:solidFill>
              <a:latin typeface="Arial"/>
              <a:ea typeface="Arial"/>
              <a:cs typeface="Arial"/>
              <a:sym typeface="Arial"/>
            </a:endParaRPr>
          </a:p>
        </p:txBody>
      </p:sp>
      <p:sp>
        <p:nvSpPr>
          <p:cNvPr id="778" name="Google Shape;778;p42"/>
          <p:cNvSpPr txBox="1"/>
          <p:nvPr/>
        </p:nvSpPr>
        <p:spPr>
          <a:xfrm>
            <a:off x="7369175" y="2891050"/>
            <a:ext cx="16443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-PSNU/Comunidade</a:t>
            </a:r>
            <a:endParaRPr sz="1300" b="0" i="0" u="none" strike="noStrike" cap="none">
              <a:solidFill>
                <a:srgbClr val="000000"/>
              </a:solidFill>
              <a:latin typeface="Arial"/>
              <a:ea typeface="Arial"/>
              <a:cs typeface="Arial"/>
              <a:sym typeface="Arial"/>
            </a:endParaRPr>
          </a:p>
        </p:txBody>
      </p:sp>
      <p:sp>
        <p:nvSpPr>
          <p:cNvPr id="779" name="Google Shape;779;p42"/>
          <p:cNvSpPr txBox="1"/>
          <p:nvPr/>
        </p:nvSpPr>
        <p:spPr>
          <a:xfrm>
            <a:off x="7219175" y="3447850"/>
            <a:ext cx="1042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-Instalação</a:t>
            </a:r>
            <a:endParaRPr sz="1400" b="0" i="0" u="none" strike="noStrike" cap="none">
              <a:solidFill>
                <a:srgbClr val="000000"/>
              </a:solidFill>
              <a:latin typeface="Arial"/>
              <a:ea typeface="Arial"/>
              <a:cs typeface="Arial"/>
              <a:sym typeface="Arial"/>
            </a:endParaRPr>
          </a:p>
        </p:txBody>
      </p:sp>
      <p:pic>
        <p:nvPicPr>
          <p:cNvPr id="780" name="Google Shape;780;p42"/>
          <p:cNvPicPr preferRelativeResize="0"/>
          <p:nvPr/>
        </p:nvPicPr>
        <p:blipFill rotWithShape="1">
          <a:blip r:embed="rId3">
            <a:alphaModFix/>
          </a:blip>
          <a:srcRect/>
          <a:stretch/>
        </p:blipFill>
        <p:spPr>
          <a:xfrm>
            <a:off x="227525" y="3094575"/>
            <a:ext cx="4971001" cy="1745050"/>
          </a:xfrm>
          <a:prstGeom prst="rect">
            <a:avLst/>
          </a:prstGeom>
          <a:noFill/>
          <a:ln>
            <a:noFill/>
          </a:ln>
        </p:spPr>
      </p:pic>
      <p:sp>
        <p:nvSpPr>
          <p:cNvPr id="781" name="Google Shape;781;p42"/>
          <p:cNvSpPr/>
          <p:nvPr/>
        </p:nvSpPr>
        <p:spPr>
          <a:xfrm>
            <a:off x="6212975" y="3447850"/>
            <a:ext cx="1006200" cy="410400"/>
          </a:xfrm>
          <a:prstGeom prst="roundRect">
            <a:avLst>
              <a:gd name="adj" fmla="val 16667"/>
            </a:avLst>
          </a:prstGeom>
          <a:solidFill>
            <a:srgbClr val="88888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SNU4</a:t>
            </a:r>
            <a:endParaRPr sz="1400" b="1" i="0" u="none" strike="noStrike" cap="none">
              <a:solidFill>
                <a:schemeClr val="lt1"/>
              </a:solidFill>
              <a:latin typeface="Arial"/>
              <a:ea typeface="Arial"/>
              <a:cs typeface="Arial"/>
              <a:sym typeface="Arial"/>
            </a:endParaRPr>
          </a:p>
        </p:txBody>
      </p:sp>
      <p:sp>
        <p:nvSpPr>
          <p:cNvPr id="782" name="Google Shape;782;p42"/>
          <p:cNvSpPr txBox="1"/>
          <p:nvPr/>
        </p:nvSpPr>
        <p:spPr>
          <a:xfrm>
            <a:off x="479974" y="3291250"/>
            <a:ext cx="4521683" cy="784800"/>
          </a:xfrm>
          <a:prstGeom prst="rect">
            <a:avLst/>
          </a:prstGeom>
          <a:solidFill>
            <a:srgbClr val="888888"/>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300" b="0" i="0" u="none" strike="noStrike" cap="none" dirty="0">
                <a:solidFill>
                  <a:schemeClr val="lt1"/>
                </a:solidFill>
                <a:latin typeface="Arial"/>
                <a:ea typeface="Arial"/>
                <a:cs typeface="Arial"/>
                <a:sym typeface="Arial"/>
              </a:rPr>
              <a:t>As colunas do modelo estão rotuladas com as designações PSNU, Comunidade e Instalação (exceto para os modelos regionais)</a:t>
            </a:r>
            <a:endParaRPr sz="1300" b="0"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4"/>
                                        </p:tgtEl>
                                        <p:attrNameLst>
                                          <p:attrName>style.visibility</p:attrName>
                                        </p:attrNameLst>
                                      </p:cBhvr>
                                      <p:to>
                                        <p:strVal val="visible"/>
                                      </p:to>
                                    </p:set>
                                    <p:animEffect transition="in" filter="fade">
                                      <p:cBhvr>
                                        <p:cTn id="7" dur="1000"/>
                                        <p:tgtEl>
                                          <p:spTgt spid="774"/>
                                        </p:tgtEl>
                                      </p:cBhvr>
                                    </p:animEffect>
                                  </p:childTnLst>
                                </p:cTn>
                              </p:par>
                              <p:par>
                                <p:cTn id="8" presetID="10" presetClass="entr" presetSubtype="0" fill="hold" nodeType="withEffect">
                                  <p:stCondLst>
                                    <p:cond delay="0"/>
                                  </p:stCondLst>
                                  <p:childTnLst>
                                    <p:set>
                                      <p:cBhvr>
                                        <p:cTn id="9" dur="1" fill="hold">
                                          <p:stCondLst>
                                            <p:cond delay="0"/>
                                          </p:stCondLst>
                                        </p:cTn>
                                        <p:tgtEl>
                                          <p:spTgt spid="775"/>
                                        </p:tgtEl>
                                        <p:attrNameLst>
                                          <p:attrName>style.visibility</p:attrName>
                                        </p:attrNameLst>
                                      </p:cBhvr>
                                      <p:to>
                                        <p:strVal val="visible"/>
                                      </p:to>
                                    </p:set>
                                    <p:animEffect transition="in" filter="fade">
                                      <p:cBhvr>
                                        <p:cTn id="10" dur="1000"/>
                                        <p:tgtEl>
                                          <p:spTgt spid="775"/>
                                        </p:tgtEl>
                                      </p:cBhvr>
                                    </p:animEffect>
                                  </p:childTnLst>
                                </p:cTn>
                              </p:par>
                              <p:par>
                                <p:cTn id="11" presetID="10" presetClass="entr" presetSubtype="0" fill="hold" nodeType="withEffect">
                                  <p:stCondLst>
                                    <p:cond delay="0"/>
                                  </p:stCondLst>
                                  <p:childTnLst>
                                    <p:set>
                                      <p:cBhvr>
                                        <p:cTn id="12" dur="1" fill="hold">
                                          <p:stCondLst>
                                            <p:cond delay="0"/>
                                          </p:stCondLst>
                                        </p:cTn>
                                        <p:tgtEl>
                                          <p:spTgt spid="776"/>
                                        </p:tgtEl>
                                        <p:attrNameLst>
                                          <p:attrName>style.visibility</p:attrName>
                                        </p:attrNameLst>
                                      </p:cBhvr>
                                      <p:to>
                                        <p:strVal val="visible"/>
                                      </p:to>
                                    </p:set>
                                    <p:animEffect transition="in" filter="fade">
                                      <p:cBhvr>
                                        <p:cTn id="13" dur="1000"/>
                                        <p:tgtEl>
                                          <p:spTgt spid="776"/>
                                        </p:tgtEl>
                                      </p:cBhvr>
                                    </p:animEffect>
                                  </p:childTnLst>
                                </p:cTn>
                              </p:par>
                              <p:par>
                                <p:cTn id="14" presetID="10" presetClass="entr" presetSubtype="0" fill="hold" nodeType="withEffect">
                                  <p:stCondLst>
                                    <p:cond delay="0"/>
                                  </p:stCondLst>
                                  <p:childTnLst>
                                    <p:set>
                                      <p:cBhvr>
                                        <p:cTn id="15" dur="1" fill="hold">
                                          <p:stCondLst>
                                            <p:cond delay="0"/>
                                          </p:stCondLst>
                                        </p:cTn>
                                        <p:tgtEl>
                                          <p:spTgt spid="773"/>
                                        </p:tgtEl>
                                        <p:attrNameLst>
                                          <p:attrName>style.visibility</p:attrName>
                                        </p:attrNameLst>
                                      </p:cBhvr>
                                      <p:to>
                                        <p:strVal val="visible"/>
                                      </p:to>
                                    </p:set>
                                    <p:animEffect transition="in" filter="fade">
                                      <p:cBhvr>
                                        <p:cTn id="16" dur="1000"/>
                                        <p:tgtEl>
                                          <p:spTgt spid="773"/>
                                        </p:tgtEl>
                                      </p:cBhvr>
                                    </p:animEffect>
                                  </p:childTnLst>
                                </p:cTn>
                              </p:par>
                              <p:par>
                                <p:cTn id="17" presetID="10" presetClass="entr" presetSubtype="0" fill="hold" nodeType="withEffect">
                                  <p:stCondLst>
                                    <p:cond delay="0"/>
                                  </p:stCondLst>
                                  <p:childTnLst>
                                    <p:set>
                                      <p:cBhvr>
                                        <p:cTn id="18" dur="1" fill="hold">
                                          <p:stCondLst>
                                            <p:cond delay="0"/>
                                          </p:stCondLst>
                                        </p:cTn>
                                        <p:tgtEl>
                                          <p:spTgt spid="781"/>
                                        </p:tgtEl>
                                        <p:attrNameLst>
                                          <p:attrName>style.visibility</p:attrName>
                                        </p:attrNameLst>
                                      </p:cBhvr>
                                      <p:to>
                                        <p:strVal val="visible"/>
                                      </p:to>
                                    </p:set>
                                    <p:animEffect transition="in" filter="fade">
                                      <p:cBhvr>
                                        <p:cTn id="19" dur="1000"/>
                                        <p:tgtEl>
                                          <p:spTgt spid="78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77"/>
                                        </p:tgtEl>
                                        <p:attrNameLst>
                                          <p:attrName>style.visibility</p:attrName>
                                        </p:attrNameLst>
                                      </p:cBhvr>
                                      <p:to>
                                        <p:strVal val="visible"/>
                                      </p:to>
                                    </p:set>
                                    <p:animEffect transition="in" filter="fade">
                                      <p:cBhvr>
                                        <p:cTn id="24" dur="1000"/>
                                        <p:tgtEl>
                                          <p:spTgt spid="77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78"/>
                                        </p:tgtEl>
                                        <p:attrNameLst>
                                          <p:attrName>style.visibility</p:attrName>
                                        </p:attrNameLst>
                                      </p:cBhvr>
                                      <p:to>
                                        <p:strVal val="visible"/>
                                      </p:to>
                                    </p:set>
                                    <p:animEffect transition="in" filter="fade">
                                      <p:cBhvr>
                                        <p:cTn id="29" dur="1000"/>
                                        <p:tgtEl>
                                          <p:spTgt spid="77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79"/>
                                        </p:tgtEl>
                                        <p:attrNameLst>
                                          <p:attrName>style.visibility</p:attrName>
                                        </p:attrNameLst>
                                      </p:cBhvr>
                                      <p:to>
                                        <p:strVal val="visible"/>
                                      </p:to>
                                    </p:set>
                                    <p:animEffect transition="in" filter="fade">
                                      <p:cBhvr>
                                        <p:cTn id="34" dur="1000"/>
                                        <p:tgtEl>
                                          <p:spTgt spid="77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80"/>
                                        </p:tgtEl>
                                        <p:attrNameLst>
                                          <p:attrName>style.visibility</p:attrName>
                                        </p:attrNameLst>
                                      </p:cBhvr>
                                      <p:to>
                                        <p:strVal val="visible"/>
                                      </p:to>
                                    </p:set>
                                    <p:animEffect transition="in" filter="fade">
                                      <p:cBhvr>
                                        <p:cTn id="39" dur="1000"/>
                                        <p:tgtEl>
                                          <p:spTgt spid="78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82"/>
                                        </p:tgtEl>
                                        <p:attrNameLst>
                                          <p:attrName>style.visibility</p:attrName>
                                        </p:attrNameLst>
                                      </p:cBhvr>
                                      <p:to>
                                        <p:strVal val="visible"/>
                                      </p:to>
                                    </p:set>
                                    <p:animEffect transition="in" filter="fade">
                                      <p:cBhvr>
                                        <p:cTn id="44" dur="1000"/>
                                        <p:tgtEl>
                                          <p:spTgt spid="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6"/>
        <p:cNvGrpSpPr/>
        <p:nvPr/>
      </p:nvGrpSpPr>
      <p:grpSpPr>
        <a:xfrm>
          <a:off x="0" y="0"/>
          <a:ext cx="0" cy="0"/>
          <a:chOff x="0" y="0"/>
          <a:chExt cx="0" cy="0"/>
        </a:xfrm>
      </p:grpSpPr>
      <p:sp>
        <p:nvSpPr>
          <p:cNvPr id="787" name="Google Shape;787;p43"/>
          <p:cNvSpPr txBox="1">
            <a:spLocks noGrp="1"/>
          </p:cNvSpPr>
          <p:nvPr>
            <p:ph type="title"/>
          </p:nvPr>
        </p:nvSpPr>
        <p:spPr>
          <a:xfrm>
            <a:off x="164125" y="133875"/>
            <a:ext cx="8520600" cy="60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Elemento de dados do modelo:</a:t>
            </a:r>
            <a:r>
              <a:rPr lang="en" i="1">
                <a:solidFill>
                  <a:schemeClr val="dk2"/>
                </a:solidFill>
              </a:rPr>
              <a:t>Hierarquia DATIM</a:t>
            </a:r>
            <a:endParaRPr>
              <a:solidFill>
                <a:schemeClr val="dk2"/>
              </a:solidFill>
            </a:endParaRPr>
          </a:p>
        </p:txBody>
      </p:sp>
      <p:sp>
        <p:nvSpPr>
          <p:cNvPr id="788" name="Google Shape;788;p4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62</a:t>
            </a:fld>
            <a:endParaRPr/>
          </a:p>
        </p:txBody>
      </p:sp>
      <p:sp>
        <p:nvSpPr>
          <p:cNvPr id="789" name="Google Shape;789;p43"/>
          <p:cNvSpPr txBox="1">
            <a:spLocks noGrp="1"/>
          </p:cNvSpPr>
          <p:nvPr>
            <p:ph type="body" idx="1"/>
          </p:nvPr>
        </p:nvSpPr>
        <p:spPr>
          <a:xfrm>
            <a:off x="271100" y="830275"/>
            <a:ext cx="5779500"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dirty="0">
                <a:solidFill>
                  <a:schemeClr val="dk1"/>
                </a:solidFill>
              </a:rPr>
              <a:t>Três são três tipos diferentes de modelos de recolha de dados de </a:t>
            </a:r>
            <a:r>
              <a:rPr lang="en-US" dirty="0">
                <a:solidFill>
                  <a:schemeClr val="dk1"/>
                </a:solidFill>
              </a:rPr>
              <a:t>HRH</a:t>
            </a:r>
            <a:r>
              <a:rPr lang="en" dirty="0">
                <a:solidFill>
                  <a:schemeClr val="dk1"/>
                </a:solidFill>
              </a:rPr>
              <a:t>:</a:t>
            </a:r>
            <a:endParaRPr dirty="0">
              <a:solidFill>
                <a:schemeClr val="dk1"/>
              </a:solidFill>
            </a:endParaRPr>
          </a:p>
        </p:txBody>
      </p:sp>
      <p:pic>
        <p:nvPicPr>
          <p:cNvPr id="790" name="Google Shape;790;p43"/>
          <p:cNvPicPr preferRelativeResize="0"/>
          <p:nvPr/>
        </p:nvPicPr>
        <p:blipFill rotWithShape="1">
          <a:blip r:embed="rId3">
            <a:alphaModFix/>
          </a:blip>
          <a:srcRect/>
          <a:stretch/>
        </p:blipFill>
        <p:spPr>
          <a:xfrm>
            <a:off x="2545625" y="2623122"/>
            <a:ext cx="2781225" cy="1016550"/>
          </a:xfrm>
          <a:prstGeom prst="rect">
            <a:avLst/>
          </a:prstGeom>
          <a:noFill/>
          <a:ln w="9525" cap="flat" cmpd="sng">
            <a:solidFill>
              <a:schemeClr val="accent3"/>
            </a:solidFill>
            <a:prstDash val="solid"/>
            <a:round/>
            <a:headEnd type="none" w="sm" len="sm"/>
            <a:tailEnd type="none" w="sm" len="sm"/>
          </a:ln>
        </p:spPr>
      </p:pic>
      <p:pic>
        <p:nvPicPr>
          <p:cNvPr id="791" name="Google Shape;791;p43"/>
          <p:cNvPicPr preferRelativeResize="0"/>
          <p:nvPr/>
        </p:nvPicPr>
        <p:blipFill rotWithShape="1">
          <a:blip r:embed="rId4">
            <a:alphaModFix/>
          </a:blip>
          <a:srcRect/>
          <a:stretch/>
        </p:blipFill>
        <p:spPr>
          <a:xfrm>
            <a:off x="2545625" y="1445682"/>
            <a:ext cx="2781226" cy="1017962"/>
          </a:xfrm>
          <a:prstGeom prst="rect">
            <a:avLst/>
          </a:prstGeom>
          <a:noFill/>
          <a:ln w="9525" cap="flat" cmpd="sng">
            <a:solidFill>
              <a:schemeClr val="accent3"/>
            </a:solidFill>
            <a:prstDash val="solid"/>
            <a:round/>
            <a:headEnd type="none" w="sm" len="sm"/>
            <a:tailEnd type="none" w="sm" len="sm"/>
          </a:ln>
        </p:spPr>
      </p:pic>
      <p:sp>
        <p:nvSpPr>
          <p:cNvPr id="792" name="Google Shape;792;p43"/>
          <p:cNvSpPr txBox="1">
            <a:spLocks noGrp="1"/>
          </p:cNvSpPr>
          <p:nvPr>
            <p:ph type="body" idx="1"/>
          </p:nvPr>
        </p:nvSpPr>
        <p:spPr>
          <a:xfrm>
            <a:off x="550950" y="2623125"/>
            <a:ext cx="1840200"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1500" i="1" u="sng" dirty="0">
                <a:solidFill>
                  <a:srgbClr val="1155CC"/>
                </a:solidFill>
              </a:rPr>
              <a:t>Modelo DATIM </a:t>
            </a:r>
            <a:br>
              <a:rPr lang="en" sz="1500" i="1" u="sng" dirty="0">
                <a:solidFill>
                  <a:srgbClr val="1155CC"/>
                </a:solidFill>
              </a:rPr>
            </a:br>
            <a:r>
              <a:rPr lang="en" sz="1500" i="1" u="sng" dirty="0">
                <a:solidFill>
                  <a:srgbClr val="1155CC"/>
                </a:solidFill>
              </a:rPr>
              <a:t>nº 2:</a:t>
            </a:r>
            <a:endParaRPr sz="1200" i="1" u="sng" dirty="0">
              <a:solidFill>
                <a:srgbClr val="1155CC"/>
              </a:solidFill>
            </a:endParaRPr>
          </a:p>
          <a:p>
            <a:pPr marL="0" lvl="0" indent="0" algn="l" rtl="0">
              <a:lnSpc>
                <a:spcPct val="100000"/>
              </a:lnSpc>
              <a:spcBef>
                <a:spcPts val="0"/>
              </a:spcBef>
              <a:spcAft>
                <a:spcPts val="0"/>
              </a:spcAft>
              <a:buSzPts val="1600"/>
              <a:buNone/>
            </a:pPr>
            <a:r>
              <a:rPr lang="en" sz="1200" i="1" dirty="0">
                <a:solidFill>
                  <a:schemeClr val="dk1"/>
                </a:solidFill>
              </a:rPr>
              <a:t>(</a:t>
            </a:r>
            <a:r>
              <a:rPr lang="en" sz="1200" b="1" i="1" dirty="0">
                <a:solidFill>
                  <a:schemeClr val="dk1"/>
                </a:solidFill>
              </a:rPr>
              <a:t>Separado </a:t>
            </a:r>
            <a:r>
              <a:rPr lang="en" sz="1200" i="1" dirty="0">
                <a:solidFill>
                  <a:schemeClr val="dk1"/>
                </a:solidFill>
              </a:rPr>
              <a:t>Colunas PSNU e Comunidade)</a:t>
            </a:r>
            <a:endParaRPr sz="1200" i="1" dirty="0">
              <a:solidFill>
                <a:schemeClr val="dk1"/>
              </a:solidFill>
            </a:endParaRPr>
          </a:p>
        </p:txBody>
      </p:sp>
      <p:sp>
        <p:nvSpPr>
          <p:cNvPr id="793" name="Google Shape;793;p43"/>
          <p:cNvSpPr txBox="1">
            <a:spLocks noGrp="1"/>
          </p:cNvSpPr>
          <p:nvPr>
            <p:ph type="body" idx="1"/>
          </p:nvPr>
        </p:nvSpPr>
        <p:spPr>
          <a:xfrm>
            <a:off x="550950" y="1445675"/>
            <a:ext cx="1840200"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1500" i="1" u="sng" dirty="0">
                <a:solidFill>
                  <a:srgbClr val="A64D79"/>
                </a:solidFill>
              </a:rPr>
              <a:t>Modelo DATIM </a:t>
            </a:r>
            <a:br>
              <a:rPr lang="en" sz="1500" i="1" u="sng" dirty="0">
                <a:solidFill>
                  <a:srgbClr val="A64D79"/>
                </a:solidFill>
              </a:rPr>
            </a:br>
            <a:r>
              <a:rPr lang="en" sz="1500" i="1" u="sng" dirty="0">
                <a:solidFill>
                  <a:srgbClr val="A64D79"/>
                </a:solidFill>
              </a:rPr>
              <a:t>nº 1:</a:t>
            </a:r>
            <a:endParaRPr sz="1200" i="1" u="sng" dirty="0">
              <a:solidFill>
                <a:srgbClr val="A64D79"/>
              </a:solidFill>
            </a:endParaRPr>
          </a:p>
          <a:p>
            <a:pPr marL="0" lvl="0" indent="0" algn="l" rtl="0">
              <a:lnSpc>
                <a:spcPct val="100000"/>
              </a:lnSpc>
              <a:spcBef>
                <a:spcPts val="0"/>
              </a:spcBef>
              <a:spcAft>
                <a:spcPts val="0"/>
              </a:spcAft>
              <a:buSzPts val="1600"/>
              <a:buNone/>
            </a:pPr>
            <a:r>
              <a:rPr lang="en" sz="1200" i="1" dirty="0">
                <a:solidFill>
                  <a:schemeClr val="dk1"/>
                </a:solidFill>
              </a:rPr>
              <a:t>(</a:t>
            </a:r>
            <a:r>
              <a:rPr lang="en" sz="1200" b="1" i="1" dirty="0">
                <a:solidFill>
                  <a:schemeClr val="dk1"/>
                </a:solidFill>
              </a:rPr>
              <a:t>Combinado </a:t>
            </a:r>
            <a:r>
              <a:rPr lang="en" sz="1200" i="1" dirty="0">
                <a:solidFill>
                  <a:schemeClr val="dk1"/>
                </a:solidFill>
              </a:rPr>
              <a:t>Colunas PSNU e Comunidade)</a:t>
            </a:r>
            <a:endParaRPr sz="1200" i="1" dirty="0">
              <a:solidFill>
                <a:schemeClr val="dk1"/>
              </a:solidFill>
            </a:endParaRPr>
          </a:p>
        </p:txBody>
      </p:sp>
      <p:sp>
        <p:nvSpPr>
          <p:cNvPr id="794" name="Google Shape;794;p43"/>
          <p:cNvSpPr txBox="1">
            <a:spLocks noGrp="1"/>
          </p:cNvSpPr>
          <p:nvPr>
            <p:ph type="body" idx="1"/>
          </p:nvPr>
        </p:nvSpPr>
        <p:spPr>
          <a:xfrm>
            <a:off x="550950" y="3800575"/>
            <a:ext cx="1840200"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 sz="1500" i="1" u="sng" dirty="0">
                <a:solidFill>
                  <a:srgbClr val="6AA84F"/>
                </a:solidFill>
              </a:rPr>
              <a:t>Modelo DATIM </a:t>
            </a:r>
            <a:br>
              <a:rPr lang="en" sz="1500" i="1" u="sng" dirty="0">
                <a:solidFill>
                  <a:srgbClr val="6AA84F"/>
                </a:solidFill>
              </a:rPr>
            </a:br>
            <a:r>
              <a:rPr lang="en" sz="1500" i="1" u="sng" dirty="0">
                <a:solidFill>
                  <a:srgbClr val="6AA84F"/>
                </a:solidFill>
              </a:rPr>
              <a:t>nº 3:</a:t>
            </a:r>
            <a:endParaRPr sz="1200" i="1" u="sng" dirty="0">
              <a:solidFill>
                <a:srgbClr val="6AA84F"/>
              </a:solidFill>
            </a:endParaRPr>
          </a:p>
          <a:p>
            <a:pPr marL="0" lvl="0" indent="0" algn="l" rtl="0">
              <a:lnSpc>
                <a:spcPct val="100000"/>
              </a:lnSpc>
              <a:spcBef>
                <a:spcPts val="0"/>
              </a:spcBef>
              <a:spcAft>
                <a:spcPts val="0"/>
              </a:spcAft>
              <a:buSzPts val="1600"/>
              <a:buNone/>
            </a:pPr>
            <a:r>
              <a:rPr lang="en" sz="1200" i="1" dirty="0">
                <a:solidFill>
                  <a:schemeClr val="dk1"/>
                </a:solidFill>
              </a:rPr>
              <a:t>(</a:t>
            </a:r>
            <a:r>
              <a:rPr lang="en" sz="1200" b="1" i="1" dirty="0">
                <a:solidFill>
                  <a:schemeClr val="dk1"/>
                </a:solidFill>
              </a:rPr>
              <a:t>Regional </a:t>
            </a:r>
            <a:r>
              <a:rPr lang="en" sz="1200" i="1" dirty="0">
                <a:solidFill>
                  <a:schemeClr val="dk1"/>
                </a:solidFill>
              </a:rPr>
              <a:t>modelo mostrando apenas colunas SNU)</a:t>
            </a:r>
            <a:endParaRPr sz="1200" i="1" dirty="0">
              <a:solidFill>
                <a:schemeClr val="dk1"/>
              </a:solidFill>
            </a:endParaRPr>
          </a:p>
        </p:txBody>
      </p:sp>
      <p:pic>
        <p:nvPicPr>
          <p:cNvPr id="795" name="Google Shape;795;p43"/>
          <p:cNvPicPr preferRelativeResize="0"/>
          <p:nvPr/>
        </p:nvPicPr>
        <p:blipFill rotWithShape="1">
          <a:blip r:embed="rId5">
            <a:alphaModFix/>
          </a:blip>
          <a:srcRect r="318" b="33993"/>
          <a:stretch/>
        </p:blipFill>
        <p:spPr>
          <a:xfrm>
            <a:off x="2545625" y="3799150"/>
            <a:ext cx="4386976" cy="983200"/>
          </a:xfrm>
          <a:prstGeom prst="rect">
            <a:avLst/>
          </a:prstGeom>
          <a:noFill/>
          <a:ln w="9525" cap="flat" cmpd="sng">
            <a:solidFill>
              <a:schemeClr val="accent3"/>
            </a:solidFill>
            <a:prstDash val="solid"/>
            <a:round/>
            <a:headEnd type="none" w="sm" len="sm"/>
            <a:tailEnd type="none" w="sm" len="sm"/>
          </a:ln>
        </p:spPr>
      </p:pic>
      <p:sp>
        <p:nvSpPr>
          <p:cNvPr id="796" name="Google Shape;796;p43"/>
          <p:cNvSpPr txBox="1"/>
          <p:nvPr/>
        </p:nvSpPr>
        <p:spPr>
          <a:xfrm>
            <a:off x="5583225" y="1316575"/>
            <a:ext cx="1085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0" i="1" u="none" strike="noStrike" cap="none">
                <a:solidFill>
                  <a:srgbClr val="A64D79"/>
                </a:solidFill>
                <a:latin typeface="Arial"/>
                <a:ea typeface="Arial"/>
                <a:cs typeface="Arial"/>
                <a:sym typeface="Arial"/>
              </a:rPr>
              <a:t>Botsuana</a:t>
            </a:r>
            <a:endParaRPr sz="1200" b="0" i="1" u="none" strike="noStrike" cap="none">
              <a:solidFill>
                <a:srgbClr val="A64D7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200" b="0" i="1" u="none" strike="noStrike" cap="none">
                <a:solidFill>
                  <a:srgbClr val="A64D79"/>
                </a:solidFill>
                <a:latin typeface="Arial"/>
                <a:ea typeface="Arial"/>
                <a:cs typeface="Arial"/>
                <a:sym typeface="Arial"/>
              </a:rPr>
              <a:t>Camarões</a:t>
            </a:r>
            <a:endParaRPr sz="1200" b="0" i="1" u="none" strike="noStrike" cap="none">
              <a:solidFill>
                <a:srgbClr val="A64D7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200" b="0" i="1" u="none" strike="noStrike" cap="none">
                <a:solidFill>
                  <a:srgbClr val="A64D79"/>
                </a:solidFill>
                <a:latin typeface="Arial"/>
                <a:ea typeface="Arial"/>
                <a:cs typeface="Arial"/>
                <a:sym typeface="Arial"/>
              </a:rPr>
              <a:t>RDC</a:t>
            </a:r>
            <a:endParaRPr sz="1200" b="0" i="1" u="none" strike="noStrike" cap="none">
              <a:solidFill>
                <a:srgbClr val="A64D7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200" b="0" i="1" u="none" strike="noStrike" cap="none">
                <a:solidFill>
                  <a:srgbClr val="A64D79"/>
                </a:solidFill>
                <a:latin typeface="Arial"/>
                <a:ea typeface="Arial"/>
                <a:cs typeface="Arial"/>
                <a:sym typeface="Arial"/>
              </a:rPr>
              <a:t>Etiópia</a:t>
            </a:r>
            <a:endParaRPr sz="1200" b="0" i="1" u="none" strike="noStrike" cap="none">
              <a:solidFill>
                <a:srgbClr val="A64D7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A64D79"/>
                </a:solidFill>
                <a:latin typeface="Arial"/>
                <a:ea typeface="Arial"/>
                <a:cs typeface="Arial"/>
                <a:sym typeface="Arial"/>
              </a:rPr>
              <a:t>Maláui</a:t>
            </a:r>
            <a:endParaRPr sz="1200" b="0" i="1" u="none" strike="noStrike" cap="none">
              <a:solidFill>
                <a:srgbClr val="A64D79"/>
              </a:solidFill>
              <a:latin typeface="Arial"/>
              <a:ea typeface="Arial"/>
              <a:cs typeface="Arial"/>
              <a:sym typeface="Arial"/>
            </a:endParaRPr>
          </a:p>
        </p:txBody>
      </p:sp>
      <p:sp>
        <p:nvSpPr>
          <p:cNvPr id="797" name="Google Shape;797;p43"/>
          <p:cNvSpPr txBox="1"/>
          <p:nvPr/>
        </p:nvSpPr>
        <p:spPr>
          <a:xfrm>
            <a:off x="6668325" y="1316575"/>
            <a:ext cx="1085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A64D79"/>
                </a:solidFill>
                <a:latin typeface="Arial"/>
                <a:ea typeface="Arial"/>
                <a:cs typeface="Arial"/>
                <a:sym typeface="Arial"/>
              </a:rPr>
              <a:t>Moçambique</a:t>
            </a:r>
            <a:endParaRPr sz="1200" b="0" i="1" u="none" strike="noStrike" cap="none">
              <a:solidFill>
                <a:srgbClr val="A64D7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A64D79"/>
                </a:solidFill>
                <a:latin typeface="Arial"/>
                <a:ea typeface="Arial"/>
                <a:cs typeface="Arial"/>
                <a:sym typeface="Arial"/>
              </a:rPr>
              <a:t>Namíbia</a:t>
            </a:r>
            <a:endParaRPr sz="1200" b="0" i="1" u="none" strike="noStrike" cap="none">
              <a:solidFill>
                <a:srgbClr val="A64D7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A64D79"/>
                </a:solidFill>
                <a:latin typeface="Arial"/>
                <a:ea typeface="Arial"/>
                <a:cs typeface="Arial"/>
                <a:sym typeface="Arial"/>
              </a:rPr>
              <a:t>Ucrânia</a:t>
            </a:r>
            <a:endParaRPr sz="1200" b="0" i="1" u="none" strike="noStrike" cap="none">
              <a:solidFill>
                <a:srgbClr val="A64D7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A64D79"/>
                </a:solidFill>
                <a:latin typeface="Arial"/>
                <a:ea typeface="Arial"/>
                <a:cs typeface="Arial"/>
                <a:sym typeface="Arial"/>
              </a:rPr>
              <a:t>Zâmbia</a:t>
            </a:r>
            <a:endParaRPr sz="1200" b="0" i="1" u="none" strike="noStrike" cap="none">
              <a:solidFill>
                <a:srgbClr val="A64D7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A64D79"/>
                </a:solidFill>
                <a:latin typeface="Arial"/>
                <a:ea typeface="Arial"/>
                <a:cs typeface="Arial"/>
                <a:sym typeface="Arial"/>
              </a:rPr>
              <a:t>Zimbábue</a:t>
            </a:r>
            <a:endParaRPr sz="1200" b="0" i="1" u="none" strike="noStrike" cap="none">
              <a:solidFill>
                <a:srgbClr val="A64D79"/>
              </a:solidFill>
              <a:latin typeface="Arial"/>
              <a:ea typeface="Arial"/>
              <a:cs typeface="Arial"/>
              <a:sym typeface="Arial"/>
            </a:endParaRPr>
          </a:p>
        </p:txBody>
      </p:sp>
      <p:sp>
        <p:nvSpPr>
          <p:cNvPr id="798" name="Google Shape;798;p43"/>
          <p:cNvSpPr txBox="1"/>
          <p:nvPr/>
        </p:nvSpPr>
        <p:spPr>
          <a:xfrm>
            <a:off x="5583225" y="2517475"/>
            <a:ext cx="1085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Angola</a:t>
            </a: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Burundi</a:t>
            </a: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Costa do Marfim</a:t>
            </a: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Essuatíni</a:t>
            </a: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Haiti</a:t>
            </a:r>
            <a:endParaRPr sz="1200" b="0" i="1" u="none" strike="noStrike" cap="none">
              <a:solidFill>
                <a:srgbClr val="1155CC"/>
              </a:solidFill>
              <a:latin typeface="Arial"/>
              <a:ea typeface="Arial"/>
              <a:cs typeface="Arial"/>
              <a:sym typeface="Arial"/>
            </a:endParaRPr>
          </a:p>
        </p:txBody>
      </p:sp>
      <p:sp>
        <p:nvSpPr>
          <p:cNvPr id="799" name="Google Shape;799;p43"/>
          <p:cNvSpPr txBox="1"/>
          <p:nvPr/>
        </p:nvSpPr>
        <p:spPr>
          <a:xfrm>
            <a:off x="6668325" y="2517475"/>
            <a:ext cx="1085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Nigéria</a:t>
            </a: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Ruanda</a:t>
            </a: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África do Sul</a:t>
            </a: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Sul do Sudão</a:t>
            </a: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Tanzânia</a:t>
            </a:r>
            <a:endParaRPr sz="1200" b="0" i="1" u="none" strike="noStrike" cap="none">
              <a:solidFill>
                <a:srgbClr val="1155CC"/>
              </a:solidFill>
              <a:latin typeface="Arial"/>
              <a:ea typeface="Arial"/>
              <a:cs typeface="Arial"/>
              <a:sym typeface="Arial"/>
            </a:endParaRPr>
          </a:p>
        </p:txBody>
      </p:sp>
      <p:sp>
        <p:nvSpPr>
          <p:cNvPr id="800" name="Google Shape;800;p43"/>
          <p:cNvSpPr txBox="1"/>
          <p:nvPr/>
        </p:nvSpPr>
        <p:spPr>
          <a:xfrm>
            <a:off x="7753425" y="2517475"/>
            <a:ext cx="10851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Quênia</a:t>
            </a: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Lesoto</a:t>
            </a: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Uganda</a:t>
            </a: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1155CC"/>
                </a:solidFill>
                <a:latin typeface="Arial"/>
                <a:ea typeface="Arial"/>
                <a:cs typeface="Arial"/>
                <a:sym typeface="Arial"/>
              </a:rPr>
              <a:t>Vietnã</a:t>
            </a: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rgbClr val="1155CC"/>
              </a:solidFill>
              <a:latin typeface="Arial"/>
              <a:ea typeface="Arial"/>
              <a:cs typeface="Arial"/>
              <a:sym typeface="Arial"/>
            </a:endParaRPr>
          </a:p>
        </p:txBody>
      </p:sp>
      <p:sp>
        <p:nvSpPr>
          <p:cNvPr id="801" name="Google Shape;801;p43"/>
          <p:cNvSpPr txBox="1"/>
          <p:nvPr/>
        </p:nvSpPr>
        <p:spPr>
          <a:xfrm>
            <a:off x="7010875" y="3766575"/>
            <a:ext cx="19332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6AA84F"/>
                </a:solidFill>
                <a:latin typeface="Arial"/>
                <a:ea typeface="Arial"/>
                <a:cs typeface="Arial"/>
                <a:sym typeface="Arial"/>
              </a:rPr>
              <a:t>Regional Ásia</a:t>
            </a:r>
            <a:endParaRPr sz="1200" b="0" i="1" u="none" strike="noStrike" cap="none">
              <a:solidFill>
                <a:srgbClr val="6AA84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6AA84F"/>
                </a:solidFill>
                <a:latin typeface="Arial"/>
                <a:ea typeface="Arial"/>
                <a:cs typeface="Arial"/>
                <a:sym typeface="Arial"/>
              </a:rPr>
              <a:t>Região do Hemisfério Ocidental</a:t>
            </a:r>
            <a:endParaRPr sz="1200" b="0" i="1" u="none" strike="noStrike" cap="none">
              <a:solidFill>
                <a:srgbClr val="6AA84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6AA84F"/>
                </a:solidFill>
                <a:latin typeface="Arial"/>
                <a:ea typeface="Arial"/>
                <a:cs typeface="Arial"/>
                <a:sym typeface="Arial"/>
              </a:rPr>
              <a:t>Região da África Ocidental</a:t>
            </a:r>
            <a:endParaRPr sz="1200" b="0" i="1" u="none" strike="noStrike" cap="none">
              <a:solidFill>
                <a:srgbClr val="6AA84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rgbClr val="6AA84F"/>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5"/>
        <p:cNvGrpSpPr/>
        <p:nvPr/>
      </p:nvGrpSpPr>
      <p:grpSpPr>
        <a:xfrm>
          <a:off x="0" y="0"/>
          <a:ext cx="0" cy="0"/>
          <a:chOff x="0" y="0"/>
          <a:chExt cx="0" cy="0"/>
        </a:xfrm>
      </p:grpSpPr>
      <p:sp>
        <p:nvSpPr>
          <p:cNvPr id="806" name="Google Shape;806;p44"/>
          <p:cNvSpPr txBox="1">
            <a:spLocks noGrp="1"/>
          </p:cNvSpPr>
          <p:nvPr>
            <p:ph type="title"/>
          </p:nvPr>
        </p:nvSpPr>
        <p:spPr>
          <a:xfrm>
            <a:off x="164125" y="2575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Locais de trabalhadores</a:t>
            </a:r>
            <a:endParaRPr>
              <a:solidFill>
                <a:schemeClr val="dk2"/>
              </a:solidFill>
            </a:endParaRPr>
          </a:p>
        </p:txBody>
      </p:sp>
      <p:sp>
        <p:nvSpPr>
          <p:cNvPr id="807" name="Google Shape;807;p44"/>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63</a:t>
            </a:fld>
            <a:endParaRPr/>
          </a:p>
        </p:txBody>
      </p:sp>
      <p:sp>
        <p:nvSpPr>
          <p:cNvPr id="808" name="Google Shape;808;p44"/>
          <p:cNvSpPr txBox="1"/>
          <p:nvPr/>
        </p:nvSpPr>
        <p:spPr>
          <a:xfrm>
            <a:off x="258700" y="968850"/>
            <a:ext cx="8762700" cy="2416016"/>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1000"/>
              </a:spcBef>
              <a:spcAft>
                <a:spcPts val="0"/>
              </a:spcAft>
              <a:buClr>
                <a:srgbClr val="000000"/>
              </a:buClr>
              <a:buSzPts val="2000"/>
              <a:buFont typeface="Arial"/>
              <a:buChar char="●"/>
            </a:pPr>
            <a:r>
              <a:rPr lang="en" sz="2000" b="0" i="0" u="none" strike="noStrike" cap="none" dirty="0">
                <a:solidFill>
                  <a:srgbClr val="000000"/>
                </a:solidFill>
                <a:latin typeface="Arial"/>
                <a:ea typeface="Arial"/>
                <a:cs typeface="Arial"/>
                <a:sym typeface="Arial"/>
              </a:rPr>
              <a:t>Cada entrada deve completar a hierarquia DATIM até o </a:t>
            </a:r>
            <a:r>
              <a:rPr lang="en" sz="2000" b="0" i="1" u="none" strike="noStrike" cap="none" dirty="0">
                <a:solidFill>
                  <a:srgbClr val="000000"/>
                </a:solidFill>
                <a:latin typeface="Arial"/>
                <a:ea typeface="Arial"/>
                <a:cs typeface="Arial"/>
                <a:sym typeface="Arial"/>
              </a:rPr>
              <a:t>nível apropriado</a:t>
            </a:r>
            <a:r>
              <a:rPr lang="en" sz="2000" b="0" i="0" u="none" strike="noStrike" cap="none" dirty="0">
                <a:solidFill>
                  <a:srgbClr val="000000"/>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1000"/>
              </a:spcBef>
              <a:spcAft>
                <a:spcPts val="0"/>
              </a:spcAft>
              <a:buClr>
                <a:srgbClr val="000000"/>
              </a:buClr>
              <a:buSzPts val="2000"/>
              <a:buFont typeface="Arial"/>
              <a:buChar char="●"/>
            </a:pPr>
            <a:r>
              <a:rPr lang="en" sz="2000" b="0" i="0" u="none" strike="noStrike" cap="none" dirty="0">
                <a:solidFill>
                  <a:srgbClr val="000000"/>
                </a:solidFill>
                <a:latin typeface="Arial"/>
                <a:ea typeface="Arial"/>
                <a:cs typeface="Arial"/>
                <a:sym typeface="Arial"/>
              </a:rPr>
              <a:t>O nível apropriado baseia-se na localização do trabalhador</a:t>
            </a: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1000"/>
              </a:spcBef>
              <a:spcAft>
                <a:spcPts val="0"/>
              </a:spcAft>
              <a:buClr>
                <a:srgbClr val="000000"/>
              </a:buClr>
              <a:buSzPts val="2000"/>
              <a:buFont typeface="Arial"/>
              <a:buChar char="●"/>
            </a:pPr>
            <a:r>
              <a:rPr lang="en" sz="2000" b="0" i="0" u="none" strike="noStrike" cap="none" dirty="0">
                <a:solidFill>
                  <a:srgbClr val="000000"/>
                </a:solidFill>
                <a:latin typeface="Arial"/>
                <a:ea typeface="Arial"/>
                <a:cs typeface="Arial"/>
                <a:sym typeface="Arial"/>
              </a:rPr>
              <a:t>O local de trabalho é definido como </a:t>
            </a:r>
            <a:r>
              <a:rPr lang="en" sz="2000" b="1" i="0" u="none" strike="noStrike" cap="none" dirty="0">
                <a:solidFill>
                  <a:srgbClr val="000000"/>
                </a:solidFill>
                <a:latin typeface="Arial"/>
                <a:ea typeface="Arial"/>
                <a:cs typeface="Arial"/>
                <a:sym typeface="Arial"/>
              </a:rPr>
              <a:t>onde </a:t>
            </a:r>
            <a:r>
              <a:rPr lang="en" sz="2000" b="0" i="0" u="none" strike="noStrike" cap="none" dirty="0">
                <a:solidFill>
                  <a:srgbClr val="000000"/>
                </a:solidFill>
                <a:latin typeface="Arial"/>
                <a:ea typeface="Arial"/>
                <a:cs typeface="Arial"/>
                <a:sym typeface="Arial"/>
              </a:rPr>
              <a:t>o indivíduo realiza o seu trabalho</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2"/>
        <p:cNvGrpSpPr/>
        <p:nvPr/>
      </p:nvGrpSpPr>
      <p:grpSpPr>
        <a:xfrm>
          <a:off x="0" y="0"/>
          <a:ext cx="0" cy="0"/>
          <a:chOff x="0" y="0"/>
          <a:chExt cx="0" cy="0"/>
        </a:xfrm>
      </p:grpSpPr>
      <p:sp>
        <p:nvSpPr>
          <p:cNvPr id="813" name="Google Shape;813;p45"/>
          <p:cNvSpPr txBox="1">
            <a:spLocks noGrp="1"/>
          </p:cNvSpPr>
          <p:nvPr>
            <p:ph type="title"/>
          </p:nvPr>
        </p:nvSpPr>
        <p:spPr>
          <a:xfrm>
            <a:off x="173825" y="4273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i="1">
                <a:solidFill>
                  <a:schemeClr val="dk2"/>
                </a:solidFill>
              </a:rPr>
              <a:t>Opção 1 da hierarquia DATIM:</a:t>
            </a:r>
            <a:r>
              <a:rPr lang="en">
                <a:solidFill>
                  <a:schemeClr val="dk2"/>
                </a:solidFill>
              </a:rPr>
              <a:t>UOs com PSNU/nível comunitário</a:t>
            </a:r>
            <a:endParaRPr b="0">
              <a:solidFill>
                <a:schemeClr val="dk1"/>
              </a:solidFill>
              <a:latin typeface="Arial"/>
              <a:ea typeface="Arial"/>
              <a:cs typeface="Arial"/>
              <a:sym typeface="Arial"/>
            </a:endParaRPr>
          </a:p>
        </p:txBody>
      </p:sp>
      <p:graphicFrame>
        <p:nvGraphicFramePr>
          <p:cNvPr id="814" name="Google Shape;814;p45"/>
          <p:cNvGraphicFramePr/>
          <p:nvPr>
            <p:extLst>
              <p:ext uri="{D42A27DB-BD31-4B8C-83A1-F6EECF244321}">
                <p14:modId xmlns:p14="http://schemas.microsoft.com/office/powerpoint/2010/main" val="2299342585"/>
              </p:ext>
            </p:extLst>
          </p:nvPr>
        </p:nvGraphicFramePr>
        <p:xfrm>
          <a:off x="309963" y="1148050"/>
          <a:ext cx="7247700" cy="3450360"/>
        </p:xfrm>
        <a:graphic>
          <a:graphicData uri="http://schemas.openxmlformats.org/drawingml/2006/table">
            <a:tbl>
              <a:tblPr bandRow="1">
                <a:noFill/>
                <a:tableStyleId>{6BE0B0C6-8004-4F0C-939D-03BDFF794944}</a:tableStyleId>
              </a:tblPr>
              <a:tblGrid>
                <a:gridCol w="1536900">
                  <a:extLst>
                    <a:ext uri="{9D8B030D-6E8A-4147-A177-3AD203B41FA5}">
                      <a16:colId xmlns:a16="http://schemas.microsoft.com/office/drawing/2014/main" val="20000"/>
                    </a:ext>
                  </a:extLst>
                </a:gridCol>
                <a:gridCol w="1429400">
                  <a:extLst>
                    <a:ext uri="{9D8B030D-6E8A-4147-A177-3AD203B41FA5}">
                      <a16:colId xmlns:a16="http://schemas.microsoft.com/office/drawing/2014/main" val="20001"/>
                    </a:ext>
                  </a:extLst>
                </a:gridCol>
                <a:gridCol w="1289925">
                  <a:extLst>
                    <a:ext uri="{9D8B030D-6E8A-4147-A177-3AD203B41FA5}">
                      <a16:colId xmlns:a16="http://schemas.microsoft.com/office/drawing/2014/main" val="20002"/>
                    </a:ext>
                  </a:extLst>
                </a:gridCol>
                <a:gridCol w="1715300">
                  <a:extLst>
                    <a:ext uri="{9D8B030D-6E8A-4147-A177-3AD203B41FA5}">
                      <a16:colId xmlns:a16="http://schemas.microsoft.com/office/drawing/2014/main" val="20003"/>
                    </a:ext>
                  </a:extLst>
                </a:gridCol>
                <a:gridCol w="1276175">
                  <a:extLst>
                    <a:ext uri="{9D8B030D-6E8A-4147-A177-3AD203B41FA5}">
                      <a16:colId xmlns:a16="http://schemas.microsoft.com/office/drawing/2014/main" val="20004"/>
                    </a:ext>
                  </a:extLst>
                </a:gridCol>
              </a:tblGrid>
              <a:tr h="210425">
                <a:tc gridSpan="5">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rgbClr val="FFFFFF"/>
                          </a:solidFill>
                          <a:latin typeface="Arial"/>
                          <a:ea typeface="Arial"/>
                          <a:cs typeface="Arial"/>
                          <a:sym typeface="Arial"/>
                        </a:rPr>
                        <a:t>UOs com colunas PSNU/comunidade combinadas</a:t>
                      </a:r>
                      <a:endParaRPr sz="1100" u="none" strike="noStrike" cap="none">
                        <a:solidFill>
                          <a:srgbClr val="FFFFFF"/>
                        </a:solidFill>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7BA0"/>
                    </a:solidFill>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extLst>
                  <a:ext uri="{0D108BD9-81ED-4DB2-BD59-A6C34878D82A}">
                    <a16:rowId xmlns:a16="http://schemas.microsoft.com/office/drawing/2014/main" val="10000"/>
                  </a:ext>
                </a:extLst>
              </a:tr>
              <a:tr h="10522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Arial"/>
                          <a:ea typeface="Arial"/>
                          <a:cs typeface="Arial"/>
                          <a:sym typeface="Arial"/>
                        </a:rPr>
                        <a:t>Localização de</a:t>
                      </a:r>
                      <a:endParaRPr sz="11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Arial"/>
                          <a:ea typeface="Arial"/>
                          <a:cs typeface="Arial"/>
                          <a:sym typeface="Arial"/>
                        </a:rPr>
                        <a:t>Trabalho</a:t>
                      </a: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Arial"/>
                          <a:ea typeface="Arial"/>
                          <a:cs typeface="Arial"/>
                          <a:sym typeface="Arial"/>
                        </a:rPr>
                        <a:t>Trabalhar ou oferecer apoio a vários locais (equipa itinerante)?</a:t>
                      </a:r>
                      <a:endParaRPr sz="11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Arial"/>
                          <a:ea typeface="Arial"/>
                          <a:cs typeface="Arial"/>
                          <a:sym typeface="Arial"/>
                        </a:rPr>
                        <a:t>SNU1</a:t>
                      </a:r>
                      <a:endParaRPr sz="11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Arial"/>
                          <a:ea typeface="Arial"/>
                          <a:cs typeface="Arial"/>
                          <a:sym typeface="Arial"/>
                        </a:rPr>
                        <a:t>PSNU/Comunidade</a:t>
                      </a:r>
                      <a:endParaRPr sz="11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Arial"/>
                          <a:ea typeface="Arial"/>
                          <a:cs typeface="Arial"/>
                          <a:sym typeface="Arial"/>
                        </a:rPr>
                        <a:t>Instalação</a:t>
                      </a:r>
                      <a:endParaRPr sz="11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0300">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Fora da UO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492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Nacional e Militar</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0492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Acima dos trabalhadores do local</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Arial"/>
                          <a:ea typeface="Arial"/>
                          <a:cs typeface="Arial"/>
                          <a:sym typeface="Arial"/>
                        </a:rPr>
                        <a:t>Qualquer combinação válida de selecções geográficas </a:t>
                      </a:r>
                      <a:r>
                        <a:rPr lang="en" sz="1100" b="1" u="none" strike="noStrike" cap="none" dirty="0">
                          <a:latin typeface="Arial"/>
                          <a:ea typeface="Arial"/>
                          <a:cs typeface="Arial"/>
                          <a:sym typeface="Arial"/>
                        </a:rPr>
                        <a:t>Acima da instalação</a:t>
                      </a:r>
                      <a:endParaRPr sz="1100" u="none" strike="noStrike" cap="none" dirty="0">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pPr algn="l" rtl="0"/>
                      <a:endParaRPr lang="pt-BR"/>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6702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Comunidade</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a:t>Sim ou Não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4000">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Percorrendo as instalações</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31650">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Instalação/AT numa instalação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Arial"/>
                          <a:ea typeface="Arial"/>
                          <a:cs typeface="Arial"/>
                          <a:sym typeface="Arial"/>
                        </a:rPr>
                        <a:t>Sim</a:t>
                      </a:r>
                      <a:endParaRPr sz="900" u="none" strike="noStrike" cap="none" dirty="0">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15" name="Google Shape;815;p45"/>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64</a:t>
            </a:fld>
            <a:endParaRPr/>
          </a:p>
        </p:txBody>
      </p:sp>
      <p:sp>
        <p:nvSpPr>
          <p:cNvPr id="816" name="Google Shape;816;p45"/>
          <p:cNvSpPr txBox="1"/>
          <p:nvPr/>
        </p:nvSpPr>
        <p:spPr>
          <a:xfrm>
            <a:off x="7557675" y="1358475"/>
            <a:ext cx="1085100" cy="3045000"/>
          </a:xfrm>
          <a:prstGeom prst="rect">
            <a:avLst/>
          </a:prstGeom>
          <a:solidFill>
            <a:srgbClr val="C27BA0"/>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Botsuana</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Camarões</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RDC</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Etiópia</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Maláui</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Moçambique</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Namíbia</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Ucrânia</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Zâmbia</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Zimbábue</a:t>
            </a:r>
            <a:endParaRPr sz="1100" b="0" i="1" u="none" strike="noStrike" cap="none">
              <a:solidFill>
                <a:schemeClr val="lt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0"/>
        <p:cNvGrpSpPr/>
        <p:nvPr/>
      </p:nvGrpSpPr>
      <p:grpSpPr>
        <a:xfrm>
          <a:off x="0" y="0"/>
          <a:ext cx="0" cy="0"/>
          <a:chOff x="0" y="0"/>
          <a:chExt cx="0" cy="0"/>
        </a:xfrm>
      </p:grpSpPr>
      <p:sp>
        <p:nvSpPr>
          <p:cNvPr id="821" name="Google Shape;821;p46"/>
          <p:cNvSpPr txBox="1">
            <a:spLocks noGrp="1"/>
          </p:cNvSpPr>
          <p:nvPr>
            <p:ph type="title"/>
          </p:nvPr>
        </p:nvSpPr>
        <p:spPr>
          <a:xfrm>
            <a:off x="173825" y="677300"/>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i="1">
                <a:solidFill>
                  <a:schemeClr val="dk2"/>
                </a:solidFill>
              </a:rPr>
              <a:t>Opção 2 da hierarquia DATIM:</a:t>
            </a:r>
            <a:r>
              <a:rPr lang="en">
                <a:solidFill>
                  <a:schemeClr val="dk2"/>
                </a:solidFill>
              </a:rPr>
              <a:t>UOs com PSNU e níveis de comunidade separados</a:t>
            </a:r>
            <a:endParaRPr>
              <a:solidFill>
                <a:schemeClr val="dk2"/>
              </a:solidFill>
            </a:endParaRPr>
          </a:p>
          <a:p>
            <a:pPr marL="0" lvl="0" indent="0" algn="l" rtl="0">
              <a:lnSpc>
                <a:spcPct val="100000"/>
              </a:lnSpc>
              <a:spcBef>
                <a:spcPts val="0"/>
              </a:spcBef>
              <a:spcAft>
                <a:spcPts val="0"/>
              </a:spcAft>
              <a:buSzPts val="1400"/>
              <a:buNone/>
            </a:pPr>
            <a:endParaRPr b="0">
              <a:solidFill>
                <a:schemeClr val="dk1"/>
              </a:solidFill>
              <a:latin typeface="Arial"/>
              <a:ea typeface="Arial"/>
              <a:cs typeface="Arial"/>
              <a:sym typeface="Arial"/>
            </a:endParaRPr>
          </a:p>
        </p:txBody>
      </p:sp>
      <p:graphicFrame>
        <p:nvGraphicFramePr>
          <p:cNvPr id="822" name="Google Shape;822;p46"/>
          <p:cNvGraphicFramePr/>
          <p:nvPr>
            <p:extLst>
              <p:ext uri="{D42A27DB-BD31-4B8C-83A1-F6EECF244321}">
                <p14:modId xmlns:p14="http://schemas.microsoft.com/office/powerpoint/2010/main" val="638282647"/>
              </p:ext>
            </p:extLst>
          </p:nvPr>
        </p:nvGraphicFramePr>
        <p:xfrm>
          <a:off x="340463" y="893425"/>
          <a:ext cx="7374025" cy="3868330"/>
        </p:xfrm>
        <a:graphic>
          <a:graphicData uri="http://schemas.openxmlformats.org/drawingml/2006/table">
            <a:tbl>
              <a:tblPr bandRow="1">
                <a:noFill/>
                <a:tableStyleId>{6BE0B0C6-8004-4F0C-939D-03BDFF794944}</a:tableStyleId>
              </a:tblPr>
              <a:tblGrid>
                <a:gridCol w="1381850">
                  <a:extLst>
                    <a:ext uri="{9D8B030D-6E8A-4147-A177-3AD203B41FA5}">
                      <a16:colId xmlns:a16="http://schemas.microsoft.com/office/drawing/2014/main" val="20000"/>
                    </a:ext>
                  </a:extLst>
                </a:gridCol>
                <a:gridCol w="1255375">
                  <a:extLst>
                    <a:ext uri="{9D8B030D-6E8A-4147-A177-3AD203B41FA5}">
                      <a16:colId xmlns:a16="http://schemas.microsoft.com/office/drawing/2014/main" val="20001"/>
                    </a:ext>
                  </a:extLst>
                </a:gridCol>
                <a:gridCol w="1132575">
                  <a:extLst>
                    <a:ext uri="{9D8B030D-6E8A-4147-A177-3AD203B41FA5}">
                      <a16:colId xmlns:a16="http://schemas.microsoft.com/office/drawing/2014/main" val="20002"/>
                    </a:ext>
                  </a:extLst>
                </a:gridCol>
                <a:gridCol w="1151675">
                  <a:extLst>
                    <a:ext uri="{9D8B030D-6E8A-4147-A177-3AD203B41FA5}">
                      <a16:colId xmlns:a16="http://schemas.microsoft.com/office/drawing/2014/main" val="20003"/>
                    </a:ext>
                  </a:extLst>
                </a:gridCol>
                <a:gridCol w="1381850">
                  <a:extLst>
                    <a:ext uri="{9D8B030D-6E8A-4147-A177-3AD203B41FA5}">
                      <a16:colId xmlns:a16="http://schemas.microsoft.com/office/drawing/2014/main" val="20004"/>
                    </a:ext>
                  </a:extLst>
                </a:gridCol>
                <a:gridCol w="1070700">
                  <a:extLst>
                    <a:ext uri="{9D8B030D-6E8A-4147-A177-3AD203B41FA5}">
                      <a16:colId xmlns:a16="http://schemas.microsoft.com/office/drawing/2014/main" val="20005"/>
                    </a:ext>
                  </a:extLst>
                </a:gridCol>
              </a:tblGrid>
              <a:tr h="269475">
                <a:tc gridSpan="6">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rgbClr val="FFFFFF"/>
                          </a:solidFill>
                          <a:latin typeface="Arial"/>
                          <a:ea typeface="Arial"/>
                          <a:cs typeface="Arial"/>
                          <a:sym typeface="Arial"/>
                        </a:rPr>
                        <a:t>UOs com PSNU e colunas comunitárias separadas</a:t>
                      </a:r>
                      <a:endParaRPr sz="1100" u="none" strike="noStrike" cap="none">
                        <a:solidFill>
                          <a:srgbClr val="FFFFFF"/>
                        </a:solidFill>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55CC"/>
                    </a:solidFill>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extLst>
                  <a:ext uri="{0D108BD9-81ED-4DB2-BD59-A6C34878D82A}">
                    <a16:rowId xmlns:a16="http://schemas.microsoft.com/office/drawing/2014/main" val="10000"/>
                  </a:ext>
                </a:extLst>
              </a:tr>
              <a:tr h="5865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Arial"/>
                          <a:ea typeface="Arial"/>
                          <a:cs typeface="Arial"/>
                          <a:sym typeface="Arial"/>
                        </a:rPr>
                        <a:t>Localização do Trabalho</a:t>
                      </a: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Arial"/>
                          <a:ea typeface="Arial"/>
                          <a:cs typeface="Arial"/>
                          <a:sym typeface="Arial"/>
                        </a:rPr>
                        <a:t>Trabalhar ou oferecer apoio a vários locais (equipa itinerante)?</a:t>
                      </a: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Arial"/>
                          <a:ea typeface="Arial"/>
                          <a:cs typeface="Arial"/>
                          <a:sym typeface="Arial"/>
                        </a:rPr>
                        <a:t>SNU1</a:t>
                      </a: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Arial"/>
                          <a:ea typeface="Arial"/>
                          <a:cs typeface="Arial"/>
                          <a:sym typeface="Arial"/>
                        </a:rPr>
                        <a:t>PSNU</a:t>
                      </a: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Arial"/>
                          <a:ea typeface="Arial"/>
                          <a:cs typeface="Arial"/>
                          <a:sym typeface="Arial"/>
                        </a:rPr>
                        <a:t>Comunidade</a:t>
                      </a: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Arial"/>
                          <a:ea typeface="Arial"/>
                          <a:cs typeface="Arial"/>
                          <a:sym typeface="Arial"/>
                        </a:rPr>
                        <a:t>Instalação</a:t>
                      </a: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897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t>Fora da UO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u="none" strike="noStrike" cap="none">
                          <a:solidFill>
                            <a:schemeClr val="dk1"/>
                          </a:solidFil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u="none" strike="noStrike" cap="none">
                          <a:solidFill>
                            <a:schemeClr val="dk1"/>
                          </a:solidFil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u="none" strike="noStrike" cap="none">
                          <a:solidFill>
                            <a:schemeClr val="dk1"/>
                          </a:solidFill>
                        </a:rPr>
                        <a:t>Não</a:t>
                      </a:r>
                      <a:endParaRPr sz="1100" u="none" strike="noStrike" cap="none">
                        <a:solidFill>
                          <a:schemeClr val="dk1"/>
                        </a:solidFill>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u="none" strike="noStrike" cap="none">
                          <a:solidFill>
                            <a:schemeClr val="dk1"/>
                          </a:solidFill>
                        </a:rPr>
                        <a:t>Não</a:t>
                      </a:r>
                      <a:endParaRPr sz="1100" u="none" strike="noStrike" cap="none">
                        <a:solidFill>
                          <a:schemeClr val="dk1"/>
                        </a:solidFill>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u="none" strike="noStrike" cap="none">
                          <a:solidFill>
                            <a:schemeClr val="dk1"/>
                          </a:solidFil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3897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Nacional e Militar</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u="none" strike="noStrike" cap="none">
                          <a:solidFill>
                            <a:schemeClr val="dk1"/>
                          </a:solidFill>
                          <a:latin typeface="Arial"/>
                          <a:ea typeface="Arial"/>
                          <a:cs typeface="Arial"/>
                          <a:sym typeface="Arial"/>
                        </a:rPr>
                        <a:t>Não</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u="none" strike="noStrike" cap="none">
                          <a:solidFill>
                            <a:schemeClr val="dk1"/>
                          </a:solidFill>
                          <a:latin typeface="Arial"/>
                          <a:ea typeface="Arial"/>
                          <a:cs typeface="Arial"/>
                          <a:sym typeface="Arial"/>
                        </a:rPr>
                        <a:t>Não</a:t>
                      </a:r>
                      <a:endParaRPr sz="1400" u="none" strike="noStrike" cap="none"/>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3897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Acima dos trabalhadores do local</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Arial"/>
                          <a:ea typeface="Arial"/>
                          <a:cs typeface="Arial"/>
                          <a:sym typeface="Arial"/>
                        </a:rPr>
                        <a:t>Qualquer combinação válida de selecções geográficas </a:t>
                      </a:r>
                      <a:r>
                        <a:rPr lang="en" sz="1100" b="1" u="none" strike="noStrike" cap="none" dirty="0">
                          <a:latin typeface="Arial"/>
                          <a:ea typeface="Arial"/>
                          <a:cs typeface="Arial"/>
                          <a:sym typeface="Arial"/>
                        </a:rPr>
                        <a:t>Acima da instalação</a:t>
                      </a:r>
                      <a:endParaRPr sz="1100" u="none" strike="noStrike" cap="none" dirty="0">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pPr algn="l" rtl="0"/>
                      <a:endParaRPr lang="pt-BR"/>
                    </a:p>
                  </a:txBody>
                  <a:tcPr/>
                </a:tc>
                <a:tc hMerge="1">
                  <a:txBody>
                    <a:bodyPr/>
                    <a:lstStyle/>
                    <a:p>
                      <a:pPr algn="l" rtl="0"/>
                      <a:endParaRPr lang="pt-BR"/>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6947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Comunidade</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100">
                          <a:solidFill>
                            <a:schemeClr val="dk1"/>
                          </a:solidFill>
                        </a:rPr>
                        <a:t>Sim ou Não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3897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Percorrendo as instalações</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6947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Instalação/AT numa instalação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dirty="0">
                          <a:latin typeface="Arial"/>
                          <a:ea typeface="Arial"/>
                          <a:cs typeface="Arial"/>
                          <a:sym typeface="Arial"/>
                        </a:rPr>
                        <a:t>Sim</a:t>
                      </a:r>
                      <a:endParaRPr sz="900" u="none" strike="noStrike" cap="none" dirty="0">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23" name="Google Shape;823;p4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65</a:t>
            </a:fld>
            <a:endParaRPr/>
          </a:p>
        </p:txBody>
      </p:sp>
      <p:sp>
        <p:nvSpPr>
          <p:cNvPr id="824" name="Google Shape;824;p46"/>
          <p:cNvSpPr txBox="1"/>
          <p:nvPr/>
        </p:nvSpPr>
        <p:spPr>
          <a:xfrm>
            <a:off x="340475" y="4576000"/>
            <a:ext cx="50319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*Se a comunidade não for conhecida, escolha o mesmo valor do PSNU</a:t>
            </a:r>
            <a:endParaRPr sz="1200" b="0" i="0" u="none" strike="noStrike" cap="none">
              <a:solidFill>
                <a:srgbClr val="000000"/>
              </a:solidFill>
              <a:latin typeface="Arial"/>
              <a:ea typeface="Arial"/>
              <a:cs typeface="Arial"/>
              <a:sym typeface="Arial"/>
            </a:endParaRPr>
          </a:p>
        </p:txBody>
      </p:sp>
      <p:sp>
        <p:nvSpPr>
          <p:cNvPr id="825" name="Google Shape;825;p46"/>
          <p:cNvSpPr txBox="1"/>
          <p:nvPr/>
        </p:nvSpPr>
        <p:spPr>
          <a:xfrm>
            <a:off x="7714500" y="1473750"/>
            <a:ext cx="1085100" cy="2820300"/>
          </a:xfrm>
          <a:prstGeom prst="rect">
            <a:avLst/>
          </a:prstGeom>
          <a:solidFill>
            <a:srgbClr val="1155CC"/>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Angola</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Burundi</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Costa do Marfim</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Essuatíni</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Haiti</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Nigéria</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Ruanda</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África do Sul</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Sul do Sudão</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Tanzânia</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Quênia</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Lesoto</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Uganda</a:t>
            </a:r>
            <a:endParaRPr sz="1100" b="0"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a:solidFill>
                  <a:schemeClr val="lt1"/>
                </a:solidFill>
                <a:latin typeface="Arial"/>
                <a:ea typeface="Arial"/>
                <a:cs typeface="Arial"/>
                <a:sym typeface="Arial"/>
              </a:rPr>
              <a:t>Vietnã</a:t>
            </a:r>
            <a:endParaRPr sz="1100" b="0" i="1" u="none" strike="noStrike" cap="none">
              <a:solidFill>
                <a:schemeClr val="lt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9"/>
        <p:cNvGrpSpPr/>
        <p:nvPr/>
      </p:nvGrpSpPr>
      <p:grpSpPr>
        <a:xfrm>
          <a:off x="0" y="0"/>
          <a:ext cx="0" cy="0"/>
          <a:chOff x="0" y="0"/>
          <a:chExt cx="0" cy="0"/>
        </a:xfrm>
      </p:grpSpPr>
      <p:sp>
        <p:nvSpPr>
          <p:cNvPr id="830" name="Google Shape;830;p47"/>
          <p:cNvSpPr txBox="1">
            <a:spLocks noGrp="1"/>
          </p:cNvSpPr>
          <p:nvPr>
            <p:ph type="title"/>
          </p:nvPr>
        </p:nvSpPr>
        <p:spPr>
          <a:xfrm>
            <a:off x="173825" y="4273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i="1">
                <a:solidFill>
                  <a:schemeClr val="dk2"/>
                </a:solidFill>
              </a:rPr>
              <a:t>Opção 3 da hierarquia DATIM:</a:t>
            </a:r>
            <a:r>
              <a:rPr lang="en">
                <a:solidFill>
                  <a:schemeClr val="dk2"/>
                </a:solidFill>
              </a:rPr>
              <a:t>UOs utilizando modelos de nível regional</a:t>
            </a:r>
            <a:endParaRPr>
              <a:solidFill>
                <a:schemeClr val="dk2"/>
              </a:solidFill>
            </a:endParaRPr>
          </a:p>
        </p:txBody>
      </p:sp>
      <p:graphicFrame>
        <p:nvGraphicFramePr>
          <p:cNvPr id="831" name="Google Shape;831;p47"/>
          <p:cNvGraphicFramePr/>
          <p:nvPr/>
        </p:nvGraphicFramePr>
        <p:xfrm>
          <a:off x="295138" y="1000063"/>
          <a:ext cx="7560750" cy="3910750"/>
        </p:xfrm>
        <a:graphic>
          <a:graphicData uri="http://schemas.openxmlformats.org/drawingml/2006/table">
            <a:tbl>
              <a:tblPr bandRow="1">
                <a:noFill/>
                <a:tableStyleId>{6BE0B0C6-8004-4F0C-939D-03BDFF794944}</a:tableStyleId>
              </a:tblPr>
              <a:tblGrid>
                <a:gridCol w="1365925">
                  <a:extLst>
                    <a:ext uri="{9D8B030D-6E8A-4147-A177-3AD203B41FA5}">
                      <a16:colId xmlns:a16="http://schemas.microsoft.com/office/drawing/2014/main" val="20000"/>
                    </a:ext>
                  </a:extLst>
                </a:gridCol>
                <a:gridCol w="1068200">
                  <a:extLst>
                    <a:ext uri="{9D8B030D-6E8A-4147-A177-3AD203B41FA5}">
                      <a16:colId xmlns:a16="http://schemas.microsoft.com/office/drawing/2014/main" val="20001"/>
                    </a:ext>
                  </a:extLst>
                </a:gridCol>
                <a:gridCol w="1019750">
                  <a:extLst>
                    <a:ext uri="{9D8B030D-6E8A-4147-A177-3AD203B41FA5}">
                      <a16:colId xmlns:a16="http://schemas.microsoft.com/office/drawing/2014/main" val="20002"/>
                    </a:ext>
                  </a:extLst>
                </a:gridCol>
                <a:gridCol w="1256675">
                  <a:extLst>
                    <a:ext uri="{9D8B030D-6E8A-4147-A177-3AD203B41FA5}">
                      <a16:colId xmlns:a16="http://schemas.microsoft.com/office/drawing/2014/main" val="20003"/>
                    </a:ext>
                  </a:extLst>
                </a:gridCol>
                <a:gridCol w="1540575">
                  <a:extLst>
                    <a:ext uri="{9D8B030D-6E8A-4147-A177-3AD203B41FA5}">
                      <a16:colId xmlns:a16="http://schemas.microsoft.com/office/drawing/2014/main" val="20004"/>
                    </a:ext>
                  </a:extLst>
                </a:gridCol>
                <a:gridCol w="1309625">
                  <a:extLst>
                    <a:ext uri="{9D8B030D-6E8A-4147-A177-3AD203B41FA5}">
                      <a16:colId xmlns:a16="http://schemas.microsoft.com/office/drawing/2014/main" val="20005"/>
                    </a:ext>
                  </a:extLst>
                </a:gridCol>
              </a:tblGrid>
              <a:tr h="270100">
                <a:tc gridSpan="6">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chemeClr val="dk1"/>
                          </a:solidFill>
                          <a:latin typeface="Arial"/>
                          <a:ea typeface="Arial"/>
                          <a:cs typeface="Arial"/>
                          <a:sym typeface="Arial"/>
                        </a:rPr>
                        <a:t>Colunas de hierarquia regional</a:t>
                      </a:r>
                      <a:endParaRPr sz="1100" u="none" strike="noStrike" cap="none">
                        <a:solidFill>
                          <a:schemeClr val="dk1"/>
                        </a:solidFill>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tc hMerge="1">
                  <a:txBody>
                    <a:bodyPr/>
                    <a:lstStyle/>
                    <a:p>
                      <a:pPr algn="l" rtl="0"/>
                      <a:endParaRPr lang="pt-BR"/>
                    </a:p>
                  </a:txBody>
                  <a:tcPr/>
                </a:tc>
                <a:extLst>
                  <a:ext uri="{0D108BD9-81ED-4DB2-BD59-A6C34878D82A}">
                    <a16:rowId xmlns:a16="http://schemas.microsoft.com/office/drawing/2014/main" val="10000"/>
                  </a:ext>
                </a:extLst>
              </a:tr>
              <a:tr h="127677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Localização do Trabalho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Trabalhar ou oferecer apoio a vários locais (equipa itinerante)?</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País/SNU1</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Qualquer combinação válida de seleções geográficas</a:t>
                      </a:r>
                      <a:r>
                        <a:rPr lang="en" sz="1100" b="1" u="none" strike="noStrike" cap="none">
                          <a:latin typeface="Arial"/>
                          <a:ea typeface="Arial"/>
                          <a:cs typeface="Arial"/>
                          <a:sym typeface="Arial"/>
                        </a:rPr>
                        <a:t>acima do nível da instalação</a:t>
                      </a:r>
                      <a:endParaRPr sz="11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Qualquer combinação válida de seleções geográficas</a:t>
                      </a:r>
                      <a:r>
                        <a:rPr lang="en" sz="1100" b="1" u="none" strike="noStrike" cap="none">
                          <a:latin typeface="Arial"/>
                          <a:ea typeface="Arial"/>
                          <a:cs typeface="Arial"/>
                          <a:sym typeface="Arial"/>
                        </a:rPr>
                        <a:t>Parando e incluindo o PSNU</a:t>
                      </a: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Qualquer combinação válida de Seleções Geográficas até ao</a:t>
                      </a:r>
                      <a:r>
                        <a:rPr lang="en" sz="1100" b="1" u="none" strike="noStrike" cap="none">
                          <a:latin typeface="Arial"/>
                          <a:ea typeface="Arial"/>
                          <a:cs typeface="Arial"/>
                          <a:sym typeface="Arial"/>
                        </a:rPr>
                        <a:t>Nível da instalação</a:t>
                      </a: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767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Internacional</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767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Nacional, Militar</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70100">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Acima dos trabalhadores do local</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0100">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Comunidade</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4022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Percorrendo as instalações</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70100">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Instalação/AT numa instalação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11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32" name="Google Shape;832;p4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66</a:t>
            </a:fld>
            <a:endParaRPr/>
          </a:p>
        </p:txBody>
      </p:sp>
      <p:sp>
        <p:nvSpPr>
          <p:cNvPr id="833" name="Google Shape;833;p47"/>
          <p:cNvSpPr/>
          <p:nvPr/>
        </p:nvSpPr>
        <p:spPr>
          <a:xfrm>
            <a:off x="295150" y="2511225"/>
            <a:ext cx="3453900" cy="3936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47"/>
          <p:cNvSpPr txBox="1"/>
          <p:nvPr/>
        </p:nvSpPr>
        <p:spPr>
          <a:xfrm>
            <a:off x="7855900" y="1270175"/>
            <a:ext cx="1085100" cy="3415500"/>
          </a:xfrm>
          <a:prstGeom prst="rect">
            <a:avLst/>
          </a:prstGeom>
          <a:solidFill>
            <a:srgbClr val="B6D7A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Arial"/>
                <a:ea typeface="Arial"/>
                <a:cs typeface="Arial"/>
                <a:sym typeface="Arial"/>
              </a:rPr>
              <a:t>Regional Ásia</a:t>
            </a: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Arial"/>
                <a:ea typeface="Arial"/>
                <a:cs typeface="Arial"/>
                <a:sym typeface="Arial"/>
              </a:rPr>
              <a:t>Região do Hemisfério Ocidental</a:t>
            </a: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chemeClr val="dk1"/>
                </a:solidFill>
                <a:latin typeface="Arial"/>
                <a:ea typeface="Arial"/>
                <a:cs typeface="Arial"/>
                <a:sym typeface="Arial"/>
              </a:rPr>
              <a:t>Região da África Ocidental</a:t>
            </a:r>
            <a:endParaRPr sz="1100" b="0" i="1"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3"/>
                                        </p:tgtEl>
                                        <p:attrNameLst>
                                          <p:attrName>style.visibility</p:attrName>
                                        </p:attrNameLst>
                                      </p:cBhvr>
                                      <p:to>
                                        <p:strVal val="visible"/>
                                      </p:to>
                                    </p:set>
                                    <p:animEffect transition="in" filter="fade">
                                      <p:cBhvr>
                                        <p:cTn id="7" dur="1000"/>
                                        <p:tgtEl>
                                          <p:spTgt spid="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8"/>
        <p:cNvGrpSpPr/>
        <p:nvPr/>
      </p:nvGrpSpPr>
      <p:grpSpPr>
        <a:xfrm>
          <a:off x="0" y="0"/>
          <a:ext cx="0" cy="0"/>
          <a:chOff x="0" y="0"/>
          <a:chExt cx="0" cy="0"/>
        </a:xfrm>
      </p:grpSpPr>
      <p:sp>
        <p:nvSpPr>
          <p:cNvPr id="839" name="Google Shape;839;p48"/>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pt-BR" dirty="0">
                <a:solidFill>
                  <a:schemeClr val="dk2"/>
                </a:solidFill>
              </a:rPr>
              <a:t>Avaliação de Conhecimento</a:t>
            </a:r>
            <a:endParaRPr b="0" dirty="0">
              <a:solidFill>
                <a:schemeClr val="accent1"/>
              </a:solidFill>
              <a:latin typeface="Arial"/>
              <a:ea typeface="Arial"/>
              <a:cs typeface="Arial"/>
              <a:sym typeface="Arial"/>
            </a:endParaRPr>
          </a:p>
        </p:txBody>
      </p:sp>
      <p:sp>
        <p:nvSpPr>
          <p:cNvPr id="840" name="Google Shape;840;p48"/>
          <p:cNvSpPr txBox="1"/>
          <p:nvPr/>
        </p:nvSpPr>
        <p:spPr>
          <a:xfrm>
            <a:off x="315550" y="917650"/>
            <a:ext cx="8346300" cy="29307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1"/>
              </a:buClr>
              <a:buSzPts val="1600"/>
              <a:buFont typeface="Arial"/>
              <a:buChar char="●"/>
            </a:pPr>
            <a:r>
              <a:rPr lang="en" sz="1600" b="1" i="0" u="none" strike="noStrike" cap="none">
                <a:solidFill>
                  <a:schemeClr val="dk1"/>
                </a:solidFill>
                <a:latin typeface="Arial"/>
                <a:ea typeface="Arial"/>
                <a:cs typeface="Arial"/>
                <a:sym typeface="Arial"/>
              </a:rPr>
              <a:t>Para os trabalhadores comunitários não ligados a instalações específicas, como responderia à questão “os funcionários trabalham ou apoiam vários locais”?</a:t>
            </a:r>
            <a:endParaRPr sz="1600" b="1"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AutoNum type="alphaLcParenR"/>
            </a:pPr>
            <a:r>
              <a:rPr lang="en" sz="1600" b="0" i="0" u="none" strike="noStrike" cap="none">
                <a:solidFill>
                  <a:schemeClr val="dk1"/>
                </a:solidFill>
                <a:latin typeface="Arial"/>
                <a:ea typeface="Arial"/>
                <a:cs typeface="Arial"/>
                <a:sym typeface="Arial"/>
              </a:rPr>
              <a:t>Sim</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AutoNum type="alphaLcParenR"/>
            </a:pPr>
            <a:r>
              <a:rPr lang="en" sz="1600" b="0" i="0" u="none" strike="noStrike" cap="none">
                <a:solidFill>
                  <a:schemeClr val="dk1"/>
                </a:solidFill>
                <a:latin typeface="Arial"/>
                <a:ea typeface="Arial"/>
                <a:cs typeface="Arial"/>
                <a:sym typeface="Arial"/>
              </a:rPr>
              <a:t>Não</a:t>
            </a:r>
            <a:endParaRPr sz="16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rgbClr val="000000"/>
              </a:solidFill>
              <a:latin typeface="Arial"/>
              <a:ea typeface="Arial"/>
              <a:cs typeface="Arial"/>
              <a:sym typeface="Arial"/>
            </a:endParaRPr>
          </a:p>
        </p:txBody>
      </p:sp>
      <p:sp>
        <p:nvSpPr>
          <p:cNvPr id="841" name="Google Shape;841;p48"/>
          <p:cNvSpPr txBox="1"/>
          <p:nvPr/>
        </p:nvSpPr>
        <p:spPr>
          <a:xfrm>
            <a:off x="200350" y="3329125"/>
            <a:ext cx="8576700" cy="103409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1" u="none" strike="noStrike" cap="none" dirty="0">
                <a:solidFill>
                  <a:schemeClr val="dk1"/>
                </a:solidFill>
                <a:latin typeface="Arial"/>
                <a:ea typeface="Arial"/>
                <a:cs typeface="Arial"/>
                <a:sym typeface="Arial"/>
              </a:rPr>
              <a:t>Resposta:</a:t>
            </a:r>
            <a:r>
              <a:rPr lang="en" sz="1600" b="1" i="1" u="none" strike="noStrike" cap="none" dirty="0">
                <a:solidFill>
                  <a:schemeClr val="dk1"/>
                </a:solidFill>
                <a:latin typeface="Arial"/>
                <a:ea typeface="Arial"/>
                <a:cs typeface="Arial"/>
                <a:sym typeface="Arial"/>
              </a:rPr>
              <a:t>b) Não </a:t>
            </a:r>
            <a:r>
              <a:rPr lang="en" sz="1600" b="0" i="1" u="none" strike="noStrike" cap="none" dirty="0">
                <a:solidFill>
                  <a:schemeClr val="dk1"/>
                </a:solidFill>
                <a:latin typeface="Arial"/>
                <a:ea typeface="Arial"/>
                <a:cs typeface="Arial"/>
                <a:sym typeface="Arial"/>
              </a:rPr>
              <a:t>Os funcionários que trabalham apenas na comunidade e não estão vinculados a nenhuma instalação devem responder não. Esta questão destina-se a captar trabalhadores baseados em instalações que se deslocam por vários locais de instalações.</a:t>
            </a:r>
            <a:endParaRPr sz="1400" b="0" i="0" u="none" strike="noStrike" cap="none" dirty="0">
              <a:solidFill>
                <a:srgbClr val="000000"/>
              </a:solidFill>
              <a:latin typeface="Arial"/>
              <a:ea typeface="Arial"/>
              <a:cs typeface="Arial"/>
              <a:sym typeface="Arial"/>
            </a:endParaRPr>
          </a:p>
        </p:txBody>
      </p:sp>
      <p:sp>
        <p:nvSpPr>
          <p:cNvPr id="842" name="Google Shape;842;p4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67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animEffect transition="in" filter="fade">
                                      <p:cBhvr>
                                        <p:cTn id="7" dur="1000"/>
                                        <p:tgtEl>
                                          <p:spTgt spid="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6"/>
        <p:cNvGrpSpPr/>
        <p:nvPr/>
      </p:nvGrpSpPr>
      <p:grpSpPr>
        <a:xfrm>
          <a:off x="0" y="0"/>
          <a:ext cx="0" cy="0"/>
          <a:chOff x="0" y="0"/>
          <a:chExt cx="0" cy="0"/>
        </a:xfrm>
      </p:grpSpPr>
      <p:sp>
        <p:nvSpPr>
          <p:cNvPr id="847" name="Google Shape;847;p51"/>
          <p:cNvSpPr txBox="1">
            <a:spLocks noGrp="1"/>
          </p:cNvSpPr>
          <p:nvPr>
            <p:ph type="title"/>
          </p:nvPr>
        </p:nvSpPr>
        <p:spPr>
          <a:xfrm>
            <a:off x="164125" y="181675"/>
            <a:ext cx="8520600" cy="648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Resumo dos Locais de Trabalho e Área do Programa</a:t>
            </a:r>
            <a:endParaRPr>
              <a:solidFill>
                <a:schemeClr val="dk2"/>
              </a:solidFill>
            </a:endParaRPr>
          </a:p>
        </p:txBody>
      </p:sp>
      <p:graphicFrame>
        <p:nvGraphicFramePr>
          <p:cNvPr id="848" name="Google Shape;848;p51"/>
          <p:cNvGraphicFramePr/>
          <p:nvPr>
            <p:extLst>
              <p:ext uri="{D42A27DB-BD31-4B8C-83A1-F6EECF244321}">
                <p14:modId xmlns:p14="http://schemas.microsoft.com/office/powerpoint/2010/main" val="476265409"/>
              </p:ext>
            </p:extLst>
          </p:nvPr>
        </p:nvGraphicFramePr>
        <p:xfrm>
          <a:off x="1805050" y="864600"/>
          <a:ext cx="5238750" cy="4084175"/>
        </p:xfrm>
        <a:graphic>
          <a:graphicData uri="http://schemas.openxmlformats.org/drawingml/2006/table">
            <a:tbl>
              <a:tblPr>
                <a:noFill/>
                <a:tableStyleId>{5A7E7CD6-C929-4EC5-A59C-177CB4DFDF39}</a:tableStyleId>
              </a:tblPr>
              <a:tblGrid>
                <a:gridCol w="2619375">
                  <a:extLst>
                    <a:ext uri="{9D8B030D-6E8A-4147-A177-3AD203B41FA5}">
                      <a16:colId xmlns:a16="http://schemas.microsoft.com/office/drawing/2014/main" val="20000"/>
                    </a:ext>
                  </a:extLst>
                </a:gridCol>
                <a:gridCol w="2619375">
                  <a:extLst>
                    <a:ext uri="{9D8B030D-6E8A-4147-A177-3AD203B41FA5}">
                      <a16:colId xmlns:a16="http://schemas.microsoft.com/office/drawing/2014/main" val="20001"/>
                    </a:ext>
                  </a:extLst>
                </a:gridCol>
              </a:tblGrid>
              <a:tr h="1036300">
                <a:tc>
                  <a:txBody>
                    <a:bodyPr/>
                    <a:lstStyle/>
                    <a:p>
                      <a:pPr marL="0" marR="0" lvl="0" indent="0" algn="ctr" rtl="0">
                        <a:lnSpc>
                          <a:spcPct val="100000"/>
                        </a:lnSpc>
                        <a:spcBef>
                          <a:spcPts val="0"/>
                        </a:spcBef>
                        <a:spcAft>
                          <a:spcPts val="0"/>
                        </a:spcAft>
                        <a:buClr>
                          <a:schemeClr val="dk1"/>
                        </a:buClr>
                        <a:buSzPts val="1100"/>
                        <a:buFont typeface="Arial"/>
                        <a:buNone/>
                      </a:pPr>
                      <a:r>
                        <a:rPr lang="en" sz="1400" b="1" u="none" strike="noStrike" cap="none">
                          <a:solidFill>
                            <a:schemeClr val="lt1"/>
                          </a:solidFill>
                          <a:latin typeface="Arial"/>
                          <a:ea typeface="Arial"/>
                          <a:cs typeface="Arial"/>
                          <a:sym typeface="Arial"/>
                        </a:rPr>
                        <a:t>Localização do Trabalho</a:t>
                      </a:r>
                      <a:endParaRPr sz="1400" b="1" u="none" strike="noStrike" cap="none">
                        <a:solidFill>
                          <a:schemeClr val="lt1"/>
                        </a:solidFill>
                        <a:latin typeface="Arial"/>
                        <a:ea typeface="Arial"/>
                        <a:cs typeface="Arial"/>
                        <a:sym typeface="Arial"/>
                      </a:endParaRPr>
                    </a:p>
                  </a:txBody>
                  <a:tcPr marL="91425" marR="91425" marT="91425" marB="91425">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Área Primária do Programa</a:t>
                      </a:r>
                      <a:endParaRPr sz="1400" b="1" u="none" strike="noStrike" cap="none">
                        <a:solidFill>
                          <a:schemeClr val="lt1"/>
                        </a:solidFill>
                        <a:latin typeface="Arial"/>
                        <a:ea typeface="Arial"/>
                        <a:cs typeface="Arial"/>
                        <a:sym typeface="Arial"/>
                      </a:endParaRPr>
                    </a:p>
                  </a:txBody>
                  <a:tcPr marL="91425" marR="91425" marT="91425" marB="91425">
                    <a:solidFill>
                      <a:schemeClr val="accent6"/>
                    </a:solidFill>
                  </a:tcPr>
                </a:tc>
                <a:extLst>
                  <a:ext uri="{0D108BD9-81ED-4DB2-BD59-A6C34878D82A}">
                    <a16:rowId xmlns:a16="http://schemas.microsoft.com/office/drawing/2014/main" val="10000"/>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Acima do site</a:t>
                      </a:r>
                      <a:endParaRPr sz="1400" u="none" strike="noStrike" cap="none">
                        <a:latin typeface="Arial"/>
                        <a:ea typeface="Arial"/>
                        <a:cs typeface="Arial"/>
                        <a:sym typeface="Arial"/>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Acima do Site (ASP) ou Gestão de Programa IP</a:t>
                      </a:r>
                      <a:endParaRPr sz="1400" u="none" strike="noStrike" cap="none">
                        <a:latin typeface="Arial"/>
                        <a:ea typeface="Arial"/>
                        <a:cs typeface="Arial"/>
                        <a:sym typeface="Arial"/>
                      </a:endParaRPr>
                    </a:p>
                  </a:txBody>
                  <a:tcPr marL="91425" marR="91425" marT="91425" marB="91425" anchor="ct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Comunidade</a:t>
                      </a:r>
                      <a:endParaRPr sz="1400" u="none" strike="noStrike" cap="none">
                        <a:latin typeface="Arial"/>
                        <a:ea typeface="Arial"/>
                        <a:cs typeface="Arial"/>
                        <a:sym typeface="Arial"/>
                      </a:endParaRPr>
                    </a:p>
                  </a:txBody>
                  <a:tcPr marL="91425" marR="91425" marT="91425" marB="91425" anchor="ctr">
                    <a:lnR w="9525" cap="flat" cmpd="sng">
                      <a:solidFill>
                        <a:srgbClr val="9E9E9E"/>
                      </a:solidFill>
                      <a:prstDash val="solid"/>
                      <a:round/>
                      <a:headEnd type="none" w="sm" len="sm"/>
                      <a:tailEnd type="none" w="sm" len="sm"/>
                    </a:lnR>
                  </a:tcPr>
                </a:tc>
                <a:tc rowSpan="4">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Nível do local (C&amp;T, HTS, SE, Prev.</a:t>
                      </a:r>
                      <a:r>
                        <a:rPr lang="en"/>
                        <a:t>)</a:t>
                      </a:r>
                      <a:endParaRPr sz="1400" u="none" strike="noStrike" cap="none">
                        <a:latin typeface="Arial"/>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Arial"/>
                          <a:ea typeface="Arial"/>
                          <a:cs typeface="Arial"/>
                          <a:sym typeface="Arial"/>
                        </a:rPr>
                        <a:t>Trabalho itinerante</a:t>
                      </a:r>
                      <a:endParaRPr sz="1400" u="none" strike="noStrike" cap="none" dirty="0">
                        <a:latin typeface="Arial"/>
                        <a:ea typeface="Arial"/>
                        <a:cs typeface="Arial"/>
                        <a:sym typeface="Arial"/>
                      </a:endParaRPr>
                    </a:p>
                  </a:txBody>
                  <a:tcPr marL="91425" marR="91425" marT="91425" marB="91425" anchor="ctr"/>
                </a:tc>
                <a:tc vMerge="1">
                  <a:txBody>
                    <a:bodyPr/>
                    <a:lstStyle/>
                    <a:p>
                      <a:pPr algn="l" rtl="0"/>
                      <a:endParaRPr lang="pt-BR"/>
                    </a:p>
                  </a:txBody>
                  <a:tcPr/>
                </a:tc>
                <a:extLst>
                  <a:ext uri="{0D108BD9-81ED-4DB2-BD59-A6C34878D82A}">
                    <a16:rowId xmlns:a16="http://schemas.microsoft.com/office/drawing/2014/main" val="10003"/>
                  </a:ext>
                </a:extLst>
              </a:tr>
              <a:tr h="609575">
                <a:tc rowSpan="2">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Arial"/>
                          <a:ea typeface="Arial"/>
                          <a:cs typeface="Arial"/>
                          <a:sym typeface="Arial"/>
                        </a:rPr>
                        <a:t>Instalação</a:t>
                      </a:r>
                      <a:endParaRPr sz="1400" u="none" strike="noStrike" cap="none" dirty="0">
                        <a:latin typeface="Arial"/>
                        <a:ea typeface="Arial"/>
                        <a:cs typeface="Arial"/>
                        <a:sym typeface="Arial"/>
                      </a:endParaRPr>
                    </a:p>
                  </a:txBody>
                  <a:tcPr marL="91425" marR="91425" marT="91425" marB="91425" anchor="ctr"/>
                </a:tc>
                <a:tc vMerge="1">
                  <a:txBody>
                    <a:bodyPr/>
                    <a:lstStyle/>
                    <a:p>
                      <a:pPr algn="l" rtl="0"/>
                      <a:endParaRPr lang="pt-BR"/>
                    </a:p>
                  </a:txBody>
                  <a:tcPr/>
                </a:tc>
                <a:extLst>
                  <a:ext uri="{0D108BD9-81ED-4DB2-BD59-A6C34878D82A}">
                    <a16:rowId xmlns:a16="http://schemas.microsoft.com/office/drawing/2014/main" val="10004"/>
                  </a:ext>
                </a:extLst>
              </a:tr>
              <a:tr h="609575">
                <a:tc vMerge="1">
                  <a:txBody>
                    <a:bodyPr/>
                    <a:lstStyle/>
                    <a:p>
                      <a:pPr algn="l" rtl="0"/>
                      <a:endParaRPr lang="pt-BR"/>
                    </a:p>
                  </a:txBody>
                  <a:tcPr/>
                </a:tc>
                <a:tc vMerge="1">
                  <a:txBody>
                    <a:bodyPr/>
                    <a:lstStyle/>
                    <a:p>
                      <a:pPr algn="l" rtl="0"/>
                      <a:endParaRPr lang="pt-BR"/>
                    </a:p>
                  </a:txBody>
                  <a:tcPr/>
                </a:tc>
                <a:extLst>
                  <a:ext uri="{0D108BD9-81ED-4DB2-BD59-A6C34878D82A}">
                    <a16:rowId xmlns:a16="http://schemas.microsoft.com/office/drawing/2014/main" val="10005"/>
                  </a:ext>
                </a:extLst>
              </a:tr>
            </a:tbl>
          </a:graphicData>
        </a:graphic>
      </p:graphicFrame>
      <p:sp>
        <p:nvSpPr>
          <p:cNvPr id="849" name="Google Shape;849;p5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68</a:t>
            </a:fld>
            <a:endParaRPr/>
          </a:p>
        </p:txBody>
      </p:sp>
      <p:sp>
        <p:nvSpPr>
          <p:cNvPr id="850" name="Google Shape;850;p51"/>
          <p:cNvSpPr/>
          <p:nvPr/>
        </p:nvSpPr>
        <p:spPr>
          <a:xfrm>
            <a:off x="1431088" y="1199825"/>
            <a:ext cx="309600" cy="281100"/>
          </a:xfrm>
          <a:prstGeom prst="star5">
            <a:avLst>
              <a:gd name="adj" fmla="val 19098"/>
              <a:gd name="hf" fmla="val 105146"/>
              <a:gd name="vf" fmla="val 110557"/>
            </a:avLst>
          </a:prstGeom>
          <a:solidFill>
            <a:srgbClr val="FFE59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51"/>
          <p:cNvSpPr txBox="1"/>
          <p:nvPr/>
        </p:nvSpPr>
        <p:spPr>
          <a:xfrm>
            <a:off x="672375" y="1522925"/>
            <a:ext cx="1068300" cy="166196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dirty="0">
                <a:solidFill>
                  <a:srgbClr val="000000"/>
                </a:solidFill>
                <a:latin typeface="Arial"/>
                <a:ea typeface="Arial"/>
                <a:cs typeface="Arial"/>
                <a:sym typeface="Arial"/>
              </a:rPr>
              <a:t>Lembrete!</a:t>
            </a:r>
            <a:br>
              <a:rPr lang="en" sz="1200" b="1" i="0" u="none" strike="noStrike" cap="none" dirty="0">
                <a:solidFill>
                  <a:srgbClr val="000000"/>
                </a:solidFill>
                <a:latin typeface="Arial"/>
                <a:ea typeface="Arial"/>
                <a:cs typeface="Arial"/>
                <a:sym typeface="Arial"/>
              </a:rPr>
            </a:br>
            <a:r>
              <a:rPr lang="en" sz="1200" b="0" i="0" u="none" strike="noStrike" cap="none" dirty="0">
                <a:solidFill>
                  <a:srgbClr val="000000"/>
                </a:solidFill>
                <a:latin typeface="Arial"/>
                <a:ea typeface="Arial"/>
                <a:cs typeface="Arial"/>
                <a:sym typeface="Arial"/>
              </a:rPr>
              <a:t>Já determinou o local de trabalho na secção Hierarquia DATIM</a:t>
            </a:r>
            <a:endParaRPr sz="12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1"/>
                                        </p:tgtEl>
                                        <p:attrNameLst>
                                          <p:attrName>style.visibility</p:attrName>
                                        </p:attrNameLst>
                                      </p:cBhvr>
                                      <p:to>
                                        <p:strVal val="visible"/>
                                      </p:to>
                                    </p:set>
                                    <p:animEffect transition="in" filter="fade">
                                      <p:cBhvr>
                                        <p:cTn id="7" dur="1000"/>
                                        <p:tgtEl>
                                          <p:spTgt spid="851"/>
                                        </p:tgtEl>
                                      </p:cBhvr>
                                    </p:animEffect>
                                  </p:childTnLst>
                                </p:cTn>
                              </p:par>
                              <p:par>
                                <p:cTn id="8" presetID="10" presetClass="entr" presetSubtype="0" fill="hold" nodeType="withEffect">
                                  <p:stCondLst>
                                    <p:cond delay="0"/>
                                  </p:stCondLst>
                                  <p:childTnLst>
                                    <p:set>
                                      <p:cBhvr>
                                        <p:cTn id="9" dur="1" fill="hold">
                                          <p:stCondLst>
                                            <p:cond delay="0"/>
                                          </p:stCondLst>
                                        </p:cTn>
                                        <p:tgtEl>
                                          <p:spTgt spid="850"/>
                                        </p:tgtEl>
                                        <p:attrNameLst>
                                          <p:attrName>style.visibility</p:attrName>
                                        </p:attrNameLst>
                                      </p:cBhvr>
                                      <p:to>
                                        <p:strVal val="visible"/>
                                      </p:to>
                                    </p:set>
                                    <p:animEffect transition="in" filter="fade">
                                      <p:cBhvr>
                                        <p:cTn id="10" dur="1000"/>
                                        <p:tgtEl>
                                          <p:spTgt spid="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5"/>
        <p:cNvGrpSpPr/>
        <p:nvPr/>
      </p:nvGrpSpPr>
      <p:grpSpPr>
        <a:xfrm>
          <a:off x="0" y="0"/>
          <a:ext cx="0" cy="0"/>
          <a:chOff x="0" y="0"/>
          <a:chExt cx="0" cy="0"/>
        </a:xfrm>
      </p:grpSpPr>
      <p:sp>
        <p:nvSpPr>
          <p:cNvPr id="856" name="Google Shape;856;p53"/>
          <p:cNvSpPr txBox="1">
            <a:spLocks noGrp="1"/>
          </p:cNvSpPr>
          <p:nvPr>
            <p:ph type="title"/>
          </p:nvPr>
        </p:nvSpPr>
        <p:spPr>
          <a:xfrm>
            <a:off x="164125" y="2575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en" dirty="0">
                <a:solidFill>
                  <a:schemeClr val="dk2"/>
                </a:solidFill>
              </a:rPr>
              <a:t>Elemento de dados do modelo: </a:t>
            </a:r>
            <a:r>
              <a:rPr lang="en" i="1" dirty="0">
                <a:solidFill>
                  <a:srgbClr val="FF9900"/>
                </a:solidFill>
              </a:rPr>
              <a:t>Beneficiário principal</a:t>
            </a:r>
            <a:endParaRPr sz="2900" dirty="0">
              <a:solidFill>
                <a:srgbClr val="FF9900"/>
              </a:solidFill>
            </a:endParaRPr>
          </a:p>
        </p:txBody>
      </p:sp>
      <p:sp>
        <p:nvSpPr>
          <p:cNvPr id="857" name="Google Shape;857;p5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69</a:t>
            </a:fld>
            <a:endParaRPr/>
          </a:p>
        </p:txBody>
      </p:sp>
      <p:sp>
        <p:nvSpPr>
          <p:cNvPr id="858" name="Google Shape;858;p53"/>
          <p:cNvSpPr txBox="1"/>
          <p:nvPr/>
        </p:nvSpPr>
        <p:spPr>
          <a:xfrm>
            <a:off x="4144370" y="489807"/>
            <a:ext cx="4780500" cy="4836165"/>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600"/>
              <a:buFont typeface="Arial"/>
              <a:buNone/>
            </a:pPr>
            <a:r>
              <a:rPr lang="en" sz="1600" b="0" i="0" u="none" strike="noStrike" cap="none" dirty="0">
                <a:solidFill>
                  <a:schemeClr val="dk1"/>
                </a:solidFill>
                <a:latin typeface="Arial"/>
                <a:ea typeface="Arial"/>
                <a:cs typeface="Arial"/>
                <a:sym typeface="Arial"/>
              </a:rPr>
              <a:t>Indique o principal beneficiário dos serviços prestados/apoiados por este colaborador:</a:t>
            </a:r>
            <a:endParaRPr sz="1600" b="0" i="0" u="none" strike="noStrike" cap="none" dirty="0">
              <a:solidFill>
                <a:schemeClr val="dk1"/>
              </a:solidFill>
              <a:latin typeface="Arial"/>
              <a:ea typeface="Arial"/>
              <a:cs typeface="Arial"/>
              <a:sym typeface="Arial"/>
            </a:endParaRPr>
          </a:p>
          <a:p>
            <a:pPr marL="457200" marR="0" lvl="0" indent="-330200" algn="l" rtl="0">
              <a:lnSpc>
                <a:spcPct val="90000"/>
              </a:lnSpc>
              <a:spcBef>
                <a:spcPts val="0"/>
              </a:spcBef>
              <a:spcAft>
                <a:spcPts val="0"/>
              </a:spcAft>
              <a:buClr>
                <a:schemeClr val="dk1"/>
              </a:buClr>
              <a:buSzPts val="1600"/>
              <a:buFont typeface="Arial"/>
              <a:buAutoNum type="arabicPeriod"/>
            </a:pPr>
            <a:r>
              <a:rPr lang="en" sz="1600" dirty="0">
                <a:solidFill>
                  <a:schemeClr val="dk1"/>
                </a:solidFill>
              </a:rPr>
              <a:t>Populações não-alvo</a:t>
            </a:r>
            <a:endParaRPr sz="1600" dirty="0">
              <a:solidFill>
                <a:schemeClr val="dk1"/>
              </a:solidFill>
            </a:endParaRPr>
          </a:p>
          <a:p>
            <a:pPr marL="457200" marR="0" lvl="0" indent="-330200" algn="l" rtl="0">
              <a:lnSpc>
                <a:spcPct val="90000"/>
              </a:lnSpc>
              <a:spcBef>
                <a:spcPts val="0"/>
              </a:spcBef>
              <a:spcAft>
                <a:spcPts val="0"/>
              </a:spcAft>
              <a:buClr>
                <a:schemeClr val="dk1"/>
              </a:buClr>
              <a:buSzPts val="1600"/>
              <a:buAutoNum type="arabicPeriod"/>
            </a:pPr>
            <a:r>
              <a:rPr lang="en" sz="1600" dirty="0">
                <a:solidFill>
                  <a:schemeClr val="dk1"/>
                </a:solidFill>
              </a:rPr>
              <a:t>Crianças</a:t>
            </a:r>
            <a:endParaRPr sz="1600" dirty="0">
              <a:solidFill>
                <a:schemeClr val="dk1"/>
              </a:solidFill>
            </a:endParaRPr>
          </a:p>
          <a:p>
            <a:pPr marL="457200" marR="0" lvl="0" indent="-330200" algn="l" rtl="0">
              <a:lnSpc>
                <a:spcPct val="90000"/>
              </a:lnSpc>
              <a:spcBef>
                <a:spcPts val="0"/>
              </a:spcBef>
              <a:spcAft>
                <a:spcPts val="0"/>
              </a:spcAft>
              <a:buClr>
                <a:schemeClr val="dk1"/>
              </a:buClr>
              <a:buSzPts val="1600"/>
              <a:buAutoNum type="arabicPeriod"/>
            </a:pPr>
            <a:r>
              <a:rPr lang="en" sz="1600" dirty="0">
                <a:solidFill>
                  <a:schemeClr val="dk1"/>
                </a:solidFill>
              </a:rPr>
              <a:t>Raparigas Adolescentes e Mulheres Jovens (AGYW)</a:t>
            </a:r>
            <a:endParaRPr sz="1600" dirty="0">
              <a:solidFill>
                <a:schemeClr val="dk1"/>
              </a:solidFill>
            </a:endParaRPr>
          </a:p>
          <a:p>
            <a:pPr marL="457200" marR="0" lvl="0" indent="-330200" algn="l" rtl="0">
              <a:lnSpc>
                <a:spcPct val="90000"/>
              </a:lnSpc>
              <a:spcBef>
                <a:spcPts val="0"/>
              </a:spcBef>
              <a:spcAft>
                <a:spcPts val="0"/>
              </a:spcAft>
              <a:buClr>
                <a:schemeClr val="dk1"/>
              </a:buClr>
              <a:buSzPts val="1600"/>
              <a:buAutoNum type="arabicPeriod"/>
            </a:pPr>
            <a:r>
              <a:rPr lang="en" sz="1600" dirty="0">
                <a:solidFill>
                  <a:schemeClr val="dk1"/>
                </a:solidFill>
              </a:rPr>
              <a:t>Populações-chave</a:t>
            </a:r>
            <a:endParaRPr sz="1600" dirty="0">
              <a:solidFill>
                <a:schemeClr val="dk1"/>
              </a:solidFill>
            </a:endParaRPr>
          </a:p>
          <a:p>
            <a:pPr marL="457200" marR="0" lvl="0" indent="-330200" algn="l" rtl="0">
              <a:lnSpc>
                <a:spcPct val="90000"/>
              </a:lnSpc>
              <a:spcBef>
                <a:spcPts val="0"/>
              </a:spcBef>
              <a:spcAft>
                <a:spcPts val="0"/>
              </a:spcAft>
              <a:buClr>
                <a:schemeClr val="dk1"/>
              </a:buClr>
              <a:buSzPts val="1600"/>
              <a:buAutoNum type="arabicPeriod"/>
            </a:pPr>
            <a:r>
              <a:rPr lang="en" sz="1600" dirty="0">
                <a:solidFill>
                  <a:schemeClr val="dk1"/>
                </a:solidFill>
              </a:rPr>
              <a:t>Órfãos e Crianças Vulneráveis ​​​​(OVC)</a:t>
            </a:r>
            <a:endParaRPr sz="1600" dirty="0">
              <a:solidFill>
                <a:schemeClr val="dk1"/>
              </a:solidFill>
            </a:endParaRPr>
          </a:p>
          <a:p>
            <a:pPr marL="457200" marR="0" lvl="0" indent="-330200" algn="l" rtl="0">
              <a:lnSpc>
                <a:spcPct val="90000"/>
              </a:lnSpc>
              <a:spcBef>
                <a:spcPts val="0"/>
              </a:spcBef>
              <a:spcAft>
                <a:spcPts val="0"/>
              </a:spcAft>
              <a:buClr>
                <a:schemeClr val="dk1"/>
              </a:buClr>
              <a:buSzPts val="1600"/>
              <a:buAutoNum type="arabicPeriod"/>
            </a:pPr>
            <a:r>
              <a:rPr lang="en" sz="1600" dirty="0">
                <a:solidFill>
                  <a:schemeClr val="dk1"/>
                </a:solidFill>
              </a:rPr>
              <a:t>Mulheres Grávidas e Amamentar (PBFW)</a:t>
            </a:r>
            <a:endParaRPr sz="1600" dirty="0">
              <a:solidFill>
                <a:schemeClr val="dk1"/>
              </a:solidFill>
            </a:endParaRPr>
          </a:p>
          <a:p>
            <a:pPr marL="457200" marR="0" lvl="0" indent="-330200" algn="l" rtl="0">
              <a:lnSpc>
                <a:spcPct val="90000"/>
              </a:lnSpc>
              <a:spcBef>
                <a:spcPts val="0"/>
              </a:spcBef>
              <a:spcAft>
                <a:spcPts val="0"/>
              </a:spcAft>
              <a:buClr>
                <a:schemeClr val="dk1"/>
              </a:buClr>
              <a:buSzPts val="1600"/>
              <a:buAutoNum type="arabicPeriod"/>
            </a:pPr>
            <a:r>
              <a:rPr lang="en" sz="1600" dirty="0">
                <a:solidFill>
                  <a:schemeClr val="dk1"/>
                </a:solidFill>
              </a:rPr>
              <a:t>Militar</a:t>
            </a:r>
            <a:endParaRPr sz="1600" dirty="0">
              <a:solidFill>
                <a:schemeClr val="dk1"/>
              </a:solidFill>
            </a:endParaRPr>
          </a:p>
          <a:p>
            <a:pPr marL="0" marR="0" lvl="0" indent="0" algn="l" rtl="0">
              <a:lnSpc>
                <a:spcPct val="90000"/>
              </a:lnSpc>
              <a:spcBef>
                <a:spcPts val="0"/>
              </a:spcBef>
              <a:spcAft>
                <a:spcPts val="0"/>
              </a:spcAft>
              <a:buNone/>
            </a:pPr>
            <a:endParaRPr sz="1600" dirty="0">
              <a:solidFill>
                <a:schemeClr val="dk1"/>
              </a:solidFill>
            </a:endParaRPr>
          </a:p>
          <a:p>
            <a:pPr marL="0" marR="0" lvl="0" indent="0" algn="l" rtl="0">
              <a:lnSpc>
                <a:spcPct val="90000"/>
              </a:lnSpc>
              <a:spcBef>
                <a:spcPts val="0"/>
              </a:spcBef>
              <a:spcAft>
                <a:spcPts val="0"/>
              </a:spcAft>
              <a:buNone/>
            </a:pPr>
            <a:r>
              <a:rPr lang="en" sz="1600" dirty="0">
                <a:solidFill>
                  <a:schemeClr val="dk1"/>
                </a:solidFill>
              </a:rPr>
              <a:t>Beneficiário Primário</a:t>
            </a:r>
            <a:r>
              <a:rPr lang="en" sz="1800" dirty="0">
                <a:solidFill>
                  <a:schemeClr val="dk1"/>
                </a:solidFill>
              </a:rPr>
              <a:t>as opções foram atualizadas para o ano fiscal de 24 para corresponder às opções de ER atualizadas para o ano fiscal de 24</a:t>
            </a:r>
            <a:endParaRPr sz="1800" dirty="0">
              <a:solidFill>
                <a:schemeClr val="dk1"/>
              </a:solidFill>
            </a:endParaRPr>
          </a:p>
          <a:p>
            <a:pPr marL="0" marR="0" lvl="0" indent="0" algn="l" rtl="0">
              <a:lnSpc>
                <a:spcPct val="90000"/>
              </a:lnSpc>
              <a:spcBef>
                <a:spcPts val="0"/>
              </a:spcBef>
              <a:spcAft>
                <a:spcPts val="0"/>
              </a:spcAft>
              <a:buNone/>
            </a:pPr>
            <a:endParaRPr sz="1600" dirty="0">
              <a:solidFill>
                <a:schemeClr val="dk1"/>
              </a:solidFill>
            </a:endParaRPr>
          </a:p>
          <a:p>
            <a:pPr marL="0" marR="0" lvl="0" indent="0" algn="l" rtl="0">
              <a:lnSpc>
                <a:spcPct val="100000"/>
              </a:lnSpc>
              <a:spcBef>
                <a:spcPts val="1000"/>
              </a:spcBef>
              <a:spcAft>
                <a:spcPts val="0"/>
              </a:spcAft>
              <a:buClr>
                <a:srgbClr val="000000"/>
              </a:buClr>
              <a:buSzPts val="1600"/>
              <a:buFont typeface="Arial"/>
              <a:buNone/>
            </a:pPr>
            <a:r>
              <a:rPr lang="pt-BR" sz="1600" b="0" i="0" u="none" strike="noStrike" cap="none" dirty="0">
                <a:solidFill>
                  <a:schemeClr val="dk1"/>
                </a:solidFill>
                <a:latin typeface="Arial"/>
                <a:ea typeface="Arial"/>
                <a:cs typeface="Arial"/>
                <a:sym typeface="Arial"/>
              </a:rPr>
              <a:t>Ver orientações pormenorizadas sobre cada beneficiário principal no Manual de Inventário de HRH do PEPFAR</a:t>
            </a:r>
            <a:endParaRPr sz="1400" b="0" i="0" u="none" strike="noStrike" cap="none" dirty="0">
              <a:solidFill>
                <a:schemeClr val="dk1"/>
              </a:solidFill>
              <a:highlight>
                <a:schemeClr val="lt1"/>
              </a:highlight>
              <a:latin typeface="Arial"/>
              <a:ea typeface="Arial"/>
              <a:cs typeface="Arial"/>
              <a:sym typeface="Arial"/>
            </a:endParaRPr>
          </a:p>
        </p:txBody>
      </p:sp>
      <p:pic>
        <p:nvPicPr>
          <p:cNvPr id="859" name="Google Shape;859;p53"/>
          <p:cNvPicPr preferRelativeResize="0"/>
          <p:nvPr/>
        </p:nvPicPr>
        <p:blipFill rotWithShape="1">
          <a:blip r:embed="rId3">
            <a:alphaModFix/>
          </a:blip>
          <a:srcRect l="18375" t="3055" r="43091" b="34065"/>
          <a:stretch/>
        </p:blipFill>
        <p:spPr>
          <a:xfrm>
            <a:off x="375000" y="1154675"/>
            <a:ext cx="3523323" cy="2425501"/>
          </a:xfrm>
          <a:prstGeom prst="rect">
            <a:avLst/>
          </a:prstGeom>
          <a:noFill/>
          <a:ln w="9525" cap="flat" cmpd="sng">
            <a:solidFill>
              <a:schemeClr val="accent3"/>
            </a:solidFill>
            <a:prstDash val="solid"/>
            <a:round/>
            <a:headEnd type="none" w="sm" len="sm"/>
            <a:tailEnd type="none" w="sm" len="sm"/>
          </a:ln>
        </p:spPr>
      </p:pic>
      <p:sp>
        <p:nvSpPr>
          <p:cNvPr id="860" name="Google Shape;860;p53"/>
          <p:cNvSpPr txBox="1"/>
          <p:nvPr/>
        </p:nvSpPr>
        <p:spPr>
          <a:xfrm>
            <a:off x="353600" y="4114850"/>
            <a:ext cx="17268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300"/>
              <a:buFont typeface="Arial"/>
              <a:buNone/>
            </a:pPr>
            <a:r>
              <a:rPr lang="en" sz="1300">
                <a:solidFill>
                  <a:srgbClr val="E69138"/>
                </a:solidFill>
              </a:rPr>
              <a:t>REFINADO</a:t>
            </a:r>
            <a:endParaRPr sz="1300" b="0" i="0" u="none" strike="noStrike" cap="none">
              <a:solidFill>
                <a:schemeClr val="dk1"/>
              </a:solidFill>
              <a:latin typeface="Arial"/>
              <a:ea typeface="Arial"/>
              <a:cs typeface="Arial"/>
              <a:sym typeface="Arial"/>
            </a:endParaRPr>
          </a:p>
        </p:txBody>
      </p:sp>
      <p:sp>
        <p:nvSpPr>
          <p:cNvPr id="861" name="Google Shape;861;p53"/>
          <p:cNvSpPr txBox="1"/>
          <p:nvPr/>
        </p:nvSpPr>
        <p:spPr>
          <a:xfrm>
            <a:off x="295700" y="378675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BC5BCA62-63F2-95CA-8908-93296465645B}"/>
              </a:ext>
            </a:extLst>
          </p:cNvPr>
          <p:cNvSpPr txBox="1">
            <a:spLocks/>
          </p:cNvSpPr>
          <p:nvPr/>
        </p:nvSpPr>
        <p:spPr>
          <a:xfrm>
            <a:off x="956330" y="1659151"/>
            <a:ext cx="7134852" cy="2908655"/>
          </a:xfrm>
          <a:prstGeom prst="rect">
            <a:avLst/>
          </a:prstGeom>
        </p:spPr>
        <p:txBody>
          <a:bodyPr vert="horz" lIns="0" tIns="34290" rIns="0" bIns="3429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pPr>
            <a:endParaRPr lang="en-US" sz="1900" b="1" dirty="0">
              <a:solidFill>
                <a:schemeClr val="tx1"/>
              </a:solidFill>
              <a:latin typeface="Source Sans Pro" panose="020B0503030403020204" pitchFamily="34" charset="0"/>
            </a:endParaRPr>
          </a:p>
          <a:p>
            <a:pPr>
              <a:spcBef>
                <a:spcPts val="0"/>
              </a:spcBef>
              <a:spcAft>
                <a:spcPts val="0"/>
              </a:spcAft>
            </a:pPr>
            <a:endParaRPr lang="en-US" sz="1900" b="1" dirty="0">
              <a:solidFill>
                <a:schemeClr val="tx1"/>
              </a:solidFill>
              <a:latin typeface="Source Sans Pro" panose="020B0503030403020204" pitchFamily="34" charset="0"/>
            </a:endParaRPr>
          </a:p>
        </p:txBody>
      </p:sp>
      <p:sp>
        <p:nvSpPr>
          <p:cNvPr id="6" name="TextBox 5">
            <a:extLst>
              <a:ext uri="{FF2B5EF4-FFF2-40B4-BE49-F238E27FC236}">
                <a16:creationId xmlns:a16="http://schemas.microsoft.com/office/drawing/2014/main" id="{B2F45C55-B87A-A8BA-3485-B9D69B5E1DBA}"/>
              </a:ext>
            </a:extLst>
          </p:cNvPr>
          <p:cNvSpPr txBox="1"/>
          <p:nvPr/>
        </p:nvSpPr>
        <p:spPr>
          <a:xfrm>
            <a:off x="409471" y="759071"/>
            <a:ext cx="8663093" cy="230832"/>
          </a:xfrm>
          <a:prstGeom prst="rect">
            <a:avLst/>
          </a:prstGeom>
          <a:noFill/>
        </p:spPr>
        <p:txBody>
          <a:bodyPr wrap="square" lIns="68580" tIns="34290" rIns="68580" bIns="34290" anchor="t">
            <a:spAutoFit/>
          </a:bodyPr>
          <a:lstStyle/>
          <a:p>
            <a:r>
              <a:rPr lang="en-US" sz="1050" b="1" dirty="0">
                <a:solidFill>
                  <a:srgbClr val="002060"/>
                </a:solidFill>
              </a:rPr>
              <a:t>3 de Outubro:		</a:t>
            </a:r>
            <a:r>
              <a:rPr lang="pt-BR" sz="1050" b="1" dirty="0">
                <a:solidFill>
                  <a:srgbClr val="C00000"/>
                </a:solidFill>
              </a:rPr>
              <a:t>Requisitos de apresentação de relatórios sobre recursos humanos para a saúde do PEPFAR francês</a:t>
            </a:r>
            <a:endParaRPr lang="en-US" sz="1050" b="1" dirty="0">
              <a:solidFill>
                <a:srgbClr val="C00000"/>
              </a:solidFill>
            </a:endParaRPr>
          </a:p>
        </p:txBody>
      </p:sp>
      <p:sp>
        <p:nvSpPr>
          <p:cNvPr id="7" name="Google Shape;385;p56">
            <a:extLst>
              <a:ext uri="{FF2B5EF4-FFF2-40B4-BE49-F238E27FC236}">
                <a16:creationId xmlns:a16="http://schemas.microsoft.com/office/drawing/2014/main" id="{B0F4A0AA-1E63-D33E-9B69-84A551732BAB}"/>
              </a:ext>
            </a:extLst>
          </p:cNvPr>
          <p:cNvSpPr/>
          <p:nvPr/>
        </p:nvSpPr>
        <p:spPr>
          <a:xfrm>
            <a:off x="0" y="1"/>
            <a:ext cx="9144000" cy="673202"/>
          </a:xfrm>
          <a:prstGeom prst="rect">
            <a:avLst/>
          </a:prstGeom>
          <a:solidFill>
            <a:srgbClr val="BA0C2F"/>
          </a:solidFill>
          <a:ln>
            <a:noFill/>
          </a:ln>
        </p:spPr>
        <p:txBody>
          <a:bodyPr spcFirstLastPara="1" wrap="square" lIns="68575" tIns="34275" rIns="68575" bIns="34275" anchor="ctr" anchorCtr="0">
            <a:noAutofit/>
          </a:bodyPr>
          <a:lstStyle/>
          <a:p>
            <a:pPr algn="ctr" defTabSz="914355">
              <a:defRPr/>
            </a:pPr>
            <a:r>
              <a:rPr lang="en-US" sz="3200" b="1" dirty="0">
                <a:solidFill>
                  <a:srgbClr val="FFFFFF"/>
                </a:solidFill>
                <a:latin typeface="Source Sans Pro"/>
                <a:ea typeface="Source Sans Pro"/>
                <a:cs typeface="Source Sans Pro"/>
              </a:rPr>
              <a:t>PRÓXIMOS WEBINARS</a:t>
            </a:r>
          </a:p>
        </p:txBody>
      </p:sp>
    </p:spTree>
    <p:extLst>
      <p:ext uri="{BB962C8B-B14F-4D97-AF65-F5344CB8AC3E}">
        <p14:creationId xmlns:p14="http://schemas.microsoft.com/office/powerpoint/2010/main" val="647182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5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70</a:t>
            </a:fld>
            <a:endParaRPr/>
          </a:p>
        </p:txBody>
      </p:sp>
      <p:sp>
        <p:nvSpPr>
          <p:cNvPr id="867" name="Google Shape;867;p55"/>
          <p:cNvSpPr txBox="1">
            <a:spLocks noGrp="1"/>
          </p:cNvSpPr>
          <p:nvPr>
            <p:ph type="title"/>
          </p:nvPr>
        </p:nvSpPr>
        <p:spPr>
          <a:xfrm>
            <a:off x="164125" y="1813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Elementos de dados do modelo:</a:t>
            </a:r>
            <a:r>
              <a:rPr lang="en" i="1"/>
              <a:t>Emergência de Saúde Pública</a:t>
            </a:r>
            <a:endParaRPr/>
          </a:p>
        </p:txBody>
      </p:sp>
      <p:sp>
        <p:nvSpPr>
          <p:cNvPr id="868" name="Google Shape;868;p55"/>
          <p:cNvSpPr txBox="1"/>
          <p:nvPr/>
        </p:nvSpPr>
        <p:spPr>
          <a:xfrm>
            <a:off x="3837300" y="754075"/>
            <a:ext cx="5306700" cy="4622261"/>
          </a:xfrm>
          <a:prstGeom prst="rect">
            <a:avLst/>
          </a:prstGeom>
          <a:noFill/>
          <a:ln>
            <a:noFill/>
          </a:ln>
        </p:spPr>
        <p:txBody>
          <a:bodyPr spcFirstLastPara="1" wrap="square" lIns="91425" tIns="91425" rIns="91425" bIns="91425" anchor="t" anchorCtr="0">
            <a:spAutoFit/>
          </a:bodyPr>
          <a:lstStyle/>
          <a:p>
            <a:pPr marL="475487" marR="0" lvl="0" indent="-315467" algn="l" rtl="0">
              <a:lnSpc>
                <a:spcPct val="90000"/>
              </a:lnSpc>
              <a:spcBef>
                <a:spcPts val="100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Indique se o indivíduo apoiou a prestação de serviços específicos em resposta a uma Emergência de Saúde Pública em qualquer momento durante o período do relatório</a:t>
            </a:r>
            <a:endParaRPr sz="1800" b="0" i="0" u="none" strike="noStrike" cap="none" dirty="0">
              <a:solidFill>
                <a:schemeClr val="dk1"/>
              </a:solidFill>
              <a:latin typeface="Arial"/>
              <a:ea typeface="Arial"/>
              <a:cs typeface="Arial"/>
              <a:sym typeface="Arial"/>
            </a:endParaRPr>
          </a:p>
          <a:p>
            <a:pPr marL="475486" marR="0" lvl="0" indent="-315466" algn="l" rtl="0">
              <a:lnSpc>
                <a:spcPct val="90000"/>
              </a:lnSpc>
              <a:spcBef>
                <a:spcPts val="100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O apoio a uma resposta a emergências de saúde pública pode incluir a prestação de serviços e pode também incluir apoio administrativo, como o desembolso de fundos para a resposta a emergências de saúde pública</a:t>
            </a:r>
            <a:endParaRPr sz="1800" b="0" i="0" u="none" strike="noStrike" cap="none" dirty="0">
              <a:solidFill>
                <a:schemeClr val="dk1"/>
              </a:solidFill>
              <a:latin typeface="Arial"/>
              <a:ea typeface="Arial"/>
              <a:cs typeface="Arial"/>
              <a:sym typeface="Arial"/>
            </a:endParaRPr>
          </a:p>
          <a:p>
            <a:pPr marL="475486" marR="0" lvl="0" indent="-315466" algn="l" rtl="0">
              <a:lnSpc>
                <a:spcPct val="90000"/>
              </a:lnSpc>
              <a:spcBef>
                <a:spcPts val="1000"/>
              </a:spcBef>
              <a:spcAft>
                <a:spcPts val="0"/>
              </a:spcAft>
              <a:buClr>
                <a:schemeClr val="dk1"/>
              </a:buClr>
              <a:buSzPts val="1800"/>
              <a:buFont typeface="Arial"/>
              <a:buChar char="●"/>
            </a:pPr>
            <a:r>
              <a:rPr lang="en" sz="1800" b="0" i="0" u="none" strike="noStrike" cap="none" dirty="0">
                <a:solidFill>
                  <a:schemeClr val="dk1"/>
                </a:solidFill>
                <a:latin typeface="Arial"/>
                <a:ea typeface="Arial"/>
                <a:cs typeface="Arial"/>
                <a:sym typeface="Arial"/>
              </a:rPr>
              <a:t>As emergências de saúde pública podem incluir: atividades de resposta relacionadas com a COVID-19, resposta ao surto de Ébola, cólera e outros surtos de doenças infeciosas relacionadas</a:t>
            </a:r>
            <a:endParaRPr sz="1800" b="0" i="0" u="none" strike="noStrike" cap="none" dirty="0">
              <a:solidFill>
                <a:schemeClr val="dk1"/>
              </a:solidFill>
              <a:latin typeface="Arial"/>
              <a:ea typeface="Arial"/>
              <a:cs typeface="Arial"/>
              <a:sym typeface="Arial"/>
            </a:endParaRPr>
          </a:p>
          <a:p>
            <a:pPr marL="475487" marR="0" lvl="0" indent="-201167" algn="l" rtl="0">
              <a:lnSpc>
                <a:spcPct val="90000"/>
              </a:lnSpc>
              <a:spcBef>
                <a:spcPts val="5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69" name="Google Shape;869;p55"/>
          <p:cNvSpPr txBox="1"/>
          <p:nvPr/>
        </p:nvSpPr>
        <p:spPr>
          <a:xfrm>
            <a:off x="421150" y="4138225"/>
            <a:ext cx="17100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300"/>
              <a:buFont typeface="Arial"/>
              <a:buNone/>
            </a:pPr>
            <a:r>
              <a:rPr lang="en" sz="1300">
                <a:solidFill>
                  <a:schemeClr val="dk1"/>
                </a:solidFill>
              </a:rPr>
              <a:t>INALTERADO</a:t>
            </a:r>
            <a:endParaRPr sz="1300" b="0" i="0" u="none" strike="noStrike" cap="none">
              <a:solidFill>
                <a:srgbClr val="000000"/>
              </a:solidFill>
              <a:latin typeface="Arial"/>
              <a:ea typeface="Arial"/>
              <a:cs typeface="Arial"/>
              <a:sym typeface="Arial"/>
            </a:endParaRPr>
          </a:p>
        </p:txBody>
      </p:sp>
      <p:sp>
        <p:nvSpPr>
          <p:cNvPr id="870" name="Google Shape;870;p55"/>
          <p:cNvSpPr txBox="1"/>
          <p:nvPr/>
        </p:nvSpPr>
        <p:spPr>
          <a:xfrm>
            <a:off x="363250" y="381012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pic>
        <p:nvPicPr>
          <p:cNvPr id="871" name="Google Shape;871;p55"/>
          <p:cNvPicPr preferRelativeResize="0"/>
          <p:nvPr/>
        </p:nvPicPr>
        <p:blipFill>
          <a:blip r:embed="rId3">
            <a:alphaModFix/>
          </a:blip>
          <a:stretch>
            <a:fillRect/>
          </a:stretch>
        </p:blipFill>
        <p:spPr>
          <a:xfrm>
            <a:off x="127899" y="1499453"/>
            <a:ext cx="3843776" cy="174265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5"/>
        <p:cNvGrpSpPr/>
        <p:nvPr/>
      </p:nvGrpSpPr>
      <p:grpSpPr>
        <a:xfrm>
          <a:off x="0" y="0"/>
          <a:ext cx="0" cy="0"/>
          <a:chOff x="0" y="0"/>
          <a:chExt cx="0" cy="0"/>
        </a:xfrm>
      </p:grpSpPr>
      <p:sp>
        <p:nvSpPr>
          <p:cNvPr id="876" name="Google Shape;876;p56"/>
          <p:cNvSpPr txBox="1">
            <a:spLocks noGrp="1"/>
          </p:cNvSpPr>
          <p:nvPr>
            <p:ph type="title"/>
          </p:nvPr>
        </p:nvSpPr>
        <p:spPr>
          <a:xfrm>
            <a:off x="164125" y="1813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Elementos de dados do modelo:</a:t>
            </a:r>
            <a:r>
              <a:rPr lang="en" i="1">
                <a:solidFill>
                  <a:schemeClr val="dk2"/>
                </a:solidFill>
              </a:rPr>
              <a:t>Despesas</a:t>
            </a:r>
            <a:endParaRPr>
              <a:solidFill>
                <a:schemeClr val="dk2"/>
              </a:solidFill>
            </a:endParaRPr>
          </a:p>
        </p:txBody>
      </p:sp>
      <p:sp>
        <p:nvSpPr>
          <p:cNvPr id="877" name="Google Shape;877;p56"/>
          <p:cNvSpPr txBox="1"/>
          <p:nvPr/>
        </p:nvSpPr>
        <p:spPr>
          <a:xfrm>
            <a:off x="217675" y="810125"/>
            <a:ext cx="8791200" cy="4321666"/>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000"/>
              <a:buFont typeface="Arial"/>
              <a:buNone/>
            </a:pPr>
            <a:r>
              <a:rPr lang="en" sz="2000" b="0" i="0" u="none" strike="noStrike" cap="none" dirty="0">
                <a:solidFill>
                  <a:schemeClr val="dk1"/>
                </a:solidFill>
                <a:latin typeface="Arial"/>
                <a:ea typeface="Arial"/>
                <a:cs typeface="Arial"/>
                <a:sym typeface="Arial"/>
              </a:rPr>
              <a:t>O Inventário de </a:t>
            </a:r>
            <a:r>
              <a:rPr lang="en-US" sz="2000" b="0" i="0" u="none" strike="noStrike" cap="none" dirty="0">
                <a:solidFill>
                  <a:schemeClr val="dk1"/>
                </a:solidFill>
                <a:latin typeface="Arial"/>
                <a:ea typeface="Arial"/>
                <a:cs typeface="Arial"/>
                <a:sym typeface="Arial"/>
              </a:rPr>
              <a:t>HRH</a:t>
            </a:r>
            <a:r>
              <a:rPr lang="en" sz="2000" b="0" i="0" u="none" strike="noStrike" cap="none" dirty="0">
                <a:solidFill>
                  <a:schemeClr val="dk1"/>
                </a:solidFill>
                <a:latin typeface="Arial"/>
                <a:ea typeface="Arial"/>
                <a:cs typeface="Arial"/>
                <a:sym typeface="Arial"/>
              </a:rPr>
              <a:t> recolhe </a:t>
            </a:r>
            <a:r>
              <a:rPr lang="en" sz="2000" b="1" i="0" u="none" strike="noStrike" cap="none" dirty="0">
                <a:solidFill>
                  <a:schemeClr val="dk1"/>
                </a:solidFill>
                <a:latin typeface="Arial"/>
                <a:ea typeface="Arial"/>
                <a:cs typeface="Arial"/>
                <a:sym typeface="Arial"/>
              </a:rPr>
              <a:t>Despesas</a:t>
            </a:r>
            <a:r>
              <a:rPr lang="en" sz="2000" b="0" i="0" u="none" strike="noStrike" cap="none" dirty="0">
                <a:solidFill>
                  <a:schemeClr val="dk1"/>
                </a:solidFill>
                <a:latin typeface="Arial"/>
                <a:ea typeface="Arial"/>
                <a:cs typeface="Arial"/>
                <a:sym typeface="Arial"/>
              </a:rPr>
              <a:t>, que é o mesmo que ER</a:t>
            </a:r>
            <a:endParaRPr sz="20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r>
              <a:rPr lang="en" sz="2000" b="0" i="0" u="none" strike="noStrike" cap="none" dirty="0">
                <a:solidFill>
                  <a:schemeClr val="dk1"/>
                </a:solidFill>
                <a:latin typeface="Arial"/>
                <a:ea typeface="Arial"/>
                <a:cs typeface="Arial"/>
                <a:sym typeface="Arial"/>
              </a:rPr>
              <a:t>Despesa é quanto foi gasto no último ano fiscal com o trabalhador apoiado pelo PEPFAR</a:t>
            </a:r>
            <a:endParaRPr sz="20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000"/>
              <a:buFont typeface="Arial"/>
              <a:buNone/>
            </a:pPr>
            <a:r>
              <a:rPr lang="en" sz="2000" b="0" i="0" u="none" strike="noStrike" cap="none" dirty="0">
                <a:solidFill>
                  <a:schemeClr val="dk1"/>
                </a:solidFill>
                <a:latin typeface="Arial"/>
                <a:ea typeface="Arial"/>
                <a:cs typeface="Arial"/>
                <a:sym typeface="Arial"/>
              </a:rPr>
              <a:t>O Inventário de </a:t>
            </a:r>
            <a:r>
              <a:rPr lang="en-US" sz="2000" b="0" i="0" u="none" strike="noStrike" cap="none" dirty="0">
                <a:solidFill>
                  <a:schemeClr val="dk1"/>
                </a:solidFill>
                <a:latin typeface="Arial"/>
                <a:ea typeface="Arial"/>
                <a:cs typeface="Arial"/>
                <a:sym typeface="Arial"/>
              </a:rPr>
              <a:t>HRH</a:t>
            </a:r>
            <a:r>
              <a:rPr lang="en" sz="2000" b="0" i="0" u="none" strike="noStrike" cap="none" dirty="0">
                <a:solidFill>
                  <a:schemeClr val="dk1"/>
                </a:solidFill>
                <a:latin typeface="Arial"/>
                <a:ea typeface="Arial"/>
                <a:cs typeface="Arial"/>
                <a:sym typeface="Arial"/>
              </a:rPr>
              <a:t> </a:t>
            </a:r>
            <a:r>
              <a:rPr lang="en" sz="2000" b="1" i="0" u="none" strike="noStrike" cap="none" dirty="0">
                <a:solidFill>
                  <a:schemeClr val="dk1"/>
                </a:solidFill>
                <a:latin typeface="Arial"/>
                <a:ea typeface="Arial"/>
                <a:cs typeface="Arial"/>
                <a:sym typeface="Arial"/>
              </a:rPr>
              <a:t>não </a:t>
            </a:r>
            <a:r>
              <a:rPr lang="en" sz="2000" b="0" i="0" u="none" strike="noStrike" cap="none" dirty="0">
                <a:solidFill>
                  <a:schemeClr val="dk1"/>
                </a:solidFill>
                <a:latin typeface="Arial"/>
                <a:ea typeface="Arial"/>
                <a:cs typeface="Arial"/>
                <a:sym typeface="Arial"/>
              </a:rPr>
              <a:t>recolher salário anual</a:t>
            </a:r>
            <a:endParaRPr sz="2000" b="0" i="0" u="none" strike="noStrike" cap="none" dirty="0">
              <a:solidFill>
                <a:schemeClr val="dk1"/>
              </a:solidFill>
              <a:latin typeface="Arial"/>
              <a:ea typeface="Arial"/>
              <a:cs typeface="Arial"/>
              <a:sym typeface="Arial"/>
            </a:endParaRPr>
          </a:p>
          <a:p>
            <a:pPr marL="0" marR="0" lvl="0" indent="0" algn="l" rtl="0">
              <a:lnSpc>
                <a:spcPct val="90000"/>
              </a:lnSpc>
              <a:spcBef>
                <a:spcPts val="1500"/>
              </a:spcBef>
              <a:spcAft>
                <a:spcPts val="0"/>
              </a:spcAft>
              <a:buClr>
                <a:srgbClr val="000000"/>
              </a:buClr>
              <a:buSzPts val="2000"/>
              <a:buFont typeface="Arial"/>
              <a:buNone/>
            </a:pPr>
            <a:r>
              <a:rPr lang="en" sz="2000" b="0" i="0" u="none" strike="noStrike" cap="none" dirty="0">
                <a:solidFill>
                  <a:schemeClr val="dk1"/>
                </a:solidFill>
                <a:latin typeface="Arial"/>
                <a:ea typeface="Arial"/>
                <a:cs typeface="Arial"/>
                <a:sym typeface="Arial"/>
              </a:rPr>
              <a:t>O Inventário de </a:t>
            </a:r>
            <a:r>
              <a:rPr lang="en-US" sz="2000" b="0" i="0" u="none" strike="noStrike" cap="none" dirty="0">
                <a:solidFill>
                  <a:schemeClr val="dk1"/>
                </a:solidFill>
                <a:latin typeface="Arial"/>
                <a:ea typeface="Arial"/>
                <a:cs typeface="Arial"/>
                <a:sym typeface="Arial"/>
              </a:rPr>
              <a:t>HRH</a:t>
            </a:r>
            <a:r>
              <a:rPr lang="en" sz="2000" b="0" i="0" u="none" strike="noStrike" cap="none" dirty="0">
                <a:solidFill>
                  <a:schemeClr val="dk1"/>
                </a:solidFill>
                <a:latin typeface="Arial"/>
                <a:ea typeface="Arial"/>
                <a:cs typeface="Arial"/>
                <a:sym typeface="Arial"/>
              </a:rPr>
              <a:t> recolhe as despesas em três colunas</a:t>
            </a:r>
            <a:endParaRPr sz="2000" b="0" i="0" u="none" strike="noStrike" cap="none" dirty="0">
              <a:solidFill>
                <a:schemeClr val="dk1"/>
              </a:solidFill>
              <a:latin typeface="Arial"/>
              <a:ea typeface="Arial"/>
              <a:cs typeface="Arial"/>
              <a:sym typeface="Arial"/>
            </a:endParaRPr>
          </a:p>
          <a:p>
            <a:pPr marL="457200" marR="0" lvl="0" indent="-355600" algn="l" rtl="0">
              <a:lnSpc>
                <a:spcPct val="90000"/>
              </a:lnSpc>
              <a:spcBef>
                <a:spcPts val="1000"/>
              </a:spcBef>
              <a:spcAft>
                <a:spcPts val="0"/>
              </a:spcAft>
              <a:buClr>
                <a:schemeClr val="dk1"/>
              </a:buClr>
              <a:buSzPts val="2000"/>
              <a:buFont typeface="Arial"/>
              <a:buAutoNum type="arabicPeriod"/>
            </a:pPr>
            <a:r>
              <a:rPr lang="en" sz="2000" b="0" i="0" u="none" strike="noStrike" cap="none" dirty="0">
                <a:solidFill>
                  <a:schemeClr val="dk1"/>
                </a:solidFill>
                <a:latin typeface="Arial"/>
                <a:ea typeface="Arial"/>
                <a:cs typeface="Arial"/>
                <a:sym typeface="Arial"/>
              </a:rPr>
              <a:t>Soma das despesas anuais do PEPFAR, excluindo as despesas adicionais e não monetárias</a:t>
            </a:r>
            <a:endParaRPr sz="2000" b="0" i="0" u="none" strike="noStrike" cap="none" dirty="0">
              <a:solidFill>
                <a:schemeClr val="dk1"/>
              </a:solidFill>
              <a:latin typeface="Arial"/>
              <a:ea typeface="Arial"/>
              <a:cs typeface="Arial"/>
              <a:sym typeface="Arial"/>
            </a:endParaRPr>
          </a:p>
          <a:p>
            <a:pPr marL="457200" marR="0" lvl="0" indent="-355600" algn="l" rtl="0">
              <a:lnSpc>
                <a:spcPct val="90000"/>
              </a:lnSpc>
              <a:spcBef>
                <a:spcPts val="1000"/>
              </a:spcBef>
              <a:spcAft>
                <a:spcPts val="0"/>
              </a:spcAft>
              <a:buClr>
                <a:schemeClr val="dk1"/>
              </a:buClr>
              <a:buSzPts val="2000"/>
              <a:buFont typeface="Arial"/>
              <a:buAutoNum type="arabicPeriod"/>
            </a:pPr>
            <a:r>
              <a:rPr lang="en" sz="2000" b="0" i="0" u="none" strike="noStrike" cap="none" dirty="0">
                <a:solidFill>
                  <a:schemeClr val="dk1"/>
                </a:solidFill>
                <a:latin typeface="Arial"/>
                <a:ea typeface="Arial"/>
                <a:cs typeface="Arial"/>
                <a:sym typeface="Arial"/>
              </a:rPr>
              <a:t>Despesas Adicionais Anuais do PEPFAR</a:t>
            </a:r>
            <a:endParaRPr sz="2000" b="0" i="0" u="none" strike="noStrike" cap="none" dirty="0">
              <a:solidFill>
                <a:schemeClr val="dk1"/>
              </a:solidFill>
              <a:latin typeface="Arial"/>
              <a:ea typeface="Arial"/>
              <a:cs typeface="Arial"/>
              <a:sym typeface="Arial"/>
            </a:endParaRPr>
          </a:p>
          <a:p>
            <a:pPr marL="457200" marR="0" lvl="0" indent="-355600" algn="l" rtl="0">
              <a:lnSpc>
                <a:spcPct val="90000"/>
              </a:lnSpc>
              <a:spcBef>
                <a:spcPts val="1000"/>
              </a:spcBef>
              <a:spcAft>
                <a:spcPts val="0"/>
              </a:spcAft>
              <a:buClr>
                <a:schemeClr val="dk1"/>
              </a:buClr>
              <a:buSzPts val="2000"/>
              <a:buFont typeface="Arial"/>
              <a:buAutoNum type="arabicPeriod"/>
            </a:pPr>
            <a:r>
              <a:rPr lang="en" sz="2000" b="0" i="0" u="none" strike="noStrike" cap="none" dirty="0">
                <a:solidFill>
                  <a:schemeClr val="dk1"/>
                </a:solidFill>
                <a:latin typeface="Arial"/>
                <a:ea typeface="Arial"/>
                <a:cs typeface="Arial"/>
                <a:sym typeface="Arial"/>
              </a:rPr>
              <a:t>Despesas Não Monetárias Anuais, excluindo fringe</a:t>
            </a:r>
            <a:endParaRPr sz="20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p:txBody>
      </p:sp>
      <p:sp>
        <p:nvSpPr>
          <p:cNvPr id="878" name="Google Shape;878;p56"/>
          <p:cNvSpPr txBox="1"/>
          <p:nvPr/>
        </p:nvSpPr>
        <p:spPr>
          <a:xfrm>
            <a:off x="105850" y="4651925"/>
            <a:ext cx="3665100" cy="4002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latin typeface="Arial"/>
                <a:ea typeface="Arial"/>
                <a:cs typeface="Arial"/>
                <a:sym typeface="Arial"/>
              </a:rPr>
              <a:t>Importante: Ligar HRH ao pronto-socorro</a:t>
            </a:r>
            <a:endParaRPr sz="1400" b="0" i="1" u="none" strike="noStrike" cap="none">
              <a:solidFill>
                <a:srgbClr val="000000"/>
              </a:solidFill>
              <a:latin typeface="Arial"/>
              <a:ea typeface="Arial"/>
              <a:cs typeface="Arial"/>
              <a:sym typeface="Arial"/>
            </a:endParaRPr>
          </a:p>
        </p:txBody>
      </p:sp>
      <p:sp>
        <p:nvSpPr>
          <p:cNvPr id="879" name="Google Shape;879;p5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3"/>
        <p:cNvGrpSpPr/>
        <p:nvPr/>
      </p:nvGrpSpPr>
      <p:grpSpPr>
        <a:xfrm>
          <a:off x="0" y="0"/>
          <a:ext cx="0" cy="0"/>
          <a:chOff x="0" y="0"/>
          <a:chExt cx="0" cy="0"/>
        </a:xfrm>
      </p:grpSpPr>
      <p:sp>
        <p:nvSpPr>
          <p:cNvPr id="884" name="Google Shape;884;p57"/>
          <p:cNvSpPr txBox="1">
            <a:spLocks noGrp="1"/>
          </p:cNvSpPr>
          <p:nvPr>
            <p:ph type="title"/>
          </p:nvPr>
        </p:nvSpPr>
        <p:spPr>
          <a:xfrm>
            <a:off x="164125" y="181375"/>
            <a:ext cx="8520600" cy="755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Elementos de dados do modelo:</a:t>
            </a:r>
            <a:r>
              <a:rPr lang="en" i="1">
                <a:solidFill>
                  <a:schemeClr val="dk2"/>
                </a:solidFill>
              </a:rPr>
              <a:t>Soma das Despesas Anuais do PEPFAR, excluindo o Fringe</a:t>
            </a:r>
            <a:endParaRPr>
              <a:solidFill>
                <a:schemeClr val="dk2"/>
              </a:solidFill>
            </a:endParaRPr>
          </a:p>
        </p:txBody>
      </p:sp>
      <p:sp>
        <p:nvSpPr>
          <p:cNvPr id="885" name="Google Shape;885;p57"/>
          <p:cNvSpPr txBox="1"/>
          <p:nvPr/>
        </p:nvSpPr>
        <p:spPr>
          <a:xfrm>
            <a:off x="3205875" y="810125"/>
            <a:ext cx="5802900" cy="3613267"/>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600"/>
              <a:buFont typeface="Arial"/>
              <a:buNone/>
            </a:pPr>
            <a:r>
              <a:rPr lang="en" sz="1600" b="0" i="0" u="none" strike="noStrike" cap="none" dirty="0">
                <a:solidFill>
                  <a:schemeClr val="dk1"/>
                </a:solidFill>
                <a:latin typeface="Arial"/>
                <a:ea typeface="Arial"/>
                <a:cs typeface="Arial"/>
                <a:sym typeface="Arial"/>
              </a:rPr>
              <a:t>Insira o montante total gasto na remuneração individual do pessoal, excluindo despesas adicionais e não monetárias, durante o último ano fiscal</a:t>
            </a:r>
            <a:endParaRPr sz="1600" b="0" i="0" u="none" strike="noStrike" cap="none" dirty="0">
              <a:solidFill>
                <a:schemeClr val="dk1"/>
              </a:solidFill>
              <a:latin typeface="Arial"/>
              <a:ea typeface="Arial"/>
              <a:cs typeface="Arial"/>
              <a:sym typeface="Arial"/>
            </a:endParaRPr>
          </a:p>
          <a:p>
            <a:pPr marL="285750" marR="0" lvl="0" indent="-234950" algn="l" rtl="0">
              <a:lnSpc>
                <a:spcPct val="90000"/>
              </a:lnSpc>
              <a:spcBef>
                <a:spcPts val="1000"/>
              </a:spcBef>
              <a:spcAft>
                <a:spcPts val="0"/>
              </a:spcAft>
              <a:buClr>
                <a:schemeClr val="dk1"/>
              </a:buClr>
              <a:buSzPts val="1600"/>
              <a:buFont typeface="Arial"/>
              <a:buChar char="•"/>
            </a:pPr>
            <a:r>
              <a:rPr lang="en" sz="1600" b="0" i="0" u="none" strike="noStrike" cap="none" dirty="0">
                <a:solidFill>
                  <a:schemeClr val="dk1"/>
                </a:solidFill>
                <a:latin typeface="Arial"/>
                <a:ea typeface="Arial"/>
                <a:cs typeface="Arial"/>
                <a:sym typeface="Arial"/>
              </a:rPr>
              <a:t>Texto livre, numérico</a:t>
            </a:r>
            <a:endParaRPr sz="1600" b="0" i="0" u="none" strike="noStrike" cap="none" dirty="0">
              <a:solidFill>
                <a:schemeClr val="dk1"/>
              </a:solidFill>
              <a:latin typeface="Arial"/>
              <a:ea typeface="Arial"/>
              <a:cs typeface="Arial"/>
              <a:sym typeface="Arial"/>
            </a:endParaRPr>
          </a:p>
          <a:p>
            <a:pPr marL="285750" marR="0" lvl="0" indent="-234950" algn="l" rtl="0">
              <a:lnSpc>
                <a:spcPct val="90000"/>
              </a:lnSpc>
              <a:spcBef>
                <a:spcPts val="1000"/>
              </a:spcBef>
              <a:spcAft>
                <a:spcPts val="0"/>
              </a:spcAft>
              <a:buClr>
                <a:schemeClr val="dk1"/>
              </a:buClr>
              <a:buSzPts val="1600"/>
              <a:buFont typeface="Arial"/>
              <a:buChar char="•"/>
            </a:pPr>
            <a:r>
              <a:rPr lang="en" sz="1600" b="0" i="0" u="none" strike="noStrike" cap="none" dirty="0">
                <a:solidFill>
                  <a:schemeClr val="dk1"/>
                </a:solidFill>
                <a:latin typeface="Arial"/>
                <a:ea typeface="Arial"/>
                <a:cs typeface="Arial"/>
                <a:sym typeface="Arial"/>
              </a:rPr>
              <a:t>Todo </a:t>
            </a:r>
            <a:r>
              <a:rPr lang="en" sz="1600" b="1" i="0" u="none" strike="noStrike" cap="none" dirty="0">
                <a:solidFill>
                  <a:schemeClr val="dk1"/>
                </a:solidFill>
                <a:latin typeface="Arial"/>
                <a:ea typeface="Arial"/>
                <a:cs typeface="Arial"/>
                <a:sym typeface="Arial"/>
              </a:rPr>
              <a:t>salário, remuneração, taxas de contrato, estipêndios e outros pagamentos financeiros </a:t>
            </a:r>
            <a:r>
              <a:rPr lang="en" sz="1600" b="0" i="0" u="none" strike="noStrike" cap="none" dirty="0">
                <a:solidFill>
                  <a:schemeClr val="dk1"/>
                </a:solidFill>
                <a:latin typeface="Arial"/>
                <a:ea typeface="Arial"/>
                <a:cs typeface="Arial"/>
                <a:sym typeface="Arial"/>
              </a:rPr>
              <a:t>feitos para a equipa deve ser inserido aqui </a:t>
            </a:r>
            <a:endParaRPr sz="1600" b="0" i="0" u="none" strike="noStrike" cap="none" dirty="0">
              <a:solidFill>
                <a:schemeClr val="dk1"/>
              </a:solidFill>
              <a:latin typeface="Arial"/>
              <a:ea typeface="Arial"/>
              <a:cs typeface="Arial"/>
              <a:sym typeface="Arial"/>
            </a:endParaRPr>
          </a:p>
          <a:p>
            <a:pPr marL="285750" marR="0" lvl="0" indent="-234950" algn="l" rtl="0">
              <a:lnSpc>
                <a:spcPct val="90000"/>
              </a:lnSpc>
              <a:spcBef>
                <a:spcPts val="1000"/>
              </a:spcBef>
              <a:spcAft>
                <a:spcPts val="0"/>
              </a:spcAft>
              <a:buClr>
                <a:schemeClr val="dk1"/>
              </a:buClr>
              <a:buSzPts val="1600"/>
              <a:buFont typeface="Arial"/>
              <a:buChar char="•"/>
            </a:pPr>
            <a:r>
              <a:rPr lang="en" sz="1600" b="0" i="0" u="none" strike="noStrike" cap="none" dirty="0">
                <a:solidFill>
                  <a:schemeClr val="dk1"/>
                </a:solidFill>
                <a:latin typeface="Arial"/>
                <a:ea typeface="Arial"/>
                <a:cs typeface="Arial"/>
                <a:sym typeface="Arial"/>
              </a:rPr>
              <a:t>Todos os dados de despesas do PEPFAR devem ser reportados em dólares dos Estados Unidos (USD)</a:t>
            </a:r>
            <a:endParaRPr sz="1600" b="0" i="0" u="none" strike="noStrike" cap="none" dirty="0">
              <a:solidFill>
                <a:schemeClr val="dk1"/>
              </a:solidFill>
              <a:latin typeface="Arial"/>
              <a:ea typeface="Arial"/>
              <a:cs typeface="Arial"/>
              <a:sym typeface="Arial"/>
            </a:endParaRPr>
          </a:p>
          <a:p>
            <a:pPr marL="285750" marR="0" lvl="0" indent="-234950" algn="l" rtl="0">
              <a:lnSpc>
                <a:spcPct val="90000"/>
              </a:lnSpc>
              <a:spcBef>
                <a:spcPts val="1000"/>
              </a:spcBef>
              <a:spcAft>
                <a:spcPts val="0"/>
              </a:spcAft>
              <a:buClr>
                <a:schemeClr val="dk1"/>
              </a:buClr>
              <a:buSzPts val="1600"/>
              <a:buFont typeface="Arial"/>
              <a:buChar char="•"/>
            </a:pPr>
            <a:r>
              <a:rPr lang="en" sz="1600" b="0" i="0" u="none" strike="noStrike" cap="none" dirty="0">
                <a:solidFill>
                  <a:schemeClr val="dk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9"/>
                  </a:ext>
                </a:extLst>
              </a:rPr>
              <a:t>Incluir despesas a partir de 1 de outubro de 202</a:t>
            </a:r>
            <a:r>
              <a:rPr lang="en" sz="1600" dirty="0">
                <a:solidFill>
                  <a:schemeClr val="dk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0"/>
                  </a:ext>
                </a:extLst>
              </a:rPr>
              <a:t>3 </a:t>
            </a:r>
            <a:r>
              <a:rPr lang="en" sz="1600" b="0" i="0" u="none" strike="noStrike" cap="none" dirty="0">
                <a:solidFill>
                  <a:schemeClr val="dk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1"/>
                  </a:ext>
                </a:extLst>
              </a:rPr>
              <a:t>a 30 de setembro de 202</a:t>
            </a:r>
            <a:r>
              <a:rPr lang="en" sz="1600" dirty="0">
                <a:solidFill>
                  <a:schemeClr val="dk1"/>
                </a:solidFill>
              </a:rPr>
              <a:t>4</a:t>
            </a: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
        <p:nvSpPr>
          <p:cNvPr id="886" name="Google Shape;886;p57"/>
          <p:cNvSpPr txBox="1"/>
          <p:nvPr/>
        </p:nvSpPr>
        <p:spPr>
          <a:xfrm>
            <a:off x="5056742" y="4580900"/>
            <a:ext cx="3695983" cy="400079"/>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dirty="0">
                <a:solidFill>
                  <a:srgbClr val="000000"/>
                </a:solidFill>
                <a:latin typeface="Arial"/>
                <a:ea typeface="Arial"/>
                <a:cs typeface="Arial"/>
                <a:sym typeface="Arial"/>
              </a:rPr>
              <a:t>Importante: </a:t>
            </a:r>
            <a:r>
              <a:rPr lang="en" i="1" dirty="0"/>
              <a:t>C</a:t>
            </a:r>
            <a:r>
              <a:rPr lang="en" sz="1400" b="0" i="1" u="none" strike="noStrike" cap="none" dirty="0">
                <a:solidFill>
                  <a:srgbClr val="000000"/>
                </a:solidFill>
                <a:latin typeface="Arial"/>
                <a:ea typeface="Arial"/>
                <a:cs typeface="Arial"/>
                <a:sym typeface="Arial"/>
              </a:rPr>
              <a:t>onectar o HRH ao ER</a:t>
            </a:r>
            <a:endParaRPr sz="1400" b="0" i="1" u="none" strike="noStrike" cap="none" dirty="0">
              <a:solidFill>
                <a:srgbClr val="000000"/>
              </a:solidFill>
              <a:latin typeface="Arial"/>
              <a:ea typeface="Arial"/>
              <a:cs typeface="Arial"/>
              <a:sym typeface="Arial"/>
            </a:endParaRPr>
          </a:p>
        </p:txBody>
      </p:sp>
      <p:sp>
        <p:nvSpPr>
          <p:cNvPr id="887" name="Google Shape;887;p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72</a:t>
            </a:fld>
            <a:endParaRPr/>
          </a:p>
        </p:txBody>
      </p:sp>
      <p:sp>
        <p:nvSpPr>
          <p:cNvPr id="888" name="Google Shape;888;p57"/>
          <p:cNvSpPr txBox="1"/>
          <p:nvPr/>
        </p:nvSpPr>
        <p:spPr>
          <a:xfrm>
            <a:off x="477550" y="4250475"/>
            <a:ext cx="20943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INALTERADO</a:t>
            </a:r>
            <a:endParaRPr sz="1300" b="0" i="0" u="none" strike="noStrike" cap="none">
              <a:solidFill>
                <a:srgbClr val="000000"/>
              </a:solidFill>
              <a:latin typeface="Arial"/>
              <a:ea typeface="Arial"/>
              <a:cs typeface="Arial"/>
              <a:sym typeface="Arial"/>
            </a:endParaRPr>
          </a:p>
        </p:txBody>
      </p:sp>
      <p:sp>
        <p:nvSpPr>
          <p:cNvPr id="889" name="Google Shape;889;p57"/>
          <p:cNvSpPr txBox="1"/>
          <p:nvPr/>
        </p:nvSpPr>
        <p:spPr>
          <a:xfrm>
            <a:off x="419650" y="392237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pic>
        <p:nvPicPr>
          <p:cNvPr id="890" name="Google Shape;890;p57"/>
          <p:cNvPicPr preferRelativeResize="0"/>
          <p:nvPr/>
        </p:nvPicPr>
        <p:blipFill>
          <a:blip r:embed="rId3">
            <a:alphaModFix/>
          </a:blip>
          <a:stretch>
            <a:fillRect/>
          </a:stretch>
        </p:blipFill>
        <p:spPr>
          <a:xfrm>
            <a:off x="60000" y="1176025"/>
            <a:ext cx="3145875" cy="13957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4"/>
        <p:cNvGrpSpPr/>
        <p:nvPr/>
      </p:nvGrpSpPr>
      <p:grpSpPr>
        <a:xfrm>
          <a:off x="0" y="0"/>
          <a:ext cx="0" cy="0"/>
          <a:chOff x="0" y="0"/>
          <a:chExt cx="0" cy="0"/>
        </a:xfrm>
      </p:grpSpPr>
      <p:sp>
        <p:nvSpPr>
          <p:cNvPr id="895" name="Google Shape;895;p58"/>
          <p:cNvSpPr txBox="1">
            <a:spLocks noGrp="1"/>
          </p:cNvSpPr>
          <p:nvPr>
            <p:ph type="title"/>
          </p:nvPr>
        </p:nvSpPr>
        <p:spPr>
          <a:xfrm>
            <a:off x="38742" y="223725"/>
            <a:ext cx="9183000" cy="57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solidFill>
                  <a:schemeClr val="dk2"/>
                </a:solidFill>
              </a:rPr>
              <a:t>Elementos de dados do modelo:</a:t>
            </a:r>
            <a:r>
              <a:rPr lang="en" i="1" dirty="0">
                <a:solidFill>
                  <a:schemeClr val="dk2"/>
                </a:solidFill>
              </a:rPr>
              <a:t>Despesas Adicionais Anuais do PEPFAR</a:t>
            </a:r>
            <a:endParaRPr dirty="0">
              <a:solidFill>
                <a:schemeClr val="dk2"/>
              </a:solidFill>
            </a:endParaRPr>
          </a:p>
        </p:txBody>
      </p:sp>
      <p:sp>
        <p:nvSpPr>
          <p:cNvPr id="896" name="Google Shape;896;p58"/>
          <p:cNvSpPr txBox="1"/>
          <p:nvPr/>
        </p:nvSpPr>
        <p:spPr>
          <a:xfrm>
            <a:off x="3472625" y="738075"/>
            <a:ext cx="5536200" cy="32643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800"/>
              <a:buFont typeface="Arial"/>
              <a:buNone/>
            </a:pPr>
            <a:r>
              <a:rPr lang="en" sz="1600" b="0" i="0" u="none" strike="noStrike" cap="none">
                <a:solidFill>
                  <a:schemeClr val="dk1"/>
                </a:solidFill>
                <a:latin typeface="Arial"/>
                <a:ea typeface="Arial"/>
                <a:cs typeface="Arial"/>
                <a:sym typeface="Arial"/>
              </a:rPr>
              <a:t>Introduza o valor total gasto em benefícios adicionais de colaboradores individuais (em dólares americanos)</a:t>
            </a:r>
            <a:endParaRPr sz="1600" b="0" i="0" u="none" strike="noStrike" cap="none">
              <a:solidFill>
                <a:schemeClr val="dk1"/>
              </a:solidFill>
              <a:latin typeface="Arial"/>
              <a:ea typeface="Arial"/>
              <a:cs typeface="Arial"/>
              <a:sym typeface="Arial"/>
            </a:endParaRPr>
          </a:p>
          <a:p>
            <a:pPr marL="285750" marR="0" lvl="0" indent="-273050" algn="l" rtl="0">
              <a:lnSpc>
                <a:spcPct val="90000"/>
              </a:lnSpc>
              <a:spcBef>
                <a:spcPts val="100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Texto livre, numérico</a:t>
            </a:r>
            <a:endParaRPr sz="1600" b="0" i="0" u="none" strike="noStrike" cap="none">
              <a:solidFill>
                <a:schemeClr val="dk1"/>
              </a:solidFill>
              <a:latin typeface="Arial"/>
              <a:ea typeface="Arial"/>
              <a:cs typeface="Arial"/>
              <a:sym typeface="Arial"/>
            </a:endParaRPr>
          </a:p>
          <a:p>
            <a:pPr marL="285750" marR="0" lvl="0" indent="-273050" algn="l" rtl="0">
              <a:lnSpc>
                <a:spcPct val="90000"/>
              </a:lnSpc>
              <a:spcBef>
                <a:spcPts val="100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Os adicionais devem incluir o custo da parcela do empregador e devem excluir quaisquer benefícios adicionais incluídos como parte de uma taxa de custos indiretos aprovada</a:t>
            </a:r>
            <a:endParaRPr sz="1600" b="0" i="0" u="none" strike="noStrike" cap="none">
              <a:solidFill>
                <a:schemeClr val="dk1"/>
              </a:solidFill>
              <a:latin typeface="Arial"/>
              <a:ea typeface="Arial"/>
              <a:cs typeface="Arial"/>
              <a:sym typeface="Arial"/>
            </a:endParaRPr>
          </a:p>
          <a:p>
            <a:pPr marL="285750" marR="0" lvl="0" indent="-234950" algn="l" rtl="0">
              <a:lnSpc>
                <a:spcPct val="90000"/>
              </a:lnSpc>
              <a:spcBef>
                <a:spcPts val="100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Incluir despesas a partir de 1 de outubro de 202</a:t>
            </a:r>
            <a:r>
              <a:rPr lang="en" sz="1600">
                <a:solidFill>
                  <a:schemeClr val="dk1"/>
                </a:solidFill>
              </a:rPr>
              <a:t>3</a:t>
            </a:r>
            <a:r>
              <a:rPr lang="en" sz="1600" b="0" i="0" u="none" strike="noStrike" cap="none">
                <a:solidFill>
                  <a:schemeClr val="dk1"/>
                </a:solidFill>
                <a:latin typeface="Arial"/>
                <a:ea typeface="Arial"/>
                <a:cs typeface="Arial"/>
                <a:sym typeface="Arial"/>
              </a:rPr>
              <a:t>a 30 de setembro de 202</a:t>
            </a:r>
            <a:r>
              <a:rPr lang="en" sz="1600">
                <a:solidFill>
                  <a:schemeClr val="dk1"/>
                </a:solidFill>
              </a:rPr>
              <a:t>4</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600"/>
              <a:buFont typeface="Arial"/>
              <a:buNone/>
            </a:pPr>
            <a:r>
              <a:rPr lang="en" sz="1600" b="0" i="0" u="none" strike="noStrike" cap="none">
                <a:solidFill>
                  <a:schemeClr val="dk1"/>
                </a:solidFill>
                <a:latin typeface="Arial"/>
                <a:ea typeface="Arial"/>
                <a:cs typeface="Arial"/>
                <a:sym typeface="Arial"/>
              </a:rPr>
              <a:t>Nota: Os salários, estipêndios e vencimentos NÃO devem ser aqui introduzidos - apenas o custo dos benefícios adicionais deve ser incluído</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897" name="Google Shape;897;p58"/>
          <p:cNvSpPr txBox="1"/>
          <p:nvPr/>
        </p:nvSpPr>
        <p:spPr>
          <a:xfrm>
            <a:off x="5179625" y="4659925"/>
            <a:ext cx="3466800" cy="400079"/>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dirty="0">
                <a:solidFill>
                  <a:srgbClr val="000000"/>
                </a:solidFill>
                <a:latin typeface="Arial"/>
                <a:ea typeface="Arial"/>
                <a:cs typeface="Arial"/>
                <a:sym typeface="Arial"/>
              </a:rPr>
              <a:t>Importante: Conectar o HRH ao ER</a:t>
            </a:r>
            <a:endParaRPr sz="1400" b="0" i="1" u="none" strike="noStrike" cap="none" dirty="0">
              <a:solidFill>
                <a:srgbClr val="000000"/>
              </a:solidFill>
              <a:latin typeface="Arial"/>
              <a:ea typeface="Arial"/>
              <a:cs typeface="Arial"/>
              <a:sym typeface="Arial"/>
            </a:endParaRPr>
          </a:p>
        </p:txBody>
      </p:sp>
      <p:sp>
        <p:nvSpPr>
          <p:cNvPr id="898" name="Google Shape;898;p5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73</a:t>
            </a:fld>
            <a:endParaRPr/>
          </a:p>
        </p:txBody>
      </p:sp>
      <p:sp>
        <p:nvSpPr>
          <p:cNvPr id="899" name="Google Shape;899;p58"/>
          <p:cNvSpPr txBox="1"/>
          <p:nvPr/>
        </p:nvSpPr>
        <p:spPr>
          <a:xfrm>
            <a:off x="432875" y="4254275"/>
            <a:ext cx="17703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INALTERADO</a:t>
            </a:r>
            <a:endParaRPr sz="1300" b="0" i="0" u="none" strike="noStrike" cap="none">
              <a:solidFill>
                <a:srgbClr val="000000"/>
              </a:solidFill>
              <a:latin typeface="Arial"/>
              <a:ea typeface="Arial"/>
              <a:cs typeface="Arial"/>
              <a:sym typeface="Arial"/>
            </a:endParaRPr>
          </a:p>
        </p:txBody>
      </p:sp>
      <p:sp>
        <p:nvSpPr>
          <p:cNvPr id="900" name="Google Shape;900;p58"/>
          <p:cNvSpPr txBox="1"/>
          <p:nvPr/>
        </p:nvSpPr>
        <p:spPr>
          <a:xfrm>
            <a:off x="374975" y="392617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pic>
        <p:nvPicPr>
          <p:cNvPr id="901" name="Google Shape;901;p58"/>
          <p:cNvPicPr preferRelativeResize="0"/>
          <p:nvPr/>
        </p:nvPicPr>
        <p:blipFill>
          <a:blip r:embed="rId3">
            <a:alphaModFix/>
          </a:blip>
          <a:stretch>
            <a:fillRect/>
          </a:stretch>
        </p:blipFill>
        <p:spPr>
          <a:xfrm>
            <a:off x="100525" y="1036625"/>
            <a:ext cx="3249825" cy="16454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5"/>
        <p:cNvGrpSpPr/>
        <p:nvPr/>
      </p:nvGrpSpPr>
      <p:grpSpPr>
        <a:xfrm>
          <a:off x="0" y="0"/>
          <a:ext cx="0" cy="0"/>
          <a:chOff x="0" y="0"/>
          <a:chExt cx="0" cy="0"/>
        </a:xfrm>
      </p:grpSpPr>
      <p:sp>
        <p:nvSpPr>
          <p:cNvPr id="906" name="Google Shape;906;p59"/>
          <p:cNvSpPr txBox="1">
            <a:spLocks noGrp="1"/>
          </p:cNvSpPr>
          <p:nvPr>
            <p:ph type="title"/>
          </p:nvPr>
        </p:nvSpPr>
        <p:spPr>
          <a:xfrm>
            <a:off x="156725" y="176175"/>
            <a:ext cx="90942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Visão geral das despesas adicionais anuais do PEPFAR</a:t>
            </a:r>
            <a:endParaRPr>
              <a:solidFill>
                <a:schemeClr val="dk2"/>
              </a:solidFill>
            </a:endParaRPr>
          </a:p>
        </p:txBody>
      </p:sp>
      <p:graphicFrame>
        <p:nvGraphicFramePr>
          <p:cNvPr id="907" name="Google Shape;907;p59"/>
          <p:cNvGraphicFramePr/>
          <p:nvPr/>
        </p:nvGraphicFramePr>
        <p:xfrm>
          <a:off x="287107" y="1014522"/>
          <a:ext cx="8569800" cy="3652540"/>
        </p:xfrm>
        <a:graphic>
          <a:graphicData uri="http://schemas.openxmlformats.org/drawingml/2006/table">
            <a:tbl>
              <a:tblPr firstRow="1" bandRow="1">
                <a:noFill/>
                <a:tableStyleId>{4660A69D-F09F-4810-B8A5-2271D3282D96}</a:tableStyleId>
              </a:tblPr>
              <a:tblGrid>
                <a:gridCol w="4284900">
                  <a:extLst>
                    <a:ext uri="{9D8B030D-6E8A-4147-A177-3AD203B41FA5}">
                      <a16:colId xmlns:a16="http://schemas.microsoft.com/office/drawing/2014/main" val="20000"/>
                    </a:ext>
                  </a:extLst>
                </a:gridCol>
                <a:gridCol w="42849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Arial"/>
                          <a:ea typeface="Arial"/>
                          <a:cs typeface="Arial"/>
                          <a:sym typeface="Arial"/>
                        </a:rPr>
                        <a:t>Custos incluídos</a:t>
                      </a:r>
                      <a:endParaRPr sz="1400"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Custos excluídos</a:t>
                      </a:r>
                      <a:endParaRPr sz="14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370850">
                <a:tc>
                  <a:txBody>
                    <a:bodyPr/>
                    <a:lstStyle/>
                    <a:p>
                      <a:pPr marL="228600" marR="0" lvl="0" indent="-228600" algn="l" rtl="0">
                        <a:lnSpc>
                          <a:spcPct val="100000"/>
                        </a:lnSpc>
                        <a:spcBef>
                          <a:spcPts val="0"/>
                        </a:spcBef>
                        <a:spcAft>
                          <a:spcPts val="0"/>
                        </a:spcAft>
                        <a:buClr>
                          <a:srgbClr val="000000"/>
                        </a:buClr>
                        <a:buSzPts val="1400"/>
                        <a:buFont typeface="Arial"/>
                        <a:buChar char="●"/>
                      </a:pPr>
                      <a:r>
                        <a:rPr lang="en" sz="1400" i="0" u="none" strike="noStrike" cap="none">
                          <a:latin typeface="Arial"/>
                          <a:ea typeface="Arial"/>
                          <a:cs typeface="Arial"/>
                          <a:sym typeface="Arial"/>
                        </a:rPr>
                        <a:t>Benefícios adicionais sob a forma de remuneração regular paga aos trabalhadores durante os períodos de ausências autorizadas ao trabalho, tais como férias, baixa médica, licença militar.</a:t>
                      </a:r>
                      <a:endParaRPr sz="1400" u="none" strike="noStrike" cap="none">
                        <a:latin typeface="Arial"/>
                        <a:ea typeface="Arial"/>
                        <a:cs typeface="Arial"/>
                        <a:sym typeface="Arial"/>
                      </a:endParaRPr>
                    </a:p>
                    <a:p>
                      <a:pPr marL="228600" marR="0" lvl="0" indent="-228600" algn="l" rtl="0">
                        <a:lnSpc>
                          <a:spcPct val="100000"/>
                        </a:lnSpc>
                        <a:spcBef>
                          <a:spcPts val="800"/>
                        </a:spcBef>
                        <a:spcAft>
                          <a:spcPts val="0"/>
                        </a:spcAft>
                        <a:buClr>
                          <a:srgbClr val="000000"/>
                        </a:buClr>
                        <a:buSzPts val="1400"/>
                        <a:buFont typeface="Arial"/>
                        <a:buChar char="●"/>
                      </a:pPr>
                      <a:r>
                        <a:rPr lang="en" sz="1400" i="0" u="none" strike="noStrike" cap="none">
                          <a:latin typeface="Arial"/>
                          <a:ea typeface="Arial"/>
                          <a:cs typeface="Arial"/>
                          <a:sym typeface="Arial"/>
                        </a:rPr>
                        <a:t>Benefícios adicionais sob a forma de contribuições patronais ou despesas com segurança social, seguro de empregados, seguro contra acidentes de trabalho, custos de planos de pensões, etc.</a:t>
                      </a:r>
                      <a:endParaRPr sz="1400" u="none" strike="noStrike" cap="none">
                        <a:latin typeface="Arial"/>
                        <a:ea typeface="Arial"/>
                        <a:cs typeface="Arial"/>
                        <a:sym typeface="Arial"/>
                      </a:endParaRPr>
                    </a:p>
                    <a:p>
                      <a:pPr marL="228600" marR="0" lvl="0" indent="-228600" algn="l" rtl="0">
                        <a:lnSpc>
                          <a:spcPct val="100000"/>
                        </a:lnSpc>
                        <a:spcBef>
                          <a:spcPts val="800"/>
                        </a:spcBef>
                        <a:spcAft>
                          <a:spcPts val="0"/>
                        </a:spcAft>
                        <a:buClr>
                          <a:srgbClr val="000000"/>
                        </a:buClr>
                        <a:buSzPts val="1400"/>
                        <a:buFont typeface="Arial"/>
                        <a:buChar char="●"/>
                      </a:pPr>
                      <a:r>
                        <a:rPr lang="en" sz="1400" i="0" u="none" strike="noStrike" cap="none">
                          <a:latin typeface="Arial"/>
                          <a:ea typeface="Arial"/>
                          <a:cs typeface="Arial"/>
                          <a:sym typeface="Arial"/>
                        </a:rPr>
                        <a:t>Outros custos permitidos para benefícios adicionais (ver Circular A-122 do OMB), como o subsídio de alojamento e o subsídio de alojamento rural.</a:t>
                      </a:r>
                      <a:endParaRPr sz="1400" u="none" strike="noStrike" cap="none">
                        <a:latin typeface="Arial"/>
                        <a:ea typeface="Arial"/>
                        <a:cs typeface="Arial"/>
                        <a:sym typeface="Arial"/>
                      </a:endParaRPr>
                    </a:p>
                  </a:txBody>
                  <a:tcPr marL="91450" marR="91450" marT="45725" marB="45725"/>
                </a:tc>
                <a:tc>
                  <a:txBody>
                    <a:bodyPr/>
                    <a:lstStyle/>
                    <a:p>
                      <a:pPr marL="228600" marR="0" lvl="0" indent="-228600" algn="l" rtl="0">
                        <a:lnSpc>
                          <a:spcPct val="100000"/>
                        </a:lnSpc>
                        <a:spcBef>
                          <a:spcPts val="0"/>
                        </a:spcBef>
                        <a:spcAft>
                          <a:spcPts val="0"/>
                        </a:spcAft>
                        <a:buClr>
                          <a:srgbClr val="000000"/>
                        </a:buClr>
                        <a:buSzPts val="1400"/>
                        <a:buFont typeface="Arial"/>
                        <a:buChar char="●"/>
                      </a:pPr>
                      <a:r>
                        <a:rPr lang="en" sz="1400" i="0" u="none" strike="noStrike" cap="none" dirty="0">
                          <a:latin typeface="Arial"/>
                          <a:ea typeface="Arial"/>
                          <a:cs typeface="Arial"/>
                          <a:sym typeface="Arial"/>
                        </a:rPr>
                        <a:t>Os subsídios, prémios em dinheiro, bónus ou remuneração baseada no desempenho devem ser inscritos na “Soma das Despesas Anuais do PEPFAR, excluindo os adicionais”.</a:t>
                      </a:r>
                      <a:endParaRPr sz="1400" u="none" strike="noStrike" cap="none" dirty="0">
                        <a:latin typeface="Arial"/>
                        <a:ea typeface="Arial"/>
                        <a:cs typeface="Arial"/>
                        <a:sym typeface="Arial"/>
                      </a:endParaRPr>
                    </a:p>
                    <a:p>
                      <a:pPr marL="228600" marR="0" lvl="0" indent="-228600" algn="l" rtl="0">
                        <a:lnSpc>
                          <a:spcPct val="100000"/>
                        </a:lnSpc>
                        <a:spcBef>
                          <a:spcPts val="800"/>
                        </a:spcBef>
                        <a:spcAft>
                          <a:spcPts val="0"/>
                        </a:spcAft>
                        <a:buClr>
                          <a:srgbClr val="000000"/>
                        </a:buClr>
                        <a:buSzPts val="1400"/>
                        <a:buFont typeface="Arial"/>
                        <a:buChar char="●"/>
                      </a:pPr>
                      <a:r>
                        <a:rPr lang="en" sz="1400" i="0" u="none" strike="noStrike" cap="none" dirty="0">
                          <a:latin typeface="Arial"/>
                          <a:ea typeface="Arial"/>
                          <a:cs typeface="Arial"/>
                          <a:sym typeface="Arial"/>
                        </a:rPr>
                        <a:t>O financiamento do PEPFAR para a construção ou renovação de habitações para profissionais de saúde, mesmo que em vez de fornecer um subsídio de habitação para obter habitação no mercado, não deva ser incluído no Inventário de </a:t>
                      </a:r>
                      <a:r>
                        <a:rPr lang="en-US" sz="1400" i="0" u="none" strike="noStrike" cap="none" dirty="0">
                          <a:latin typeface="Arial"/>
                          <a:ea typeface="Arial"/>
                          <a:cs typeface="Arial"/>
                          <a:sym typeface="Arial"/>
                        </a:rPr>
                        <a:t>HRH</a:t>
                      </a:r>
                      <a:r>
                        <a:rPr lang="en" sz="1400" i="0" u="none" strike="noStrike" cap="none" dirty="0">
                          <a:latin typeface="Arial"/>
                          <a:ea typeface="Arial"/>
                          <a:cs typeface="Arial"/>
                          <a:sym typeface="Arial"/>
                        </a:rPr>
                        <a:t>.</a:t>
                      </a:r>
                      <a:endParaRPr sz="1400" u="none" strike="noStrike" cap="none" dirty="0">
                        <a:latin typeface="Arial"/>
                        <a:ea typeface="Arial"/>
                        <a:cs typeface="Arial"/>
                        <a:sym typeface="Arial"/>
                      </a:endParaRPr>
                    </a:p>
                    <a:p>
                      <a:pPr marL="228600" marR="0" lvl="0" indent="-228600" algn="l" rtl="0">
                        <a:lnSpc>
                          <a:spcPct val="100000"/>
                        </a:lnSpc>
                        <a:spcBef>
                          <a:spcPts val="800"/>
                        </a:spcBef>
                        <a:spcAft>
                          <a:spcPts val="0"/>
                        </a:spcAft>
                        <a:buClr>
                          <a:srgbClr val="000000"/>
                        </a:buClr>
                        <a:buSzPts val="1400"/>
                        <a:buFont typeface="Arial"/>
                        <a:buChar char="●"/>
                      </a:pPr>
                      <a:r>
                        <a:rPr lang="en" sz="1400" i="0" u="none" strike="noStrike" cap="none" dirty="0">
                          <a:latin typeface="Arial"/>
                          <a:ea typeface="Arial"/>
                          <a:cs typeface="Arial"/>
                          <a:sym typeface="Arial"/>
                        </a:rPr>
                        <a:t>Custos de benefícios adicionais que foram classificados como indiretos</a:t>
                      </a:r>
                      <a:endParaRPr sz="1400" i="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bl>
          </a:graphicData>
        </a:graphic>
      </p:graphicFrame>
      <p:sp>
        <p:nvSpPr>
          <p:cNvPr id="908" name="Google Shape;908;p5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2"/>
        <p:cNvGrpSpPr/>
        <p:nvPr/>
      </p:nvGrpSpPr>
      <p:grpSpPr>
        <a:xfrm>
          <a:off x="0" y="0"/>
          <a:ext cx="0" cy="0"/>
          <a:chOff x="0" y="0"/>
          <a:chExt cx="0" cy="0"/>
        </a:xfrm>
      </p:grpSpPr>
      <p:sp>
        <p:nvSpPr>
          <p:cNvPr id="913" name="Google Shape;913;p60"/>
          <p:cNvSpPr txBox="1">
            <a:spLocks noGrp="1"/>
          </p:cNvSpPr>
          <p:nvPr>
            <p:ph type="title"/>
          </p:nvPr>
        </p:nvSpPr>
        <p:spPr>
          <a:xfrm>
            <a:off x="67925" y="260775"/>
            <a:ext cx="91830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Elementos de dados do modelo:</a:t>
            </a:r>
            <a:r>
              <a:rPr lang="en" i="1">
                <a:solidFill>
                  <a:schemeClr val="dk2"/>
                </a:solidFill>
              </a:rPr>
              <a:t>Despesas Não Monetárias Anuais do PEPFAR, excluindo Fringe (USD$)</a:t>
            </a:r>
            <a:endParaRPr>
              <a:solidFill>
                <a:schemeClr val="dk2"/>
              </a:solidFill>
            </a:endParaRPr>
          </a:p>
        </p:txBody>
      </p:sp>
      <p:sp>
        <p:nvSpPr>
          <p:cNvPr id="914" name="Google Shape;914;p60"/>
          <p:cNvSpPr txBox="1"/>
          <p:nvPr/>
        </p:nvSpPr>
        <p:spPr>
          <a:xfrm>
            <a:off x="4388475" y="591025"/>
            <a:ext cx="4632900" cy="3955924"/>
          </a:xfrm>
          <a:prstGeom prst="rect">
            <a:avLst/>
          </a:prstGeom>
          <a:noFill/>
          <a:ln>
            <a:noFill/>
          </a:ln>
        </p:spPr>
        <p:txBody>
          <a:bodyPr spcFirstLastPara="1" wrap="square" lIns="91425" tIns="91425" rIns="91425" bIns="91425" anchor="t" anchorCtr="0">
            <a:spAutoFit/>
          </a:bodyPr>
          <a:lstStyle/>
          <a:p>
            <a:pPr marL="457200" marR="0" lvl="0" indent="-330200" algn="l" rtl="0">
              <a:lnSpc>
                <a:spcPct val="90000"/>
              </a:lnSpc>
              <a:spcBef>
                <a:spcPts val="1000"/>
              </a:spcBef>
              <a:spcAft>
                <a:spcPts val="0"/>
              </a:spcAft>
              <a:buClr>
                <a:schemeClr val="dk1"/>
              </a:buClr>
              <a:buSzPts val="1600"/>
              <a:buFont typeface="Arial"/>
              <a:buChar char="●"/>
            </a:pPr>
            <a:r>
              <a:rPr lang="en" b="0" i="0" u="none" strike="noStrike" cap="none" dirty="0">
                <a:solidFill>
                  <a:schemeClr val="dk1"/>
                </a:solidFill>
                <a:latin typeface="Arial"/>
                <a:ea typeface="Arial"/>
                <a:cs typeface="Arial"/>
                <a:sym typeface="Arial"/>
              </a:rPr>
              <a:t>Insira o valor total gasto em despesas não monetárias, excluindo o Fringe (em dólares americanos)</a:t>
            </a:r>
            <a:endParaRPr b="0" i="0" u="none" strike="noStrike" cap="none" dirty="0">
              <a:solidFill>
                <a:schemeClr val="dk1"/>
              </a:solidFill>
              <a:latin typeface="Arial"/>
              <a:ea typeface="Arial"/>
              <a:cs typeface="Arial"/>
              <a:sym typeface="Arial"/>
            </a:endParaRPr>
          </a:p>
          <a:p>
            <a:pPr marL="457200" marR="0" lvl="0" indent="-330200" algn="l" rtl="0">
              <a:lnSpc>
                <a:spcPct val="90000"/>
              </a:lnSpc>
              <a:spcBef>
                <a:spcPts val="1000"/>
              </a:spcBef>
              <a:spcAft>
                <a:spcPts val="0"/>
              </a:spcAft>
              <a:buClr>
                <a:schemeClr val="dk1"/>
              </a:buClr>
              <a:buSzPts val="1600"/>
              <a:buFont typeface="Arial"/>
              <a:buChar char="●"/>
            </a:pPr>
            <a:r>
              <a:rPr lang="en" b="0" i="0" u="none" strike="noStrike" cap="none" dirty="0">
                <a:solidFill>
                  <a:schemeClr val="dk1"/>
                </a:solidFill>
                <a:latin typeface="Arial"/>
                <a:ea typeface="Arial"/>
                <a:cs typeface="Arial"/>
                <a:sym typeface="Arial"/>
              </a:rPr>
              <a:t>Este campo visa captar melhor os indivíduos dos quais o PEPFAR depende para a implementação das actividades do programa, mas que </a:t>
            </a:r>
            <a:r>
              <a:rPr lang="en" b="1" i="0" u="none" strike="noStrike" cap="none" dirty="0">
                <a:solidFill>
                  <a:schemeClr val="dk1"/>
                </a:solidFill>
                <a:latin typeface="Arial"/>
                <a:ea typeface="Arial"/>
                <a:cs typeface="Arial"/>
                <a:sym typeface="Arial"/>
              </a:rPr>
              <a:t>não recebem compensação monetária </a:t>
            </a:r>
            <a:r>
              <a:rPr lang="en" b="0" i="0" u="none" strike="noStrike" cap="none" dirty="0">
                <a:solidFill>
                  <a:schemeClr val="dk1"/>
                </a:solidFill>
                <a:latin typeface="Arial"/>
                <a:ea typeface="Arial"/>
                <a:cs typeface="Arial"/>
                <a:sym typeface="Arial"/>
              </a:rPr>
              <a:t>(ou seja, salário ou estipêndio)</a:t>
            </a:r>
            <a:endParaRPr b="0" i="0" u="none" strike="noStrike" cap="none" dirty="0">
              <a:solidFill>
                <a:schemeClr val="dk1"/>
              </a:solidFill>
              <a:latin typeface="Arial"/>
              <a:ea typeface="Arial"/>
              <a:cs typeface="Arial"/>
              <a:sym typeface="Arial"/>
            </a:endParaRPr>
          </a:p>
          <a:p>
            <a:pPr marL="457200" marR="0" lvl="0" indent="-330200" algn="l" rtl="0">
              <a:lnSpc>
                <a:spcPct val="90000"/>
              </a:lnSpc>
              <a:spcBef>
                <a:spcPts val="1000"/>
              </a:spcBef>
              <a:spcAft>
                <a:spcPts val="0"/>
              </a:spcAft>
              <a:buClr>
                <a:schemeClr val="dk1"/>
              </a:buClr>
              <a:buSzPts val="1600"/>
              <a:buFont typeface="Arial"/>
              <a:buChar char="●"/>
            </a:pPr>
            <a:r>
              <a:rPr lang="en" b="0" i="0" u="none" strike="noStrike" cap="none" dirty="0">
                <a:solidFill>
                  <a:schemeClr val="dk1"/>
                </a:solidFill>
                <a:latin typeface="Arial"/>
                <a:ea typeface="Arial"/>
                <a:cs typeface="Arial"/>
                <a:sym typeface="Arial"/>
              </a:rPr>
              <a:t>Isto pode incluir pessoal não remunerado, como voluntários, que não recebem salário/estágio, mas em vez disso recebem bens domésticos, cartões telefónicos, vestuário, etc.</a:t>
            </a:r>
            <a:r>
              <a:rPr lang="en" b="1" i="0" u="none" strike="noStrike" cap="none" dirty="0">
                <a:solidFill>
                  <a:schemeClr val="dk1"/>
                </a:solidFill>
                <a:latin typeface="Arial"/>
                <a:ea typeface="Arial"/>
                <a:cs typeface="Arial"/>
                <a:sym typeface="Arial"/>
              </a:rPr>
              <a:t>uso pessoal</a:t>
            </a:r>
            <a:endParaRPr b="1" i="0" u="none" strike="noStrike" cap="none" dirty="0">
              <a:solidFill>
                <a:schemeClr val="dk1"/>
              </a:solidFill>
              <a:latin typeface="Arial"/>
              <a:ea typeface="Arial"/>
              <a:cs typeface="Arial"/>
              <a:sym typeface="Arial"/>
            </a:endParaRPr>
          </a:p>
          <a:p>
            <a:pPr marL="457200" marR="0" lvl="0" indent="-330200" algn="l" rtl="0">
              <a:lnSpc>
                <a:spcPct val="90000"/>
              </a:lnSpc>
              <a:spcBef>
                <a:spcPts val="1000"/>
              </a:spcBef>
              <a:spcAft>
                <a:spcPts val="0"/>
              </a:spcAft>
              <a:buClr>
                <a:schemeClr val="dk1"/>
              </a:buClr>
              <a:buSzPts val="1600"/>
              <a:buFont typeface="Arial"/>
              <a:buChar char="●"/>
            </a:pPr>
            <a:r>
              <a:rPr lang="en" b="0" i="0" u="none" strike="noStrike" cap="none" dirty="0">
                <a:solidFill>
                  <a:schemeClr val="dk1"/>
                </a:solidFill>
                <a:latin typeface="Arial"/>
                <a:ea typeface="Arial"/>
                <a:cs typeface="Arial"/>
                <a:sym typeface="Arial"/>
              </a:rPr>
              <a:t>Isso </a:t>
            </a:r>
            <a:r>
              <a:rPr lang="en" b="1" i="0" u="none" strike="noStrike" cap="none" dirty="0">
                <a:solidFill>
                  <a:schemeClr val="dk1"/>
                </a:solidFill>
                <a:latin typeface="Arial"/>
                <a:ea typeface="Arial"/>
                <a:cs typeface="Arial"/>
                <a:sym typeface="Arial"/>
              </a:rPr>
              <a:t>NÃO </a:t>
            </a:r>
            <a:r>
              <a:rPr lang="en" b="0" i="0" u="none" strike="noStrike" cap="none" dirty="0">
                <a:solidFill>
                  <a:schemeClr val="dk1"/>
                </a:solidFill>
                <a:latin typeface="Arial"/>
                <a:ea typeface="Arial"/>
                <a:cs typeface="Arial"/>
                <a:sym typeface="Arial"/>
              </a:rPr>
              <a:t>inclue os fornecimentos, equipamentos ou outros recursos necessários para cumprir as obrigações do trabalho</a:t>
            </a:r>
            <a:endParaRPr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sp>
        <p:nvSpPr>
          <p:cNvPr id="915" name="Google Shape;915;p60"/>
          <p:cNvSpPr txBox="1"/>
          <p:nvPr/>
        </p:nvSpPr>
        <p:spPr>
          <a:xfrm>
            <a:off x="5403575" y="4659925"/>
            <a:ext cx="3191400" cy="400079"/>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dirty="0">
                <a:solidFill>
                  <a:srgbClr val="000000"/>
                </a:solidFill>
                <a:latin typeface="Arial"/>
                <a:ea typeface="Arial"/>
                <a:cs typeface="Arial"/>
                <a:sym typeface="Arial"/>
              </a:rPr>
              <a:t>Importante: Conectar o HRH ao ER</a:t>
            </a:r>
            <a:endParaRPr sz="1400" b="0" i="1" u="none" strike="noStrike" cap="none" dirty="0">
              <a:solidFill>
                <a:srgbClr val="000000"/>
              </a:solidFill>
              <a:latin typeface="Arial"/>
              <a:ea typeface="Arial"/>
              <a:cs typeface="Arial"/>
              <a:sym typeface="Arial"/>
            </a:endParaRPr>
          </a:p>
        </p:txBody>
      </p:sp>
      <p:sp>
        <p:nvSpPr>
          <p:cNvPr id="916" name="Google Shape;916;p6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75</a:t>
            </a:fld>
            <a:endParaRPr/>
          </a:p>
        </p:txBody>
      </p:sp>
      <p:sp>
        <p:nvSpPr>
          <p:cNvPr id="917" name="Google Shape;917;p60"/>
          <p:cNvSpPr txBox="1"/>
          <p:nvPr/>
        </p:nvSpPr>
        <p:spPr>
          <a:xfrm>
            <a:off x="441525" y="4282200"/>
            <a:ext cx="18702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chemeClr val="dk1"/>
                </a:solidFill>
                <a:latin typeface="Arial"/>
                <a:ea typeface="Arial"/>
                <a:cs typeface="Arial"/>
                <a:sym typeface="Arial"/>
              </a:rPr>
              <a:t>INALTERADO</a:t>
            </a:r>
            <a:endParaRPr sz="1300" b="0" i="0" u="none" strike="noStrike" cap="none">
              <a:solidFill>
                <a:schemeClr val="dk1"/>
              </a:solidFill>
              <a:latin typeface="Arial"/>
              <a:ea typeface="Arial"/>
              <a:cs typeface="Arial"/>
              <a:sym typeface="Arial"/>
            </a:endParaRPr>
          </a:p>
        </p:txBody>
      </p:sp>
      <p:sp>
        <p:nvSpPr>
          <p:cNvPr id="918" name="Google Shape;918;p60"/>
          <p:cNvSpPr txBox="1"/>
          <p:nvPr/>
        </p:nvSpPr>
        <p:spPr>
          <a:xfrm>
            <a:off x="383625" y="395410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1" u="none" strike="noStrike" cap="none">
                <a:solidFill>
                  <a:schemeClr val="dk1"/>
                </a:solidFill>
                <a:latin typeface="Arial"/>
                <a:ea typeface="Arial"/>
                <a:cs typeface="Arial"/>
                <a:sym typeface="Arial"/>
              </a:rPr>
              <a:t>Legenda</a:t>
            </a:r>
            <a:endParaRPr sz="1500" b="1" i="1" u="none" strike="noStrike" cap="none">
              <a:solidFill>
                <a:schemeClr val="dk1"/>
              </a:solidFill>
              <a:latin typeface="Arial"/>
              <a:ea typeface="Arial"/>
              <a:cs typeface="Arial"/>
              <a:sym typeface="Arial"/>
            </a:endParaRPr>
          </a:p>
        </p:txBody>
      </p:sp>
      <p:pic>
        <p:nvPicPr>
          <p:cNvPr id="919" name="Google Shape;919;p60"/>
          <p:cNvPicPr preferRelativeResize="0"/>
          <p:nvPr/>
        </p:nvPicPr>
        <p:blipFill>
          <a:blip r:embed="rId3">
            <a:alphaModFix/>
          </a:blip>
          <a:stretch>
            <a:fillRect/>
          </a:stretch>
        </p:blipFill>
        <p:spPr>
          <a:xfrm>
            <a:off x="67925" y="1332725"/>
            <a:ext cx="4301975" cy="118482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3"/>
        <p:cNvGrpSpPr/>
        <p:nvPr/>
      </p:nvGrpSpPr>
      <p:grpSpPr>
        <a:xfrm>
          <a:off x="0" y="0"/>
          <a:ext cx="0" cy="0"/>
          <a:chOff x="0" y="0"/>
          <a:chExt cx="0" cy="0"/>
        </a:xfrm>
      </p:grpSpPr>
      <p:sp>
        <p:nvSpPr>
          <p:cNvPr id="924" name="Google Shape;924;p61"/>
          <p:cNvSpPr txBox="1">
            <a:spLocks noGrp="1"/>
          </p:cNvSpPr>
          <p:nvPr>
            <p:ph type="title"/>
          </p:nvPr>
        </p:nvSpPr>
        <p:spPr>
          <a:xfrm>
            <a:off x="173852" y="-69335"/>
            <a:ext cx="8520600" cy="708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sz="1800" dirty="0">
                <a:solidFill>
                  <a:schemeClr val="dk2"/>
                </a:solidFill>
              </a:rPr>
              <a:t>Resumo da modalidade de contratação e despesas (USD$) para</a:t>
            </a:r>
            <a:r>
              <a:rPr lang="en" sz="1800" u="sng" dirty="0">
                <a:solidFill>
                  <a:schemeClr val="dk2"/>
                </a:solidFill>
              </a:rPr>
              <a:t>Trabalhadores Assalariados</a:t>
            </a:r>
            <a:endParaRPr sz="1800" u="sng" dirty="0">
              <a:solidFill>
                <a:schemeClr val="dk2"/>
              </a:solidFill>
            </a:endParaRPr>
          </a:p>
        </p:txBody>
      </p:sp>
      <p:sp>
        <p:nvSpPr>
          <p:cNvPr id="925" name="Google Shape;925;p6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76</a:t>
            </a:fld>
            <a:endParaRPr/>
          </a:p>
        </p:txBody>
      </p:sp>
      <p:graphicFrame>
        <p:nvGraphicFramePr>
          <p:cNvPr id="926" name="Google Shape;926;p61"/>
          <p:cNvGraphicFramePr/>
          <p:nvPr>
            <p:extLst>
              <p:ext uri="{D42A27DB-BD31-4B8C-83A1-F6EECF244321}">
                <p14:modId xmlns:p14="http://schemas.microsoft.com/office/powerpoint/2010/main" val="1583838545"/>
              </p:ext>
            </p:extLst>
          </p:nvPr>
        </p:nvGraphicFramePr>
        <p:xfrm>
          <a:off x="538487" y="638665"/>
          <a:ext cx="8067025" cy="4145160"/>
        </p:xfrm>
        <a:graphic>
          <a:graphicData uri="http://schemas.openxmlformats.org/drawingml/2006/table">
            <a:tbl>
              <a:tblPr>
                <a:noFill/>
                <a:tableStyleId>{5A7E7CD6-C929-4EC5-A59C-177CB4DFDF39}</a:tableStyleId>
              </a:tblPr>
              <a:tblGrid>
                <a:gridCol w="314725">
                  <a:extLst>
                    <a:ext uri="{9D8B030D-6E8A-4147-A177-3AD203B41FA5}">
                      <a16:colId xmlns:a16="http://schemas.microsoft.com/office/drawing/2014/main" val="20000"/>
                    </a:ext>
                  </a:extLst>
                </a:gridCol>
                <a:gridCol w="1960575">
                  <a:extLst>
                    <a:ext uri="{9D8B030D-6E8A-4147-A177-3AD203B41FA5}">
                      <a16:colId xmlns:a16="http://schemas.microsoft.com/office/drawing/2014/main" val="20001"/>
                    </a:ext>
                  </a:extLst>
                </a:gridCol>
                <a:gridCol w="912975">
                  <a:extLst>
                    <a:ext uri="{9D8B030D-6E8A-4147-A177-3AD203B41FA5}">
                      <a16:colId xmlns:a16="http://schemas.microsoft.com/office/drawing/2014/main" val="20002"/>
                    </a:ext>
                  </a:extLst>
                </a:gridCol>
                <a:gridCol w="2008350">
                  <a:extLst>
                    <a:ext uri="{9D8B030D-6E8A-4147-A177-3AD203B41FA5}">
                      <a16:colId xmlns:a16="http://schemas.microsoft.com/office/drawing/2014/main" val="20003"/>
                    </a:ext>
                  </a:extLst>
                </a:gridCol>
                <a:gridCol w="1435200">
                  <a:extLst>
                    <a:ext uri="{9D8B030D-6E8A-4147-A177-3AD203B41FA5}">
                      <a16:colId xmlns:a16="http://schemas.microsoft.com/office/drawing/2014/main" val="20004"/>
                    </a:ext>
                  </a:extLst>
                </a:gridCol>
                <a:gridCol w="1435200">
                  <a:extLst>
                    <a:ext uri="{9D8B030D-6E8A-4147-A177-3AD203B41FA5}">
                      <a16:colId xmlns:a16="http://schemas.microsoft.com/office/drawing/2014/main" val="20005"/>
                    </a:ext>
                  </a:extLst>
                </a:gridCol>
              </a:tblGrid>
              <a:tr h="609575">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Exemplos de cenários de pessoal</a:t>
                      </a:r>
                      <a:endParaRPr sz="1400" b="1" u="none" strike="noStrike" cap="none">
                        <a:solidFill>
                          <a:schemeClr val="lt1"/>
                        </a:solidFill>
                        <a:latin typeface="Arial"/>
                        <a:ea typeface="Arial"/>
                        <a:cs typeface="Arial"/>
                        <a:sym typeface="Arial"/>
                      </a:endParaRPr>
                    </a:p>
                  </a:txBody>
                  <a:tcPr marL="91425" marR="91425" marT="91425" marB="91425" anchor="ctr">
                    <a:solidFill>
                      <a:schemeClr val="accent3"/>
                    </a:solidFill>
                  </a:tcPr>
                </a:tc>
                <a:tc hMerge="1">
                  <a:txBody>
                    <a:bodyPr/>
                    <a:lstStyle/>
                    <a:p>
                      <a:pPr algn="l" rtl="0"/>
                      <a:endParaRPr lang="pt-B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Modo de contratação (coluna F)</a:t>
                      </a:r>
                      <a:endParaRPr sz="1400" b="1" u="none" strike="noStrike" cap="none">
                        <a:solidFill>
                          <a:schemeClr val="lt1"/>
                        </a:solidFill>
                        <a:latin typeface="Arial"/>
                        <a:ea typeface="Arial"/>
                        <a:cs typeface="Arial"/>
                        <a:sym typeface="Arial"/>
                      </a:endParaRPr>
                    </a:p>
                  </a:txBody>
                  <a:tcPr marL="91425" marR="91425" marT="91425" marB="91425" anchor="ctr">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Soma das Despesas Anuais do PEPFAR, excluindo o Fringe</a:t>
                      </a:r>
                      <a:endParaRPr sz="1400" b="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(coluna Y)</a:t>
                      </a:r>
                      <a:endParaRPr sz="1400" b="1" u="none" strike="noStrike" cap="none">
                        <a:solidFill>
                          <a:schemeClr val="lt1"/>
                        </a:solidFill>
                        <a:latin typeface="Arial"/>
                        <a:ea typeface="Arial"/>
                        <a:cs typeface="Arial"/>
                        <a:sym typeface="Arial"/>
                      </a:endParaRPr>
                    </a:p>
                  </a:txBody>
                  <a:tcPr marL="91425" marR="91425" marT="91425" marB="91425" anchor="ctr">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Despesas Adicionais Anuais do PEPFAR (coluna Z)</a:t>
                      </a:r>
                      <a:endParaRPr sz="1400" b="1" u="none" strike="noStrike" cap="none">
                        <a:solidFill>
                          <a:schemeClr val="lt1"/>
                        </a:solidFill>
                        <a:latin typeface="Arial"/>
                        <a:ea typeface="Arial"/>
                        <a:cs typeface="Arial"/>
                        <a:sym typeface="Arial"/>
                      </a:endParaRPr>
                    </a:p>
                  </a:txBody>
                  <a:tcPr marL="91425" marR="91425" marT="91425" marB="91425" anchor="ctr">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Despesas Não Monetárias Anuais do PEPFAR</a:t>
                      </a:r>
                      <a:endParaRPr sz="1400" b="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 sz="1400" b="1" u="none" strike="noStrike" cap="none">
                          <a:solidFill>
                            <a:schemeClr val="lt1"/>
                          </a:solidFill>
                          <a:latin typeface="Arial"/>
                          <a:ea typeface="Arial"/>
                          <a:cs typeface="Arial"/>
                          <a:sym typeface="Arial"/>
                        </a:rPr>
                        <a:t>(coluna AA)</a:t>
                      </a:r>
                      <a:endParaRPr sz="1400" b="1" u="none" strike="noStrike" cap="none">
                        <a:solidFill>
                          <a:schemeClr val="lt1"/>
                        </a:solidFill>
                        <a:latin typeface="Arial"/>
                        <a:ea typeface="Arial"/>
                        <a:cs typeface="Arial"/>
                        <a:sym typeface="Arial"/>
                      </a:endParaRPr>
                    </a:p>
                  </a:txBody>
                  <a:tcPr marL="91425" marR="91425" marT="91425" marB="91425" anchor="ctr">
                    <a:solidFill>
                      <a:schemeClr val="accent6"/>
                    </a:solidFill>
                  </a:tcPr>
                </a:tc>
                <a:extLst>
                  <a:ext uri="{0D108BD9-81ED-4DB2-BD59-A6C34878D82A}">
                    <a16:rowId xmlns:a16="http://schemas.microsoft.com/office/drawing/2014/main" val="10000"/>
                  </a:ext>
                </a:extLst>
              </a:tr>
              <a:tr h="4104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1</a:t>
                      </a:r>
                      <a:endParaRPr sz="1400" u="none" strike="noStrike" cap="none">
                        <a:latin typeface="Arial"/>
                        <a:ea typeface="Arial"/>
                        <a:cs typeface="Arial"/>
                        <a:sym typeface="Aria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Trabalhador Assalariado</a:t>
                      </a:r>
                      <a:endParaRPr sz="1400" u="none" strike="noStrike" cap="none">
                        <a:latin typeface="Arial"/>
                        <a:ea typeface="Arial"/>
                        <a:cs typeface="Arial"/>
                        <a:sym typeface="Arial"/>
                      </a:endParaRPr>
                    </a:p>
                  </a:txBody>
                  <a:tcPr marL="91425" marR="91425" marT="91425" marB="91425" anchor="ctr"/>
                </a:tc>
                <a:tc rowSpan="3">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Salário*</a:t>
                      </a:r>
                      <a:endParaRPr sz="14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Arial"/>
                          <a:ea typeface="Arial"/>
                          <a:cs typeface="Arial"/>
                          <a:sym typeface="Arial"/>
                        </a:rPr>
                        <a:t>Despesas Salariais</a:t>
                      </a:r>
                      <a:endParaRPr sz="1400" u="none" strike="noStrike" cap="none" dirty="0">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Despesas Adicionais</a:t>
                      </a:r>
                      <a:endParaRPr sz="14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91425" marR="91425" marT="91425" marB="91425" anchor="ctr"/>
                </a:tc>
                <a:extLst>
                  <a:ext uri="{0D108BD9-81ED-4DB2-BD59-A6C34878D82A}">
                    <a16:rowId xmlns:a16="http://schemas.microsoft.com/office/drawing/2014/main" val="10001"/>
                  </a:ext>
                </a:extLst>
              </a:tr>
              <a:tr h="8229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dk1"/>
                          </a:solidFill>
                          <a:latin typeface="Arial"/>
                          <a:ea typeface="Arial"/>
                          <a:cs typeface="Arial"/>
                          <a:sym typeface="Arial"/>
                        </a:rPr>
                        <a:t>2</a:t>
                      </a:r>
                      <a:endParaRPr sz="1400" u="none" strike="noStrike" cap="none">
                        <a:solidFill>
                          <a:schemeClr val="dk1"/>
                        </a:solidFill>
                        <a:latin typeface="Arial"/>
                        <a:ea typeface="Arial"/>
                        <a:cs typeface="Arial"/>
                        <a:sym typeface="Arial"/>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Arial"/>
                          <a:ea typeface="Arial"/>
                          <a:cs typeface="Arial"/>
                          <a:sym typeface="Arial"/>
                        </a:rPr>
                        <a:t>Trabalhador assalariado que recebe uma remuneração adicional mais baixa</a:t>
                      </a:r>
                      <a:endParaRPr sz="1400" u="none" strike="noStrike" cap="none" dirty="0">
                        <a:latin typeface="Arial"/>
                        <a:ea typeface="Arial"/>
                        <a:cs typeface="Arial"/>
                        <a:sym typeface="Arial"/>
                      </a:endParaRPr>
                    </a:p>
                  </a:txBody>
                  <a:tcPr marL="91425" marR="91425" marT="91425" marB="91425" anchor="ctr"/>
                </a:tc>
                <a:tc vMerge="1">
                  <a:txBody>
                    <a:bodyPr/>
                    <a:lstStyle/>
                    <a:p>
                      <a:pPr algn="l" rtl="0"/>
                      <a:endParaRPr lang="pt-B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Arial"/>
                          <a:ea typeface="Arial"/>
                          <a:cs typeface="Arial"/>
                          <a:sym typeface="Arial"/>
                        </a:rPr>
                        <a:t>Despesas Salariais</a:t>
                      </a:r>
                      <a:endParaRPr sz="140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Arial"/>
                          <a:ea typeface="Arial"/>
                          <a:cs typeface="Arial"/>
                          <a:sym typeface="Arial"/>
                        </a:rPr>
                        <a:t>+</a:t>
                      </a:r>
                      <a:endParaRPr sz="140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Arial"/>
                          <a:ea typeface="Arial"/>
                          <a:cs typeface="Arial"/>
                          <a:sym typeface="Arial"/>
                        </a:rPr>
                        <a:t>despesas adicionais de estipêndio</a:t>
                      </a:r>
                      <a:endParaRPr sz="1400" u="none" strike="noStrike" cap="none" dirty="0">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Despesas Adicionais</a:t>
                      </a:r>
                      <a:endParaRPr sz="14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91425" marR="91425" marT="91425" marB="91425" anchor="ctr"/>
                </a:tc>
                <a:extLst>
                  <a:ext uri="{0D108BD9-81ED-4DB2-BD59-A6C34878D82A}">
                    <a16:rowId xmlns:a16="http://schemas.microsoft.com/office/drawing/2014/main" val="10002"/>
                  </a:ext>
                </a:extLst>
              </a:tr>
              <a:tr h="8229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dk1"/>
                          </a:solidFill>
                          <a:latin typeface="Arial"/>
                          <a:ea typeface="Arial"/>
                          <a:cs typeface="Arial"/>
                          <a:sym typeface="Arial"/>
                        </a:rPr>
                        <a:t>3</a:t>
                      </a:r>
                      <a:endParaRPr sz="1400" u="none" strike="noStrike" cap="none">
                        <a:solidFill>
                          <a:schemeClr val="dk1"/>
                        </a:solidFill>
                        <a:latin typeface="Arial"/>
                        <a:ea typeface="Arial"/>
                        <a:cs typeface="Arial"/>
                        <a:sym typeface="Arial"/>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n" sz="1400" u="none" strike="noStrike" cap="none">
                          <a:solidFill>
                            <a:schemeClr val="dk1"/>
                          </a:solidFill>
                          <a:latin typeface="Arial"/>
                          <a:ea typeface="Arial"/>
                          <a:cs typeface="Arial"/>
                          <a:sym typeface="Arial"/>
                        </a:rPr>
                        <a:t>Trabalhador assalariado que recebe valor adicional não monetário</a:t>
                      </a:r>
                      <a:endParaRPr sz="1400" u="none" strike="noStrike" cap="none">
                        <a:latin typeface="Arial"/>
                        <a:ea typeface="Arial"/>
                        <a:cs typeface="Arial"/>
                        <a:sym typeface="Arial"/>
                      </a:endParaRPr>
                    </a:p>
                  </a:txBody>
                  <a:tcPr marL="91425" marR="91425" marT="91425" marB="91425" anchor="ctr"/>
                </a:tc>
                <a:tc vMerge="1">
                  <a:txBody>
                    <a:bodyPr/>
                    <a:lstStyle/>
                    <a:p>
                      <a:pPr algn="l" rtl="0"/>
                      <a:endParaRPr lang="pt-B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Arial"/>
                          <a:ea typeface="Arial"/>
                          <a:cs typeface="Arial"/>
                          <a:sym typeface="Arial"/>
                        </a:rPr>
                        <a:t>Despesas Salariais</a:t>
                      </a:r>
                      <a:endParaRPr sz="1400" u="none" strike="noStrike" cap="none" dirty="0">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1400" u="none" strike="noStrike" cap="none" dirty="0">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Despesas Adicionais</a:t>
                      </a:r>
                      <a:endParaRPr sz="1400"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Arial"/>
                          <a:ea typeface="Arial"/>
                          <a:cs typeface="Arial"/>
                          <a:sym typeface="Arial"/>
                        </a:rPr>
                        <a:t>Estimativa de compensação não monetária</a:t>
                      </a:r>
                      <a:endParaRPr sz="1400" u="none" strike="noStrike" cap="none" dirty="0">
                        <a:latin typeface="Arial"/>
                        <a:ea typeface="Arial"/>
                        <a:cs typeface="Arial"/>
                        <a:sym typeface="Arial"/>
                      </a:endParaRPr>
                    </a:p>
                  </a:txBody>
                  <a:tcPr marL="91425" marR="91425" marT="91425" marB="91425" anchor="ctr"/>
                </a:tc>
                <a:extLst>
                  <a:ext uri="{0D108BD9-81ED-4DB2-BD59-A6C34878D82A}">
                    <a16:rowId xmlns:a16="http://schemas.microsoft.com/office/drawing/2014/main" val="10003"/>
                  </a:ext>
                </a:extLst>
              </a:tr>
            </a:tbl>
          </a:graphicData>
        </a:graphic>
      </p:graphicFrame>
      <p:sp>
        <p:nvSpPr>
          <p:cNvPr id="927" name="Google Shape;927;p61"/>
          <p:cNvSpPr txBox="1"/>
          <p:nvPr/>
        </p:nvSpPr>
        <p:spPr>
          <a:xfrm>
            <a:off x="491923" y="4694832"/>
            <a:ext cx="8027100" cy="55396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dirty="0">
                <a:solidFill>
                  <a:srgbClr val="000000"/>
                </a:solidFill>
                <a:latin typeface="Arial"/>
                <a:ea typeface="Arial"/>
                <a:cs typeface="Arial"/>
                <a:sym typeface="Arial"/>
              </a:rPr>
              <a:t>*Todos os trabalhadores por conta de outrem devem informar um valor de adicional, caso o trabalhador não receba adicional, inserir zero</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1"/>
        <p:cNvGrpSpPr/>
        <p:nvPr/>
      </p:nvGrpSpPr>
      <p:grpSpPr>
        <a:xfrm>
          <a:off x="0" y="0"/>
          <a:ext cx="0" cy="0"/>
          <a:chOff x="0" y="0"/>
          <a:chExt cx="0" cy="0"/>
        </a:xfrm>
      </p:grpSpPr>
      <p:sp>
        <p:nvSpPr>
          <p:cNvPr id="932" name="Google Shape;932;p62"/>
          <p:cNvSpPr txBox="1">
            <a:spLocks noGrp="1"/>
          </p:cNvSpPr>
          <p:nvPr>
            <p:ph type="title"/>
          </p:nvPr>
        </p:nvSpPr>
        <p:spPr>
          <a:xfrm>
            <a:off x="164125" y="181375"/>
            <a:ext cx="8520600" cy="639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solidFill>
                  <a:schemeClr val="dk2"/>
                </a:solidFill>
              </a:rPr>
              <a:t>Resumo da modalidade de contratação e despesas (USD$) para</a:t>
            </a:r>
            <a:r>
              <a:rPr lang="en" u="sng">
                <a:solidFill>
                  <a:schemeClr val="dk2"/>
                </a:solidFill>
              </a:rPr>
              <a:t>Trabalhadores contratados</a:t>
            </a:r>
            <a:endParaRPr u="sng">
              <a:solidFill>
                <a:schemeClr val="dk2"/>
              </a:solidFill>
            </a:endParaRPr>
          </a:p>
        </p:txBody>
      </p:sp>
      <p:sp>
        <p:nvSpPr>
          <p:cNvPr id="933" name="Google Shape;933;p6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77</a:t>
            </a:fld>
            <a:endParaRPr/>
          </a:p>
        </p:txBody>
      </p:sp>
      <p:graphicFrame>
        <p:nvGraphicFramePr>
          <p:cNvPr id="934" name="Google Shape;934;p62"/>
          <p:cNvGraphicFramePr/>
          <p:nvPr>
            <p:extLst>
              <p:ext uri="{D42A27DB-BD31-4B8C-83A1-F6EECF244321}">
                <p14:modId xmlns:p14="http://schemas.microsoft.com/office/powerpoint/2010/main" val="3402574206"/>
              </p:ext>
            </p:extLst>
          </p:nvPr>
        </p:nvGraphicFramePr>
        <p:xfrm>
          <a:off x="164100" y="820800"/>
          <a:ext cx="8729350" cy="4142850"/>
        </p:xfrm>
        <a:graphic>
          <a:graphicData uri="http://schemas.openxmlformats.org/drawingml/2006/table">
            <a:tbl>
              <a:tblPr>
                <a:noFill/>
                <a:tableStyleId>{5A7E7CD6-C929-4EC5-A59C-177CB4DFDF39}</a:tableStyleId>
              </a:tblPr>
              <a:tblGrid>
                <a:gridCol w="315425">
                  <a:extLst>
                    <a:ext uri="{9D8B030D-6E8A-4147-A177-3AD203B41FA5}">
                      <a16:colId xmlns:a16="http://schemas.microsoft.com/office/drawing/2014/main" val="20000"/>
                    </a:ext>
                  </a:extLst>
                </a:gridCol>
                <a:gridCol w="2460075">
                  <a:extLst>
                    <a:ext uri="{9D8B030D-6E8A-4147-A177-3AD203B41FA5}">
                      <a16:colId xmlns:a16="http://schemas.microsoft.com/office/drawing/2014/main" val="20001"/>
                    </a:ext>
                  </a:extLst>
                </a:gridCol>
                <a:gridCol w="931700">
                  <a:extLst>
                    <a:ext uri="{9D8B030D-6E8A-4147-A177-3AD203B41FA5}">
                      <a16:colId xmlns:a16="http://schemas.microsoft.com/office/drawing/2014/main" val="20002"/>
                    </a:ext>
                  </a:extLst>
                </a:gridCol>
                <a:gridCol w="1947150">
                  <a:extLst>
                    <a:ext uri="{9D8B030D-6E8A-4147-A177-3AD203B41FA5}">
                      <a16:colId xmlns:a16="http://schemas.microsoft.com/office/drawing/2014/main" val="20003"/>
                    </a:ext>
                  </a:extLst>
                </a:gridCol>
                <a:gridCol w="1537500">
                  <a:extLst>
                    <a:ext uri="{9D8B030D-6E8A-4147-A177-3AD203B41FA5}">
                      <a16:colId xmlns:a16="http://schemas.microsoft.com/office/drawing/2014/main" val="20004"/>
                    </a:ext>
                  </a:extLst>
                </a:gridCol>
                <a:gridCol w="1537500">
                  <a:extLst>
                    <a:ext uri="{9D8B030D-6E8A-4147-A177-3AD203B41FA5}">
                      <a16:colId xmlns:a16="http://schemas.microsoft.com/office/drawing/2014/main" val="20005"/>
                    </a:ext>
                  </a:extLst>
                </a:gridCol>
              </a:tblGrid>
              <a:tr h="779175">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Exemplos de cenários de pessoal</a:t>
                      </a:r>
                      <a:endParaRPr sz="1400" b="1" u="none" strike="noStrike" cap="none">
                        <a:solidFill>
                          <a:schemeClr val="lt1"/>
                        </a:solidFill>
                        <a:latin typeface="Arial"/>
                        <a:ea typeface="Arial"/>
                        <a:cs typeface="Arial"/>
                        <a:sym typeface="Arial"/>
                      </a:endParaRPr>
                    </a:p>
                  </a:txBody>
                  <a:tcPr marL="91425" marR="91425" marT="91425" marB="91425" anchor="ctr">
                    <a:lnR w="9525" cap="flat" cmpd="sng">
                      <a:solidFill>
                        <a:srgbClr val="9E9E9E"/>
                      </a:solidFill>
                      <a:prstDash val="solid"/>
                      <a:round/>
                      <a:headEnd type="none" w="sm" len="sm"/>
                      <a:tailEnd type="none" w="sm" len="sm"/>
                    </a:lnR>
                    <a:solidFill>
                      <a:schemeClr val="accent3"/>
                    </a:solidFill>
                  </a:tcPr>
                </a:tc>
                <a:tc hMerge="1">
                  <a:txBody>
                    <a:bodyPr/>
                    <a:lstStyle/>
                    <a:p>
                      <a:pPr algn="l" rtl="0"/>
                      <a:endParaRPr lang="pt-B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Modo de contratação (coluna F)</a:t>
                      </a:r>
                      <a:endParaRPr sz="1400" b="1" u="none" strike="noStrike" cap="none">
                        <a:solidFill>
                          <a:schemeClr val="lt1"/>
                        </a:solidFill>
                        <a:latin typeface="Arial"/>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Soma das Despesas Anuais do PEPFAR, excluindo o Fringe</a:t>
                      </a:r>
                      <a:endParaRPr sz="1400" b="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(coluna Y)</a:t>
                      </a:r>
                      <a:endParaRPr sz="1400" b="1" u="none" strike="noStrike" cap="none">
                        <a:solidFill>
                          <a:schemeClr val="lt1"/>
                        </a:solidFill>
                        <a:latin typeface="Arial"/>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Despesas Adicionais Anuais do PEPFAR (coluna Z)</a:t>
                      </a:r>
                      <a:endParaRPr sz="1400" b="1" u="none" strike="noStrike" cap="none">
                        <a:solidFill>
                          <a:schemeClr val="lt1"/>
                        </a:solidFill>
                        <a:latin typeface="Arial"/>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Despesas não monetárias anuais do PEPFAR</a:t>
                      </a:r>
                      <a:endParaRPr sz="1400" b="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(coluna AA)</a:t>
                      </a:r>
                      <a:endParaRPr sz="1400" b="1" u="none" strike="noStrike" cap="none">
                        <a:solidFill>
                          <a:schemeClr val="lt1"/>
                        </a:solidFill>
                        <a:latin typeface="Arial"/>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6502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1</a:t>
                      </a:r>
                      <a:endParaRPr sz="14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Trabalhador Contratado</a:t>
                      </a:r>
                      <a:endParaRPr sz="1400" u="none" strike="noStrike" cap="none">
                        <a:latin typeface="Arial"/>
                        <a:ea typeface="Arial"/>
                        <a:cs typeface="Arial"/>
                        <a:sym typeface="Arial"/>
                      </a:endParaRPr>
                    </a:p>
                  </a:txBody>
                  <a:tcPr marL="91425" marR="91425" marT="91425" marB="91425" anchor="ctr"/>
                </a:tc>
                <a:tc rowSpan="4">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Contrato</a:t>
                      </a:r>
                      <a:endParaRPr sz="1400" u="none" strike="noStrike" cap="none">
                        <a:latin typeface="Arial"/>
                        <a:ea typeface="Arial"/>
                        <a:cs typeface="Arial"/>
                        <a:sym typeface="Aria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Despesas do Contrato</a:t>
                      </a:r>
                      <a:endParaRPr sz="1400" u="none" strike="noStrike" cap="none">
                        <a:latin typeface="Arial"/>
                        <a:ea typeface="Arial"/>
                        <a:cs typeface="Arial"/>
                        <a:sym typeface="Aria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62445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dk1"/>
                          </a:solidFill>
                          <a:latin typeface="Arial"/>
                          <a:ea typeface="Arial"/>
                          <a:cs typeface="Arial"/>
                          <a:sym typeface="Arial"/>
                        </a:rPr>
                        <a:t>2</a:t>
                      </a:r>
                      <a:endParaRPr sz="1400" u="none" strike="noStrike" cap="none">
                        <a:solidFill>
                          <a:schemeClr val="dk1"/>
                        </a:solidFill>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solidFill>
                            <a:schemeClr val="dk1"/>
                          </a:solidFill>
                          <a:latin typeface="Arial"/>
                          <a:ea typeface="Arial"/>
                          <a:cs typeface="Arial"/>
                          <a:sym typeface="Arial"/>
                        </a:rPr>
                        <a:t>Trabalhador tercerizado</a:t>
                      </a:r>
                      <a:endParaRPr sz="1400" u="none" strike="noStrike" cap="none" dirty="0">
                        <a:latin typeface="Arial"/>
                        <a:ea typeface="Arial"/>
                        <a:cs typeface="Arial"/>
                        <a:sym typeface="Arial"/>
                      </a:endParaRPr>
                    </a:p>
                  </a:txBody>
                  <a:tcPr marL="91425" marR="91425" marT="91425" marB="91425" anchor="ctr"/>
                </a:tc>
                <a:tc vMerge="1">
                  <a:txBody>
                    <a:bodyPr/>
                    <a:lstStyle/>
                    <a:p>
                      <a:pPr algn="l" rtl="0"/>
                      <a:endParaRPr lang="pt-B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Arial"/>
                          <a:ea typeface="Arial"/>
                          <a:cs typeface="Arial"/>
                          <a:sym typeface="Arial"/>
                        </a:rPr>
                        <a:t>Despesas de terceirizados</a:t>
                      </a:r>
                      <a:endParaRPr sz="1400" u="none" strike="noStrike" cap="none" dirty="0">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91425" marR="91425" marT="91425" marB="91425" anchor="ctr"/>
                </a:tc>
                <a:extLst>
                  <a:ext uri="{0D108BD9-81ED-4DB2-BD59-A6C34878D82A}">
                    <a16:rowId xmlns:a16="http://schemas.microsoft.com/office/drawing/2014/main" val="10002"/>
                  </a:ext>
                </a:extLst>
              </a:tr>
              <a:tr h="63735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dk1"/>
                          </a:solidFill>
                          <a:latin typeface="Arial"/>
                          <a:ea typeface="Arial"/>
                          <a:cs typeface="Arial"/>
                          <a:sym typeface="Arial"/>
                        </a:rPr>
                        <a:t>3</a:t>
                      </a:r>
                      <a:endParaRPr sz="1400" u="none" strike="noStrike" cap="none">
                        <a:solidFill>
                          <a:schemeClr val="dk1"/>
                        </a:solidFill>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dk1"/>
                          </a:solidFill>
                          <a:latin typeface="Arial"/>
                          <a:ea typeface="Arial"/>
                          <a:cs typeface="Arial"/>
                          <a:sym typeface="Arial"/>
                        </a:rPr>
                        <a:t>Trabalhador contratado que recebe benefícios adicionais</a:t>
                      </a:r>
                      <a:endParaRPr sz="1400" u="none" strike="noStrike" cap="none">
                        <a:latin typeface="Arial"/>
                        <a:ea typeface="Arial"/>
                        <a:cs typeface="Arial"/>
                        <a:sym typeface="Arial"/>
                      </a:endParaRPr>
                    </a:p>
                  </a:txBody>
                  <a:tcPr marL="91425" marR="91425" marT="91425" marB="91425" anchor="ctr"/>
                </a:tc>
                <a:tc vMerge="1">
                  <a:txBody>
                    <a:bodyPr/>
                    <a:lstStyle/>
                    <a:p>
                      <a:pPr algn="l" rtl="0"/>
                      <a:endParaRPr lang="pt-B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Despesas do Contrato</a:t>
                      </a:r>
                      <a:endParaRPr sz="14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Despesas Adicionais</a:t>
                      </a:r>
                      <a:endParaRPr sz="14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91425" marR="91425" marT="91425" marB="91425" anchor="ctr"/>
                </a:tc>
                <a:extLst>
                  <a:ext uri="{0D108BD9-81ED-4DB2-BD59-A6C34878D82A}">
                    <a16:rowId xmlns:a16="http://schemas.microsoft.com/office/drawing/2014/main" val="10003"/>
                  </a:ext>
                </a:extLst>
              </a:tr>
              <a:tr h="9811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4</a:t>
                      </a:r>
                      <a:endParaRPr sz="14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Arial"/>
                          <a:ea typeface="Arial"/>
                          <a:cs typeface="Arial"/>
                          <a:sym typeface="Arial"/>
                        </a:rPr>
                        <a:t>Trabalhador terceirizado que recebe remuneração não monetária</a:t>
                      </a:r>
                      <a:endParaRPr sz="1400" u="none" strike="noStrike" cap="none" dirty="0">
                        <a:latin typeface="Arial"/>
                        <a:ea typeface="Arial"/>
                        <a:cs typeface="Arial"/>
                        <a:sym typeface="Arial"/>
                      </a:endParaRPr>
                    </a:p>
                  </a:txBody>
                  <a:tcPr marL="91425" marR="91425" marT="91425" marB="91425" anchor="ctr"/>
                </a:tc>
                <a:tc vMerge="1">
                  <a:txBody>
                    <a:bodyPr/>
                    <a:lstStyle/>
                    <a:p>
                      <a:pPr algn="l" rtl="0"/>
                      <a:endParaRPr lang="pt-B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dirty="0">
                          <a:latin typeface="Arial"/>
                          <a:ea typeface="Arial"/>
                          <a:cs typeface="Arial"/>
                          <a:sym typeface="Arial"/>
                        </a:rPr>
                        <a:t>Despesas de terceirizados</a:t>
                      </a:r>
                      <a:endParaRPr sz="1400" u="none" strike="noStrike" cap="none" dirty="0">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en" sz="1400" u="none" strike="noStrike" cap="none" dirty="0">
                          <a:solidFill>
                            <a:schemeClr val="dk1"/>
                          </a:solidFill>
                          <a:latin typeface="Arial"/>
                          <a:ea typeface="Arial"/>
                          <a:cs typeface="Arial"/>
                          <a:sym typeface="Arial"/>
                        </a:rPr>
                        <a:t>Estimativa de compensação não monetária</a:t>
                      </a:r>
                      <a:endParaRPr sz="1400" u="none" strike="noStrike" cap="none" dirty="0">
                        <a:latin typeface="Arial"/>
                        <a:ea typeface="Arial"/>
                        <a:cs typeface="Arial"/>
                        <a:sym typeface="Arial"/>
                      </a:endParaRPr>
                    </a:p>
                  </a:txBody>
                  <a:tcPr marL="91425" marR="91425" marT="91425" marB="914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8"/>
        <p:cNvGrpSpPr/>
        <p:nvPr/>
      </p:nvGrpSpPr>
      <p:grpSpPr>
        <a:xfrm>
          <a:off x="0" y="0"/>
          <a:ext cx="0" cy="0"/>
          <a:chOff x="0" y="0"/>
          <a:chExt cx="0" cy="0"/>
        </a:xfrm>
      </p:grpSpPr>
      <p:sp>
        <p:nvSpPr>
          <p:cNvPr id="939" name="Google Shape;939;p63"/>
          <p:cNvSpPr txBox="1">
            <a:spLocks noGrp="1"/>
          </p:cNvSpPr>
          <p:nvPr>
            <p:ph type="title"/>
          </p:nvPr>
        </p:nvSpPr>
        <p:spPr>
          <a:xfrm>
            <a:off x="164125" y="181375"/>
            <a:ext cx="8520600" cy="639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b="0">
                <a:solidFill>
                  <a:schemeClr val="dk2"/>
                </a:solidFill>
                <a:latin typeface="Arial"/>
                <a:ea typeface="Arial"/>
                <a:cs typeface="Arial"/>
                <a:sym typeface="Arial"/>
              </a:rPr>
              <a:t>Resumo da modalidade de contratação e despesas (USD$) para</a:t>
            </a:r>
            <a:r>
              <a:rPr lang="en" b="0" u="sng">
                <a:solidFill>
                  <a:schemeClr val="dk2"/>
                </a:solidFill>
                <a:latin typeface="Arial"/>
                <a:ea typeface="Arial"/>
                <a:cs typeface="Arial"/>
                <a:sym typeface="Arial"/>
              </a:rPr>
              <a:t>APENAS não monetário</a:t>
            </a:r>
            <a:endParaRPr b="0" u="sng">
              <a:solidFill>
                <a:schemeClr val="dk2"/>
              </a:solidFill>
              <a:latin typeface="Arial"/>
              <a:ea typeface="Arial"/>
              <a:cs typeface="Arial"/>
              <a:sym typeface="Arial"/>
            </a:endParaRPr>
          </a:p>
        </p:txBody>
      </p:sp>
      <p:sp>
        <p:nvSpPr>
          <p:cNvPr id="940" name="Google Shape;940;p6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78</a:t>
            </a:fld>
            <a:endParaRPr/>
          </a:p>
        </p:txBody>
      </p:sp>
      <p:graphicFrame>
        <p:nvGraphicFramePr>
          <p:cNvPr id="941" name="Google Shape;941;p63"/>
          <p:cNvGraphicFramePr/>
          <p:nvPr/>
        </p:nvGraphicFramePr>
        <p:xfrm>
          <a:off x="164100" y="820800"/>
          <a:ext cx="8729350" cy="2072580"/>
        </p:xfrm>
        <a:graphic>
          <a:graphicData uri="http://schemas.openxmlformats.org/drawingml/2006/table">
            <a:tbl>
              <a:tblPr>
                <a:noFill/>
                <a:tableStyleId>{5A7E7CD6-C929-4EC5-A59C-177CB4DFDF39}</a:tableStyleId>
              </a:tblPr>
              <a:tblGrid>
                <a:gridCol w="315425">
                  <a:extLst>
                    <a:ext uri="{9D8B030D-6E8A-4147-A177-3AD203B41FA5}">
                      <a16:colId xmlns:a16="http://schemas.microsoft.com/office/drawing/2014/main" val="20000"/>
                    </a:ext>
                  </a:extLst>
                </a:gridCol>
                <a:gridCol w="2247675">
                  <a:extLst>
                    <a:ext uri="{9D8B030D-6E8A-4147-A177-3AD203B41FA5}">
                      <a16:colId xmlns:a16="http://schemas.microsoft.com/office/drawing/2014/main" val="20001"/>
                    </a:ext>
                  </a:extLst>
                </a:gridCol>
                <a:gridCol w="1326525">
                  <a:extLst>
                    <a:ext uri="{9D8B030D-6E8A-4147-A177-3AD203B41FA5}">
                      <a16:colId xmlns:a16="http://schemas.microsoft.com/office/drawing/2014/main" val="20002"/>
                    </a:ext>
                  </a:extLst>
                </a:gridCol>
                <a:gridCol w="1764725">
                  <a:extLst>
                    <a:ext uri="{9D8B030D-6E8A-4147-A177-3AD203B41FA5}">
                      <a16:colId xmlns:a16="http://schemas.microsoft.com/office/drawing/2014/main" val="20003"/>
                    </a:ext>
                  </a:extLst>
                </a:gridCol>
                <a:gridCol w="1537500">
                  <a:extLst>
                    <a:ext uri="{9D8B030D-6E8A-4147-A177-3AD203B41FA5}">
                      <a16:colId xmlns:a16="http://schemas.microsoft.com/office/drawing/2014/main" val="20004"/>
                    </a:ext>
                  </a:extLst>
                </a:gridCol>
                <a:gridCol w="1537500">
                  <a:extLst>
                    <a:ext uri="{9D8B030D-6E8A-4147-A177-3AD203B41FA5}">
                      <a16:colId xmlns:a16="http://schemas.microsoft.com/office/drawing/2014/main" val="20005"/>
                    </a:ext>
                  </a:extLst>
                </a:gridCol>
              </a:tblGrid>
              <a:tr h="779175">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Exemplos de cenários de pessoal</a:t>
                      </a:r>
                      <a:endParaRPr sz="1400" b="1" u="none" strike="noStrike" cap="none">
                        <a:solidFill>
                          <a:schemeClr val="lt1"/>
                        </a:solidFill>
                        <a:latin typeface="Arial"/>
                        <a:ea typeface="Arial"/>
                        <a:cs typeface="Arial"/>
                        <a:sym typeface="Arial"/>
                      </a:endParaRPr>
                    </a:p>
                  </a:txBody>
                  <a:tcPr marL="91425" marR="91425" marT="91425" marB="91425" anchor="ctr">
                    <a:lnR w="9525" cap="flat" cmpd="sng">
                      <a:solidFill>
                        <a:srgbClr val="9E9E9E"/>
                      </a:solidFill>
                      <a:prstDash val="solid"/>
                      <a:round/>
                      <a:headEnd type="none" w="sm" len="sm"/>
                      <a:tailEnd type="none" w="sm" len="sm"/>
                    </a:lnR>
                    <a:solidFill>
                      <a:schemeClr val="accent3"/>
                    </a:solidFill>
                  </a:tcPr>
                </a:tc>
                <a:tc hMerge="1">
                  <a:txBody>
                    <a:bodyPr/>
                    <a:lstStyle/>
                    <a:p>
                      <a:pPr algn="l" rtl="0"/>
                      <a:endParaRPr lang="pt-B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Modo de contratação (coluna F)</a:t>
                      </a:r>
                      <a:endParaRPr sz="1400" b="1" u="none" strike="noStrike" cap="none">
                        <a:solidFill>
                          <a:schemeClr val="lt1"/>
                        </a:solidFill>
                        <a:latin typeface="Arial"/>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Soma das Despesas Anuais do PEPFAR, excluindo o Fringe</a:t>
                      </a:r>
                      <a:endParaRPr sz="1400" b="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(coluna Y)</a:t>
                      </a:r>
                      <a:endParaRPr sz="1400" b="1" u="none" strike="noStrike" cap="none">
                        <a:solidFill>
                          <a:schemeClr val="lt1"/>
                        </a:solidFill>
                        <a:latin typeface="Arial"/>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Despesas Adicionais Anuais do PEPFAR (coluna Z)</a:t>
                      </a:r>
                      <a:endParaRPr sz="1400" b="1" u="none" strike="noStrike" cap="none">
                        <a:solidFill>
                          <a:schemeClr val="lt1"/>
                        </a:solidFill>
                        <a:latin typeface="Arial"/>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Despesas não monetárias anuais do PEPFAR</a:t>
                      </a:r>
                      <a:endParaRPr sz="1400" b="1"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u="none" strike="noStrike" cap="none">
                          <a:solidFill>
                            <a:schemeClr val="lt1"/>
                          </a:solidFill>
                          <a:latin typeface="Arial"/>
                          <a:ea typeface="Arial"/>
                          <a:cs typeface="Arial"/>
                          <a:sym typeface="Arial"/>
                        </a:rPr>
                        <a:t>(coluna AA)</a:t>
                      </a:r>
                      <a:endParaRPr sz="1400" b="1" u="none" strike="noStrike" cap="none">
                        <a:solidFill>
                          <a:schemeClr val="lt1"/>
                        </a:solidFill>
                        <a:latin typeface="Arial"/>
                        <a:ea typeface="Arial"/>
                        <a:cs typeface="Arial"/>
                        <a:sym typeface="Aria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779150">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1</a:t>
                      </a:r>
                      <a:endParaRPr sz="14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Trabalhador apenas não monetário</a:t>
                      </a:r>
                      <a:endParaRPr sz="14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APENAS não monetário</a:t>
                      </a:r>
                      <a:endParaRPr sz="1400" u="none" strike="noStrike" cap="none">
                        <a:latin typeface="Arial"/>
                        <a:ea typeface="Arial"/>
                        <a:cs typeface="Arial"/>
                        <a:sym typeface="Aria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100"/>
                        <a:buFont typeface="Arial"/>
                        <a:buNone/>
                      </a:pPr>
                      <a:r>
                        <a:rPr lang="en" sz="1400" u="none" strike="noStrike" cap="none">
                          <a:solidFill>
                            <a:schemeClr val="dk1"/>
                          </a:solidFill>
                          <a:latin typeface="Arial"/>
                          <a:ea typeface="Arial"/>
                          <a:cs typeface="Arial"/>
                          <a:sym typeface="Arial"/>
                        </a:rPr>
                        <a:t>Estimativa de compensação não monetária</a:t>
                      </a:r>
                      <a:endParaRPr sz="1400" u="none" strike="noStrike" cap="none">
                        <a:latin typeface="Arial"/>
                        <a:ea typeface="Arial"/>
                        <a:cs typeface="Arial"/>
                        <a:sym typeface="Arial"/>
                      </a:endParaRP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45"/>
        <p:cNvGrpSpPr/>
        <p:nvPr/>
      </p:nvGrpSpPr>
      <p:grpSpPr>
        <a:xfrm>
          <a:off x="0" y="0"/>
          <a:ext cx="0" cy="0"/>
          <a:chOff x="0" y="0"/>
          <a:chExt cx="0" cy="0"/>
        </a:xfrm>
      </p:grpSpPr>
      <p:sp>
        <p:nvSpPr>
          <p:cNvPr id="946" name="Google Shape;946;p64"/>
          <p:cNvSpPr txBox="1">
            <a:spLocks noGrp="1"/>
          </p:cNvSpPr>
          <p:nvPr>
            <p:ph type="title"/>
          </p:nvPr>
        </p:nvSpPr>
        <p:spPr>
          <a:xfrm>
            <a:off x="578900" y="853475"/>
            <a:ext cx="6717300" cy="158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solidFill>
                  <a:schemeClr val="lt1"/>
                </a:solidFill>
              </a:rPr>
              <a:t>Perguntas e respostas</a:t>
            </a:r>
            <a:endParaRPr dirty="0">
              <a:solidFill>
                <a:schemeClr val="lt1"/>
              </a:solidFill>
            </a:endParaRPr>
          </a:p>
          <a:p>
            <a:pPr marL="0" lvl="0" indent="0" algn="l" rtl="0">
              <a:lnSpc>
                <a:spcPct val="100000"/>
              </a:lnSpc>
              <a:spcBef>
                <a:spcPts val="0"/>
              </a:spcBef>
              <a:spcAft>
                <a:spcPts val="0"/>
              </a:spcAft>
              <a:buSzPts val="1400"/>
              <a:buNone/>
            </a:pPr>
            <a:endParaRPr sz="1800" b="0" dirty="0">
              <a:solidFill>
                <a:schemeClr val="lt1"/>
              </a:solidFill>
            </a:endParaRPr>
          </a:p>
        </p:txBody>
      </p:sp>
      <p:sp>
        <p:nvSpPr>
          <p:cNvPr id="947" name="Google Shape;947;p6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25"/>
        <p:cNvGrpSpPr/>
        <p:nvPr/>
      </p:nvGrpSpPr>
      <p:grpSpPr>
        <a:xfrm>
          <a:off x="0" y="0"/>
          <a:ext cx="0" cy="0"/>
          <a:chOff x="0" y="0"/>
          <a:chExt cx="0" cy="0"/>
        </a:xfrm>
      </p:grpSpPr>
      <p:sp>
        <p:nvSpPr>
          <p:cNvPr id="4628" name="Google Shape;4628;g2ecc26fd3ec_0_1214"/>
          <p:cNvSpPr/>
          <p:nvPr/>
        </p:nvSpPr>
        <p:spPr>
          <a:xfrm>
            <a:off x="0" y="4624"/>
            <a:ext cx="9144000" cy="864000"/>
          </a:xfrm>
          <a:prstGeom prst="rect">
            <a:avLst/>
          </a:prstGeom>
          <a:solidFill>
            <a:srgbClr val="BA0C2F"/>
          </a:solidFill>
          <a:ln>
            <a:noFill/>
          </a:ln>
        </p:spPr>
        <p:txBody>
          <a:bodyPr spcFirstLastPara="1" wrap="square" lIns="68575" tIns="34275" rIns="68575" bIns="34275" anchor="ctr" anchorCtr="0">
            <a:noAutofit/>
          </a:bodyPr>
          <a:lstStyle/>
          <a:p>
            <a:pPr algn="ctr" defTabSz="914378"/>
            <a:r>
              <a:rPr lang="pt-BR" sz="2000" b="1" dirty="0">
                <a:solidFill>
                  <a:srgbClr val="FFFFFF"/>
                </a:solidFill>
              </a:rPr>
              <a:t>CAMINHO PARA PARCEIRO PRINCIPAL E A VIA DA SUSTENTABILIDADE (1)</a:t>
            </a:r>
            <a:endParaRPr sz="1100" dirty="0"/>
          </a:p>
        </p:txBody>
      </p:sp>
      <p:pic>
        <p:nvPicPr>
          <p:cNvPr id="3" name="Picture 2">
            <a:extLst>
              <a:ext uri="{FF2B5EF4-FFF2-40B4-BE49-F238E27FC236}">
                <a16:creationId xmlns:a16="http://schemas.microsoft.com/office/drawing/2014/main" id="{4416BC94-5A56-C20D-8B13-841CB42AC068}"/>
              </a:ext>
            </a:extLst>
          </p:cNvPr>
          <p:cNvPicPr>
            <a:picLocks noChangeAspect="1"/>
          </p:cNvPicPr>
          <p:nvPr/>
        </p:nvPicPr>
        <p:blipFill>
          <a:blip r:embed="rId3"/>
          <a:stretch>
            <a:fillRect/>
          </a:stretch>
        </p:blipFill>
        <p:spPr>
          <a:xfrm>
            <a:off x="250031" y="868624"/>
            <a:ext cx="3429000" cy="3902528"/>
          </a:xfrm>
          <a:prstGeom prst="rect">
            <a:avLst/>
          </a:prstGeom>
        </p:spPr>
      </p:pic>
      <p:sp>
        <p:nvSpPr>
          <p:cNvPr id="5" name="TextBox 4">
            <a:extLst>
              <a:ext uri="{FF2B5EF4-FFF2-40B4-BE49-F238E27FC236}">
                <a16:creationId xmlns:a16="http://schemas.microsoft.com/office/drawing/2014/main" id="{FACF320D-2132-5B45-0010-B77FFF3F9A12}"/>
              </a:ext>
            </a:extLst>
          </p:cNvPr>
          <p:cNvSpPr txBox="1"/>
          <p:nvPr/>
        </p:nvSpPr>
        <p:spPr>
          <a:xfrm>
            <a:off x="4500563" y="1260940"/>
            <a:ext cx="4572000" cy="1869743"/>
          </a:xfrm>
          <a:prstGeom prst="rect">
            <a:avLst/>
          </a:prstGeom>
          <a:noFill/>
        </p:spPr>
        <p:txBody>
          <a:bodyPr wrap="square">
            <a:spAutoFit/>
          </a:bodyPr>
          <a:lstStyle/>
          <a:p>
            <a:r>
              <a:rPr lang="en-US" sz="1350" b="1" dirty="0" err="1">
                <a:solidFill>
                  <a:schemeClr val="bg1"/>
                </a:solidFill>
                <a:latin typeface="Source Sans Pro"/>
                <a:ea typeface="Source Sans Pro"/>
                <a:cs typeface="Source Sans Pro"/>
                <a:sym typeface="Source Sans Pro"/>
              </a:rPr>
              <a:t>Conteudo</a:t>
            </a:r>
            <a:r>
              <a:rPr lang="en-US" sz="1350" b="1" dirty="0">
                <a:solidFill>
                  <a:schemeClr val="bg1"/>
                </a:solidFill>
                <a:latin typeface="Source Sans Pro"/>
                <a:ea typeface="Source Sans Pro"/>
                <a:cs typeface="Source Sans Pro"/>
                <a:sym typeface="Source Sans Pro"/>
              </a:rPr>
              <a:t>: </a:t>
            </a:r>
          </a:p>
          <a:p>
            <a:pPr marL="257175" indent="-257175">
              <a:spcBef>
                <a:spcPts val="900"/>
              </a:spcBef>
              <a:buFont typeface="Wingdings" panose="05000000000000000000" pitchFamily="2" charset="2"/>
              <a:buChar char="§"/>
            </a:pPr>
            <a:r>
              <a:rPr lang="pt-BR" sz="1350" dirty="0">
                <a:solidFill>
                  <a:schemeClr val="bg1"/>
                </a:solidFill>
                <a:latin typeface="Source Sans Pro"/>
                <a:ea typeface="Source Sans Pro"/>
                <a:sym typeface="Source Sans Pro"/>
              </a:rPr>
              <a:t>Um compêndio de recursos e um balcão único para as organizações locais acederem às regras e regulamentos e políticas técnicas da USAID, ligações para webinars de formação, reuniões de parceiros locais, ferramentas e modelos para cada uma das áreas técnicas do NUPAS Plus (versão 2.1) para cumprir as normas de conformidade. </a:t>
            </a:r>
            <a:endParaRPr lang="en-US" sz="1350" dirty="0">
              <a:solidFill>
                <a:schemeClr val="bg1"/>
              </a:solidFill>
              <a:latin typeface="Source Sans Pro"/>
              <a:ea typeface="Source Sans Pro"/>
              <a:cs typeface="Source Sans Pro"/>
              <a:sym typeface="Source Sans Pro"/>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65"/>
          <p:cNvSpPr txBox="1">
            <a:spLocks noGrp="1"/>
          </p:cNvSpPr>
          <p:nvPr>
            <p:ph type="title"/>
          </p:nvPr>
        </p:nvSpPr>
        <p:spPr>
          <a:xfrm>
            <a:off x="454725" y="2121875"/>
            <a:ext cx="5682600" cy="200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Demonstração do modelo de inventário de HRH com exemplos de pessoal</a:t>
            </a:r>
            <a:endParaRPr dirty="0"/>
          </a:p>
        </p:txBody>
      </p:sp>
      <p:sp>
        <p:nvSpPr>
          <p:cNvPr id="953" name="Google Shape;953;p6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66"/>
          <p:cNvSpPr txBox="1">
            <a:spLocks noGrp="1"/>
          </p:cNvSpPr>
          <p:nvPr>
            <p:ph type="title"/>
          </p:nvPr>
        </p:nvSpPr>
        <p:spPr>
          <a:xfrm>
            <a:off x="539255" y="275556"/>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dirty="0"/>
              <a:t>Cenários de pessoal</a:t>
            </a:r>
            <a:r>
              <a:rPr lang="en" b="0" dirty="0">
                <a:latin typeface="Arial"/>
                <a:ea typeface="Arial"/>
                <a:cs typeface="Arial"/>
                <a:sym typeface="Arial"/>
              </a:rPr>
              <a:t> </a:t>
            </a:r>
            <a:endParaRPr b="0" dirty="0">
              <a:latin typeface="Arial"/>
              <a:ea typeface="Arial"/>
              <a:cs typeface="Arial"/>
              <a:sym typeface="Arial"/>
            </a:endParaRPr>
          </a:p>
        </p:txBody>
      </p:sp>
      <p:sp>
        <p:nvSpPr>
          <p:cNvPr id="959" name="Google Shape;959;p66"/>
          <p:cNvSpPr txBox="1"/>
          <p:nvPr/>
        </p:nvSpPr>
        <p:spPr>
          <a:xfrm>
            <a:off x="466033" y="690169"/>
            <a:ext cx="8334000" cy="437039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1" i="0" u="none" strike="noStrike" cap="none" dirty="0">
                <a:solidFill>
                  <a:srgbClr val="3C4043"/>
                </a:solidFill>
                <a:highlight>
                  <a:schemeClr val="lt1"/>
                </a:highlight>
                <a:latin typeface="Arial"/>
                <a:ea typeface="Arial"/>
                <a:cs typeface="Arial"/>
                <a:sym typeface="Arial"/>
              </a:rPr>
              <a:t>Cenário A</a:t>
            </a:r>
            <a:endParaRPr sz="1700" b="1" i="0" u="none" strike="noStrike" cap="none" dirty="0">
              <a:solidFill>
                <a:srgbClr val="3C4043"/>
              </a:solidFill>
              <a:highlight>
                <a:schemeClr val="lt1"/>
              </a:highlight>
              <a:latin typeface="Arial"/>
              <a:ea typeface="Arial"/>
              <a:cs typeface="Arial"/>
              <a:sym typeface="Arial"/>
            </a:endParaRPr>
          </a:p>
          <a:p>
            <a:pPr marL="457200" marR="0" lvl="0" indent="-336550" algn="l" rtl="0">
              <a:lnSpc>
                <a:spcPct val="100000"/>
              </a:lnSpc>
              <a:spcBef>
                <a:spcPts val="0"/>
              </a:spcBef>
              <a:spcAft>
                <a:spcPts val="0"/>
              </a:spcAft>
              <a:buClr>
                <a:srgbClr val="3C4043"/>
              </a:buClr>
              <a:buSzPts val="1700"/>
              <a:buFont typeface="Arial"/>
              <a:buChar char="●"/>
            </a:pPr>
            <a:r>
              <a:rPr lang="en" sz="1700" b="0" i="0" u="none" strike="noStrike" cap="none" dirty="0">
                <a:solidFill>
                  <a:srgbClr val="3C4043"/>
                </a:solidFill>
                <a:highlight>
                  <a:schemeClr val="lt1"/>
                </a:highlight>
                <a:latin typeface="Arial"/>
                <a:ea typeface="Arial"/>
                <a:cs typeface="Arial"/>
                <a:sym typeface="Arial"/>
              </a:rPr>
              <a:t>Entrega directa de serviços numa única instalação</a:t>
            </a:r>
            <a:endParaRPr sz="1700" b="0" i="0" u="none" strike="noStrike" cap="none" dirty="0">
              <a:solidFill>
                <a:srgbClr val="3C404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 sz="1700" b="1" i="0" u="none" strike="noStrike" cap="none" dirty="0">
                <a:solidFill>
                  <a:srgbClr val="3C4043"/>
                </a:solidFill>
                <a:highlight>
                  <a:schemeClr val="lt1"/>
                </a:highlight>
                <a:latin typeface="Arial"/>
                <a:ea typeface="Arial"/>
                <a:cs typeface="Arial"/>
                <a:sym typeface="Arial"/>
              </a:rPr>
              <a:t>Cenário B</a:t>
            </a:r>
            <a:endParaRPr sz="1700" b="1" i="0" u="none" strike="noStrike" cap="none" dirty="0">
              <a:solidFill>
                <a:srgbClr val="3C4043"/>
              </a:solidFill>
              <a:highlight>
                <a:schemeClr val="lt1"/>
              </a:highlight>
              <a:latin typeface="Arial"/>
              <a:ea typeface="Arial"/>
              <a:cs typeface="Arial"/>
              <a:sym typeface="Arial"/>
            </a:endParaRPr>
          </a:p>
          <a:p>
            <a:pPr marL="457200" marR="0" lvl="0" indent="-336550" algn="l" rtl="0">
              <a:lnSpc>
                <a:spcPct val="100000"/>
              </a:lnSpc>
              <a:spcBef>
                <a:spcPts val="0"/>
              </a:spcBef>
              <a:spcAft>
                <a:spcPts val="0"/>
              </a:spcAft>
              <a:buClr>
                <a:srgbClr val="3C4043"/>
              </a:buClr>
              <a:buSzPts val="1700"/>
              <a:buFont typeface="Arial"/>
              <a:buChar char="●"/>
            </a:pPr>
            <a:r>
              <a:rPr lang="en" sz="1700" b="0" i="0" u="none" strike="noStrike" cap="none" dirty="0">
                <a:solidFill>
                  <a:srgbClr val="3C4043"/>
                </a:solidFill>
                <a:highlight>
                  <a:schemeClr val="lt1"/>
                </a:highlight>
                <a:latin typeface="Arial"/>
                <a:ea typeface="Arial"/>
                <a:cs typeface="Arial"/>
                <a:sym typeface="Arial"/>
              </a:rPr>
              <a:t>Prestação directa de serviços em múltiplas instalações</a:t>
            </a:r>
            <a:endParaRPr sz="1700" b="0" i="0" u="none" strike="noStrike" cap="none" dirty="0">
              <a:solidFill>
                <a:srgbClr val="3C404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 sz="1700" b="1" i="0" u="none" strike="noStrike" cap="none" dirty="0">
                <a:solidFill>
                  <a:srgbClr val="3C4043"/>
                </a:solidFill>
                <a:highlight>
                  <a:schemeClr val="lt1"/>
                </a:highlight>
                <a:latin typeface="Arial"/>
                <a:ea typeface="Arial"/>
                <a:cs typeface="Arial"/>
                <a:sym typeface="Arial"/>
              </a:rPr>
              <a:t>Cenário C</a:t>
            </a:r>
            <a:endParaRPr sz="1700" b="1" i="0" u="none" strike="noStrike" cap="none" dirty="0">
              <a:solidFill>
                <a:srgbClr val="3C4043"/>
              </a:solidFill>
              <a:highlight>
                <a:schemeClr val="lt1"/>
              </a:highlight>
              <a:latin typeface="Arial"/>
              <a:ea typeface="Arial"/>
              <a:cs typeface="Arial"/>
              <a:sym typeface="Arial"/>
            </a:endParaRPr>
          </a:p>
          <a:p>
            <a:pPr marL="457200" marR="0" lvl="0" indent="-336550" algn="l" rtl="0">
              <a:lnSpc>
                <a:spcPct val="100000"/>
              </a:lnSpc>
              <a:spcBef>
                <a:spcPts val="0"/>
              </a:spcBef>
              <a:spcAft>
                <a:spcPts val="0"/>
              </a:spcAft>
              <a:buClr>
                <a:srgbClr val="3C4043"/>
              </a:buClr>
              <a:buSzPts val="1700"/>
              <a:buFont typeface="Arial"/>
              <a:buChar char="●"/>
            </a:pPr>
            <a:r>
              <a:rPr lang="en" sz="1700" b="0" i="0" u="none" strike="noStrike" cap="none" dirty="0">
                <a:solidFill>
                  <a:srgbClr val="3C4043"/>
                </a:solidFill>
                <a:highlight>
                  <a:schemeClr val="lt1"/>
                </a:highlight>
                <a:latin typeface="Arial"/>
                <a:ea typeface="Arial"/>
                <a:cs typeface="Arial"/>
                <a:sym typeface="Arial"/>
              </a:rPr>
              <a:t>Prestação directa de serviços dentro de uma comunidade, mas não baseada em instalações</a:t>
            </a:r>
            <a:endParaRPr sz="1700" b="0" i="0" u="none" strike="noStrike" cap="none" dirty="0">
              <a:solidFill>
                <a:srgbClr val="3C404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 sz="1700" b="1" i="0" u="none" strike="noStrike" cap="none" dirty="0">
                <a:solidFill>
                  <a:srgbClr val="3C4043"/>
                </a:solidFill>
                <a:highlight>
                  <a:schemeClr val="lt1"/>
                </a:highlight>
                <a:latin typeface="Arial"/>
                <a:ea typeface="Arial"/>
                <a:cs typeface="Arial"/>
                <a:sym typeface="Arial"/>
              </a:rPr>
              <a:t>Cenário D</a:t>
            </a:r>
            <a:endParaRPr sz="1700" b="1" i="0" u="none" strike="noStrike" cap="none" dirty="0">
              <a:solidFill>
                <a:srgbClr val="3C4043"/>
              </a:solidFill>
              <a:highlight>
                <a:schemeClr val="lt1"/>
              </a:highlight>
              <a:latin typeface="Arial"/>
              <a:ea typeface="Arial"/>
              <a:cs typeface="Arial"/>
              <a:sym typeface="Arial"/>
            </a:endParaRPr>
          </a:p>
          <a:p>
            <a:pPr marL="457200" marR="0" lvl="0" indent="-336550" algn="l" rtl="0">
              <a:lnSpc>
                <a:spcPct val="100000"/>
              </a:lnSpc>
              <a:spcBef>
                <a:spcPts val="0"/>
              </a:spcBef>
              <a:spcAft>
                <a:spcPts val="0"/>
              </a:spcAft>
              <a:buClr>
                <a:srgbClr val="3C4043"/>
              </a:buClr>
              <a:buSzPts val="1700"/>
              <a:buChar char="●"/>
            </a:pPr>
            <a:r>
              <a:rPr lang="en" sz="1700" b="1" i="0" u="none" strike="noStrike" cap="none" dirty="0">
                <a:solidFill>
                  <a:srgbClr val="3C4043"/>
                </a:solidFill>
                <a:highlight>
                  <a:schemeClr val="lt1"/>
                </a:highlight>
              </a:rPr>
              <a:t>Conselheiro de </a:t>
            </a:r>
            <a:r>
              <a:rPr lang="en-US" sz="1700" b="1" i="0" u="none" strike="noStrike" cap="none" dirty="0">
                <a:solidFill>
                  <a:srgbClr val="3C4043"/>
                </a:solidFill>
                <a:highlight>
                  <a:schemeClr val="lt1"/>
                </a:highlight>
              </a:rPr>
              <a:t>HRH</a:t>
            </a:r>
            <a:r>
              <a:rPr lang="en" sz="1700" b="1" i="0" u="none" strike="noStrike" cap="none" dirty="0">
                <a:solidFill>
                  <a:srgbClr val="3C4043"/>
                </a:solidFill>
                <a:highlight>
                  <a:schemeClr val="lt1"/>
                </a:highlight>
              </a:rPr>
              <a:t> destacado para o Ministério da Saúde</a:t>
            </a:r>
            <a:endParaRPr sz="1700" b="1" i="0" u="none" strike="noStrike" cap="none" dirty="0">
              <a:solidFill>
                <a:srgbClr val="3C4043"/>
              </a:solidFill>
              <a:highlight>
                <a:schemeClr val="lt1"/>
              </a:highlight>
            </a:endParaRPr>
          </a:p>
          <a:p>
            <a:pPr marL="0" marR="0" lvl="0" indent="0" algn="l" rtl="0">
              <a:lnSpc>
                <a:spcPct val="100000"/>
              </a:lnSpc>
              <a:spcBef>
                <a:spcPts val="0"/>
              </a:spcBef>
              <a:spcAft>
                <a:spcPts val="0"/>
              </a:spcAft>
              <a:buClr>
                <a:srgbClr val="000000"/>
              </a:buClr>
              <a:buSzPts val="1700"/>
              <a:buFont typeface="Arial"/>
              <a:buNone/>
            </a:pPr>
            <a:r>
              <a:rPr lang="en" sz="1700" b="1" i="0" u="none" strike="noStrike" cap="none" dirty="0">
                <a:solidFill>
                  <a:srgbClr val="3C4043"/>
                </a:solidFill>
                <a:highlight>
                  <a:schemeClr val="lt1"/>
                </a:highlight>
                <a:latin typeface="Arial"/>
                <a:ea typeface="Arial"/>
                <a:cs typeface="Arial"/>
                <a:sym typeface="Arial"/>
              </a:rPr>
              <a:t>Cenário E</a:t>
            </a:r>
            <a:endParaRPr sz="1700" b="1" i="0" u="none" strike="noStrike" cap="none" dirty="0">
              <a:solidFill>
                <a:srgbClr val="3C4043"/>
              </a:solidFill>
              <a:highlight>
                <a:schemeClr val="lt1"/>
              </a:highlight>
              <a:latin typeface="Arial"/>
              <a:ea typeface="Arial"/>
              <a:cs typeface="Arial"/>
              <a:sym typeface="Arial"/>
            </a:endParaRPr>
          </a:p>
          <a:p>
            <a:pPr marL="457200" marR="0" lvl="0" indent="-336550" algn="l" rtl="0">
              <a:lnSpc>
                <a:spcPct val="100000"/>
              </a:lnSpc>
              <a:spcBef>
                <a:spcPts val="0"/>
              </a:spcBef>
              <a:spcAft>
                <a:spcPts val="0"/>
              </a:spcAft>
              <a:buClr>
                <a:srgbClr val="3C4043"/>
              </a:buClr>
              <a:buSzPts val="1700"/>
              <a:buChar char="●"/>
            </a:pPr>
            <a:r>
              <a:rPr lang="en" sz="1700" b="1" i="0" u="none" strike="noStrike" cap="none" dirty="0">
                <a:solidFill>
                  <a:srgbClr val="3C4043"/>
                </a:solidFill>
                <a:highlight>
                  <a:schemeClr val="lt1"/>
                </a:highlight>
              </a:rPr>
              <a:t>Gestor de projectos fornecendo suporte de gestão/coordenação de projetos</a:t>
            </a:r>
            <a:endParaRPr sz="1700" b="1" i="0" u="none" strike="noStrike" cap="none" dirty="0">
              <a:solidFill>
                <a:srgbClr val="3C4043"/>
              </a:solidFill>
              <a:highlight>
                <a:schemeClr val="lt1"/>
              </a:highlight>
            </a:endParaRPr>
          </a:p>
          <a:p>
            <a:pPr marL="0" marR="0" lvl="0" indent="0" algn="l" rtl="0">
              <a:lnSpc>
                <a:spcPct val="100000"/>
              </a:lnSpc>
              <a:spcBef>
                <a:spcPts val="0"/>
              </a:spcBef>
              <a:spcAft>
                <a:spcPts val="0"/>
              </a:spcAft>
              <a:buClr>
                <a:srgbClr val="000000"/>
              </a:buClr>
              <a:buSzPts val="1700"/>
              <a:buFont typeface="Arial"/>
              <a:buNone/>
            </a:pPr>
            <a:r>
              <a:rPr lang="en" sz="1700" b="1" i="0" u="none" strike="noStrike" cap="none" dirty="0">
                <a:solidFill>
                  <a:srgbClr val="3C4043"/>
                </a:solidFill>
                <a:highlight>
                  <a:schemeClr val="lt1"/>
                </a:highlight>
                <a:latin typeface="Arial"/>
                <a:ea typeface="Arial"/>
                <a:cs typeface="Arial"/>
                <a:sym typeface="Arial"/>
              </a:rPr>
              <a:t>Cenário F</a:t>
            </a:r>
            <a:endParaRPr sz="1700" b="1" i="0" u="none" strike="noStrike" cap="none" dirty="0">
              <a:solidFill>
                <a:srgbClr val="3C4043"/>
              </a:solidFill>
              <a:highlight>
                <a:schemeClr val="lt1"/>
              </a:highlight>
              <a:latin typeface="Arial"/>
              <a:ea typeface="Arial"/>
              <a:cs typeface="Arial"/>
              <a:sym typeface="Arial"/>
            </a:endParaRPr>
          </a:p>
          <a:p>
            <a:pPr marL="457200" marR="0" lvl="0" indent="-336550" algn="l" rtl="0">
              <a:lnSpc>
                <a:spcPct val="100000"/>
              </a:lnSpc>
              <a:spcBef>
                <a:spcPts val="0"/>
              </a:spcBef>
              <a:spcAft>
                <a:spcPts val="0"/>
              </a:spcAft>
              <a:buClr>
                <a:srgbClr val="3C4043"/>
              </a:buClr>
              <a:buSzPts val="1700"/>
              <a:buFont typeface="Arial"/>
              <a:buChar char="●"/>
            </a:pPr>
            <a:r>
              <a:rPr lang="en" sz="1700" b="0" i="0" u="none" strike="noStrike" cap="none" dirty="0">
                <a:solidFill>
                  <a:srgbClr val="3C4043"/>
                </a:solidFill>
                <a:highlight>
                  <a:schemeClr val="lt1"/>
                </a:highlight>
                <a:latin typeface="Arial"/>
                <a:ea typeface="Arial"/>
                <a:cs typeface="Arial"/>
                <a:sym typeface="Arial"/>
              </a:rPr>
              <a:t>Voluntário a tempo parcial que recebeu remuneração não monetária</a:t>
            </a:r>
            <a:endParaRPr sz="1700" b="0" i="0" u="none" strike="noStrike" cap="none" dirty="0">
              <a:solidFill>
                <a:srgbClr val="3C404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 sz="1700" b="1" i="0" u="none" strike="noStrike" cap="none" dirty="0">
                <a:solidFill>
                  <a:srgbClr val="3C4043"/>
                </a:solidFill>
                <a:highlight>
                  <a:schemeClr val="lt1"/>
                </a:highlight>
                <a:latin typeface="Arial"/>
                <a:ea typeface="Arial"/>
                <a:cs typeface="Arial"/>
                <a:sym typeface="Arial"/>
              </a:rPr>
              <a:t>Cenário G</a:t>
            </a:r>
            <a:endParaRPr sz="1700" b="1" i="0" u="none" strike="noStrike" cap="none" dirty="0">
              <a:solidFill>
                <a:srgbClr val="3C4043"/>
              </a:solidFill>
              <a:highlight>
                <a:schemeClr val="lt1"/>
              </a:highlight>
              <a:latin typeface="Arial"/>
              <a:ea typeface="Arial"/>
              <a:cs typeface="Arial"/>
              <a:sym typeface="Arial"/>
            </a:endParaRPr>
          </a:p>
          <a:p>
            <a:pPr marL="457200" marR="0" lvl="0" indent="-336550" algn="l" rtl="0">
              <a:lnSpc>
                <a:spcPct val="100000"/>
              </a:lnSpc>
              <a:spcBef>
                <a:spcPts val="0"/>
              </a:spcBef>
              <a:spcAft>
                <a:spcPts val="0"/>
              </a:spcAft>
              <a:buClr>
                <a:srgbClr val="3C4043"/>
              </a:buClr>
              <a:buSzPts val="1700"/>
              <a:buChar char="●"/>
            </a:pPr>
            <a:r>
              <a:rPr lang="en" sz="1700" b="1" i="0" u="none" strike="noStrike" cap="none" dirty="0">
                <a:solidFill>
                  <a:srgbClr val="3C4043"/>
                </a:solidFill>
                <a:highlight>
                  <a:schemeClr val="lt1"/>
                </a:highlight>
              </a:rPr>
              <a:t>Gestor financeiro fornecendo administração financeira</a:t>
            </a:r>
            <a:endParaRPr sz="1700" b="1" i="0" u="none" strike="noStrike" cap="none" dirty="0">
              <a:solidFill>
                <a:srgbClr val="3C4043"/>
              </a:solidFill>
              <a:highlight>
                <a:schemeClr val="lt1"/>
              </a:highlight>
            </a:endParaRPr>
          </a:p>
        </p:txBody>
      </p:sp>
      <p:sp>
        <p:nvSpPr>
          <p:cNvPr id="960" name="Google Shape;960;p6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Shape 964"/>
        <p:cNvGrpSpPr/>
        <p:nvPr/>
      </p:nvGrpSpPr>
      <p:grpSpPr>
        <a:xfrm>
          <a:off x="0" y="0"/>
          <a:ext cx="0" cy="0"/>
          <a:chOff x="0" y="0"/>
          <a:chExt cx="0" cy="0"/>
        </a:xfrm>
      </p:grpSpPr>
      <p:sp>
        <p:nvSpPr>
          <p:cNvPr id="965" name="Google Shape;965;p67"/>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r>
              <a:rPr lang="en" b="0">
                <a:latin typeface="Arial"/>
                <a:ea typeface="Arial"/>
                <a:cs typeface="Arial"/>
                <a:sym typeface="Arial"/>
              </a:rPr>
              <a:t> </a:t>
            </a:r>
            <a:endParaRPr b="0">
              <a:latin typeface="Arial"/>
              <a:ea typeface="Arial"/>
              <a:cs typeface="Arial"/>
              <a:sym typeface="Arial"/>
            </a:endParaRPr>
          </a:p>
        </p:txBody>
      </p:sp>
      <p:sp>
        <p:nvSpPr>
          <p:cNvPr id="966" name="Google Shape;966;p67"/>
          <p:cNvSpPr txBox="1"/>
          <p:nvPr/>
        </p:nvSpPr>
        <p:spPr>
          <a:xfrm>
            <a:off x="353750" y="838425"/>
            <a:ext cx="3622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A: </a:t>
            </a:r>
            <a:r>
              <a:rPr lang="en" sz="1500" b="0" i="0" u="none" strike="noStrike" cap="none" dirty="0">
                <a:solidFill>
                  <a:srgbClr val="3C4043"/>
                </a:solidFill>
                <a:highlight>
                  <a:schemeClr val="lt1"/>
                </a:highlight>
                <a:latin typeface="Arial"/>
                <a:ea typeface="Arial"/>
                <a:cs typeface="Arial"/>
                <a:sym typeface="Arial"/>
              </a:rPr>
              <a:t>Entrega directa de serviços numa única instalação</a:t>
            </a:r>
            <a:endParaRPr sz="1500" b="0" i="0" u="none" strike="noStrike" cap="none" dirty="0">
              <a:solidFill>
                <a:srgbClr val="3C4043"/>
              </a:solidFill>
              <a:highlight>
                <a:schemeClr val="lt1"/>
              </a:highlight>
              <a:latin typeface="Arial"/>
              <a:ea typeface="Arial"/>
              <a:cs typeface="Arial"/>
              <a:sym typeface="Arial"/>
            </a:endParaRPr>
          </a:p>
        </p:txBody>
      </p:sp>
      <p:graphicFrame>
        <p:nvGraphicFramePr>
          <p:cNvPr id="967" name="Google Shape;967;p67"/>
          <p:cNvGraphicFramePr/>
          <p:nvPr>
            <p:extLst>
              <p:ext uri="{D42A27DB-BD31-4B8C-83A1-F6EECF244321}">
                <p14:modId xmlns:p14="http://schemas.microsoft.com/office/powerpoint/2010/main" val="558204286"/>
              </p:ext>
            </p:extLst>
          </p:nvPr>
        </p:nvGraphicFramePr>
        <p:xfrm>
          <a:off x="4124775" y="380325"/>
          <a:ext cx="4866825" cy="4754460"/>
        </p:xfrm>
        <a:graphic>
          <a:graphicData uri="http://schemas.openxmlformats.org/drawingml/2006/table">
            <a:tbl>
              <a:tblPr>
                <a:noFill/>
                <a:tableStyleId>{5A7E7CD6-C929-4EC5-A59C-177CB4DFDF39}</a:tableStyleId>
              </a:tblPr>
              <a:tblGrid>
                <a:gridCol w="3024900">
                  <a:extLst>
                    <a:ext uri="{9D8B030D-6E8A-4147-A177-3AD203B41FA5}">
                      <a16:colId xmlns:a16="http://schemas.microsoft.com/office/drawing/2014/main" val="20000"/>
                    </a:ext>
                  </a:extLst>
                </a:gridCol>
                <a:gridCol w="1841925">
                  <a:extLst>
                    <a:ext uri="{9D8B030D-6E8A-4147-A177-3AD203B41FA5}">
                      <a16:colId xmlns:a16="http://schemas.microsoft.com/office/drawing/2014/main" val="20001"/>
                    </a:ext>
                  </a:extLst>
                </a:gridCol>
              </a:tblGrid>
              <a:tr h="228000">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Cabeçalho da coluna HRH_Inventory</a:t>
                      </a:r>
                      <a:endParaRPr sz="900" b="1"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Resposta</a:t>
                      </a:r>
                      <a:endParaRPr sz="900" b="1"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2492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Empregado através de Prime ou sub IP</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Primeiro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Género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Masculino</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284600">
                <a:tc>
                  <a:txBody>
                    <a:bodyPr/>
                    <a:lstStyle/>
                    <a:p>
                      <a:pPr marL="0" marR="0" lvl="0" indent="0" algn="l" rtl="0">
                        <a:lnSpc>
                          <a:spcPct val="100000"/>
                        </a:lnSpc>
                        <a:spcBef>
                          <a:spcPts val="0"/>
                        </a:spcBef>
                        <a:spcAft>
                          <a:spcPts val="0"/>
                        </a:spcAft>
                        <a:buNone/>
                      </a:pPr>
                      <a:r>
                        <a:rPr lang="en" sz="900"/>
                        <a:t>Prestar serviços DIRETAMENTE aos beneficiários?</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None/>
                      </a:pPr>
                      <a:r>
                        <a:rPr lang="en" sz="900"/>
                        <a:t>Entrega direta de serviços</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3"/>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Título de emprego</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Clínica: Enfermeira</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4"/>
                  </a:ext>
                </a:extLst>
              </a:tr>
              <a:tr h="256300">
                <a:tc>
                  <a:txBody>
                    <a:bodyPr/>
                    <a:lstStyle/>
                    <a:p>
                      <a:pPr marL="0" marR="0" lvl="0" indent="0" algn="l" rtl="0">
                        <a:lnSpc>
                          <a:spcPct val="100000"/>
                        </a:lnSpc>
                        <a:spcBef>
                          <a:spcPts val="0"/>
                        </a:spcBef>
                        <a:spcAft>
                          <a:spcPts val="0"/>
                        </a:spcAft>
                        <a:buNone/>
                      </a:pPr>
                      <a:r>
                        <a:rPr lang="en" sz="900"/>
                        <a:t>Suporta principalmente a programação DREAMS?</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None/>
                      </a:pPr>
                      <a:r>
                        <a:rPr lang="en" sz="900"/>
                        <a:t>Não</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5"/>
                  </a:ext>
                </a:extLst>
              </a:tr>
              <a:tr h="256300">
                <a:tc>
                  <a:txBody>
                    <a:bodyPr/>
                    <a:lstStyle/>
                    <a:p>
                      <a:pPr marL="0" marR="0" lvl="0" indent="0" algn="l" rtl="0">
                        <a:lnSpc>
                          <a:spcPct val="100000"/>
                        </a:lnSpc>
                        <a:spcBef>
                          <a:spcPts val="0"/>
                        </a:spcBef>
                        <a:spcAft>
                          <a:spcPts val="0"/>
                        </a:spcAft>
                        <a:buNone/>
                      </a:pPr>
                      <a:r>
                        <a:rPr lang="en" sz="900"/>
                        <a:t>Área do programa principal?</a:t>
                      </a:r>
                      <a:endParaRPr sz="900"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a:t>Nível do local: C&amp;T: C&amp;T geral</a:t>
                      </a:r>
                      <a:endParaRPr sz="900"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900"/>
                        <a:t>Presta Assistência Técnica?</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Modo de contratação</a:t>
                      </a:r>
                      <a:endParaRPr sz="1400" u="none" strike="noStrike" cap="none"/>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Salário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8"/>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a:t>Funcionários do governo ou destacados para o Ministério da Saúde</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9"/>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Meses de trabalho no ano passado</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12</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0"/>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FTE médio por mês</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1,0</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1"/>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Apoiar principalmente o trabalho na comunidade</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2"/>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Trabalhar ou prestar apoio a vários locais (equipa itinerante)</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Não</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3"/>
                  </a:ext>
                </a:extLst>
              </a:tr>
            </a:tbl>
          </a:graphicData>
        </a:graphic>
      </p:graphicFrame>
      <p:sp>
        <p:nvSpPr>
          <p:cNvPr id="968" name="Google Shape;968;p6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82</a:t>
            </a:fld>
            <a:endParaRPr/>
          </a:p>
        </p:txBody>
      </p:sp>
      <p:sp>
        <p:nvSpPr>
          <p:cNvPr id="969" name="Google Shape;969;p67"/>
          <p:cNvSpPr txBox="1"/>
          <p:nvPr/>
        </p:nvSpPr>
        <p:spPr>
          <a:xfrm>
            <a:off x="254225" y="1484925"/>
            <a:ext cx="3835200" cy="346553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 sz="1400" b="0" i="0" u="none" strike="noStrike" cap="none" dirty="0">
                <a:solidFill>
                  <a:schemeClr val="dk1"/>
                </a:solidFill>
                <a:latin typeface="Arial"/>
                <a:ea typeface="Arial"/>
                <a:cs typeface="Arial"/>
                <a:sym typeface="Arial"/>
              </a:rPr>
              <a:t>Uma enfermeira trabalha a tempo integral durante todo o ano numa instalação apoiada pela IP. Foi contratada no início do ano para prestar serviços gerais de cuidados e tratamento do VIH e recebe o seu salário diretamente pelo principal parceiro de implementação. No ano passado, foi convidada a dedicar parte do seu tempo para se concentrar nos testes COVID-19. As suas despesas salariais totais durante os 12 meses foram de 11.000 dólares, e as suas despesas adicionais anuais totalizaram 1.820 dólares.</a:t>
            </a:r>
            <a:endParaRPr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Shape 973"/>
        <p:cNvGrpSpPr/>
        <p:nvPr/>
      </p:nvGrpSpPr>
      <p:grpSpPr>
        <a:xfrm>
          <a:off x="0" y="0"/>
          <a:ext cx="0" cy="0"/>
          <a:chOff x="0" y="0"/>
          <a:chExt cx="0" cy="0"/>
        </a:xfrm>
      </p:grpSpPr>
      <p:sp>
        <p:nvSpPr>
          <p:cNvPr id="974" name="Google Shape;974;p68"/>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r>
              <a:rPr lang="en" b="0">
                <a:latin typeface="Arial"/>
                <a:ea typeface="Arial"/>
                <a:cs typeface="Arial"/>
                <a:sym typeface="Arial"/>
              </a:rPr>
              <a:t> </a:t>
            </a:r>
            <a:endParaRPr b="0">
              <a:latin typeface="Arial"/>
              <a:ea typeface="Arial"/>
              <a:cs typeface="Arial"/>
              <a:sym typeface="Arial"/>
            </a:endParaRPr>
          </a:p>
        </p:txBody>
      </p:sp>
      <p:sp>
        <p:nvSpPr>
          <p:cNvPr id="975" name="Google Shape;975;p68"/>
          <p:cNvSpPr txBox="1"/>
          <p:nvPr/>
        </p:nvSpPr>
        <p:spPr>
          <a:xfrm>
            <a:off x="358700" y="838425"/>
            <a:ext cx="3622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A: </a:t>
            </a:r>
            <a:r>
              <a:rPr lang="en" sz="1500" b="0" i="0" u="none" strike="noStrike" cap="none" dirty="0">
                <a:solidFill>
                  <a:srgbClr val="3C4043"/>
                </a:solidFill>
                <a:highlight>
                  <a:schemeClr val="lt1"/>
                </a:highlight>
                <a:latin typeface="Arial"/>
                <a:ea typeface="Arial"/>
                <a:cs typeface="Arial"/>
                <a:sym typeface="Arial"/>
              </a:rPr>
              <a:t>Entrega directa de serviços numa única instalação</a:t>
            </a:r>
            <a:endParaRPr sz="1500" b="0" i="0" u="none" strike="noStrike" cap="none" dirty="0">
              <a:solidFill>
                <a:srgbClr val="3C4043"/>
              </a:solidFill>
              <a:highlight>
                <a:schemeClr val="lt1"/>
              </a:highlight>
              <a:latin typeface="Arial"/>
              <a:ea typeface="Arial"/>
              <a:cs typeface="Arial"/>
              <a:sym typeface="Arial"/>
            </a:endParaRPr>
          </a:p>
        </p:txBody>
      </p:sp>
      <p:graphicFrame>
        <p:nvGraphicFramePr>
          <p:cNvPr id="976" name="Google Shape;976;p68"/>
          <p:cNvGraphicFramePr/>
          <p:nvPr/>
        </p:nvGraphicFramePr>
        <p:xfrm>
          <a:off x="4165150" y="1128500"/>
          <a:ext cx="4907875" cy="310872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320000">
                <a:tc>
                  <a:txBody>
                    <a:bodyPr/>
                    <a:lstStyle/>
                    <a:p>
                      <a:pPr marL="0" marR="0" lvl="0" indent="0" algn="l" rtl="0">
                        <a:lnSpc>
                          <a:spcPct val="100000"/>
                        </a:lnSpc>
                        <a:spcBef>
                          <a:spcPts val="0"/>
                        </a:spcBef>
                        <a:spcAft>
                          <a:spcPts val="0"/>
                        </a:spcAft>
                        <a:buClr>
                          <a:schemeClr val="dk1"/>
                        </a:buClr>
                        <a:buSzPts val="1100"/>
                        <a:buFont typeface="Arial"/>
                        <a:buNone/>
                      </a:pPr>
                      <a:r>
                        <a:rPr lang="en" sz="900" b="1" u="none" strike="noStrike" cap="none">
                          <a:solidFill>
                            <a:schemeClr val="dk1"/>
                          </a:solidFill>
                          <a:latin typeface="Arial"/>
                          <a:ea typeface="Arial"/>
                          <a:cs typeface="Arial"/>
                          <a:sym typeface="Arial"/>
                        </a:rPr>
                        <a:t>Cabeçalho da coluna HRH_Inventory</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Resposta</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a:t>Onde se baseia esta posição?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a:t>Nível Subnacional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Nível SNU a reportar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Todos os SNUs (até e incluindo FACILITY)</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Beneficiário principal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População não-alvo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No ano passado prestou apoio a</a:t>
                      </a:r>
                      <a:r>
                        <a:rPr lang="en" sz="900" u="none" strike="noStrike" cap="none"/>
                        <a:t>outras emergências de saúde pública?</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Soma das despesas anuais do PEPFAR, excluindo as despesas adicionais e não monetárias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US$ 11.000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Adicionais Anuais do PEPFAR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US$ 1.820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não monetárias anuais do PEPFAR, excluindo Fringe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977" name="Google Shape;977;p6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83</a:t>
            </a:fld>
            <a:endParaRPr/>
          </a:p>
        </p:txBody>
      </p:sp>
      <p:sp>
        <p:nvSpPr>
          <p:cNvPr id="978" name="Google Shape;978;p68"/>
          <p:cNvSpPr txBox="1"/>
          <p:nvPr/>
        </p:nvSpPr>
        <p:spPr>
          <a:xfrm>
            <a:off x="254225" y="1484925"/>
            <a:ext cx="3835200" cy="346553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 sz="1400" b="0" i="0" u="none" strike="noStrike" cap="none" dirty="0">
                <a:solidFill>
                  <a:schemeClr val="dk1"/>
                </a:solidFill>
                <a:latin typeface="Arial"/>
                <a:ea typeface="Arial"/>
                <a:cs typeface="Arial"/>
                <a:sym typeface="Arial"/>
              </a:rPr>
              <a:t>Uma enfermeira trabalha a tempo integral durante todo o ano numa instalação apoiada pela IP. Foi contratada no início do ano para prestar serviços gerais de cuidados e tratamento do VIH e recebe o seu salário diretamente pelo principal parceiro de implementação. No ano passado, foi convidada a dedicar parte do seu tempo para se concentrar nos testes COVID-19. As suas despesas salariais totais durante os 12 meses foram de 11.000 dólares, e as suas despesas adicionais anuais totalizaram 1.820 dólares.</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Shape 982"/>
        <p:cNvGrpSpPr/>
        <p:nvPr/>
      </p:nvGrpSpPr>
      <p:grpSpPr>
        <a:xfrm>
          <a:off x="0" y="0"/>
          <a:ext cx="0" cy="0"/>
          <a:chOff x="0" y="0"/>
          <a:chExt cx="0" cy="0"/>
        </a:xfrm>
      </p:grpSpPr>
      <p:sp>
        <p:nvSpPr>
          <p:cNvPr id="983" name="Google Shape;983;p69"/>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r>
              <a:rPr lang="en" b="0">
                <a:latin typeface="Arial"/>
                <a:ea typeface="Arial"/>
                <a:cs typeface="Arial"/>
                <a:sym typeface="Arial"/>
              </a:rPr>
              <a:t> </a:t>
            </a:r>
            <a:endParaRPr b="0">
              <a:latin typeface="Arial"/>
              <a:ea typeface="Arial"/>
              <a:cs typeface="Arial"/>
              <a:sym typeface="Arial"/>
            </a:endParaRPr>
          </a:p>
        </p:txBody>
      </p:sp>
      <p:sp>
        <p:nvSpPr>
          <p:cNvPr id="984" name="Google Shape;984;p69"/>
          <p:cNvSpPr txBox="1"/>
          <p:nvPr/>
        </p:nvSpPr>
        <p:spPr>
          <a:xfrm>
            <a:off x="353750" y="838425"/>
            <a:ext cx="3622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B: </a:t>
            </a:r>
            <a:r>
              <a:rPr lang="en" sz="1500" b="0" i="0" u="none" strike="noStrike" cap="none" dirty="0">
                <a:solidFill>
                  <a:srgbClr val="3C4043"/>
                </a:solidFill>
                <a:highlight>
                  <a:schemeClr val="lt1"/>
                </a:highlight>
                <a:latin typeface="Arial"/>
                <a:ea typeface="Arial"/>
                <a:cs typeface="Arial"/>
                <a:sym typeface="Arial"/>
              </a:rPr>
              <a:t>Prestação directa de serviços em múltiplas instalações</a:t>
            </a:r>
            <a:endParaRPr sz="1500" b="0" i="0" u="none" strike="noStrike" cap="none" dirty="0">
              <a:solidFill>
                <a:srgbClr val="3C4043"/>
              </a:solidFill>
              <a:highlight>
                <a:schemeClr val="lt1"/>
              </a:highlight>
              <a:latin typeface="Arial"/>
              <a:ea typeface="Arial"/>
              <a:cs typeface="Arial"/>
              <a:sym typeface="Arial"/>
            </a:endParaRPr>
          </a:p>
        </p:txBody>
      </p:sp>
      <p:sp>
        <p:nvSpPr>
          <p:cNvPr id="985" name="Google Shape;985;p6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84</a:t>
            </a:fld>
            <a:endParaRPr/>
          </a:p>
        </p:txBody>
      </p:sp>
      <p:sp>
        <p:nvSpPr>
          <p:cNvPr id="986" name="Google Shape;986;p69"/>
          <p:cNvSpPr txBox="1"/>
          <p:nvPr/>
        </p:nvSpPr>
        <p:spPr>
          <a:xfrm>
            <a:off x="261300" y="1484925"/>
            <a:ext cx="3396300" cy="3126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 sz="1400" b="0" i="0" u="none" strike="noStrike" cap="none" dirty="0">
                <a:solidFill>
                  <a:schemeClr val="dk1"/>
                </a:solidFill>
                <a:latin typeface="Arial"/>
                <a:ea typeface="Arial"/>
                <a:cs typeface="Arial"/>
                <a:sym typeface="Arial"/>
              </a:rPr>
              <a:t>Uma enfermeira presta serviços clínicos de VIH principalmente a mulheres grávidas e lactantes e trabalha a tempo inteiro apoiando diversas instalações. Foi contratada no meio do ano. O seu salário é pago diretamente pelo principal parceiro de implementação. No ano passado, ela ajudou a rastrear e testar clientes para COVID-19 com parte do seu tempo. As suas despesas salariais totais durante o período em que trabalhou foram de 5.500 dólares, e as suas despesas adicionais totalizaram 935 dólares.</a:t>
            </a:r>
            <a:endParaRPr sz="1400" b="0" i="0" u="none" strike="noStrike" cap="none" dirty="0">
              <a:solidFill>
                <a:schemeClr val="dk1"/>
              </a:solidFill>
              <a:latin typeface="Arial"/>
              <a:ea typeface="Arial"/>
              <a:cs typeface="Arial"/>
              <a:sym typeface="Arial"/>
            </a:endParaRPr>
          </a:p>
        </p:txBody>
      </p:sp>
      <p:graphicFrame>
        <p:nvGraphicFramePr>
          <p:cNvPr id="987" name="Google Shape;987;p69"/>
          <p:cNvGraphicFramePr/>
          <p:nvPr>
            <p:extLst>
              <p:ext uri="{D42A27DB-BD31-4B8C-83A1-F6EECF244321}">
                <p14:modId xmlns:p14="http://schemas.microsoft.com/office/powerpoint/2010/main" val="4110648515"/>
              </p:ext>
            </p:extLst>
          </p:nvPr>
        </p:nvGraphicFramePr>
        <p:xfrm>
          <a:off x="3870125" y="388825"/>
          <a:ext cx="4866825" cy="4891620"/>
        </p:xfrm>
        <a:graphic>
          <a:graphicData uri="http://schemas.openxmlformats.org/drawingml/2006/table">
            <a:tbl>
              <a:tblPr>
                <a:noFill/>
                <a:tableStyleId>{5A7E7CD6-C929-4EC5-A59C-177CB4DFDF39}</a:tableStyleId>
              </a:tblPr>
              <a:tblGrid>
                <a:gridCol w="3024900">
                  <a:extLst>
                    <a:ext uri="{9D8B030D-6E8A-4147-A177-3AD203B41FA5}">
                      <a16:colId xmlns:a16="http://schemas.microsoft.com/office/drawing/2014/main" val="20000"/>
                    </a:ext>
                  </a:extLst>
                </a:gridCol>
                <a:gridCol w="1841925">
                  <a:extLst>
                    <a:ext uri="{9D8B030D-6E8A-4147-A177-3AD203B41FA5}">
                      <a16:colId xmlns:a16="http://schemas.microsoft.com/office/drawing/2014/main" val="20001"/>
                    </a:ext>
                  </a:extLst>
                </a:gridCol>
              </a:tblGrid>
              <a:tr h="228000">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Cabeçalho da coluna HRH_Inventory</a:t>
                      </a:r>
                      <a:endParaRPr sz="900" b="1"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Resposta</a:t>
                      </a:r>
                      <a:endParaRPr sz="900" b="1"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2492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Empregado através de Prime ou sub IP</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Primeiro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Género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Femenino</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Entregar os serviços DIRETAMENTE aos beneficiários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Entrega direta de serviços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Título de emprego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Clínica: Enfermeira</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56300">
                <a:tc>
                  <a:txBody>
                    <a:bodyPr/>
                    <a:lstStyle/>
                    <a:p>
                      <a:pPr marL="0" marR="0" lvl="0" indent="0" algn="l" rtl="0">
                        <a:lnSpc>
                          <a:spcPct val="100000"/>
                        </a:lnSpc>
                        <a:spcBef>
                          <a:spcPts val="0"/>
                        </a:spcBef>
                        <a:spcAft>
                          <a:spcPts val="0"/>
                        </a:spcAft>
                        <a:buNone/>
                      </a:pPr>
                      <a:r>
                        <a:rPr lang="en" sz="900"/>
                        <a:t>Suporta principalmente a programação DREAMS?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Área Primária do Programa</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Nível do local: C&amp;T: serviços clínicos de VIH</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900"/>
                        <a:t>Presta Assistência Técnica?</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Modo de contratação</a:t>
                      </a:r>
                      <a:endParaRPr sz="1400" u="none" strike="noStrike" cap="none"/>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Salário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a:t>Funcionários do governo ou destacados para o Ministério da Saúde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Meses de trabalho no ano passado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6</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0"/>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FTE médio por mês</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1,0</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1"/>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Apoiar principalmente o trabalho na comunidade</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2"/>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Trabalhar ou prestar apoio a vários locais (equipa itinerante)</a:t>
                      </a:r>
                      <a:endParaRPr sz="900"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Sim</a:t>
                      </a:r>
                      <a:endParaRPr sz="900" u="none" strike="noStrike" cap="none" dirty="0">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Shape 991"/>
        <p:cNvGrpSpPr/>
        <p:nvPr/>
      </p:nvGrpSpPr>
      <p:grpSpPr>
        <a:xfrm>
          <a:off x="0" y="0"/>
          <a:ext cx="0" cy="0"/>
          <a:chOff x="0" y="0"/>
          <a:chExt cx="0" cy="0"/>
        </a:xfrm>
      </p:grpSpPr>
      <p:sp>
        <p:nvSpPr>
          <p:cNvPr id="992" name="Google Shape;992;p70"/>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r>
              <a:rPr lang="en" b="0">
                <a:latin typeface="Arial"/>
                <a:ea typeface="Arial"/>
                <a:cs typeface="Arial"/>
                <a:sym typeface="Arial"/>
              </a:rPr>
              <a:t> </a:t>
            </a:r>
            <a:endParaRPr b="0">
              <a:latin typeface="Arial"/>
              <a:ea typeface="Arial"/>
              <a:cs typeface="Arial"/>
              <a:sym typeface="Arial"/>
            </a:endParaRPr>
          </a:p>
        </p:txBody>
      </p:sp>
      <p:sp>
        <p:nvSpPr>
          <p:cNvPr id="993" name="Google Shape;993;p70"/>
          <p:cNvSpPr txBox="1"/>
          <p:nvPr/>
        </p:nvSpPr>
        <p:spPr>
          <a:xfrm>
            <a:off x="360825" y="838425"/>
            <a:ext cx="3622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B: </a:t>
            </a:r>
            <a:r>
              <a:rPr lang="en" sz="1500" b="0" i="0" u="none" strike="noStrike" cap="none" dirty="0">
                <a:solidFill>
                  <a:srgbClr val="3C4043"/>
                </a:solidFill>
                <a:highlight>
                  <a:schemeClr val="lt1"/>
                </a:highlight>
                <a:latin typeface="Arial"/>
                <a:ea typeface="Arial"/>
                <a:cs typeface="Arial"/>
                <a:sym typeface="Arial"/>
              </a:rPr>
              <a:t>Prestação directa de serviços em múltiplas instalações</a:t>
            </a:r>
            <a:endParaRPr sz="1500" b="0" i="0" u="none" strike="noStrike" cap="none" dirty="0">
              <a:solidFill>
                <a:srgbClr val="3C4043"/>
              </a:solidFill>
              <a:highlight>
                <a:schemeClr val="lt1"/>
              </a:highlight>
              <a:latin typeface="Arial"/>
              <a:ea typeface="Arial"/>
              <a:cs typeface="Arial"/>
              <a:sym typeface="Arial"/>
            </a:endParaRPr>
          </a:p>
        </p:txBody>
      </p:sp>
      <p:sp>
        <p:nvSpPr>
          <p:cNvPr id="994" name="Google Shape;994;p7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85</a:t>
            </a:fld>
            <a:endParaRPr/>
          </a:p>
        </p:txBody>
      </p:sp>
      <p:sp>
        <p:nvSpPr>
          <p:cNvPr id="995" name="Google Shape;995;p70"/>
          <p:cNvSpPr txBox="1"/>
          <p:nvPr/>
        </p:nvSpPr>
        <p:spPr>
          <a:xfrm>
            <a:off x="261300" y="1484925"/>
            <a:ext cx="3396300" cy="3126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 sz="1400" b="0" i="0" u="none" strike="noStrike" cap="none">
                <a:solidFill>
                  <a:schemeClr val="dk1"/>
                </a:solidFill>
                <a:latin typeface="Arial"/>
                <a:ea typeface="Arial"/>
                <a:cs typeface="Arial"/>
                <a:sym typeface="Arial"/>
              </a:rPr>
              <a:t>Uma enfermeira presta serviços clínicos de VIH principalmente a mulheres grávidas e lactantes e trabalha a tempo inteiro apoiando diversas instalações. Foi contratada no meio do ano. O seu salário é pago diretamente pelo principal parceiro de implementação. No ano passado, ela ajudou a rastrear e testar clientes para COVID-19 com parte do seu tempo. As suas despesas salariais totais durante o período em que trabalhou foram de 5.500 dólares, e as suas despesas adicionais totalizaram 935 dólares.</a:t>
            </a:r>
            <a:endParaRPr sz="1400" b="0" i="0" u="none" strike="noStrike" cap="none">
              <a:solidFill>
                <a:schemeClr val="dk1"/>
              </a:solidFill>
              <a:latin typeface="Arial"/>
              <a:ea typeface="Arial"/>
              <a:cs typeface="Arial"/>
              <a:sym typeface="Arial"/>
            </a:endParaRPr>
          </a:p>
        </p:txBody>
      </p:sp>
      <p:graphicFrame>
        <p:nvGraphicFramePr>
          <p:cNvPr id="996" name="Google Shape;996;p70"/>
          <p:cNvGraphicFramePr/>
          <p:nvPr/>
        </p:nvGraphicFramePr>
        <p:xfrm>
          <a:off x="3945825" y="1278225"/>
          <a:ext cx="4907875" cy="324588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320000">
                <a:tc>
                  <a:txBody>
                    <a:bodyPr/>
                    <a:lstStyle/>
                    <a:p>
                      <a:pPr marL="0" marR="0" lvl="0" indent="0" algn="l" rtl="0">
                        <a:lnSpc>
                          <a:spcPct val="100000"/>
                        </a:lnSpc>
                        <a:spcBef>
                          <a:spcPts val="0"/>
                        </a:spcBef>
                        <a:spcAft>
                          <a:spcPts val="0"/>
                        </a:spcAft>
                        <a:buClr>
                          <a:schemeClr val="dk1"/>
                        </a:buClr>
                        <a:buSzPts val="1100"/>
                        <a:buFont typeface="Arial"/>
                        <a:buNone/>
                      </a:pPr>
                      <a:r>
                        <a:rPr lang="en" sz="900" b="1" u="none" strike="noStrike" cap="none">
                          <a:solidFill>
                            <a:schemeClr val="dk1"/>
                          </a:solidFill>
                          <a:latin typeface="Arial"/>
                          <a:ea typeface="Arial"/>
                          <a:cs typeface="Arial"/>
                          <a:sym typeface="Arial"/>
                        </a:rPr>
                        <a:t>Cabeçalho da coluna HRH_Inventory</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Resposta</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a:t>Onde se baseia esta posição?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a:t>Nível Subnacional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Nível SNU a reportar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Todos os SNU reduzidos a 'Comunidade'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Beneficiário principal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Mulheres grávidas e a amamentar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No ano passado prestou apoio a</a:t>
                      </a:r>
                      <a:r>
                        <a:rPr lang="en" sz="900" u="none" strike="noStrike" cap="none"/>
                        <a:t>outras emergências de saúde pública?</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Soma das despesas anuais do PEPFAR, excluindo as despesas adicionais e não monetárias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US$ 5.500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Adicionais Anuais do PEPFAR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US$ 935</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não monetárias anuais do PEPFAR, excluindo Fringe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Shape 1000"/>
        <p:cNvGrpSpPr/>
        <p:nvPr/>
      </p:nvGrpSpPr>
      <p:grpSpPr>
        <a:xfrm>
          <a:off x="0" y="0"/>
          <a:ext cx="0" cy="0"/>
          <a:chOff x="0" y="0"/>
          <a:chExt cx="0" cy="0"/>
        </a:xfrm>
      </p:grpSpPr>
      <p:sp>
        <p:nvSpPr>
          <p:cNvPr id="1001" name="Google Shape;1001;p71"/>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r>
              <a:rPr lang="en" b="0">
                <a:latin typeface="Arial"/>
                <a:ea typeface="Arial"/>
                <a:cs typeface="Arial"/>
                <a:sym typeface="Arial"/>
              </a:rPr>
              <a:t> </a:t>
            </a:r>
            <a:endParaRPr b="0">
              <a:latin typeface="Arial"/>
              <a:ea typeface="Arial"/>
              <a:cs typeface="Arial"/>
              <a:sym typeface="Arial"/>
            </a:endParaRPr>
          </a:p>
        </p:txBody>
      </p:sp>
      <p:sp>
        <p:nvSpPr>
          <p:cNvPr id="1002" name="Google Shape;1002;p71"/>
          <p:cNvSpPr txBox="1"/>
          <p:nvPr/>
        </p:nvSpPr>
        <p:spPr>
          <a:xfrm>
            <a:off x="353750" y="838425"/>
            <a:ext cx="3622500" cy="8771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C: </a:t>
            </a:r>
            <a:r>
              <a:rPr lang="en" sz="1500" b="0" i="0" u="none" strike="noStrike" cap="none" dirty="0">
                <a:solidFill>
                  <a:srgbClr val="3C4043"/>
                </a:solidFill>
                <a:highlight>
                  <a:schemeClr val="lt1"/>
                </a:highlight>
                <a:latin typeface="Arial"/>
                <a:ea typeface="Arial"/>
                <a:cs typeface="Arial"/>
                <a:sym typeface="Arial"/>
              </a:rPr>
              <a:t>Prestação directa de serviços dentro de uma comunidade, mas não baseada em instalações</a:t>
            </a:r>
            <a:endParaRPr sz="1500" b="0" i="0" u="none" strike="noStrike" cap="none" dirty="0">
              <a:solidFill>
                <a:srgbClr val="3C4043"/>
              </a:solidFill>
              <a:highlight>
                <a:schemeClr val="lt1"/>
              </a:highlight>
              <a:latin typeface="Arial"/>
              <a:ea typeface="Arial"/>
              <a:cs typeface="Arial"/>
              <a:sym typeface="Arial"/>
            </a:endParaRPr>
          </a:p>
        </p:txBody>
      </p:sp>
      <p:graphicFrame>
        <p:nvGraphicFramePr>
          <p:cNvPr id="1003" name="Google Shape;1003;p71"/>
          <p:cNvGraphicFramePr/>
          <p:nvPr>
            <p:extLst>
              <p:ext uri="{D42A27DB-BD31-4B8C-83A1-F6EECF244321}">
                <p14:modId xmlns:p14="http://schemas.microsoft.com/office/powerpoint/2010/main" val="1901670699"/>
              </p:ext>
            </p:extLst>
          </p:nvPr>
        </p:nvGraphicFramePr>
        <p:xfrm>
          <a:off x="4046950" y="34598"/>
          <a:ext cx="4838525" cy="5056175"/>
        </p:xfrm>
        <a:graphic>
          <a:graphicData uri="http://schemas.openxmlformats.org/drawingml/2006/table">
            <a:tbl>
              <a:tblPr>
                <a:noFill/>
                <a:tableStyleId>{5A7E7CD6-C929-4EC5-A59C-177CB4DFDF39}</a:tableStyleId>
              </a:tblPr>
              <a:tblGrid>
                <a:gridCol w="2996600">
                  <a:extLst>
                    <a:ext uri="{9D8B030D-6E8A-4147-A177-3AD203B41FA5}">
                      <a16:colId xmlns:a16="http://schemas.microsoft.com/office/drawing/2014/main" val="20000"/>
                    </a:ext>
                  </a:extLst>
                </a:gridCol>
                <a:gridCol w="1841925">
                  <a:extLst>
                    <a:ext uri="{9D8B030D-6E8A-4147-A177-3AD203B41FA5}">
                      <a16:colId xmlns:a16="http://schemas.microsoft.com/office/drawing/2014/main" val="20001"/>
                    </a:ext>
                  </a:extLst>
                </a:gridCol>
              </a:tblGrid>
              <a:tr h="319775">
                <a:tc>
                  <a:txBody>
                    <a:bodyPr/>
                    <a:lstStyle/>
                    <a:p>
                      <a:pPr marL="0" marR="0" lvl="0" indent="0" algn="l" rtl="0">
                        <a:lnSpc>
                          <a:spcPct val="100000"/>
                        </a:lnSpc>
                        <a:spcBef>
                          <a:spcPts val="0"/>
                        </a:spcBef>
                        <a:spcAft>
                          <a:spcPts val="0"/>
                        </a:spcAft>
                        <a:buClr>
                          <a:schemeClr val="dk1"/>
                        </a:buClr>
                        <a:buSzPts val="1100"/>
                        <a:buFont typeface="Arial"/>
                        <a:buNone/>
                      </a:pPr>
                      <a:r>
                        <a:rPr lang="en" sz="700" b="1" u="none" strike="noStrike" cap="none">
                          <a:solidFill>
                            <a:schemeClr val="dk1"/>
                          </a:solidFill>
                          <a:latin typeface="Arial"/>
                          <a:ea typeface="Arial"/>
                          <a:cs typeface="Arial"/>
                          <a:sym typeface="Arial"/>
                        </a:rPr>
                        <a:t>Cabeçalho da coluna HRH_Inventory</a:t>
                      </a:r>
                      <a:endParaRPr sz="700" b="1"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700" b="1" u="none" strike="noStrike" cap="none">
                          <a:latin typeface="Arial"/>
                          <a:ea typeface="Arial"/>
                          <a:cs typeface="Arial"/>
                          <a:sym typeface="Arial"/>
                        </a:rPr>
                        <a:t>Resposta</a:t>
                      </a:r>
                      <a:endParaRPr sz="700" b="1"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Empregado através de Prime ou sub IP</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SubIP</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Se for sub, selecione o nome IP</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t>[Nome do subIP]</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56850">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Género</a:t>
                      </a:r>
                      <a:endParaRPr sz="7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Masculino para as filas de pessoal masculino, Feminino para as filas de pessoal feminino</a:t>
                      </a:r>
                      <a:endParaRPr sz="7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19775">
                <a:tc>
                  <a:txBody>
                    <a:bodyPr/>
                    <a:lstStyle/>
                    <a:p>
                      <a:pPr marL="0" marR="0" lvl="0" indent="0" algn="l" rtl="0">
                        <a:lnSpc>
                          <a:spcPct val="100000"/>
                        </a:lnSpc>
                        <a:spcBef>
                          <a:spcPts val="0"/>
                        </a:spcBef>
                        <a:spcAft>
                          <a:spcPts val="0"/>
                        </a:spcAft>
                        <a:buNone/>
                      </a:pPr>
                      <a:r>
                        <a:rPr lang="en" sz="700"/>
                        <a:t>Prestar serviços DIRETAMENTE aos beneficiários?</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700"/>
                        <a:t>Entrega direta de serviços</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Título de emprego</a:t>
                      </a:r>
                      <a:endParaRPr sz="7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Auxiliar: Conselheiro Leigo</a:t>
                      </a:r>
                      <a:endParaRPr sz="7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19775">
                <a:tc>
                  <a:txBody>
                    <a:bodyPr/>
                    <a:lstStyle/>
                    <a:p>
                      <a:pPr marL="0" marR="0" lvl="0" indent="0" algn="l" rtl="0">
                        <a:lnSpc>
                          <a:spcPct val="100000"/>
                        </a:lnSpc>
                        <a:spcBef>
                          <a:spcPts val="0"/>
                        </a:spcBef>
                        <a:spcAft>
                          <a:spcPts val="0"/>
                        </a:spcAft>
                        <a:buNone/>
                      </a:pPr>
                      <a:r>
                        <a:rPr lang="en" sz="700"/>
                        <a:t>Suporta principalmente a programação DREAMS?</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700"/>
                        <a:t>Não</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Área Primária do Programa</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Nível do site: HTS: testes baseados na comunidade</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en" sz="700"/>
                        <a:t>Presta Assistência Técnica?</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Não</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Modo de Contratação</a:t>
                      </a:r>
                      <a:endParaRPr sz="7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Contrato</a:t>
                      </a:r>
                      <a:endParaRPr sz="7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en" sz="700" dirty="0"/>
                        <a:t>Funcionários do governo ou destacados para o Ministério da Saúde</a:t>
                      </a:r>
                      <a:endParaRPr sz="700" u="none" strike="noStrike" cap="none" dirty="0">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Não</a:t>
                      </a:r>
                      <a:endParaRPr sz="7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Meses de trabalho no ano passado</a:t>
                      </a:r>
                      <a:endParaRPr sz="7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6</a:t>
                      </a:r>
                      <a:endParaRPr sz="7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1"/>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FTE médio por mês</a:t>
                      </a:r>
                      <a:endParaRPr sz="7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1,0</a:t>
                      </a:r>
                      <a:endParaRPr sz="7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2"/>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Apoiar principalmente o trabalho na comunidade</a:t>
                      </a:r>
                      <a:endParaRPr sz="7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Sim</a:t>
                      </a:r>
                      <a:endParaRPr sz="7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3"/>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a:latin typeface="Arial"/>
                          <a:ea typeface="Arial"/>
                          <a:cs typeface="Arial"/>
                          <a:sym typeface="Arial"/>
                        </a:rPr>
                        <a:t>Trabalhar ou prestar apoio a vários locais (equipa itinerante)</a:t>
                      </a:r>
                      <a:endParaRPr sz="7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700" u="none" strike="noStrike" cap="none" dirty="0">
                          <a:latin typeface="Arial"/>
                          <a:ea typeface="Arial"/>
                          <a:cs typeface="Arial"/>
                          <a:sym typeface="Arial"/>
                        </a:rPr>
                        <a:t>Não</a:t>
                      </a:r>
                      <a:endParaRPr sz="7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4"/>
                  </a:ext>
                </a:extLst>
              </a:tr>
            </a:tbl>
          </a:graphicData>
        </a:graphic>
      </p:graphicFrame>
      <p:sp>
        <p:nvSpPr>
          <p:cNvPr id="1004" name="Google Shape;1004;p71"/>
          <p:cNvSpPr txBox="1"/>
          <p:nvPr/>
        </p:nvSpPr>
        <p:spPr>
          <a:xfrm>
            <a:off x="413700" y="1484925"/>
            <a:ext cx="3396300" cy="358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400"/>
              <a:buFont typeface="Arial"/>
              <a:buNone/>
            </a:pPr>
            <a:r>
              <a:rPr lang="en" sz="1400" b="0" i="0" u="none" strike="noStrike" cap="none" dirty="0">
                <a:solidFill>
                  <a:schemeClr val="dk1"/>
                </a:solidFill>
                <a:latin typeface="Arial"/>
                <a:ea typeface="Arial"/>
                <a:cs typeface="Arial"/>
                <a:sym typeface="Arial"/>
              </a:rPr>
              <a:t>Um IP sub-beneficiário fornece serviços de aconselhamento pré-teste, testagem e aconselhamento pós-teste a mulheres jovens através de testes móveis baseados na comunidade</a:t>
            </a: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400"/>
              <a:buFont typeface="Arial"/>
              <a:buNone/>
            </a:pPr>
            <a:r>
              <a:rPr lang="en" sz="1400" b="0" i="0" u="none" strike="noStrike" cap="none" dirty="0">
                <a:solidFill>
                  <a:schemeClr val="dk1"/>
                </a:solidFill>
                <a:latin typeface="Arial"/>
                <a:ea typeface="Arial"/>
                <a:cs typeface="Arial"/>
                <a:sym typeface="Arial"/>
              </a:rPr>
              <a:t>O sub-IP contrata 10 conselheiros leigos compostos por 5 homens e 5 mulheres. Cada um dos 10 funcionários é contratado através de contratos que pagam 2.850 dólares cada um por seis meses de trabalho a tempo inteiro. Não há qualquer margem neste contrato.</a:t>
            </a: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005" name="Google Shape;1005;p7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86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Shape 1009"/>
        <p:cNvGrpSpPr/>
        <p:nvPr/>
      </p:nvGrpSpPr>
      <p:grpSpPr>
        <a:xfrm>
          <a:off x="0" y="0"/>
          <a:ext cx="0" cy="0"/>
          <a:chOff x="0" y="0"/>
          <a:chExt cx="0" cy="0"/>
        </a:xfrm>
      </p:grpSpPr>
      <p:sp>
        <p:nvSpPr>
          <p:cNvPr id="1010" name="Google Shape;1010;p72"/>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r>
              <a:rPr lang="en" b="0">
                <a:latin typeface="Arial"/>
                <a:ea typeface="Arial"/>
                <a:cs typeface="Arial"/>
                <a:sym typeface="Arial"/>
              </a:rPr>
              <a:t> </a:t>
            </a:r>
            <a:endParaRPr b="0">
              <a:latin typeface="Arial"/>
              <a:ea typeface="Arial"/>
              <a:cs typeface="Arial"/>
              <a:sym typeface="Arial"/>
            </a:endParaRPr>
          </a:p>
        </p:txBody>
      </p:sp>
      <p:sp>
        <p:nvSpPr>
          <p:cNvPr id="1011" name="Google Shape;1011;p72"/>
          <p:cNvSpPr txBox="1"/>
          <p:nvPr/>
        </p:nvSpPr>
        <p:spPr>
          <a:xfrm>
            <a:off x="353750" y="838425"/>
            <a:ext cx="3622500" cy="8771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500" b="1" i="0" u="none" strike="noStrike" cap="none" dirty="0">
                <a:solidFill>
                  <a:srgbClr val="3C4043"/>
                </a:solidFill>
                <a:highlight>
                  <a:schemeClr val="lt1"/>
                </a:highlight>
                <a:latin typeface="Arial"/>
                <a:ea typeface="Arial"/>
                <a:cs typeface="Arial"/>
                <a:sym typeface="Arial"/>
              </a:rPr>
              <a:t>Cenário C: </a:t>
            </a:r>
            <a:r>
              <a:rPr lang="en" sz="1500" b="0" i="0" u="none" strike="noStrike" cap="none" dirty="0">
                <a:solidFill>
                  <a:srgbClr val="3C4043"/>
                </a:solidFill>
                <a:highlight>
                  <a:schemeClr val="lt1"/>
                </a:highlight>
                <a:latin typeface="Arial"/>
                <a:ea typeface="Arial"/>
                <a:cs typeface="Arial"/>
                <a:sym typeface="Arial"/>
              </a:rPr>
              <a:t>Prestação directa de serviços dentro de uma comunidade, mas não baseada em instalações</a:t>
            </a:r>
            <a:endParaRPr sz="1400" b="0" i="0" u="none" strike="noStrike" cap="none" dirty="0">
              <a:solidFill>
                <a:srgbClr val="000000"/>
              </a:solidFill>
              <a:latin typeface="Arial"/>
              <a:ea typeface="Arial"/>
              <a:cs typeface="Arial"/>
              <a:sym typeface="Arial"/>
            </a:endParaRPr>
          </a:p>
        </p:txBody>
      </p:sp>
      <p:graphicFrame>
        <p:nvGraphicFramePr>
          <p:cNvPr id="1012" name="Google Shape;1012;p72"/>
          <p:cNvGraphicFramePr/>
          <p:nvPr/>
        </p:nvGraphicFramePr>
        <p:xfrm>
          <a:off x="4083725" y="923325"/>
          <a:ext cx="4907875" cy="324588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263400">
                <a:tc>
                  <a:txBody>
                    <a:bodyPr/>
                    <a:lstStyle/>
                    <a:p>
                      <a:pPr marL="0" marR="0" lvl="0" indent="0" algn="l" rtl="0">
                        <a:lnSpc>
                          <a:spcPct val="100000"/>
                        </a:lnSpc>
                        <a:spcBef>
                          <a:spcPts val="0"/>
                        </a:spcBef>
                        <a:spcAft>
                          <a:spcPts val="0"/>
                        </a:spcAft>
                        <a:buClr>
                          <a:schemeClr val="dk1"/>
                        </a:buClr>
                        <a:buSzPts val="1100"/>
                        <a:buFont typeface="Arial"/>
                        <a:buNone/>
                      </a:pPr>
                      <a:r>
                        <a:rPr lang="en" sz="900" b="1" u="none" strike="noStrike" cap="none">
                          <a:solidFill>
                            <a:schemeClr val="dk1"/>
                          </a:solidFill>
                          <a:latin typeface="Arial"/>
                          <a:ea typeface="Arial"/>
                          <a:cs typeface="Arial"/>
                          <a:sym typeface="Arial"/>
                        </a:rPr>
                        <a:t>Cabeçalho da coluna HRH_Inventory</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Resposta</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a:t>Onde se baseia esta posição?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a:t>Nível Subnacional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Nível SNU a reportar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900" u="none" strike="noStrike" cap="none">
                          <a:solidFill>
                            <a:schemeClr val="dk1"/>
                          </a:solidFill>
                          <a:latin typeface="Arial"/>
                          <a:ea typeface="Arial"/>
                          <a:cs typeface="Arial"/>
                          <a:sym typeface="Arial"/>
                        </a:rPr>
                        <a:t>Todos os SNU na coluna 'Comunidade'</a:t>
                      </a:r>
                      <a:endParaRPr sz="14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Beneficiário principal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a:t>Raparigas Adolescentes e Mulheres Jovens (AGYW)</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No ano passado prestou apoio a</a:t>
                      </a:r>
                      <a:r>
                        <a:rPr lang="en" sz="900" u="none" strike="noStrike" cap="none"/>
                        <a:t>outras emergências de saúde pública?</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Soma das despesas anuais do PEPFAR, excluindo as despesas adicionais e não monetárias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US$ 2.850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Adicionais Anuais do PEPFAR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não monetárias anuais do PEPFAR, excluindo Fringe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013" name="Google Shape;1013;p7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87</a:t>
            </a:fld>
            <a:endParaRPr/>
          </a:p>
        </p:txBody>
      </p:sp>
      <p:sp>
        <p:nvSpPr>
          <p:cNvPr id="1014" name="Google Shape;1014;p72"/>
          <p:cNvSpPr txBox="1"/>
          <p:nvPr/>
        </p:nvSpPr>
        <p:spPr>
          <a:xfrm>
            <a:off x="413700" y="1484925"/>
            <a:ext cx="3396300" cy="3186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Um IP sub-beneficiário fornece serviços de aconselhamento pré-teste, testagem e aconselhamento pós-teste a mulheres jovens através de testes móveis baseados na comunidade</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O sub-IP contrata 10 conselheiros leigos compostos por 5 homens e 5 mulheres. Cada um dos 10 funcionários é contratado através de contratos que pagam 2.850 dólares cada um por seis meses de trabalho a tempo inteiro. Não há qualquer margem neste contrato.</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73"/>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r>
              <a:rPr lang="en" b="0">
                <a:latin typeface="Arial"/>
                <a:ea typeface="Arial"/>
                <a:cs typeface="Arial"/>
                <a:sym typeface="Arial"/>
              </a:rPr>
              <a:t> </a:t>
            </a:r>
            <a:endParaRPr b="0">
              <a:latin typeface="Arial"/>
              <a:ea typeface="Arial"/>
              <a:cs typeface="Arial"/>
              <a:sym typeface="Arial"/>
            </a:endParaRPr>
          </a:p>
        </p:txBody>
      </p:sp>
      <p:sp>
        <p:nvSpPr>
          <p:cNvPr id="1020" name="Google Shape;1020;p73"/>
          <p:cNvSpPr txBox="1"/>
          <p:nvPr/>
        </p:nvSpPr>
        <p:spPr>
          <a:xfrm>
            <a:off x="353750" y="838425"/>
            <a:ext cx="3622500" cy="6309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D: </a:t>
            </a:r>
            <a:r>
              <a:rPr lang="en" sz="1400" b="0" i="0" u="none" strike="noStrike" cap="none" dirty="0">
                <a:solidFill>
                  <a:srgbClr val="3C4043"/>
                </a:solidFill>
                <a:highlight>
                  <a:schemeClr val="lt1"/>
                </a:highlight>
                <a:latin typeface="Arial"/>
                <a:ea typeface="Arial"/>
                <a:cs typeface="Arial"/>
                <a:sym typeface="Arial"/>
              </a:rPr>
              <a:t>Conselheiro de </a:t>
            </a:r>
            <a:r>
              <a:rPr lang="en-US" sz="1400" b="0" i="0" u="none" strike="noStrike" cap="none" dirty="0">
                <a:solidFill>
                  <a:srgbClr val="3C4043"/>
                </a:solidFill>
                <a:highlight>
                  <a:schemeClr val="lt1"/>
                </a:highlight>
                <a:latin typeface="Arial"/>
                <a:ea typeface="Arial"/>
                <a:cs typeface="Arial"/>
                <a:sym typeface="Arial"/>
              </a:rPr>
              <a:t>HRH</a:t>
            </a:r>
            <a:r>
              <a:rPr lang="en" sz="1400" b="0" i="0" u="none" strike="noStrike" cap="none" dirty="0">
                <a:solidFill>
                  <a:srgbClr val="3C4043"/>
                </a:solidFill>
                <a:highlight>
                  <a:schemeClr val="lt1"/>
                </a:highlight>
                <a:latin typeface="Arial"/>
                <a:ea typeface="Arial"/>
                <a:cs typeface="Arial"/>
                <a:sym typeface="Arial"/>
              </a:rPr>
              <a:t> destacado para o Ministério da Saúde</a:t>
            </a:r>
            <a:endParaRPr sz="1400" b="0" i="0" u="none" strike="noStrike" cap="none" dirty="0">
              <a:solidFill>
                <a:srgbClr val="3C4043"/>
              </a:solidFill>
              <a:highlight>
                <a:schemeClr val="lt1"/>
              </a:highlight>
              <a:latin typeface="Arial"/>
              <a:ea typeface="Arial"/>
              <a:cs typeface="Arial"/>
              <a:sym typeface="Arial"/>
            </a:endParaRPr>
          </a:p>
        </p:txBody>
      </p:sp>
      <p:graphicFrame>
        <p:nvGraphicFramePr>
          <p:cNvPr id="1021" name="Google Shape;1021;p73"/>
          <p:cNvGraphicFramePr/>
          <p:nvPr/>
        </p:nvGraphicFramePr>
        <p:xfrm>
          <a:off x="3810000" y="121450"/>
          <a:ext cx="5089675" cy="5211630"/>
        </p:xfrm>
        <a:graphic>
          <a:graphicData uri="http://schemas.openxmlformats.org/drawingml/2006/table">
            <a:tbl>
              <a:tblPr>
                <a:noFill/>
                <a:tableStyleId>{5A7E7CD6-C929-4EC5-A59C-177CB4DFDF39}</a:tableStyleId>
              </a:tblPr>
              <a:tblGrid>
                <a:gridCol w="3163400">
                  <a:extLst>
                    <a:ext uri="{9D8B030D-6E8A-4147-A177-3AD203B41FA5}">
                      <a16:colId xmlns:a16="http://schemas.microsoft.com/office/drawing/2014/main" val="20000"/>
                    </a:ext>
                  </a:extLst>
                </a:gridCol>
                <a:gridCol w="1926275">
                  <a:extLst>
                    <a:ext uri="{9D8B030D-6E8A-4147-A177-3AD203B41FA5}">
                      <a16:colId xmlns:a16="http://schemas.microsoft.com/office/drawing/2014/main" val="20001"/>
                    </a:ext>
                  </a:extLst>
                </a:gridCol>
              </a:tblGrid>
              <a:tr h="228000">
                <a:tc>
                  <a:txBody>
                    <a:bodyPr/>
                    <a:lstStyle/>
                    <a:p>
                      <a:pPr marL="0" marR="0" lvl="0" indent="0" algn="l" rtl="0">
                        <a:lnSpc>
                          <a:spcPct val="100000"/>
                        </a:lnSpc>
                        <a:spcBef>
                          <a:spcPts val="0"/>
                        </a:spcBef>
                        <a:spcAft>
                          <a:spcPts val="0"/>
                        </a:spcAft>
                        <a:buClr>
                          <a:schemeClr val="dk1"/>
                        </a:buClr>
                        <a:buSzPts val="1100"/>
                        <a:buFont typeface="Arial"/>
                        <a:buNone/>
                      </a:pPr>
                      <a:r>
                        <a:rPr lang="en" sz="900" b="1" u="none" strike="noStrike" cap="none">
                          <a:solidFill>
                            <a:schemeClr val="dk1"/>
                          </a:solidFill>
                          <a:latin typeface="Arial"/>
                          <a:ea typeface="Arial"/>
                          <a:cs typeface="Arial"/>
                          <a:sym typeface="Arial"/>
                        </a:rPr>
                        <a:t>Cabeçalho da coluna HRH_Inventory</a:t>
                      </a:r>
                      <a:endParaRPr sz="900" b="1"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Resposta</a:t>
                      </a:r>
                      <a:endParaRPr sz="900" b="1"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Empregado através de Prime ou Sub-IP</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Primeiro</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1"/>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Se for sub, selecione o nome IP</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2"/>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Género</a:t>
                      </a:r>
                      <a:endParaRPr sz="900"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Fêmea</a:t>
                      </a:r>
                      <a:endParaRPr sz="900"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Entregar os serviços DIRETAMENTE aos beneficiários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Entrega sem serviço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Título de emprego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Outro: Assessor Técnico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6300">
                <a:tc>
                  <a:txBody>
                    <a:bodyPr/>
                    <a:lstStyle/>
                    <a:p>
                      <a:pPr marL="0" marR="0" lvl="0" indent="0" algn="l" rtl="0">
                        <a:lnSpc>
                          <a:spcPct val="100000"/>
                        </a:lnSpc>
                        <a:spcBef>
                          <a:spcPts val="0"/>
                        </a:spcBef>
                        <a:spcAft>
                          <a:spcPts val="0"/>
                        </a:spcAft>
                        <a:buNone/>
                      </a:pPr>
                      <a:r>
                        <a:rPr lang="en" sz="900"/>
                        <a:t>Suporta principalmente a programação DREAMS?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Área Primária do Programa</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Site Acima: Recursos humanos para a saúde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56300">
                <a:tc>
                  <a:txBody>
                    <a:bodyPr/>
                    <a:lstStyle/>
                    <a:p>
                      <a:pPr marL="0" lvl="0" indent="0" algn="l" rtl="0">
                        <a:spcBef>
                          <a:spcPts val="0"/>
                        </a:spcBef>
                        <a:spcAft>
                          <a:spcPts val="0"/>
                        </a:spcAft>
                        <a:buClr>
                          <a:schemeClr val="dk1"/>
                        </a:buClr>
                        <a:buSzPts val="900"/>
                        <a:buFont typeface="Arial"/>
                        <a:buNone/>
                      </a:pPr>
                      <a:r>
                        <a:rPr lang="en" sz="900">
                          <a:solidFill>
                            <a:schemeClr val="dk1"/>
                          </a:solidFill>
                        </a:rPr>
                        <a:t>Presta Assistência Técnica?</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Sim</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Modo de Contratação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Salário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a:t>Funcionários do governo ou destacados para o Ministério da Saúde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a:t>Sim - destacado para o Ministério da Saúde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Meses de trabalho no ano passado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12</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1"/>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FTE médio por mês</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1,0</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2"/>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Apoiar principalmente o trabalho na comunidade</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3"/>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Trabalhar ou prestar apoio a vários locais (equipa itinerante)</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4"/>
                  </a:ext>
                </a:extLst>
              </a:tr>
            </a:tbl>
          </a:graphicData>
        </a:graphic>
      </p:graphicFrame>
      <p:sp>
        <p:nvSpPr>
          <p:cNvPr id="1022" name="Google Shape;1022;p7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88</a:t>
            </a:fld>
            <a:endParaRPr/>
          </a:p>
        </p:txBody>
      </p:sp>
      <p:sp>
        <p:nvSpPr>
          <p:cNvPr id="1023" name="Google Shape;1023;p73"/>
          <p:cNvSpPr txBox="1"/>
          <p:nvPr/>
        </p:nvSpPr>
        <p:spPr>
          <a:xfrm>
            <a:off x="413700" y="1446300"/>
            <a:ext cx="3396300" cy="321777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 sz="1400" b="0" i="0" u="none" strike="noStrike" cap="none" dirty="0">
                <a:solidFill>
                  <a:schemeClr val="dk1"/>
                </a:solidFill>
                <a:latin typeface="Arial"/>
                <a:ea typeface="Arial"/>
                <a:cs typeface="Arial"/>
                <a:sym typeface="Arial"/>
              </a:rPr>
              <a:t>Uma Conselheira de </a:t>
            </a:r>
            <a:r>
              <a:rPr lang="en-US" sz="1400" b="0" i="0" u="none" strike="noStrike" cap="none" dirty="0">
                <a:solidFill>
                  <a:schemeClr val="dk1"/>
                </a:solidFill>
                <a:latin typeface="Arial"/>
                <a:ea typeface="Arial"/>
                <a:cs typeface="Arial"/>
                <a:sym typeface="Arial"/>
              </a:rPr>
              <a:t>HRH</a:t>
            </a:r>
            <a:r>
              <a:rPr lang="en" sz="1400" b="0" i="0" u="none" strike="noStrike" cap="none" dirty="0">
                <a:solidFill>
                  <a:schemeClr val="dk1"/>
                </a:solidFill>
                <a:latin typeface="Arial"/>
                <a:ea typeface="Arial"/>
                <a:cs typeface="Arial"/>
                <a:sym typeface="Arial"/>
              </a:rPr>
              <a:t> é contratada através de um parceiro principal e destacada para o Ministério da Saúde para apoiar o desenvolvimento de uma nova estratégia nacional de </a:t>
            </a:r>
            <a:r>
              <a:rPr lang="en-US" sz="1400" b="0" i="0" u="none" strike="noStrike" cap="none" dirty="0">
                <a:solidFill>
                  <a:schemeClr val="dk1"/>
                </a:solidFill>
                <a:latin typeface="Arial"/>
                <a:ea typeface="Arial"/>
                <a:cs typeface="Arial"/>
                <a:sym typeface="Arial"/>
              </a:rPr>
              <a:t>HRH</a:t>
            </a:r>
            <a:r>
              <a:rPr lang="en" sz="1400" b="0" i="0" u="none" strike="noStrike" cap="none" dirty="0">
                <a:solidFill>
                  <a:schemeClr val="dk1"/>
                </a:solidFill>
                <a:latin typeface="Arial"/>
                <a:ea typeface="Arial"/>
                <a:cs typeface="Arial"/>
                <a:sym typeface="Arial"/>
              </a:rPr>
              <a:t>. Trabalha no escritório do Ministério da Saúde na capital. Trabalhou a tempo inteiro durante todo o ano e as suas despesas salariais foram de 31.400 dólares. As suas despesas adicionais totalizaram US$ 5.430.</a:t>
            </a:r>
            <a:endParaRPr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74"/>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r>
              <a:rPr lang="en" b="0">
                <a:latin typeface="Arial"/>
                <a:ea typeface="Arial"/>
                <a:cs typeface="Arial"/>
                <a:sym typeface="Arial"/>
              </a:rPr>
              <a:t> </a:t>
            </a:r>
            <a:endParaRPr b="0">
              <a:latin typeface="Arial"/>
              <a:ea typeface="Arial"/>
              <a:cs typeface="Arial"/>
              <a:sym typeface="Arial"/>
            </a:endParaRPr>
          </a:p>
        </p:txBody>
      </p:sp>
      <p:sp>
        <p:nvSpPr>
          <p:cNvPr id="1029" name="Google Shape;1029;p74"/>
          <p:cNvSpPr txBox="1"/>
          <p:nvPr/>
        </p:nvSpPr>
        <p:spPr>
          <a:xfrm>
            <a:off x="360825" y="838425"/>
            <a:ext cx="3622500" cy="6309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D: </a:t>
            </a:r>
            <a:r>
              <a:rPr lang="en" sz="1400" b="0" i="0" u="none" strike="noStrike" cap="none" dirty="0">
                <a:solidFill>
                  <a:srgbClr val="3C4043"/>
                </a:solidFill>
                <a:highlight>
                  <a:schemeClr val="lt1"/>
                </a:highlight>
                <a:latin typeface="Arial"/>
                <a:ea typeface="Arial"/>
                <a:cs typeface="Arial"/>
                <a:sym typeface="Arial"/>
              </a:rPr>
              <a:t>Conselheiro de </a:t>
            </a:r>
            <a:r>
              <a:rPr lang="en-US" sz="1400" b="0" i="0" u="none" strike="noStrike" cap="none" dirty="0">
                <a:solidFill>
                  <a:srgbClr val="3C4043"/>
                </a:solidFill>
                <a:highlight>
                  <a:schemeClr val="lt1"/>
                </a:highlight>
                <a:latin typeface="Arial"/>
                <a:ea typeface="Arial"/>
                <a:cs typeface="Arial"/>
                <a:sym typeface="Arial"/>
              </a:rPr>
              <a:t>HRH</a:t>
            </a:r>
            <a:r>
              <a:rPr lang="en" sz="1400" b="0" i="0" u="none" strike="noStrike" cap="none" dirty="0">
                <a:solidFill>
                  <a:srgbClr val="3C4043"/>
                </a:solidFill>
                <a:highlight>
                  <a:schemeClr val="lt1"/>
                </a:highlight>
                <a:latin typeface="Arial"/>
                <a:ea typeface="Arial"/>
                <a:cs typeface="Arial"/>
                <a:sym typeface="Arial"/>
              </a:rPr>
              <a:t> destacado para o Ministério da Saúde</a:t>
            </a:r>
            <a:endParaRPr sz="1400" b="0" i="0" u="none" strike="noStrike" cap="none" dirty="0">
              <a:solidFill>
                <a:srgbClr val="3C4043"/>
              </a:solidFill>
              <a:highlight>
                <a:schemeClr val="lt1"/>
              </a:highlight>
              <a:latin typeface="Arial"/>
              <a:ea typeface="Arial"/>
              <a:cs typeface="Arial"/>
              <a:sym typeface="Arial"/>
            </a:endParaRPr>
          </a:p>
        </p:txBody>
      </p:sp>
      <p:graphicFrame>
        <p:nvGraphicFramePr>
          <p:cNvPr id="1030" name="Google Shape;1030;p74"/>
          <p:cNvGraphicFramePr/>
          <p:nvPr/>
        </p:nvGraphicFramePr>
        <p:xfrm>
          <a:off x="3917525" y="838425"/>
          <a:ext cx="4907875" cy="297156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320000">
                <a:tc>
                  <a:txBody>
                    <a:bodyPr/>
                    <a:lstStyle/>
                    <a:p>
                      <a:pPr marL="0" marR="0" lvl="0" indent="0" algn="l" rtl="0">
                        <a:lnSpc>
                          <a:spcPct val="100000"/>
                        </a:lnSpc>
                        <a:spcBef>
                          <a:spcPts val="0"/>
                        </a:spcBef>
                        <a:spcAft>
                          <a:spcPts val="0"/>
                        </a:spcAft>
                        <a:buClr>
                          <a:schemeClr val="dk1"/>
                        </a:buClr>
                        <a:buSzPts val="1100"/>
                        <a:buFont typeface="Arial"/>
                        <a:buNone/>
                      </a:pPr>
                      <a:r>
                        <a:rPr lang="en" sz="900" b="1" u="none" strike="noStrike" cap="none">
                          <a:solidFill>
                            <a:schemeClr val="dk1"/>
                          </a:solidFill>
                          <a:latin typeface="Arial"/>
                          <a:ea typeface="Arial"/>
                          <a:cs typeface="Arial"/>
                          <a:sym typeface="Arial"/>
                        </a:rPr>
                        <a:t>Cabeçalho da coluna HRH_Inventory</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Resposta</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a:t>Onde se baseia esta posição?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a:t>Nível Subnacional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Nível SNU a reportar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900" u="none" strike="noStrike" cap="none">
                          <a:solidFill>
                            <a:schemeClr val="dk1"/>
                          </a:solidFill>
                          <a:latin typeface="Arial"/>
                          <a:ea typeface="Arial"/>
                          <a:cs typeface="Arial"/>
                          <a:sym typeface="Arial"/>
                        </a:rPr>
                        <a:t>SNU 1</a:t>
                      </a:r>
                      <a:endParaRPr sz="14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Beneficiário principal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População não-alvo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No ano passado prestou apoio a</a:t>
                      </a:r>
                      <a:r>
                        <a:rPr lang="en" sz="900" u="none" strike="noStrike" cap="none"/>
                        <a:t>outras emergências de saúde pública?</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Soma das despesas anuais do PEPFAR, excluindo as despesas adicionais e não monetárias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US$ 31.400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Adicionais Anuais do PEPFAR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US$ 5.430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não monetárias anuais do PEPFAR, excluindo Fringe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031" name="Google Shape;1031;p7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89</a:t>
            </a:fld>
            <a:endParaRPr/>
          </a:p>
        </p:txBody>
      </p:sp>
      <p:sp>
        <p:nvSpPr>
          <p:cNvPr id="1032" name="Google Shape;1032;p74"/>
          <p:cNvSpPr txBox="1"/>
          <p:nvPr/>
        </p:nvSpPr>
        <p:spPr>
          <a:xfrm>
            <a:off x="413700" y="1446300"/>
            <a:ext cx="3396300" cy="321777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 sz="1400" b="0" i="0" u="none" strike="noStrike" cap="none" dirty="0">
                <a:solidFill>
                  <a:schemeClr val="dk1"/>
                </a:solidFill>
                <a:latin typeface="Arial"/>
                <a:ea typeface="Arial"/>
                <a:cs typeface="Arial"/>
                <a:sym typeface="Arial"/>
              </a:rPr>
              <a:t>Uma Conselheira de </a:t>
            </a:r>
            <a:r>
              <a:rPr lang="en-US" sz="1400" b="0" i="0" u="none" strike="noStrike" cap="none" dirty="0">
                <a:solidFill>
                  <a:schemeClr val="dk1"/>
                </a:solidFill>
                <a:latin typeface="Arial"/>
                <a:ea typeface="Arial"/>
                <a:cs typeface="Arial"/>
                <a:sym typeface="Arial"/>
              </a:rPr>
              <a:t>HRH</a:t>
            </a:r>
            <a:r>
              <a:rPr lang="en" sz="1400" b="0" i="0" u="none" strike="noStrike" cap="none" dirty="0">
                <a:solidFill>
                  <a:schemeClr val="dk1"/>
                </a:solidFill>
                <a:latin typeface="Arial"/>
                <a:ea typeface="Arial"/>
                <a:cs typeface="Arial"/>
                <a:sym typeface="Arial"/>
              </a:rPr>
              <a:t> é contratada através de um parceiro principal e destacada para o Ministério da Saúde para apoiar o desenvolvimento de uma nova estratégia nacional de </a:t>
            </a:r>
            <a:r>
              <a:rPr lang="en-US" sz="1400" b="0" i="0" u="none" strike="noStrike" cap="none" dirty="0">
                <a:solidFill>
                  <a:schemeClr val="dk1"/>
                </a:solidFill>
                <a:latin typeface="Arial"/>
                <a:ea typeface="Arial"/>
                <a:cs typeface="Arial"/>
                <a:sym typeface="Arial"/>
              </a:rPr>
              <a:t>HRH</a:t>
            </a:r>
            <a:r>
              <a:rPr lang="en" sz="1400" b="0" i="0" u="none" strike="noStrike" cap="none" dirty="0">
                <a:solidFill>
                  <a:schemeClr val="dk1"/>
                </a:solidFill>
                <a:latin typeface="Arial"/>
                <a:ea typeface="Arial"/>
                <a:cs typeface="Arial"/>
                <a:sym typeface="Arial"/>
              </a:rPr>
              <a:t>. Trabalha no escritório do Ministério da Saúde na capital. Trabalhou a tempo inteiro durante todo o ano e as suas despesas salariais foram de 31.400 dólares. As suas despesas adicionais totalizaram US$ 5.430.</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25"/>
        <p:cNvGrpSpPr/>
        <p:nvPr/>
      </p:nvGrpSpPr>
      <p:grpSpPr>
        <a:xfrm>
          <a:off x="0" y="0"/>
          <a:ext cx="0" cy="0"/>
          <a:chOff x="0" y="0"/>
          <a:chExt cx="0" cy="0"/>
        </a:xfrm>
      </p:grpSpPr>
      <p:sp>
        <p:nvSpPr>
          <p:cNvPr id="4628" name="Google Shape;4628;g2ecc26fd3ec_0_1214"/>
          <p:cNvSpPr/>
          <p:nvPr/>
        </p:nvSpPr>
        <p:spPr>
          <a:xfrm>
            <a:off x="0" y="4624"/>
            <a:ext cx="9144000" cy="864000"/>
          </a:xfrm>
          <a:prstGeom prst="rect">
            <a:avLst/>
          </a:prstGeom>
          <a:solidFill>
            <a:srgbClr val="BA0C2F"/>
          </a:solidFill>
          <a:ln>
            <a:noFill/>
          </a:ln>
        </p:spPr>
        <p:txBody>
          <a:bodyPr spcFirstLastPara="1" wrap="square" lIns="68575" tIns="34275" rIns="68575" bIns="34275" anchor="ctr" anchorCtr="0">
            <a:noAutofit/>
          </a:bodyPr>
          <a:lstStyle/>
          <a:p>
            <a:pPr algn="ctr" defTabSz="914378"/>
            <a:r>
              <a:rPr lang="pt-BR" sz="1800" b="1" dirty="0">
                <a:solidFill>
                  <a:srgbClr val="FFFFFF"/>
                </a:solidFill>
              </a:rPr>
              <a:t>CAMINHO PARA PARCEIRO PRINCIPAL E A VIA DA SUSTENTABILIDADE (2)</a:t>
            </a:r>
            <a:endParaRPr lang="pt-BR" sz="1800" dirty="0"/>
          </a:p>
        </p:txBody>
      </p:sp>
      <p:pic>
        <p:nvPicPr>
          <p:cNvPr id="5" name="Picture 4">
            <a:extLst>
              <a:ext uri="{FF2B5EF4-FFF2-40B4-BE49-F238E27FC236}">
                <a16:creationId xmlns:a16="http://schemas.microsoft.com/office/drawing/2014/main" id="{6E6810EF-7AA2-BD17-AAFB-621F0B0051D3}"/>
              </a:ext>
            </a:extLst>
          </p:cNvPr>
          <p:cNvPicPr>
            <a:picLocks noChangeAspect="1"/>
          </p:cNvPicPr>
          <p:nvPr/>
        </p:nvPicPr>
        <p:blipFill>
          <a:blip r:embed="rId3"/>
          <a:stretch>
            <a:fillRect/>
          </a:stretch>
        </p:blipFill>
        <p:spPr>
          <a:xfrm>
            <a:off x="0" y="868624"/>
            <a:ext cx="4229100" cy="3869871"/>
          </a:xfrm>
          <a:prstGeom prst="rect">
            <a:avLst/>
          </a:prstGeom>
        </p:spPr>
      </p:pic>
      <p:sp>
        <p:nvSpPr>
          <p:cNvPr id="4" name="TextBox 3">
            <a:extLst>
              <a:ext uri="{FF2B5EF4-FFF2-40B4-BE49-F238E27FC236}">
                <a16:creationId xmlns:a16="http://schemas.microsoft.com/office/drawing/2014/main" id="{FC28BE48-1541-C138-B751-596AACA5E444}"/>
              </a:ext>
            </a:extLst>
          </p:cNvPr>
          <p:cNvSpPr txBox="1"/>
          <p:nvPr/>
        </p:nvSpPr>
        <p:spPr>
          <a:xfrm>
            <a:off x="4782741" y="1089601"/>
            <a:ext cx="4093369" cy="2977738"/>
          </a:xfrm>
          <a:prstGeom prst="rect">
            <a:avLst/>
          </a:prstGeom>
          <a:noFill/>
        </p:spPr>
        <p:txBody>
          <a:bodyPr wrap="square">
            <a:spAutoFit/>
          </a:bodyPr>
          <a:lstStyle/>
          <a:p>
            <a:pPr>
              <a:spcBef>
                <a:spcPts val="900"/>
              </a:spcBef>
            </a:pPr>
            <a:r>
              <a:rPr lang="en-US" sz="1350" b="1" dirty="0">
                <a:solidFill>
                  <a:schemeClr val="bg1"/>
                </a:solidFill>
                <a:latin typeface="Source Sans Pro"/>
                <a:ea typeface="Source Sans Pro"/>
                <a:cs typeface="Source Sans Pro"/>
                <a:sym typeface="Source Sans Pro"/>
              </a:rPr>
              <a:t>Conteudos </a:t>
            </a:r>
          </a:p>
          <a:p>
            <a:pPr marL="257175" indent="-257175">
              <a:spcBef>
                <a:spcPts val="900"/>
              </a:spcBef>
              <a:buFont typeface="Wingdings" panose="05000000000000000000" pitchFamily="2" charset="2"/>
              <a:buChar char="§"/>
            </a:pPr>
            <a:r>
              <a:rPr lang="pt-BR" sz="1350" dirty="0">
                <a:solidFill>
                  <a:schemeClr val="bg1"/>
                </a:solidFill>
                <a:latin typeface="Source Sans Pro"/>
                <a:ea typeface="Source Sans Pro"/>
                <a:cs typeface="Source Sans Pro"/>
                <a:sym typeface="Source Sans Pro"/>
              </a:rPr>
              <a:t>Recurso em linha atualizado periodicamente à medida que são publicadas novas políticas e criados recursos adicionais. </a:t>
            </a:r>
          </a:p>
          <a:p>
            <a:pPr marL="257175" indent="-257175">
              <a:spcBef>
                <a:spcPts val="900"/>
              </a:spcBef>
              <a:buFont typeface="Wingdings" panose="05000000000000000000" pitchFamily="2" charset="2"/>
              <a:buChar char="§"/>
            </a:pPr>
            <a:r>
              <a:rPr lang="pt-BR" sz="1350" dirty="0">
                <a:solidFill>
                  <a:schemeClr val="bg1"/>
                </a:solidFill>
                <a:latin typeface="Source Sans Pro"/>
                <a:ea typeface="Source Sans Pro"/>
                <a:cs typeface="Source Sans Pro"/>
                <a:sym typeface="Source Sans Pro"/>
              </a:rPr>
              <a:t>Traduzido para amárico, chichewa, francês, hausa, português, amárico e somali,</a:t>
            </a:r>
          </a:p>
          <a:p>
            <a:pPr>
              <a:spcBef>
                <a:spcPts val="900"/>
              </a:spcBef>
            </a:pPr>
            <a:r>
              <a:rPr lang="en-US" sz="1350" dirty="0" err="1">
                <a:solidFill>
                  <a:schemeClr val="bg1"/>
                </a:solidFill>
                <a:latin typeface="Source Sans Pro"/>
              </a:rPr>
              <a:t>Cada</a:t>
            </a:r>
            <a:r>
              <a:rPr lang="en-US" sz="1350" dirty="0">
                <a:solidFill>
                  <a:schemeClr val="bg1"/>
                </a:solidFill>
                <a:latin typeface="Source Sans Pro"/>
              </a:rPr>
              <a:t> </a:t>
            </a:r>
            <a:r>
              <a:rPr lang="en-US" sz="1350" dirty="0" err="1">
                <a:solidFill>
                  <a:schemeClr val="bg1"/>
                </a:solidFill>
                <a:latin typeface="Source Sans Pro"/>
              </a:rPr>
              <a:t>tópico</a:t>
            </a:r>
            <a:r>
              <a:rPr lang="en-US" sz="1350" dirty="0">
                <a:solidFill>
                  <a:schemeClr val="bg1"/>
                </a:solidFill>
                <a:latin typeface="Source Sans Pro"/>
              </a:rPr>
              <a:t> inclui:</a:t>
            </a:r>
          </a:p>
          <a:p>
            <a:pPr lvl="3" indent="-257175">
              <a:buFont typeface="Wingdings" panose="05000000000000000000" pitchFamily="2" charset="2"/>
              <a:buChar char="§"/>
            </a:pPr>
            <a:r>
              <a:rPr lang="pt-BR" sz="1050" dirty="0">
                <a:solidFill>
                  <a:schemeClr val="bg1"/>
                </a:solidFill>
                <a:latin typeface="Source Sans Pro"/>
              </a:rPr>
              <a:t>Políticas</a:t>
            </a:r>
          </a:p>
          <a:p>
            <a:pPr lvl="3" indent="-257175">
              <a:buFont typeface="Wingdings" panose="05000000000000000000" pitchFamily="2" charset="2"/>
              <a:buChar char="§"/>
            </a:pPr>
            <a:r>
              <a:rPr lang="pt-BR" sz="1050" dirty="0">
                <a:solidFill>
                  <a:schemeClr val="bg1"/>
                </a:solidFill>
                <a:latin typeface="Source Sans Pro"/>
              </a:rPr>
              <a:t>Modelos para políticas e procedimentos organizacionais</a:t>
            </a:r>
          </a:p>
          <a:p>
            <a:pPr lvl="3" indent="-257175">
              <a:buFont typeface="Wingdings" panose="05000000000000000000" pitchFamily="2" charset="2"/>
              <a:buChar char="§"/>
            </a:pPr>
            <a:r>
              <a:rPr lang="pt-BR" sz="1050" dirty="0">
                <a:solidFill>
                  <a:schemeClr val="bg1"/>
                </a:solidFill>
                <a:latin typeface="Source Sans Pro"/>
              </a:rPr>
              <a:t>Normas de capacidade</a:t>
            </a:r>
          </a:p>
          <a:p>
            <a:pPr lvl="3" indent="-257175">
              <a:buFont typeface="Wingdings" panose="05000000000000000000" pitchFamily="2" charset="2"/>
              <a:buChar char="§"/>
            </a:pPr>
            <a:r>
              <a:rPr lang="pt-BR" sz="1050" dirty="0">
                <a:solidFill>
                  <a:schemeClr val="bg1"/>
                </a:solidFill>
                <a:latin typeface="Source Sans Pro"/>
              </a:rPr>
              <a:t>Material de formação</a:t>
            </a:r>
          </a:p>
          <a:p>
            <a:pPr lvl="3" indent="-257175">
              <a:buFont typeface="Wingdings" panose="05000000000000000000" pitchFamily="2" charset="2"/>
              <a:buChar char="§"/>
            </a:pPr>
            <a:r>
              <a:rPr lang="pt-BR" sz="1050" dirty="0">
                <a:solidFill>
                  <a:schemeClr val="bg1"/>
                </a:solidFill>
                <a:latin typeface="Source Sans Pro"/>
              </a:rPr>
              <a:t>Oportunidades de formação online</a:t>
            </a:r>
            <a:endParaRPr lang="en-US" sz="1050" dirty="0">
              <a:latin typeface="Source Sans Pro"/>
            </a:endParaRPr>
          </a:p>
          <a:p>
            <a:pPr marL="257175" indent="-257175">
              <a:spcBef>
                <a:spcPts val="900"/>
              </a:spcBef>
              <a:buFont typeface="Wingdings" panose="05000000000000000000" pitchFamily="2" charset="2"/>
              <a:buChar char="§"/>
            </a:pPr>
            <a:endParaRPr lang="en-US" sz="1050" dirty="0"/>
          </a:p>
        </p:txBody>
      </p:sp>
    </p:spTree>
    <p:extLst>
      <p:ext uri="{BB962C8B-B14F-4D97-AF65-F5344CB8AC3E}">
        <p14:creationId xmlns:p14="http://schemas.microsoft.com/office/powerpoint/2010/main" val="26840222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g27f0e5f7628_0_0"/>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r>
              <a:rPr lang="en" b="0">
                <a:latin typeface="Arial"/>
                <a:ea typeface="Arial"/>
                <a:cs typeface="Arial"/>
                <a:sym typeface="Arial"/>
              </a:rPr>
              <a:t> </a:t>
            </a:r>
            <a:endParaRPr b="0">
              <a:latin typeface="Arial"/>
              <a:ea typeface="Arial"/>
              <a:cs typeface="Arial"/>
              <a:sym typeface="Arial"/>
            </a:endParaRPr>
          </a:p>
        </p:txBody>
      </p:sp>
      <p:sp>
        <p:nvSpPr>
          <p:cNvPr id="1038" name="Google Shape;1038;g27f0e5f7628_0_0"/>
          <p:cNvSpPr txBox="1"/>
          <p:nvPr/>
        </p:nvSpPr>
        <p:spPr>
          <a:xfrm>
            <a:off x="353750" y="838425"/>
            <a:ext cx="3622500" cy="84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E: </a:t>
            </a:r>
            <a:r>
              <a:rPr lang="en" sz="1400" b="0" i="0" u="none" strike="noStrike" cap="none" dirty="0">
                <a:solidFill>
                  <a:srgbClr val="3C4043"/>
                </a:solidFill>
                <a:highlight>
                  <a:schemeClr val="lt1"/>
                </a:highlight>
                <a:latin typeface="Arial"/>
                <a:ea typeface="Arial"/>
                <a:cs typeface="Arial"/>
                <a:sym typeface="Arial"/>
              </a:rPr>
              <a:t>Gestor de programas fornecendo coordenação de projectos e apoio à gestão de projectos</a:t>
            </a:r>
            <a:endParaRPr sz="1400" b="0" i="0" u="none" strike="noStrike" cap="none" dirty="0">
              <a:solidFill>
                <a:srgbClr val="3C4043"/>
              </a:solidFill>
              <a:highlight>
                <a:schemeClr val="lt1"/>
              </a:highlight>
              <a:latin typeface="Arial"/>
              <a:ea typeface="Arial"/>
              <a:cs typeface="Arial"/>
              <a:sym typeface="Arial"/>
            </a:endParaRPr>
          </a:p>
        </p:txBody>
      </p:sp>
      <p:graphicFrame>
        <p:nvGraphicFramePr>
          <p:cNvPr id="1039" name="Google Shape;1039;g27f0e5f7628_0_0"/>
          <p:cNvGraphicFramePr/>
          <p:nvPr>
            <p:extLst>
              <p:ext uri="{D42A27DB-BD31-4B8C-83A1-F6EECF244321}">
                <p14:modId xmlns:p14="http://schemas.microsoft.com/office/powerpoint/2010/main" val="23128057"/>
              </p:ext>
            </p:extLst>
          </p:nvPr>
        </p:nvGraphicFramePr>
        <p:xfrm>
          <a:off x="4048575" y="129300"/>
          <a:ext cx="4866825" cy="5348790"/>
        </p:xfrm>
        <a:graphic>
          <a:graphicData uri="http://schemas.openxmlformats.org/drawingml/2006/table">
            <a:tbl>
              <a:tblPr>
                <a:noFill/>
                <a:tableStyleId>{5A7E7CD6-C929-4EC5-A59C-177CB4DFDF39}</a:tableStyleId>
              </a:tblPr>
              <a:tblGrid>
                <a:gridCol w="3024900">
                  <a:extLst>
                    <a:ext uri="{9D8B030D-6E8A-4147-A177-3AD203B41FA5}">
                      <a16:colId xmlns:a16="http://schemas.microsoft.com/office/drawing/2014/main" val="20000"/>
                    </a:ext>
                  </a:extLst>
                </a:gridCol>
                <a:gridCol w="1841925">
                  <a:extLst>
                    <a:ext uri="{9D8B030D-6E8A-4147-A177-3AD203B41FA5}">
                      <a16:colId xmlns:a16="http://schemas.microsoft.com/office/drawing/2014/main" val="20001"/>
                    </a:ext>
                  </a:extLst>
                </a:gridCol>
              </a:tblGrid>
              <a:tr h="228000">
                <a:tc>
                  <a:txBody>
                    <a:bodyPr/>
                    <a:lstStyle/>
                    <a:p>
                      <a:pPr marL="0" marR="0" lvl="0" indent="0" algn="l" rtl="0">
                        <a:lnSpc>
                          <a:spcPct val="100000"/>
                        </a:lnSpc>
                        <a:spcBef>
                          <a:spcPts val="0"/>
                        </a:spcBef>
                        <a:spcAft>
                          <a:spcPts val="0"/>
                        </a:spcAft>
                        <a:buClr>
                          <a:schemeClr val="dk1"/>
                        </a:buClr>
                        <a:buSzPts val="1100"/>
                        <a:buFont typeface="Arial"/>
                        <a:buNone/>
                      </a:pPr>
                      <a:r>
                        <a:rPr lang="en" sz="900" b="1" u="none" strike="noStrike" cap="none">
                          <a:solidFill>
                            <a:schemeClr val="dk1"/>
                          </a:solidFill>
                          <a:latin typeface="Arial"/>
                          <a:ea typeface="Arial"/>
                          <a:cs typeface="Arial"/>
                          <a:sym typeface="Arial"/>
                        </a:rPr>
                        <a:t>Cabeçalho da coluna HRH_Inventory</a:t>
                      </a:r>
                      <a:endParaRPr sz="900" b="1"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Resposta</a:t>
                      </a:r>
                      <a:endParaRPr sz="900" b="1"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Empregado através de Prime ou Sub-IP</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Sub</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1"/>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Se for sub, selecione o nome IP</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[Nome do subIP]</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2"/>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Género</a:t>
                      </a:r>
                      <a:endParaRPr sz="900"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t>Masculino</a:t>
                      </a:r>
                      <a:endParaRPr sz="900" u="none" strike="noStrike" cap="none" dirty="0">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Entregar os serviços DIRETAMENTE aos beneficiários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Entrega sem serviço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Título de emprego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a:t>Outra equipa profissional: Gestor/Oficial do Programa</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6300">
                <a:tc>
                  <a:txBody>
                    <a:bodyPr/>
                    <a:lstStyle/>
                    <a:p>
                      <a:pPr marL="0" marR="0" lvl="0" indent="0" algn="l" rtl="0">
                        <a:lnSpc>
                          <a:spcPct val="100000"/>
                        </a:lnSpc>
                        <a:spcBef>
                          <a:spcPts val="0"/>
                        </a:spcBef>
                        <a:spcAft>
                          <a:spcPts val="0"/>
                        </a:spcAft>
                        <a:buNone/>
                      </a:pPr>
                      <a:r>
                        <a:rPr lang="en" sz="900"/>
                        <a:t>Suporta principalmente a programação DREAMS?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Área Primária do Programa</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a:t>Acima do Site: Geral Acima do Site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900"/>
                        <a:t>Presta Assistência Técnica?</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Modo de Contratação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Salário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a:t>Funcionários do governo ou destacados para o Ministério da Saúde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Meses de trabalho no ano passado</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12</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1"/>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FTE médio por mês</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1,0</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2"/>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Apoiar principalmente o trabalho na comunidade</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3"/>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Trabalhar ou prestar apoio a vários locais (equipa itinerante)</a:t>
                      </a:r>
                      <a:endParaRPr sz="9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Não</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4"/>
                  </a:ext>
                </a:extLst>
              </a:tr>
            </a:tbl>
          </a:graphicData>
        </a:graphic>
      </p:graphicFrame>
      <p:sp>
        <p:nvSpPr>
          <p:cNvPr id="1040" name="Google Shape;1040;g27f0e5f7628_0_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90</a:t>
            </a:fld>
            <a:endParaRPr/>
          </a:p>
        </p:txBody>
      </p:sp>
      <p:sp>
        <p:nvSpPr>
          <p:cNvPr id="1041" name="Google Shape;1041;g27f0e5f7628_0_0"/>
          <p:cNvSpPr txBox="1"/>
          <p:nvPr/>
        </p:nvSpPr>
        <p:spPr>
          <a:xfrm>
            <a:off x="358838" y="1601829"/>
            <a:ext cx="3396300" cy="371329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 sz="1300" b="0" i="0" u="none" strike="noStrike" cap="none" dirty="0">
                <a:solidFill>
                  <a:schemeClr val="dk1"/>
                </a:solidFill>
                <a:latin typeface="Arial"/>
                <a:ea typeface="Arial"/>
                <a:cs typeface="Arial"/>
                <a:sym typeface="Arial"/>
              </a:rPr>
              <a:t>Um Gestor de Projecto para um parceiro sub-beneficiário está sediado em Nairobi e fornece supervisão do projecto de actividades técnicas centradas na melhoria da cobertura de testes de VIH baseados na comunidade entre populações-chave em todo o Condado de Nairobi, no Quénia, ao mesmo tempo que gere os planos de trabalho e os marcos do projecto. Este gestor de projetos do sexo masculino trabalhou a tempo inteiro durante todo o ano, com uma despesa salarial de 30.000 dólares e despesas adicionais de 4.500 dólares.</a:t>
            </a:r>
            <a:endParaRPr sz="13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g27f0e5f7628_0_8"/>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endParaRPr/>
          </a:p>
        </p:txBody>
      </p:sp>
      <p:sp>
        <p:nvSpPr>
          <p:cNvPr id="1047" name="Google Shape;1047;g27f0e5f7628_0_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91</a:t>
            </a:fld>
            <a:endParaRPr/>
          </a:p>
        </p:txBody>
      </p:sp>
      <p:sp>
        <p:nvSpPr>
          <p:cNvPr id="1048" name="Google Shape;1048;g27f0e5f7628_0_8"/>
          <p:cNvSpPr txBox="1"/>
          <p:nvPr/>
        </p:nvSpPr>
        <p:spPr>
          <a:xfrm>
            <a:off x="353750" y="838425"/>
            <a:ext cx="3622500" cy="84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E: </a:t>
            </a:r>
            <a:r>
              <a:rPr lang="en" sz="1400" b="0" i="0" u="none" strike="noStrike" cap="none" dirty="0">
                <a:solidFill>
                  <a:srgbClr val="3C4043"/>
                </a:solidFill>
                <a:highlight>
                  <a:schemeClr val="lt1"/>
                </a:highlight>
                <a:latin typeface="Arial"/>
                <a:ea typeface="Arial"/>
                <a:cs typeface="Arial"/>
                <a:sym typeface="Arial"/>
              </a:rPr>
              <a:t>Gestor de programas fornecendo coordenação de projectos e apoio à gestão de projectos</a:t>
            </a:r>
            <a:endParaRPr sz="1400" b="0" i="0" u="none" strike="noStrike" cap="none" dirty="0">
              <a:solidFill>
                <a:srgbClr val="3C4043"/>
              </a:solidFill>
              <a:highlight>
                <a:schemeClr val="lt1"/>
              </a:highlight>
              <a:latin typeface="Arial"/>
              <a:ea typeface="Arial"/>
              <a:cs typeface="Arial"/>
              <a:sym typeface="Arial"/>
            </a:endParaRPr>
          </a:p>
        </p:txBody>
      </p:sp>
      <p:graphicFrame>
        <p:nvGraphicFramePr>
          <p:cNvPr id="1049" name="Google Shape;1049;g27f0e5f7628_0_8"/>
          <p:cNvGraphicFramePr/>
          <p:nvPr/>
        </p:nvGraphicFramePr>
        <p:xfrm>
          <a:off x="3917525" y="838425"/>
          <a:ext cx="4907875" cy="297156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320000">
                <a:tc>
                  <a:txBody>
                    <a:bodyPr/>
                    <a:lstStyle/>
                    <a:p>
                      <a:pPr marL="0" marR="0" lvl="0" indent="0" algn="l" rtl="0">
                        <a:lnSpc>
                          <a:spcPct val="100000"/>
                        </a:lnSpc>
                        <a:spcBef>
                          <a:spcPts val="0"/>
                        </a:spcBef>
                        <a:spcAft>
                          <a:spcPts val="0"/>
                        </a:spcAft>
                        <a:buClr>
                          <a:schemeClr val="dk1"/>
                        </a:buClr>
                        <a:buSzPts val="1100"/>
                        <a:buFont typeface="Arial"/>
                        <a:buNone/>
                      </a:pPr>
                      <a:r>
                        <a:rPr lang="en" sz="900" b="1" u="none" strike="noStrike" cap="none">
                          <a:solidFill>
                            <a:schemeClr val="dk1"/>
                          </a:solidFill>
                          <a:latin typeface="Arial"/>
                          <a:ea typeface="Arial"/>
                          <a:cs typeface="Arial"/>
                          <a:sym typeface="Arial"/>
                        </a:rPr>
                        <a:t>Cabeçalho da coluna HRH_Inventory</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Resposta</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a:t>Onde se baseia esta posição?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a:t>Nível Subnacional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Nível SNU a reportar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 sz="900" u="none" strike="noStrike" cap="none">
                          <a:solidFill>
                            <a:schemeClr val="dk1"/>
                          </a:solidFill>
                        </a:rPr>
                        <a:t>PSNU</a:t>
                      </a:r>
                      <a:endParaRPr sz="14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Beneficiário principal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r>
                        <a:rPr lang="en" sz="900" u="none" strike="noStrike" cap="none">
                          <a:solidFill>
                            <a:schemeClr val="dk1"/>
                          </a:solidFill>
                        </a:rPr>
                        <a:t>Populações-chave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No ano passado prestou apoio a</a:t>
                      </a:r>
                      <a:r>
                        <a:rPr lang="en" sz="900" u="none" strike="noStrike" cap="none"/>
                        <a:t>outras emergências de saúde pública?</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Soma das despesas anuais do PEPFAR, excluindo as despesas adicionais e não monetárias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a:t>
                      </a:r>
                      <a:r>
                        <a:rPr lang="en" sz="900" u="none" strike="noStrike" cap="none"/>
                        <a:t>30.000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Adicionais Anuais do PEPFAR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a:t>
                      </a:r>
                      <a:r>
                        <a:rPr lang="en" sz="900" u="none" strike="noStrike" cap="none"/>
                        <a:t>4.500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não monetárias anuais do PEPFAR, excluindo Fringe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050" name="Google Shape;1050;g27f0e5f7628_0_8"/>
          <p:cNvSpPr txBox="1"/>
          <p:nvPr/>
        </p:nvSpPr>
        <p:spPr>
          <a:xfrm>
            <a:off x="353750" y="1629385"/>
            <a:ext cx="3396300" cy="371329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 sz="1300" b="0" i="0" u="none" strike="noStrike" cap="none" dirty="0">
                <a:solidFill>
                  <a:schemeClr val="dk1"/>
                </a:solidFill>
                <a:latin typeface="Arial"/>
                <a:ea typeface="Arial"/>
                <a:cs typeface="Arial"/>
                <a:sym typeface="Arial"/>
              </a:rPr>
              <a:t>Um Gestor de Projecto para um parceiro sub-beneficiário está sediado em Nairobi e fornece supervisão do projecto de actividades técnicas centradas na melhoria da cobertura de testes de VIH baseados na comunidade entre populações-chave em todo o Condado de Nairobi, no Quénia, ao mesmo tempo que gere os planos de trabalho e os marcos do projecto. Este gestor de projetos do sexo masculino trabalhou a tempo inteiro durante todo o ano, com uma despesa salarial de 30.000 dólares e despesas adicionais de 4.500 dólares.</a:t>
            </a:r>
            <a:endParaRPr sz="1300" b="0" i="0" u="none" strike="noStrike" cap="none" dirty="0">
              <a:solidFill>
                <a:schemeClr val="dk1"/>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Shape 1054"/>
        <p:cNvGrpSpPr/>
        <p:nvPr/>
      </p:nvGrpSpPr>
      <p:grpSpPr>
        <a:xfrm>
          <a:off x="0" y="0"/>
          <a:ext cx="0" cy="0"/>
          <a:chOff x="0" y="0"/>
          <a:chExt cx="0" cy="0"/>
        </a:xfrm>
      </p:grpSpPr>
      <p:sp>
        <p:nvSpPr>
          <p:cNvPr id="1055" name="Google Shape;1055;p75"/>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r>
              <a:rPr lang="en" b="0">
                <a:latin typeface="Arial"/>
                <a:ea typeface="Arial"/>
                <a:cs typeface="Arial"/>
                <a:sym typeface="Arial"/>
              </a:rPr>
              <a:t> </a:t>
            </a:r>
            <a:endParaRPr b="0">
              <a:latin typeface="Arial"/>
              <a:ea typeface="Arial"/>
              <a:cs typeface="Arial"/>
              <a:sym typeface="Arial"/>
            </a:endParaRPr>
          </a:p>
        </p:txBody>
      </p:sp>
      <p:sp>
        <p:nvSpPr>
          <p:cNvPr id="1056" name="Google Shape;1056;p75"/>
          <p:cNvSpPr txBox="1"/>
          <p:nvPr/>
        </p:nvSpPr>
        <p:spPr>
          <a:xfrm>
            <a:off x="353750" y="838425"/>
            <a:ext cx="3622500" cy="84635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F:</a:t>
            </a:r>
            <a:r>
              <a:rPr lang="en" sz="1500" dirty="0">
                <a:solidFill>
                  <a:srgbClr val="3C4043"/>
                </a:solidFill>
                <a:highlight>
                  <a:schemeClr val="lt1"/>
                </a:highlight>
              </a:rPr>
              <a:t> </a:t>
            </a:r>
            <a:r>
              <a:rPr lang="pt-BR" sz="1500" dirty="0">
                <a:solidFill>
                  <a:srgbClr val="3C4043"/>
                </a:solidFill>
                <a:highlight>
                  <a:schemeClr val="lt1"/>
                </a:highlight>
              </a:rPr>
              <a:t>V</a:t>
            </a:r>
            <a:r>
              <a:rPr lang="en" sz="1500" b="0" i="0" u="none" strike="noStrike" cap="none" dirty="0">
                <a:solidFill>
                  <a:srgbClr val="3C4043"/>
                </a:solidFill>
                <a:highlight>
                  <a:schemeClr val="lt1"/>
                </a:highlight>
                <a:latin typeface="Arial"/>
                <a:ea typeface="Arial"/>
                <a:cs typeface="Arial"/>
                <a:sym typeface="Arial"/>
              </a:rPr>
              <a:t>oluntário de tempo parcial </a:t>
            </a:r>
            <a:r>
              <a:rPr lang="en" sz="1400" b="0" i="0" u="none" strike="noStrike" cap="none" dirty="0">
                <a:solidFill>
                  <a:srgbClr val="3C4043"/>
                </a:solidFill>
                <a:highlight>
                  <a:schemeClr val="lt1"/>
                </a:highlight>
                <a:latin typeface="Arial"/>
                <a:ea typeface="Arial"/>
                <a:cs typeface="Arial"/>
                <a:sym typeface="Arial"/>
              </a:rPr>
              <a:t>voluntário que recebeu remuneração não monetária</a:t>
            </a:r>
            <a:endParaRPr sz="1400" b="0" i="0" u="none" strike="noStrike" cap="none" dirty="0">
              <a:solidFill>
                <a:srgbClr val="3C4043"/>
              </a:solidFill>
              <a:highlight>
                <a:schemeClr val="lt1"/>
              </a:highlight>
              <a:latin typeface="Arial"/>
              <a:ea typeface="Arial"/>
              <a:cs typeface="Arial"/>
              <a:sym typeface="Arial"/>
            </a:endParaRPr>
          </a:p>
        </p:txBody>
      </p:sp>
      <p:graphicFrame>
        <p:nvGraphicFramePr>
          <p:cNvPr id="1057" name="Google Shape;1057;p75"/>
          <p:cNvGraphicFramePr/>
          <p:nvPr>
            <p:extLst>
              <p:ext uri="{D42A27DB-BD31-4B8C-83A1-F6EECF244321}">
                <p14:modId xmlns:p14="http://schemas.microsoft.com/office/powerpoint/2010/main" val="1451797517"/>
              </p:ext>
            </p:extLst>
          </p:nvPr>
        </p:nvGraphicFramePr>
        <p:xfrm>
          <a:off x="3757600" y="97850"/>
          <a:ext cx="5291500" cy="4815390"/>
        </p:xfrm>
        <a:graphic>
          <a:graphicData uri="http://schemas.openxmlformats.org/drawingml/2006/table">
            <a:tbl>
              <a:tblPr>
                <a:noFill/>
                <a:tableStyleId>{5A7E7CD6-C929-4EC5-A59C-177CB4DFDF39}</a:tableStyleId>
              </a:tblPr>
              <a:tblGrid>
                <a:gridCol w="3186200">
                  <a:extLst>
                    <a:ext uri="{9D8B030D-6E8A-4147-A177-3AD203B41FA5}">
                      <a16:colId xmlns:a16="http://schemas.microsoft.com/office/drawing/2014/main" val="20000"/>
                    </a:ext>
                  </a:extLst>
                </a:gridCol>
                <a:gridCol w="2105300">
                  <a:extLst>
                    <a:ext uri="{9D8B030D-6E8A-4147-A177-3AD203B41FA5}">
                      <a16:colId xmlns:a16="http://schemas.microsoft.com/office/drawing/2014/main" val="20001"/>
                    </a:ext>
                  </a:extLst>
                </a:gridCol>
              </a:tblGrid>
              <a:tr h="228000">
                <a:tc>
                  <a:txBody>
                    <a:bodyPr/>
                    <a:lstStyle/>
                    <a:p>
                      <a:pPr marL="0" marR="0" lvl="0" indent="0" algn="l" rtl="0">
                        <a:lnSpc>
                          <a:spcPct val="100000"/>
                        </a:lnSpc>
                        <a:spcBef>
                          <a:spcPts val="0"/>
                        </a:spcBef>
                        <a:spcAft>
                          <a:spcPts val="0"/>
                        </a:spcAft>
                        <a:buClr>
                          <a:schemeClr val="dk1"/>
                        </a:buClr>
                        <a:buSzPts val="1100"/>
                        <a:buFont typeface="Arial"/>
                        <a:buNone/>
                      </a:pPr>
                      <a:r>
                        <a:rPr lang="en" sz="800" b="1" u="none" strike="noStrike" cap="none">
                          <a:solidFill>
                            <a:schemeClr val="dk1"/>
                          </a:solidFill>
                          <a:latin typeface="Arial"/>
                          <a:ea typeface="Arial"/>
                          <a:cs typeface="Arial"/>
                          <a:sym typeface="Arial"/>
                        </a:rPr>
                        <a:t>Cabeçalho da coluna HRH_Inventory</a:t>
                      </a:r>
                      <a:endParaRPr sz="800" b="1"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800" b="1" u="none" strike="noStrike" cap="none">
                          <a:latin typeface="Arial"/>
                          <a:ea typeface="Arial"/>
                          <a:cs typeface="Arial"/>
                          <a:sym typeface="Arial"/>
                        </a:rPr>
                        <a:t>Resposta</a:t>
                      </a:r>
                      <a:endParaRPr sz="800" b="1"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dirty="0">
                          <a:latin typeface="Arial"/>
                          <a:ea typeface="Arial"/>
                          <a:cs typeface="Arial"/>
                          <a:sym typeface="Arial"/>
                        </a:rPr>
                        <a:t>Empregado através de Prime ou Sub-IP</a:t>
                      </a:r>
                      <a:endParaRPr sz="800"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Primeiro</a:t>
                      </a:r>
                      <a:endParaRPr sz="8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1"/>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Se for sub, selecione o nome IP</a:t>
                      </a:r>
                      <a:endParaRPr sz="8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endParaRPr sz="8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2"/>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Género</a:t>
                      </a:r>
                      <a:endParaRPr sz="800"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dirty="0">
                          <a:latin typeface="Arial"/>
                          <a:ea typeface="Arial"/>
                          <a:cs typeface="Arial"/>
                          <a:sym typeface="Arial"/>
                        </a:rPr>
                        <a:t>Feminino</a:t>
                      </a:r>
                      <a:endParaRPr sz="800" u="none" strike="noStrike" cap="none" dirty="0">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Entregar os serviços DIRETAMENTE aos beneficiários</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Prestação de serviço</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Título de emprego</a:t>
                      </a:r>
                      <a:endParaRPr sz="8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Auxiliar: Agente Comunitário de Saúde</a:t>
                      </a:r>
                      <a:endParaRPr sz="8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6300">
                <a:tc>
                  <a:txBody>
                    <a:bodyPr/>
                    <a:lstStyle/>
                    <a:p>
                      <a:pPr marL="0" marR="0" lvl="0" indent="0" algn="l" rtl="0">
                        <a:lnSpc>
                          <a:spcPct val="100000"/>
                        </a:lnSpc>
                        <a:spcBef>
                          <a:spcPts val="0"/>
                        </a:spcBef>
                        <a:spcAft>
                          <a:spcPts val="0"/>
                        </a:spcAft>
                        <a:buNone/>
                      </a:pPr>
                      <a:r>
                        <a:rPr lang="en" sz="800"/>
                        <a:t>Suporta principalmente a programação DREAMS?</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800"/>
                        <a:t>Sim</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Área Primária do Programa</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900"/>
                        <a:buFont typeface="Arial"/>
                        <a:buNone/>
                      </a:pPr>
                      <a:r>
                        <a:rPr lang="en" sz="800">
                          <a:solidFill>
                            <a:schemeClr val="dk1"/>
                          </a:solidFill>
                        </a:rPr>
                        <a:t>Nível do site: PREV: Com. mobilização, mudança de comportamentos e normas</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800"/>
                        <a:t>Presta Assistência Técnica?</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t>Não</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Modo de Contratação</a:t>
                      </a:r>
                      <a:endParaRPr sz="8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Apenas não monetário</a:t>
                      </a:r>
                      <a:endParaRPr sz="8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800"/>
                        <a:t>Funcionários do governo ou destacados para o Ministério da Saúde</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Não</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Meses de trabalho no ano passado</a:t>
                      </a:r>
                      <a:endParaRPr sz="8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4</a:t>
                      </a:r>
                      <a:endParaRPr sz="8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1"/>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FTE médio por mês</a:t>
                      </a:r>
                      <a:endParaRPr sz="8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0,5</a:t>
                      </a:r>
                      <a:endParaRPr sz="8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2"/>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Apoiar principalmente o trabalho na comunidade</a:t>
                      </a:r>
                      <a:endParaRPr sz="8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Sim</a:t>
                      </a:r>
                      <a:endParaRPr sz="8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3"/>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Trabalhar ou prestar apoio a vários locais (equipa itinerante)</a:t>
                      </a:r>
                      <a:endParaRPr sz="8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dirty="0">
                          <a:latin typeface="Arial"/>
                          <a:ea typeface="Arial"/>
                          <a:cs typeface="Arial"/>
                          <a:sym typeface="Arial"/>
                        </a:rPr>
                        <a:t>Não</a:t>
                      </a:r>
                      <a:endParaRPr sz="8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4"/>
                  </a:ext>
                </a:extLst>
              </a:tr>
            </a:tbl>
          </a:graphicData>
        </a:graphic>
      </p:graphicFrame>
      <p:sp>
        <p:nvSpPr>
          <p:cNvPr id="1058" name="Google Shape;1058;p7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92</a:t>
            </a:fld>
            <a:endParaRPr/>
          </a:p>
        </p:txBody>
      </p:sp>
      <p:sp>
        <p:nvSpPr>
          <p:cNvPr id="1059" name="Google Shape;1059;p75"/>
          <p:cNvSpPr txBox="1"/>
          <p:nvPr/>
        </p:nvSpPr>
        <p:spPr>
          <a:xfrm>
            <a:off x="413700" y="1446300"/>
            <a:ext cx="3396300" cy="304080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 sz="1200" b="0" i="0" u="none" strike="noStrike" cap="none" dirty="0">
                <a:solidFill>
                  <a:schemeClr val="dk1"/>
                </a:solidFill>
                <a:latin typeface="Arial"/>
                <a:ea typeface="Arial"/>
                <a:cs typeface="Arial"/>
                <a:sym typeface="Arial"/>
              </a:rPr>
              <a:t>Uma agente de saúde comunitária é recrutada através de um parceiro principal para educar e mobilizar os membros da comunidade local (mulheres jovens e adolescentes) </a:t>
            </a:r>
            <a:r>
              <a:rPr lang="en" sz="1200" dirty="0">
                <a:solidFill>
                  <a:schemeClr val="dk1"/>
                </a:solidFill>
              </a:rPr>
              <a:t>para</a:t>
            </a:r>
            <a:r>
              <a:rPr lang="en" sz="1200" b="0" i="0" u="none" strike="noStrike" cap="none" dirty="0">
                <a:solidFill>
                  <a:schemeClr val="dk1"/>
                </a:solidFill>
                <a:latin typeface="Arial"/>
                <a:ea typeface="Arial"/>
                <a:cs typeface="Arial"/>
                <a:sym typeface="Arial"/>
              </a:rPr>
              <a:t>Serviços de testagem e aconselhamento sobre o VIH. É uma trabalhadora voluntária que não recebe qualquer compensação monetária, mas recebe cartões telefónicos e outros bens domésticos avaliados em 500 dólares pela sua participação no programa. Trabalhava apenas quatro meses durante o ano, cerca de duas semanas por mês.</a:t>
            </a:r>
            <a:endParaRPr sz="12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Shape 1063"/>
        <p:cNvGrpSpPr/>
        <p:nvPr/>
      </p:nvGrpSpPr>
      <p:grpSpPr>
        <a:xfrm>
          <a:off x="0" y="0"/>
          <a:ext cx="0" cy="0"/>
          <a:chOff x="0" y="0"/>
          <a:chExt cx="0" cy="0"/>
        </a:xfrm>
      </p:grpSpPr>
      <p:sp>
        <p:nvSpPr>
          <p:cNvPr id="1064" name="Google Shape;1064;p76"/>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endParaRPr/>
          </a:p>
        </p:txBody>
      </p:sp>
      <p:graphicFrame>
        <p:nvGraphicFramePr>
          <p:cNvPr id="1065" name="Google Shape;1065;p76"/>
          <p:cNvGraphicFramePr/>
          <p:nvPr/>
        </p:nvGraphicFramePr>
        <p:xfrm>
          <a:off x="3917525" y="838425"/>
          <a:ext cx="4907875" cy="324588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320000">
                <a:tc>
                  <a:txBody>
                    <a:bodyPr/>
                    <a:lstStyle/>
                    <a:p>
                      <a:pPr marL="0" marR="0" lvl="0" indent="0" algn="l" rtl="0">
                        <a:lnSpc>
                          <a:spcPct val="100000"/>
                        </a:lnSpc>
                        <a:spcBef>
                          <a:spcPts val="0"/>
                        </a:spcBef>
                        <a:spcAft>
                          <a:spcPts val="0"/>
                        </a:spcAft>
                        <a:buClr>
                          <a:schemeClr val="dk1"/>
                        </a:buClr>
                        <a:buSzPts val="1100"/>
                        <a:buFont typeface="Arial"/>
                        <a:buNone/>
                      </a:pPr>
                      <a:r>
                        <a:rPr lang="en" sz="900" b="1" u="none" strike="noStrike" cap="none">
                          <a:solidFill>
                            <a:schemeClr val="dk1"/>
                          </a:solidFill>
                          <a:latin typeface="Arial"/>
                          <a:ea typeface="Arial"/>
                          <a:cs typeface="Arial"/>
                          <a:sym typeface="Arial"/>
                        </a:rPr>
                        <a:t>Cabeçalho da coluna HRH_Inventory</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Resposta</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a:t>Onde se baseia esta posição?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a:t>Nível Subnacional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Nível SNU a reportar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Todos os SNU até ao nível 'Comunidade'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Beneficiário principal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900"/>
                        <a:buFont typeface="Arial"/>
                        <a:buNone/>
                      </a:pPr>
                      <a:r>
                        <a:rPr lang="en" sz="900">
                          <a:solidFill>
                            <a:schemeClr val="dk1"/>
                          </a:solidFill>
                        </a:rPr>
                        <a:t>Raparigas Adolescentes e Mulheres Jovens (AGYW)</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No ano passado prestou apoio a</a:t>
                      </a:r>
                      <a:r>
                        <a:rPr lang="en" sz="900" u="none" strike="noStrike" cap="none"/>
                        <a:t>outras emergências de saúde pública</a:t>
                      </a:r>
                      <a:r>
                        <a:rPr lang="en" sz="900" u="none" strike="noStrike" cap="none">
                          <a:latin typeface="Arial"/>
                          <a:ea typeface="Arial"/>
                          <a:cs typeface="Arial"/>
                          <a:sym typeface="Arial"/>
                        </a:rPr>
                        <a:t>?</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Soma das despesas anuais do PEPFAR, excluindo as despesas adicionais e não monetárias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Adicionais Anuais do PEPFAR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não monetárias anuais do PEPFAR, excluindo Fringe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US$ 500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066" name="Google Shape;1066;p7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93</a:t>
            </a:fld>
            <a:endParaRPr/>
          </a:p>
        </p:txBody>
      </p:sp>
      <p:sp>
        <p:nvSpPr>
          <p:cNvPr id="1067" name="Google Shape;1067;p76"/>
          <p:cNvSpPr txBox="1"/>
          <p:nvPr/>
        </p:nvSpPr>
        <p:spPr>
          <a:xfrm>
            <a:off x="353750" y="838425"/>
            <a:ext cx="3622500" cy="84635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F: </a:t>
            </a:r>
            <a:r>
              <a:rPr lang="pt-BR" sz="1500" dirty="0">
                <a:solidFill>
                  <a:srgbClr val="3C4043"/>
                </a:solidFill>
                <a:highlight>
                  <a:schemeClr val="lt1"/>
                </a:highlight>
              </a:rPr>
              <a:t>V</a:t>
            </a:r>
            <a:r>
              <a:rPr lang="en" sz="1500" b="0" i="0" u="none" strike="noStrike" cap="none" dirty="0">
                <a:solidFill>
                  <a:srgbClr val="3C4043"/>
                </a:solidFill>
                <a:highlight>
                  <a:schemeClr val="lt1"/>
                </a:highlight>
                <a:latin typeface="Arial"/>
                <a:ea typeface="Arial"/>
                <a:cs typeface="Arial"/>
                <a:sym typeface="Arial"/>
              </a:rPr>
              <a:t>oluntário de tempo parcial </a:t>
            </a:r>
            <a:r>
              <a:rPr lang="en" sz="1400" b="0" i="0" u="none" strike="noStrike" cap="none" dirty="0">
                <a:solidFill>
                  <a:srgbClr val="3C4043"/>
                </a:solidFill>
                <a:highlight>
                  <a:schemeClr val="lt1"/>
                </a:highlight>
                <a:latin typeface="Arial"/>
                <a:ea typeface="Arial"/>
                <a:cs typeface="Arial"/>
                <a:sym typeface="Arial"/>
              </a:rPr>
              <a:t>voluntário que recebeu remuneração não monetária</a:t>
            </a:r>
            <a:endParaRPr sz="1400" b="0" i="0" u="none" strike="noStrike" cap="none" dirty="0">
              <a:solidFill>
                <a:srgbClr val="3C4043"/>
              </a:solidFill>
              <a:highlight>
                <a:schemeClr val="lt1"/>
              </a:highlight>
              <a:latin typeface="Arial"/>
              <a:ea typeface="Arial"/>
              <a:cs typeface="Arial"/>
              <a:sym typeface="Arial"/>
            </a:endParaRPr>
          </a:p>
        </p:txBody>
      </p:sp>
      <p:sp>
        <p:nvSpPr>
          <p:cNvPr id="1068" name="Google Shape;1068;p76"/>
          <p:cNvSpPr txBox="1"/>
          <p:nvPr/>
        </p:nvSpPr>
        <p:spPr>
          <a:xfrm>
            <a:off x="413700" y="1446300"/>
            <a:ext cx="3396300" cy="304080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 sz="1200" b="0" i="0" u="none" strike="noStrike" cap="none" dirty="0">
                <a:solidFill>
                  <a:schemeClr val="dk1"/>
                </a:solidFill>
                <a:latin typeface="Arial"/>
                <a:ea typeface="Arial"/>
                <a:cs typeface="Arial"/>
                <a:sym typeface="Arial"/>
              </a:rPr>
              <a:t>Uma agente de saúde comunitária é recrutada através de um parceiro principal para educar e mobilizar os membros da comunidade local (mulheres jovens e adolescentes) </a:t>
            </a:r>
            <a:r>
              <a:rPr lang="en" sz="1200" dirty="0">
                <a:solidFill>
                  <a:schemeClr val="dk1"/>
                </a:solidFill>
              </a:rPr>
              <a:t>para </a:t>
            </a:r>
            <a:r>
              <a:rPr lang="en" sz="1200" b="0" i="0" u="none" strike="noStrike" cap="none" dirty="0">
                <a:solidFill>
                  <a:schemeClr val="dk1"/>
                </a:solidFill>
                <a:latin typeface="Arial"/>
                <a:ea typeface="Arial"/>
                <a:cs typeface="Arial"/>
                <a:sym typeface="Arial"/>
              </a:rPr>
              <a:t>Serviços de testagem e aconselhamento sobre o VIH. É uma trabalhadora voluntária que não recebe qualquer compensação monetária, mas recebe cartões telefónicos e outros bens domésticos avaliados em 500 dólares pela sua participação no programa. Trabalhava apenas quatro meses durante o ano, cerca de duas semanas por mês.</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g280997047f3_0_0"/>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endParaRPr/>
          </a:p>
        </p:txBody>
      </p:sp>
      <p:sp>
        <p:nvSpPr>
          <p:cNvPr id="1074" name="Google Shape;1074;g280997047f3_0_0"/>
          <p:cNvSpPr txBox="1"/>
          <p:nvPr/>
        </p:nvSpPr>
        <p:spPr>
          <a:xfrm>
            <a:off x="353750" y="838425"/>
            <a:ext cx="36225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G:</a:t>
            </a:r>
            <a:r>
              <a:rPr lang="en" sz="1500" b="0" i="0" u="none" strike="noStrike" cap="none" dirty="0">
                <a:solidFill>
                  <a:srgbClr val="3C4043"/>
                </a:solidFill>
                <a:highlight>
                  <a:schemeClr val="lt1"/>
                </a:highlight>
                <a:latin typeface="Arial"/>
                <a:ea typeface="Arial"/>
                <a:cs typeface="Arial"/>
                <a:sym typeface="Arial"/>
              </a:rPr>
              <a:t>Gestor Financeiro fornecendo apoio administrativo financeiro ao contrato/projecto</a:t>
            </a:r>
            <a:endParaRPr sz="1400" b="0" i="0" u="none" strike="noStrike" cap="none" dirty="0">
              <a:solidFill>
                <a:srgbClr val="3C4043"/>
              </a:solidFill>
              <a:highlight>
                <a:schemeClr val="lt1"/>
              </a:highlight>
              <a:latin typeface="Arial"/>
              <a:ea typeface="Arial"/>
              <a:cs typeface="Arial"/>
              <a:sym typeface="Arial"/>
            </a:endParaRPr>
          </a:p>
        </p:txBody>
      </p:sp>
      <p:graphicFrame>
        <p:nvGraphicFramePr>
          <p:cNvPr id="1075" name="Google Shape;1075;g280997047f3_0_0"/>
          <p:cNvGraphicFramePr/>
          <p:nvPr>
            <p:extLst>
              <p:ext uri="{D42A27DB-BD31-4B8C-83A1-F6EECF244321}">
                <p14:modId xmlns:p14="http://schemas.microsoft.com/office/powerpoint/2010/main" val="1721496601"/>
              </p:ext>
            </p:extLst>
          </p:nvPr>
        </p:nvGraphicFramePr>
        <p:xfrm>
          <a:off x="3976250" y="90250"/>
          <a:ext cx="4866825" cy="4977864"/>
        </p:xfrm>
        <a:graphic>
          <a:graphicData uri="http://schemas.openxmlformats.org/drawingml/2006/table">
            <a:tbl>
              <a:tblPr>
                <a:noFill/>
                <a:tableStyleId>{5A7E7CD6-C929-4EC5-A59C-177CB4DFDF39}</a:tableStyleId>
              </a:tblPr>
              <a:tblGrid>
                <a:gridCol w="3024900">
                  <a:extLst>
                    <a:ext uri="{9D8B030D-6E8A-4147-A177-3AD203B41FA5}">
                      <a16:colId xmlns:a16="http://schemas.microsoft.com/office/drawing/2014/main" val="20000"/>
                    </a:ext>
                  </a:extLst>
                </a:gridCol>
                <a:gridCol w="1841925">
                  <a:extLst>
                    <a:ext uri="{9D8B030D-6E8A-4147-A177-3AD203B41FA5}">
                      <a16:colId xmlns:a16="http://schemas.microsoft.com/office/drawing/2014/main" val="20001"/>
                    </a:ext>
                  </a:extLst>
                </a:gridCol>
              </a:tblGrid>
              <a:tr h="305656">
                <a:tc>
                  <a:txBody>
                    <a:bodyPr/>
                    <a:lstStyle/>
                    <a:p>
                      <a:pPr marL="0" marR="0" lvl="0" indent="0" algn="l" rtl="0">
                        <a:lnSpc>
                          <a:spcPct val="100000"/>
                        </a:lnSpc>
                        <a:spcBef>
                          <a:spcPts val="0"/>
                        </a:spcBef>
                        <a:spcAft>
                          <a:spcPts val="0"/>
                        </a:spcAft>
                        <a:buClr>
                          <a:schemeClr val="dk1"/>
                        </a:buClr>
                        <a:buSzPts val="1100"/>
                        <a:buFont typeface="Arial"/>
                        <a:buNone/>
                      </a:pPr>
                      <a:r>
                        <a:rPr lang="en" sz="800" b="1" u="none" strike="noStrike" cap="none">
                          <a:solidFill>
                            <a:schemeClr val="dk1"/>
                          </a:solidFill>
                          <a:latin typeface="Arial"/>
                          <a:ea typeface="Arial"/>
                          <a:cs typeface="Arial"/>
                          <a:sym typeface="Arial"/>
                        </a:rPr>
                        <a:t>Cabeçalho da coluna HRH_Inventory</a:t>
                      </a:r>
                      <a:endParaRPr sz="800" b="1"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800" b="1" u="none" strike="noStrike" cap="none">
                          <a:latin typeface="Arial"/>
                          <a:ea typeface="Arial"/>
                          <a:cs typeface="Arial"/>
                          <a:sym typeface="Arial"/>
                        </a:rPr>
                        <a:t>Resposta</a:t>
                      </a:r>
                      <a:endParaRPr sz="800" b="1"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305656">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Empregado através de Prime ou Sub-IP</a:t>
                      </a:r>
                      <a:endParaRPr sz="8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Primeiro</a:t>
                      </a:r>
                      <a:endParaRPr sz="8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1"/>
                  </a:ext>
                </a:extLst>
              </a:tr>
              <a:tr h="305656">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Se for sub, selecione o nome IP</a:t>
                      </a:r>
                      <a:endParaRPr sz="8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endParaRPr sz="8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2"/>
                  </a:ext>
                </a:extLst>
              </a:tr>
              <a:tr h="305656">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Género</a:t>
                      </a:r>
                      <a:endParaRPr sz="800"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dirty="0"/>
                        <a:t>Masculino</a:t>
                      </a:r>
                      <a:endParaRPr sz="800" u="none" strike="noStrike" cap="none" dirty="0">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05656">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Entregar os serviços DIRETAMENTE aos beneficiários</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Entrega sem serviço</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36664">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Título de emprego</a:t>
                      </a:r>
                      <a:endParaRPr sz="8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t>Gestão de planeamento de IP: Equipa financeira</a:t>
                      </a:r>
                      <a:endParaRPr sz="8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05656">
                <a:tc>
                  <a:txBody>
                    <a:bodyPr/>
                    <a:lstStyle/>
                    <a:p>
                      <a:pPr marL="0" marR="0" lvl="0" indent="0" algn="l" rtl="0">
                        <a:lnSpc>
                          <a:spcPct val="100000"/>
                        </a:lnSpc>
                        <a:spcBef>
                          <a:spcPts val="0"/>
                        </a:spcBef>
                        <a:spcAft>
                          <a:spcPts val="0"/>
                        </a:spcAft>
                        <a:buNone/>
                      </a:pPr>
                      <a:r>
                        <a:rPr lang="en" sz="800"/>
                        <a:t>Suporta principalmente a programação DREAMS?</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800"/>
                        <a:t>Sim</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05656">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Área Primária do Programa</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900"/>
                        <a:buFont typeface="Arial"/>
                        <a:buNone/>
                      </a:pPr>
                      <a:r>
                        <a:rPr lang="en" sz="800">
                          <a:solidFill>
                            <a:schemeClr val="dk1"/>
                          </a:solidFill>
                        </a:rPr>
                        <a:t>Gestão de programas IP</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05656">
                <a:tc>
                  <a:txBody>
                    <a:bodyPr/>
                    <a:lstStyle/>
                    <a:p>
                      <a:pPr marL="0" marR="0" lvl="0" indent="0" algn="l" rtl="0">
                        <a:lnSpc>
                          <a:spcPct val="100000"/>
                        </a:lnSpc>
                        <a:spcBef>
                          <a:spcPts val="0"/>
                        </a:spcBef>
                        <a:spcAft>
                          <a:spcPts val="0"/>
                        </a:spcAft>
                        <a:buClr>
                          <a:srgbClr val="000000"/>
                        </a:buClr>
                        <a:buSzPts val="900"/>
                        <a:buFont typeface="Arial"/>
                        <a:buNone/>
                      </a:pPr>
                      <a:r>
                        <a:rPr lang="en" sz="800"/>
                        <a:t>Presta Assistência Técnica?</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t>Não</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05656">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Modo de Contratação</a:t>
                      </a:r>
                      <a:endParaRPr sz="8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t>Salário</a:t>
                      </a:r>
                      <a:endParaRPr sz="8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436664">
                <a:tc>
                  <a:txBody>
                    <a:bodyPr/>
                    <a:lstStyle/>
                    <a:p>
                      <a:pPr marL="0" marR="0" lvl="0" indent="0" algn="l" rtl="0">
                        <a:lnSpc>
                          <a:spcPct val="100000"/>
                        </a:lnSpc>
                        <a:spcBef>
                          <a:spcPts val="0"/>
                        </a:spcBef>
                        <a:spcAft>
                          <a:spcPts val="0"/>
                        </a:spcAft>
                        <a:buClr>
                          <a:srgbClr val="000000"/>
                        </a:buClr>
                        <a:buSzPts val="900"/>
                        <a:buFont typeface="Arial"/>
                        <a:buNone/>
                      </a:pPr>
                      <a:r>
                        <a:rPr lang="en" sz="800"/>
                        <a:t>Funcionários do governo ou destacados para o Ministério da Saúde</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Não</a:t>
                      </a:r>
                      <a:endParaRPr sz="8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305656">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Meses de trabalho no ano passado</a:t>
                      </a:r>
                      <a:endParaRPr sz="8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t>12</a:t>
                      </a:r>
                      <a:endParaRPr sz="8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1"/>
                  </a:ext>
                </a:extLst>
              </a:tr>
              <a:tr h="305656">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FTE médio por mês</a:t>
                      </a:r>
                      <a:endParaRPr sz="8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t>1,0</a:t>
                      </a:r>
                      <a:endParaRPr sz="8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2"/>
                  </a:ext>
                </a:extLst>
              </a:tr>
              <a:tr h="305656">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Apoiar principalmente o trabalho na comunidade</a:t>
                      </a:r>
                      <a:endParaRPr sz="8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t>Não</a:t>
                      </a:r>
                      <a:endParaRPr sz="8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3"/>
                  </a:ext>
                </a:extLst>
              </a:tr>
              <a:tr h="436664">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a:latin typeface="Arial"/>
                          <a:ea typeface="Arial"/>
                          <a:cs typeface="Arial"/>
                          <a:sym typeface="Arial"/>
                        </a:rPr>
                        <a:t>Trabalhar ou prestar apoio a vários locais (equipa itinerante)</a:t>
                      </a:r>
                      <a:endParaRPr sz="800" u="none" strike="noStrike" cap="none">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800" u="none" strike="noStrike" cap="none" dirty="0">
                          <a:latin typeface="Arial"/>
                          <a:ea typeface="Arial"/>
                          <a:cs typeface="Arial"/>
                          <a:sym typeface="Arial"/>
                        </a:rPr>
                        <a:t>Não</a:t>
                      </a:r>
                      <a:endParaRPr sz="8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4"/>
                  </a:ext>
                </a:extLst>
              </a:tr>
            </a:tbl>
          </a:graphicData>
        </a:graphic>
      </p:graphicFrame>
      <p:sp>
        <p:nvSpPr>
          <p:cNvPr id="1076" name="Google Shape;1076;g280997047f3_0_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94</a:t>
            </a:fld>
            <a:endParaRPr/>
          </a:p>
        </p:txBody>
      </p:sp>
      <p:sp>
        <p:nvSpPr>
          <p:cNvPr id="1077" name="Google Shape;1077;g280997047f3_0_0"/>
          <p:cNvSpPr txBox="1"/>
          <p:nvPr/>
        </p:nvSpPr>
        <p:spPr>
          <a:xfrm>
            <a:off x="413700" y="1763950"/>
            <a:ext cx="3396300" cy="304080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 sz="1200" b="0" i="0" u="none" strike="noStrike" cap="none" dirty="0">
                <a:solidFill>
                  <a:schemeClr val="dk1"/>
                </a:solidFill>
                <a:latin typeface="Arial"/>
                <a:ea typeface="Arial"/>
                <a:cs typeface="Arial"/>
                <a:sym typeface="Arial"/>
              </a:rPr>
              <a:t>Um gestor financeiro masculino a tempo integral para um parceiro principal que fornece administração financeira, aprovando reembolsos de despesas, processando pagamentos mensais de salários e </a:t>
            </a:r>
            <a:r>
              <a:rPr lang="en" sz="1200" dirty="0">
                <a:solidFill>
                  <a:schemeClr val="dk1"/>
                </a:solidFill>
              </a:rPr>
              <a:t>gestão de </a:t>
            </a:r>
            <a:r>
              <a:rPr lang="en" sz="1200" b="0" i="0" u="none" strike="noStrike" cap="none" dirty="0">
                <a:solidFill>
                  <a:schemeClr val="dk1"/>
                </a:solidFill>
                <a:latin typeface="Arial"/>
                <a:ea typeface="Arial"/>
                <a:cs typeface="Arial"/>
                <a:sym typeface="Arial"/>
              </a:rPr>
              <a:t>financeiro, </a:t>
            </a:r>
            <a:r>
              <a:rPr lang="en" sz="1200" b="0" i="0" u="none" strike="noStrike" cap="none" dirty="0">
                <a:solidFill>
                  <a:schemeClr val="dk1"/>
                </a:solidFill>
                <a:latin typeface="Aria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2"/>
                  </a:ext>
                </a:extLst>
              </a:rPr>
              <a:t>desenvolvimento de plano de trabalho </a:t>
            </a:r>
            <a:r>
              <a:rPr lang="en" sz="1200" b="0" i="0" u="none" strike="noStrike" cap="none" dirty="0">
                <a:solidFill>
                  <a:schemeClr val="dk1"/>
                </a:solidFill>
                <a:latin typeface="Arial"/>
                <a:ea typeface="Arial"/>
                <a:cs typeface="Arial"/>
                <a:sym typeface="Arial"/>
              </a:rPr>
              <a:t>para um programa que visa raparigas adolescentes e mulheres jovens. Este Gestor Financeiro está sediado principalmente fora da UO e trabalhou durante todo o ano com uma despesa salarial de 24.500 dólares e despesas adicionais de 4.000 dólares.</a:t>
            </a:r>
            <a:endParaRPr sz="12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g280997047f3_0_8"/>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endParaRPr/>
          </a:p>
        </p:txBody>
      </p:sp>
      <p:graphicFrame>
        <p:nvGraphicFramePr>
          <p:cNvPr id="1083" name="Google Shape;1083;g280997047f3_0_8"/>
          <p:cNvGraphicFramePr/>
          <p:nvPr/>
        </p:nvGraphicFramePr>
        <p:xfrm>
          <a:off x="3917525" y="838425"/>
          <a:ext cx="4907875" cy="310872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320000">
                <a:tc>
                  <a:txBody>
                    <a:bodyPr/>
                    <a:lstStyle/>
                    <a:p>
                      <a:pPr marL="0" marR="0" lvl="0" indent="0" algn="l" rtl="0">
                        <a:lnSpc>
                          <a:spcPct val="100000"/>
                        </a:lnSpc>
                        <a:spcBef>
                          <a:spcPts val="0"/>
                        </a:spcBef>
                        <a:spcAft>
                          <a:spcPts val="0"/>
                        </a:spcAft>
                        <a:buClr>
                          <a:schemeClr val="dk1"/>
                        </a:buClr>
                        <a:buSzPts val="1100"/>
                        <a:buFont typeface="Arial"/>
                        <a:buNone/>
                      </a:pPr>
                      <a:r>
                        <a:rPr lang="en" sz="900" b="1" u="none" strike="noStrike" cap="none">
                          <a:solidFill>
                            <a:schemeClr val="dk1"/>
                          </a:solidFill>
                          <a:latin typeface="Arial"/>
                          <a:ea typeface="Arial"/>
                          <a:cs typeface="Arial"/>
                          <a:sym typeface="Arial"/>
                        </a:rPr>
                        <a:t>Cabeçalho da coluna HRH_Inventory</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Resposta</a:t>
                      </a:r>
                      <a:endParaRPr sz="900" b="1" u="none" strike="noStrike" cap="none">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Posição baseada fora da UO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Sim</a:t>
                      </a:r>
                      <a:endParaRPr sz="900"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Nível SNU a reportar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t>Deixe em branco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Beneficiário principal</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900"/>
                        <a:buFont typeface="Arial"/>
                        <a:buNone/>
                      </a:pPr>
                      <a:r>
                        <a:rPr lang="en" sz="900">
                          <a:solidFill>
                            <a:schemeClr val="dk1"/>
                          </a:solidFill>
                        </a:rPr>
                        <a:t>Raparigas Adolescentes e Mulheres Jovens (AGYW)</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No ano passado prestou apoio a</a:t>
                      </a:r>
                      <a:r>
                        <a:rPr lang="en" sz="900" u="none" strike="noStrike" cap="none"/>
                        <a:t>outras emergências de saúde pública</a:t>
                      </a:r>
                      <a:r>
                        <a:rPr lang="en" sz="900" u="none" strike="noStrike" cap="none">
                          <a:latin typeface="Arial"/>
                          <a:ea typeface="Arial"/>
                          <a:cs typeface="Arial"/>
                          <a:sym typeface="Arial"/>
                        </a:rPr>
                        <a:t>?</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Não</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Soma das despesas anuais do PEPFAR, excluindo as despesas adicionais e não monetárias</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a:t>
                      </a:r>
                      <a:r>
                        <a:rPr lang="en" sz="900" u="none" strike="noStrike" cap="none"/>
                        <a:t>24.500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Adicionais Anuais do PEPFAR</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a:t>
                      </a:r>
                      <a:r>
                        <a:rPr lang="en" sz="900" u="none" strike="noStrike" cap="none"/>
                        <a:t>4.000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Despesas não monetárias anuais do PEPFAR, excluindo Fringe</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a:t>
                      </a:r>
                      <a:r>
                        <a:rPr lang="en" sz="900" u="none" strike="noStrike" cap="none"/>
                        <a:t>0</a:t>
                      </a:r>
                      <a:endParaRPr sz="900" u="none" strike="noStrike" cap="none">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084" name="Google Shape;1084;g280997047f3_0_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95</a:t>
            </a:fld>
            <a:endParaRPr/>
          </a:p>
        </p:txBody>
      </p:sp>
      <p:sp>
        <p:nvSpPr>
          <p:cNvPr id="1085" name="Google Shape;1085;g280997047f3_0_8"/>
          <p:cNvSpPr txBox="1"/>
          <p:nvPr/>
        </p:nvSpPr>
        <p:spPr>
          <a:xfrm>
            <a:off x="353750" y="838425"/>
            <a:ext cx="36225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Cenário G: </a:t>
            </a:r>
            <a:r>
              <a:rPr lang="en" sz="1500" b="0" i="0" u="none" strike="noStrike" cap="none" dirty="0">
                <a:solidFill>
                  <a:srgbClr val="3C4043"/>
                </a:solidFill>
                <a:highlight>
                  <a:schemeClr val="lt1"/>
                </a:highlight>
                <a:latin typeface="Arial"/>
                <a:ea typeface="Arial"/>
                <a:cs typeface="Arial"/>
                <a:sym typeface="Arial"/>
              </a:rPr>
              <a:t>Gestor Financeiro fornecendo apoio administrativo financeiro ao contrato/projecto</a:t>
            </a:r>
            <a:endParaRPr sz="1400" b="0" i="0" u="none" strike="noStrike" cap="none" dirty="0">
              <a:solidFill>
                <a:srgbClr val="3C4043"/>
              </a:solidFill>
              <a:highlight>
                <a:schemeClr val="lt1"/>
              </a:highlight>
              <a:latin typeface="Arial"/>
              <a:ea typeface="Arial"/>
              <a:cs typeface="Arial"/>
              <a:sym typeface="Arial"/>
            </a:endParaRPr>
          </a:p>
        </p:txBody>
      </p:sp>
      <p:sp>
        <p:nvSpPr>
          <p:cNvPr id="1086" name="Google Shape;1086;g280997047f3_0_8"/>
          <p:cNvSpPr txBox="1"/>
          <p:nvPr/>
        </p:nvSpPr>
        <p:spPr>
          <a:xfrm>
            <a:off x="413700" y="1763950"/>
            <a:ext cx="3396300" cy="3126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400"/>
              <a:buFont typeface="Arial"/>
              <a:buNone/>
            </a:pPr>
            <a:r>
              <a:rPr lang="en" sz="1200" dirty="0">
                <a:solidFill>
                  <a:schemeClr val="dk1"/>
                </a:solidFill>
              </a:rPr>
              <a:t>Um gestor financeiro masculino a tempo inteiro para um parceiro principal que fornece administração financeira, aprovando reembolsos de despesas, processando pagamentos mensais de salários e gerindo finanças, </a:t>
            </a:r>
            <a:r>
              <a:rPr lang="en" sz="1200" dirty="0">
                <a:solidFill>
                  <a:schemeClr val="dk1"/>
                </a:solidFil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3"/>
                  </a:ext>
                </a:extLst>
              </a:rPr>
              <a:t>desenvolvimento de plano de trabalho </a:t>
            </a:r>
            <a:r>
              <a:rPr lang="en" sz="1200" dirty="0">
                <a:solidFill>
                  <a:schemeClr val="dk1"/>
                </a:solidFill>
              </a:rPr>
              <a:t>para um programa que visa raparigas adolescentes e mulheres jovens. Este Gestor Financeiro está sediado principalmente fora da UO e trabalhou durante todo o ano com uma despesa salarial de 24.500 dólares e despesas adicionais de 4.000 dólares.</a:t>
            </a:r>
            <a:endParaRPr sz="1200" b="0" i="0" u="none" strike="noStrike" cap="none" dirty="0">
              <a:solidFill>
                <a:schemeClr val="dk1"/>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77"/>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
              <a:t>Cenários de pessoal</a:t>
            </a:r>
            <a:r>
              <a:rPr lang="en" b="0">
                <a:latin typeface="Arial"/>
                <a:ea typeface="Arial"/>
                <a:cs typeface="Arial"/>
                <a:sym typeface="Arial"/>
              </a:rPr>
              <a:t> </a:t>
            </a:r>
            <a:endParaRPr b="0">
              <a:latin typeface="Arial"/>
              <a:ea typeface="Arial"/>
              <a:cs typeface="Arial"/>
              <a:sym typeface="Arial"/>
            </a:endParaRPr>
          </a:p>
        </p:txBody>
      </p:sp>
      <p:sp>
        <p:nvSpPr>
          <p:cNvPr id="1092" name="Google Shape;1092;p77"/>
          <p:cNvSpPr txBox="1"/>
          <p:nvPr/>
        </p:nvSpPr>
        <p:spPr>
          <a:xfrm>
            <a:off x="200651" y="958048"/>
            <a:ext cx="8710500" cy="3788217"/>
          </a:xfrm>
          <a:prstGeom prst="rect">
            <a:avLst/>
          </a:prstGeom>
          <a:noFill/>
          <a:ln>
            <a:noFill/>
          </a:ln>
        </p:spPr>
        <p:txBody>
          <a:bodyPr spcFirstLastPara="1" wrap="square" lIns="0" tIns="0" rIns="0" bIns="0" anchor="t" anchorCtr="0">
            <a:spAutoFit/>
          </a:bodyPr>
          <a:lstStyle/>
          <a:p>
            <a:pPr marL="457200" marR="0" lvl="0" indent="-323850" algn="l" rtl="0">
              <a:lnSpc>
                <a:spcPct val="90000"/>
              </a:lnSpc>
              <a:spcBef>
                <a:spcPts val="0"/>
              </a:spcBef>
              <a:spcAft>
                <a:spcPts val="0"/>
              </a:spcAft>
              <a:buClr>
                <a:srgbClr val="000000"/>
              </a:buClr>
              <a:buSzPts val="1500"/>
              <a:buFont typeface="Arial"/>
              <a:buChar char="●"/>
            </a:pPr>
            <a:r>
              <a:rPr lang="en" sz="1500" b="0" i="0" u="none" strike="noStrike" cap="none" dirty="0">
                <a:solidFill>
                  <a:srgbClr val="000000"/>
                </a:solidFill>
                <a:latin typeface="Arial"/>
                <a:ea typeface="Arial"/>
                <a:cs typeface="Arial"/>
                <a:sym typeface="Arial"/>
              </a:rPr>
              <a:t>Para </a:t>
            </a:r>
            <a:r>
              <a:rPr lang="en" sz="1500" b="1" i="0" u="none" strike="noStrike" cap="none" dirty="0">
                <a:solidFill>
                  <a:srgbClr val="000000"/>
                </a:solidFill>
                <a:latin typeface="Arial"/>
                <a:ea typeface="Arial"/>
                <a:cs typeface="Arial"/>
                <a:sym typeface="Arial"/>
              </a:rPr>
              <a:t>TRABALHADORES INTERNACIONAIS</a:t>
            </a:r>
            <a:r>
              <a:rPr lang="en" sz="1500" b="0" i="0" u="none" strike="noStrike" cap="none" dirty="0">
                <a:solidFill>
                  <a:srgbClr val="000000"/>
                </a:solidFill>
                <a:latin typeface="Arial"/>
                <a:ea typeface="Arial"/>
                <a:cs typeface="Arial"/>
                <a:sym typeface="Arial"/>
              </a:rPr>
              <a:t>, como o pessoal sediado nos EUA que passa uma parte do seu tempo a apoiar o MI, um</a:t>
            </a:r>
            <a:r>
              <a:rPr lang="en" sz="1500" dirty="0"/>
              <a:t> para </a:t>
            </a:r>
            <a:r>
              <a:rPr lang="en" sz="1500" b="1" dirty="0"/>
              <a:t>TRABALHADORES DE NÍVEL NACIONAL</a:t>
            </a:r>
            <a:r>
              <a:rPr lang="en" sz="1500" dirty="0"/>
              <a:t>, como os funcionários que trabalham Above Site apoiando o trabalho programático ou aconselhamento técnico num país inteiro,</a:t>
            </a:r>
            <a:r>
              <a:rPr lang="en" sz="1500" b="0" i="0" u="none" strike="noStrike" cap="none" dirty="0">
                <a:solidFill>
                  <a:srgbClr val="000000"/>
                </a:solidFill>
                <a:latin typeface="Arial"/>
                <a:ea typeface="Arial"/>
                <a:cs typeface="Arial"/>
                <a:sym typeface="Arial"/>
              </a:rPr>
              <a:t> </a:t>
            </a:r>
            <a:r>
              <a:rPr lang="en" sz="1500" b="1" i="0" u="none" strike="noStrike" cap="none" dirty="0">
                <a:solidFill>
                  <a:srgbClr val="000000"/>
                </a:solidFill>
                <a:latin typeface="Arial"/>
                <a:ea typeface="Arial"/>
                <a:cs typeface="Arial"/>
                <a:sym typeface="Arial"/>
              </a:rPr>
              <a:t>deixe todas as colunas da hierarquia geográfica em branco.</a:t>
            </a:r>
            <a:endParaRPr sz="1500" dirty="0"/>
          </a:p>
          <a:p>
            <a:pPr marL="457200" marR="0" lvl="0" indent="0" algn="l" rtl="0">
              <a:lnSpc>
                <a:spcPct val="90000"/>
              </a:lnSpc>
              <a:spcBef>
                <a:spcPts val="0"/>
              </a:spcBef>
              <a:spcAft>
                <a:spcPts val="0"/>
              </a:spcAft>
              <a:buNone/>
            </a:pPr>
            <a:endParaRPr sz="1500" dirty="0"/>
          </a:p>
          <a:p>
            <a:pPr marL="457200" marR="0" lvl="0" indent="-323850" algn="l" rtl="0">
              <a:lnSpc>
                <a:spcPct val="90000"/>
              </a:lnSpc>
              <a:spcBef>
                <a:spcPts val="0"/>
              </a:spcBef>
              <a:spcAft>
                <a:spcPts val="0"/>
              </a:spcAft>
              <a:buClr>
                <a:srgbClr val="000000"/>
              </a:buClr>
              <a:buSzPts val="1500"/>
              <a:buFont typeface="Arial"/>
              <a:buChar char="●"/>
            </a:pPr>
            <a:r>
              <a:rPr lang="en" sz="1500" b="0" i="0" u="none" strike="noStrike" cap="none" dirty="0">
                <a:solidFill>
                  <a:srgbClr val="000000"/>
                </a:solidFill>
                <a:latin typeface="Arial"/>
                <a:ea typeface="Arial"/>
                <a:cs typeface="Arial"/>
                <a:sym typeface="Arial"/>
              </a:rPr>
              <a:t>Para </a:t>
            </a:r>
            <a:r>
              <a:rPr lang="en" sz="1500" b="1" i="0" u="none" strike="noStrike" cap="none" dirty="0">
                <a:solidFill>
                  <a:srgbClr val="000000"/>
                </a:solidFill>
                <a:latin typeface="Arial"/>
                <a:ea typeface="Arial"/>
                <a:cs typeface="Arial"/>
                <a:sym typeface="Arial"/>
              </a:rPr>
              <a:t>REGIÕES</a:t>
            </a:r>
            <a:r>
              <a:rPr lang="en" sz="1500" b="0" i="0" u="none" strike="noStrike" cap="none" dirty="0">
                <a:solidFill>
                  <a:srgbClr val="000000"/>
                </a:solidFill>
                <a:latin typeface="Arial"/>
                <a:ea typeface="Arial"/>
                <a:cs typeface="Arial"/>
                <a:sym typeface="Arial"/>
              </a:rPr>
              <a:t>, o nível SNU1 é o país onde o trabalhador realiza o seu trabalho.</a:t>
            </a:r>
            <a:endParaRPr sz="1500" b="0" i="0" u="none" strike="noStrike" cap="none" dirty="0">
              <a:solidFill>
                <a:srgbClr val="000000"/>
              </a:solidFill>
              <a:latin typeface="Arial"/>
              <a:ea typeface="Arial"/>
              <a:cs typeface="Arial"/>
              <a:sym typeface="Arial"/>
            </a:endParaRPr>
          </a:p>
          <a:p>
            <a:pPr marL="457200" marR="0" lvl="0" indent="0" algn="l" rtl="0">
              <a:lnSpc>
                <a:spcPct val="9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a:p>
            <a:pPr marL="457200" marR="0" lvl="0" indent="-323850" algn="l" rtl="0">
              <a:lnSpc>
                <a:spcPct val="90000"/>
              </a:lnSpc>
              <a:spcBef>
                <a:spcPts val="0"/>
              </a:spcBef>
              <a:spcAft>
                <a:spcPts val="0"/>
              </a:spcAft>
              <a:buClr>
                <a:srgbClr val="000000"/>
              </a:buClr>
              <a:buSzPts val="1500"/>
              <a:buFont typeface="Arial"/>
              <a:buChar char="●"/>
            </a:pPr>
            <a:r>
              <a:rPr lang="en" sz="1500" b="0" i="0" u="none" strike="noStrike" cap="none" dirty="0">
                <a:solidFill>
                  <a:srgbClr val="000000"/>
                </a:solidFill>
                <a:latin typeface="Arial"/>
                <a:ea typeface="Arial"/>
                <a:cs typeface="Arial"/>
                <a:sym typeface="Arial"/>
              </a:rPr>
              <a:t>Para </a:t>
            </a:r>
            <a:r>
              <a:rPr lang="en" sz="1500" b="1" i="0" u="none" strike="noStrike" cap="none" dirty="0">
                <a:solidFill>
                  <a:srgbClr val="000000"/>
                </a:solidFill>
                <a:latin typeface="Arial"/>
                <a:ea typeface="Arial"/>
                <a:cs typeface="Arial"/>
                <a:sym typeface="Arial"/>
              </a:rPr>
              <a:t>MILITAR</a:t>
            </a:r>
            <a:r>
              <a:rPr lang="en" sz="1500" b="0" i="0" u="none" strike="noStrike" cap="none" dirty="0">
                <a:solidFill>
                  <a:srgbClr val="000000"/>
                </a:solidFill>
                <a:latin typeface="Arial"/>
                <a:ea typeface="Arial"/>
                <a:cs typeface="Arial"/>
                <a:sym typeface="Arial"/>
              </a:rPr>
              <a:t>, selecione o SNU militar. Deixe todas as outras colunas da hierarquia geográfica em branco.</a:t>
            </a:r>
            <a:endParaRPr sz="15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a:p>
            <a:pPr marL="457200" marR="0" lvl="0" indent="-323850" algn="l" rtl="0">
              <a:lnSpc>
                <a:spcPct val="90000"/>
              </a:lnSpc>
              <a:spcBef>
                <a:spcPts val="1000"/>
              </a:spcBef>
              <a:spcAft>
                <a:spcPts val="0"/>
              </a:spcAft>
              <a:buClr>
                <a:srgbClr val="000000"/>
              </a:buClr>
              <a:buSzPts val="1500"/>
              <a:buFont typeface="Arial"/>
              <a:buChar char="●"/>
            </a:pPr>
            <a:r>
              <a:rPr lang="en" sz="1500" b="1" i="0" u="none" strike="noStrike" cap="none" dirty="0">
                <a:solidFill>
                  <a:srgbClr val="000000"/>
                </a:solidFill>
                <a:latin typeface="Arial"/>
                <a:ea typeface="Arial"/>
                <a:cs typeface="Arial"/>
                <a:sym typeface="Arial"/>
              </a:rPr>
              <a:t>Pessoal itinerante</a:t>
            </a:r>
            <a:r>
              <a:rPr lang="en" sz="1500" b="0" i="0" u="none" strike="noStrike" cap="none" dirty="0">
                <a:solidFill>
                  <a:srgbClr val="000000"/>
                </a:solidFill>
                <a:latin typeface="Arial"/>
                <a:ea typeface="Arial"/>
                <a:cs typeface="Arial"/>
                <a:sym typeface="Arial"/>
              </a:rPr>
              <a:t>devem seleccionar geografias ao nível da comunidade.</a:t>
            </a:r>
            <a:endParaRPr sz="1500" b="0" i="0" u="none" strike="noStrike" cap="none" dirty="0">
              <a:solidFill>
                <a:srgbClr val="000000"/>
              </a:solidFill>
              <a:latin typeface="Arial"/>
              <a:ea typeface="Arial"/>
              <a:cs typeface="Arial"/>
              <a:sym typeface="Arial"/>
            </a:endParaRPr>
          </a:p>
          <a:p>
            <a:pPr marL="457200" marR="0" lvl="0" indent="-323850" algn="l" rtl="0">
              <a:lnSpc>
                <a:spcPct val="90000"/>
              </a:lnSpc>
              <a:spcBef>
                <a:spcPts val="0"/>
              </a:spcBef>
              <a:spcAft>
                <a:spcPts val="0"/>
              </a:spcAft>
              <a:buClr>
                <a:srgbClr val="000000"/>
              </a:buClr>
              <a:buSzPts val="1500"/>
              <a:buFont typeface="Arial"/>
              <a:buChar char="●"/>
            </a:pPr>
            <a:r>
              <a:rPr lang="en" sz="1500" b="1" i="0" u="none" strike="noStrike" cap="none" dirty="0">
                <a:solidFill>
                  <a:srgbClr val="000000"/>
                </a:solidFill>
                <a:latin typeface="Arial"/>
                <a:ea typeface="Arial"/>
                <a:cs typeface="Arial"/>
                <a:sym typeface="Arial"/>
              </a:rPr>
              <a:t>Trabalhadores comunitários</a:t>
            </a:r>
            <a:r>
              <a:rPr lang="en" sz="1500" b="0" i="0" u="none" strike="noStrike" cap="none" dirty="0">
                <a:solidFill>
                  <a:srgbClr val="000000"/>
                </a:solidFill>
                <a:latin typeface="Arial"/>
                <a:ea typeface="Arial"/>
                <a:cs typeface="Arial"/>
                <a:sym typeface="Arial"/>
              </a:rPr>
              <a:t>deve seleccionar geografias ao nível da comunidade </a:t>
            </a:r>
            <a:r>
              <a:rPr lang="en" sz="1500" b="1" i="1" u="none" strike="noStrike" cap="none" dirty="0">
                <a:solidFill>
                  <a:srgbClr val="000000"/>
                </a:solidFill>
              </a:rPr>
              <a:t>ou ao </a:t>
            </a:r>
            <a:r>
              <a:rPr lang="en" sz="1500" b="1" i="1" dirty="0"/>
              <a:t>nível de instalação</a:t>
            </a:r>
            <a:r>
              <a:rPr lang="en" sz="1500" dirty="0"/>
              <a:t>, se estiver a trabalhar numa instalação específica</a:t>
            </a:r>
            <a:r>
              <a:rPr lang="en" sz="1500" b="0" i="0" u="none" strike="noStrike" cap="none" dirty="0">
                <a:solidFill>
                  <a:srgbClr val="000000"/>
                </a:solidFill>
                <a:latin typeface="Arial"/>
                <a:ea typeface="Arial"/>
                <a:cs typeface="Arial"/>
                <a:sym typeface="Arial"/>
              </a:rPr>
              <a:t>.</a:t>
            </a:r>
            <a:endParaRPr sz="1500" b="0" i="0" u="none" strike="noStrike" cap="none" dirty="0">
              <a:solidFill>
                <a:srgbClr val="000000"/>
              </a:solidFill>
              <a:latin typeface="Arial"/>
              <a:ea typeface="Arial"/>
              <a:cs typeface="Arial"/>
              <a:sym typeface="Arial"/>
            </a:endParaRPr>
          </a:p>
          <a:p>
            <a:pPr marL="457200" marR="0" lvl="0" indent="-323850" algn="l" rtl="0">
              <a:lnSpc>
                <a:spcPct val="90000"/>
              </a:lnSpc>
              <a:spcBef>
                <a:spcPts val="0"/>
              </a:spcBef>
              <a:spcAft>
                <a:spcPts val="0"/>
              </a:spcAft>
              <a:buClr>
                <a:srgbClr val="000000"/>
              </a:buClr>
              <a:buSzPts val="1500"/>
              <a:buFont typeface="Arial"/>
              <a:buChar char="●"/>
            </a:pPr>
            <a:r>
              <a:rPr lang="en" sz="1500" b="1" i="0" u="none" strike="noStrike" cap="none" dirty="0">
                <a:solidFill>
                  <a:srgbClr val="000000"/>
                </a:solidFill>
                <a:latin typeface="Arial"/>
                <a:ea typeface="Arial"/>
                <a:cs typeface="Arial"/>
                <a:sym typeface="Arial"/>
              </a:rPr>
              <a:t>Acima do site </a:t>
            </a:r>
            <a:r>
              <a:rPr lang="en" sz="1500" b="0" i="0" u="none" strike="noStrike" cap="none" dirty="0">
                <a:solidFill>
                  <a:srgbClr val="000000"/>
                </a:solidFill>
                <a:latin typeface="Arial"/>
                <a:ea typeface="Arial"/>
                <a:cs typeface="Arial"/>
                <a:sym typeface="Arial"/>
              </a:rPr>
              <a:t>os trabalhadores devem deixar o nível da instalação em branco (no mínimo)</a:t>
            </a:r>
            <a:endParaRPr sz="1500" b="0" i="0" u="none" strike="noStrike" cap="none" dirty="0">
              <a:solidFill>
                <a:srgbClr val="000000"/>
              </a:solidFill>
              <a:latin typeface="Arial"/>
              <a:ea typeface="Arial"/>
              <a:cs typeface="Arial"/>
              <a:sym typeface="Arial"/>
            </a:endParaRPr>
          </a:p>
          <a:p>
            <a:pPr marL="457200" marR="0" lvl="0" indent="-323850" algn="l" rtl="0">
              <a:lnSpc>
                <a:spcPct val="90000"/>
              </a:lnSpc>
              <a:spcBef>
                <a:spcPts val="0"/>
              </a:spcBef>
              <a:spcAft>
                <a:spcPts val="0"/>
              </a:spcAft>
              <a:buClr>
                <a:srgbClr val="000000"/>
              </a:buClr>
              <a:buSzPts val="1500"/>
              <a:buFont typeface="Arial"/>
              <a:buChar char="●"/>
            </a:pPr>
            <a:r>
              <a:rPr lang="en" sz="1500" b="0" i="0" u="none" strike="noStrike" cap="none" dirty="0">
                <a:solidFill>
                  <a:srgbClr val="000000"/>
                </a:solidFill>
                <a:latin typeface="Arial"/>
                <a:ea typeface="Arial"/>
                <a:cs typeface="Arial"/>
                <a:sym typeface="Arial"/>
              </a:rPr>
              <a:t>O pessoal destacado para uma unidade de saúde que passe uma parte do seu tempo na comunidade deve ser inscrito na unidade para a qual foi destacado.</a:t>
            </a:r>
            <a:endParaRPr sz="15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500"/>
              <a:buFont typeface="Arial"/>
              <a:buNone/>
            </a:pPr>
            <a:endParaRPr sz="1500" b="0" i="0" u="none" strike="noStrike" cap="none" dirty="0">
              <a:solidFill>
                <a:srgbClr val="000000"/>
              </a:solidFill>
              <a:latin typeface="Calibri"/>
              <a:ea typeface="Calibri"/>
              <a:cs typeface="Calibri"/>
              <a:sym typeface="Calibri"/>
            </a:endParaRPr>
          </a:p>
        </p:txBody>
      </p:sp>
      <p:sp>
        <p:nvSpPr>
          <p:cNvPr id="1093" name="Google Shape;1093;p7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7"/>
        <p:cNvGrpSpPr/>
        <p:nvPr/>
      </p:nvGrpSpPr>
      <p:grpSpPr>
        <a:xfrm>
          <a:off x="0" y="0"/>
          <a:ext cx="0" cy="0"/>
          <a:chOff x="0" y="0"/>
          <a:chExt cx="0" cy="0"/>
        </a:xfrm>
      </p:grpSpPr>
      <p:sp>
        <p:nvSpPr>
          <p:cNvPr id="1098" name="Google Shape;1098;p78"/>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pt-BR" dirty="0">
                <a:solidFill>
                  <a:schemeClr val="dk2"/>
                </a:solidFill>
              </a:rPr>
              <a:t>Avaliação de Conhecimento</a:t>
            </a:r>
            <a:endParaRPr b="0" dirty="0">
              <a:solidFill>
                <a:schemeClr val="accent1"/>
              </a:solidFill>
              <a:latin typeface="Arial"/>
              <a:ea typeface="Arial"/>
              <a:cs typeface="Arial"/>
              <a:sym typeface="Arial"/>
            </a:endParaRPr>
          </a:p>
        </p:txBody>
      </p:sp>
      <p:sp>
        <p:nvSpPr>
          <p:cNvPr id="1099" name="Google Shape;1099;p78"/>
          <p:cNvSpPr txBox="1"/>
          <p:nvPr/>
        </p:nvSpPr>
        <p:spPr>
          <a:xfrm>
            <a:off x="315550" y="917650"/>
            <a:ext cx="8346300" cy="3496311"/>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1"/>
              </a:buClr>
              <a:buSzPts val="1600"/>
              <a:buFont typeface="Arial"/>
              <a:buChar char="●"/>
            </a:pPr>
            <a:r>
              <a:rPr lang="pt-BR" sz="1600" b="1" i="0" u="none" strike="noStrike" cap="none" dirty="0">
                <a:solidFill>
                  <a:schemeClr val="dk1"/>
                </a:solidFill>
                <a:latin typeface="Arial"/>
                <a:ea typeface="Arial"/>
                <a:cs typeface="Arial"/>
                <a:sym typeface="Arial"/>
              </a:rPr>
              <a:t>A empresa emprega um administrador de instalações que supervisiona o pessoal e gere o fluxo de trabalho, mas não atende diretamente os clientes. Esta pessoa deve ser registada como prestadora de serviços ou não prestadora de serviços?</a:t>
            </a:r>
          </a:p>
          <a:p>
            <a:pPr marL="469900" lvl="1" indent="-342900">
              <a:lnSpc>
                <a:spcPct val="115000"/>
              </a:lnSpc>
              <a:buClr>
                <a:schemeClr val="dk1"/>
              </a:buClr>
              <a:buSzPts val="1600"/>
              <a:buFont typeface="+mj-lt"/>
              <a:buAutoNum type="alphaLcParenR"/>
            </a:pPr>
            <a:r>
              <a:rPr lang="en" sz="1600" b="0" i="0" u="none" strike="noStrike" cap="none" dirty="0">
                <a:solidFill>
                  <a:schemeClr val="dk1"/>
                </a:solidFill>
                <a:latin typeface="Arial"/>
                <a:ea typeface="Arial"/>
                <a:cs typeface="Arial"/>
                <a:sym typeface="Arial"/>
              </a:rPr>
              <a:t>Prestação de serviço</a:t>
            </a:r>
            <a:endParaRPr lang="en" sz="1600" dirty="0">
              <a:solidFill>
                <a:schemeClr val="dk1"/>
              </a:solidFill>
            </a:endParaRPr>
          </a:p>
          <a:p>
            <a:pPr marL="469900" lvl="1" indent="-342900">
              <a:lnSpc>
                <a:spcPct val="115000"/>
              </a:lnSpc>
              <a:buClr>
                <a:schemeClr val="dk1"/>
              </a:buClr>
              <a:buSzPts val="1600"/>
              <a:buFont typeface="+mj-lt"/>
              <a:buAutoNum type="alphaLcParenR"/>
            </a:pPr>
            <a:r>
              <a:rPr lang="en" sz="1600" dirty="0">
                <a:solidFill>
                  <a:schemeClr val="dk1"/>
                </a:solidFill>
              </a:rPr>
              <a:t>N</a:t>
            </a:r>
            <a:r>
              <a:rPr lang="en" sz="1600" b="0" i="0" u="none" strike="noStrike" cap="none" dirty="0">
                <a:solidFill>
                  <a:schemeClr val="dk1"/>
                </a:solidFill>
                <a:latin typeface="Arial"/>
                <a:ea typeface="Arial"/>
                <a:cs typeface="Arial"/>
                <a:sym typeface="Arial"/>
              </a:rPr>
              <a:t>ão prestação de serviços</a:t>
            </a:r>
            <a:endParaRPr sz="16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1100" name="Google Shape;1100;p78"/>
          <p:cNvSpPr txBox="1"/>
          <p:nvPr/>
        </p:nvSpPr>
        <p:spPr>
          <a:xfrm>
            <a:off x="200350" y="3329125"/>
            <a:ext cx="8576700" cy="750945"/>
          </a:xfrm>
          <a:prstGeom prst="rect">
            <a:avLst/>
          </a:prstGeom>
          <a:noFill/>
          <a:ln>
            <a:noFill/>
          </a:ln>
        </p:spPr>
        <p:txBody>
          <a:bodyPr spcFirstLastPara="1" wrap="square" lIns="91425" tIns="91425" rIns="91425" bIns="91425" anchor="t" anchorCtr="0">
            <a:spAutoFit/>
          </a:bodyPr>
          <a:lstStyle/>
          <a:p>
            <a:pPr>
              <a:lnSpc>
                <a:spcPct val="115000"/>
              </a:lnSpc>
              <a:buSzPts val="1600"/>
            </a:pPr>
            <a:r>
              <a:rPr lang="en" sz="1600" b="0" i="1" u="none" strike="noStrike" cap="none" dirty="0">
                <a:solidFill>
                  <a:schemeClr val="dk1"/>
                </a:solidFill>
                <a:latin typeface="Arial"/>
                <a:ea typeface="Arial"/>
                <a:cs typeface="Arial"/>
                <a:sym typeface="Arial"/>
              </a:rPr>
              <a:t>Resposta:</a:t>
            </a:r>
            <a:r>
              <a:rPr lang="en" sz="1600" b="1" i="1" u="none" strike="noStrike" cap="none" dirty="0">
                <a:solidFill>
                  <a:schemeClr val="dk1"/>
                </a:solidFill>
                <a:latin typeface="Arial"/>
                <a:ea typeface="Arial"/>
                <a:cs typeface="Arial"/>
                <a:sym typeface="Arial"/>
              </a:rPr>
              <a:t>b) </a:t>
            </a:r>
            <a:r>
              <a:rPr lang="en-US" sz="1600" b="1" dirty="0">
                <a:solidFill>
                  <a:schemeClr val="dk1"/>
                </a:solidFill>
              </a:rPr>
              <a:t>Não </a:t>
            </a:r>
            <a:r>
              <a:rPr lang="en-US" sz="1600" b="1" dirty="0" err="1">
                <a:solidFill>
                  <a:schemeClr val="dk1"/>
                </a:solidFill>
              </a:rPr>
              <a:t>prestação</a:t>
            </a:r>
            <a:r>
              <a:rPr lang="en-US" sz="1600" b="1" dirty="0">
                <a:solidFill>
                  <a:schemeClr val="dk1"/>
                </a:solidFill>
              </a:rPr>
              <a:t> de serviços. </a:t>
            </a:r>
          </a:p>
          <a:p>
            <a:pPr marL="0" marR="0" lvl="0" indent="0" algn="l" rtl="0">
              <a:lnSpc>
                <a:spcPct val="115000"/>
              </a:lnSpc>
              <a:spcBef>
                <a:spcPts val="0"/>
              </a:spcBef>
              <a:spcAft>
                <a:spcPts val="0"/>
              </a:spcAft>
              <a:buClr>
                <a:srgbClr val="000000"/>
              </a:buClr>
              <a:buSzPts val="1600"/>
              <a:buFont typeface="Arial"/>
              <a:buNone/>
            </a:pPr>
            <a:r>
              <a:rPr lang="en" sz="1600" b="0" i="1" u="none" strike="noStrike" cap="none" dirty="0">
                <a:solidFill>
                  <a:schemeClr val="dk1"/>
                </a:solidFill>
                <a:latin typeface="Arial"/>
                <a:ea typeface="Arial"/>
                <a:cs typeface="Arial"/>
                <a:sym typeface="Arial"/>
              </a:rPr>
              <a:t>Essa pessoa não está a prestar serviços diretamente aos clientes.</a:t>
            </a:r>
            <a:endParaRPr sz="1400" b="0" i="0" u="none" strike="noStrike" cap="none" dirty="0">
              <a:solidFill>
                <a:srgbClr val="000000"/>
              </a:solidFill>
              <a:latin typeface="Arial"/>
              <a:ea typeface="Arial"/>
              <a:cs typeface="Arial"/>
              <a:sym typeface="Arial"/>
            </a:endParaRPr>
          </a:p>
        </p:txBody>
      </p:sp>
      <p:sp>
        <p:nvSpPr>
          <p:cNvPr id="1101" name="Google Shape;1101;p7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600"/>
              <a:buNone/>
            </a:pPr>
            <a:fld id="{00000000-1234-1234-1234-123412341234}" type="slidenum">
              <a:rPr lang="en"/>
              <a:t>97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0"/>
                                        </p:tgtEl>
                                        <p:attrNameLst>
                                          <p:attrName>style.visibility</p:attrName>
                                        </p:attrNameLst>
                                      </p:cBhvr>
                                      <p:to>
                                        <p:strVal val="visible"/>
                                      </p:to>
                                    </p:set>
                                    <p:animEffect transition="in" filter="fade">
                                      <p:cBhvr>
                                        <p:cTn id="7" dur="1000"/>
                                        <p:tgtEl>
                                          <p:spTgt spid="1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05"/>
        <p:cNvGrpSpPr/>
        <p:nvPr/>
      </p:nvGrpSpPr>
      <p:grpSpPr>
        <a:xfrm>
          <a:off x="0" y="0"/>
          <a:ext cx="0" cy="0"/>
          <a:chOff x="0" y="0"/>
          <a:chExt cx="0" cy="0"/>
        </a:xfrm>
      </p:grpSpPr>
      <p:sp>
        <p:nvSpPr>
          <p:cNvPr id="1106" name="Google Shape;1106;p79"/>
          <p:cNvSpPr txBox="1">
            <a:spLocks noGrp="1"/>
          </p:cNvSpPr>
          <p:nvPr>
            <p:ph type="title"/>
          </p:nvPr>
        </p:nvSpPr>
        <p:spPr>
          <a:xfrm>
            <a:off x="578900" y="853475"/>
            <a:ext cx="7251900" cy="158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solidFill>
                  <a:schemeClr val="lt1"/>
                </a:solidFill>
              </a:rPr>
              <a:t>Perguntas e respostas</a:t>
            </a:r>
            <a:endParaRPr dirty="0">
              <a:solidFill>
                <a:schemeClr val="lt1"/>
              </a:solidFill>
            </a:endParaRPr>
          </a:p>
          <a:p>
            <a:pPr marL="0" lvl="0" indent="0" algn="l" rtl="0">
              <a:lnSpc>
                <a:spcPct val="100000"/>
              </a:lnSpc>
              <a:spcBef>
                <a:spcPts val="0"/>
              </a:spcBef>
              <a:spcAft>
                <a:spcPts val="0"/>
              </a:spcAft>
              <a:buSzPts val="1400"/>
              <a:buNone/>
            </a:pPr>
            <a:endParaRPr sz="1800" b="0" dirty="0">
              <a:solidFill>
                <a:schemeClr val="lt1"/>
              </a:solidFill>
            </a:endParaRPr>
          </a:p>
        </p:txBody>
      </p:sp>
      <p:sp>
        <p:nvSpPr>
          <p:cNvPr id="1107" name="Google Shape;1107;p7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80"/>
          <p:cNvSpPr txBox="1">
            <a:spLocks noGrp="1"/>
          </p:cNvSpPr>
          <p:nvPr>
            <p:ph type="title"/>
          </p:nvPr>
        </p:nvSpPr>
        <p:spPr>
          <a:xfrm>
            <a:off x="477600" y="2600075"/>
            <a:ext cx="5783700" cy="1412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Visão geral dos relatórios no DATIM</a:t>
            </a:r>
            <a:endParaRPr dirty="0"/>
          </a:p>
        </p:txBody>
      </p:sp>
      <p:sp>
        <p:nvSpPr>
          <p:cNvPr id="1113" name="Google Shape;1113;p8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600"/>
              <a:buFont typeface="Arial"/>
              <a:buNone/>
            </a:pPr>
            <a:fld id="{00000000-1234-1234-1234-123412341234}" type="slidenum">
              <a:rPr lang="en"/>
              <a:t>99</a:t>
            </a:fld>
            <a:endParaRPr/>
          </a:p>
        </p:txBody>
      </p:sp>
    </p:spTree>
  </p:cSld>
  <p:clrMapOvr>
    <a:masterClrMapping/>
  </p:clrMapOvr>
</p:sld>
</file>

<file path=ppt/theme/theme1.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19612D9561F84F84ED88F00798439E" ma:contentTypeVersion="16" ma:contentTypeDescription="Create a new document." ma:contentTypeScope="" ma:versionID="9fb0d7c6a77213137dd26b15202c0b29">
  <xsd:schema xmlns:xsd="http://www.w3.org/2001/XMLSchema" xmlns:xs="http://www.w3.org/2001/XMLSchema" xmlns:p="http://schemas.microsoft.com/office/2006/metadata/properties" xmlns:ns2="9136f059-6914-4650-a21f-8a2e4837c810" xmlns:ns3="d5cec11f-97c6-4a9b-b236-b29ae6fa5be0" xmlns:ns4="e228a3d5-c4f5-4acc-bbb4-0be358565f68" targetNamespace="http://schemas.microsoft.com/office/2006/metadata/properties" ma:root="true" ma:fieldsID="1f290a54e51dc881a22428c2cc328967" ns2:_="" ns3:_="" ns4:_="">
    <xsd:import namespace="9136f059-6914-4650-a21f-8a2e4837c810"/>
    <xsd:import namespace="d5cec11f-97c6-4a9b-b236-b29ae6fa5be0"/>
    <xsd:import namespace="e228a3d5-c4f5-4acc-bbb4-0be358565f68"/>
    <xsd:element name="properties">
      <xsd:complexType>
        <xsd:sequence>
          <xsd:element name="documentManagement">
            <xsd:complexType>
              <xsd:all>
                <xsd:element ref="ns2:FiscalYear" minOccurs="0"/>
                <xsd:element ref="ns2:Note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6f059-6914-4650-a21f-8a2e4837c810" elementFormDefault="qualified">
    <xsd:import namespace="http://schemas.microsoft.com/office/2006/documentManagement/types"/>
    <xsd:import namespace="http://schemas.microsoft.com/office/infopath/2007/PartnerControls"/>
    <xsd:element name="FiscalYear" ma:index="8" nillable="true" ma:displayName="Fiscal Year" ma:format="Dropdown" ma:internalName="FiscalYear">
      <xsd:simpleType>
        <xsd:restriction base="dms:Choice">
          <xsd:enumeration value="FY2022"/>
          <xsd:enumeration value="FY2023"/>
          <xsd:enumeration value="FY2024"/>
          <xsd:enumeration value="FY2025"/>
        </xsd:restriction>
      </xsd:simpleType>
    </xsd:element>
    <xsd:element name="Notes" ma:index="9"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cec11f-97c6-4a9b-b236-b29ae6fa5be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31aac23-0163-43c1-a176-0317780c60d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28a3d5-c4f5-4acc-bbb4-0be358565f6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af23c7-8b59-406f-abda-18c729d68dbd}" ma:internalName="TaxCatchAll" ma:showField="CatchAllData" ma:web="e228a3d5-c4f5-4acc-bbb4-0be358565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9136f059-6914-4650-a21f-8a2e4837c810" xsi:nil="true"/>
    <FiscalYear xmlns="9136f059-6914-4650-a21f-8a2e4837c810" xsi:nil="true"/>
    <lcf76f155ced4ddcb4097134ff3c332f xmlns="d5cec11f-97c6-4a9b-b236-b29ae6fa5be0">
      <Terms xmlns="http://schemas.microsoft.com/office/infopath/2007/PartnerControls"/>
    </lcf76f155ced4ddcb4097134ff3c332f>
    <TaxCatchAll xmlns="e228a3d5-c4f5-4acc-bbb4-0be358565f68" xsi:nil="true"/>
  </documentManagement>
</p:properties>
</file>

<file path=customXml/itemProps1.xml><?xml version="1.0" encoding="utf-8"?>
<ds:datastoreItem xmlns:ds="http://schemas.openxmlformats.org/officeDocument/2006/customXml" ds:itemID="{55C5C105-4E49-4F45-98D2-017A7E5FDBDF}"/>
</file>

<file path=customXml/itemProps2.xml><?xml version="1.0" encoding="utf-8"?>
<ds:datastoreItem xmlns:ds="http://schemas.openxmlformats.org/officeDocument/2006/customXml" ds:itemID="{F818775E-821A-4F2F-902B-A899D6AFFE76}"/>
</file>

<file path=customXml/itemProps3.xml><?xml version="1.0" encoding="utf-8"?>
<ds:datastoreItem xmlns:ds="http://schemas.openxmlformats.org/officeDocument/2006/customXml" ds:itemID="{59BC2D48-CA25-44FF-9D15-816DC3B47619}"/>
</file>

<file path=docProps/app.xml><?xml version="1.0" encoding="utf-8"?>
<Properties xmlns="http://schemas.openxmlformats.org/officeDocument/2006/extended-properties" xmlns:vt="http://schemas.openxmlformats.org/officeDocument/2006/docPropsVTypes">
  <TotalTime>2003</TotalTime>
  <Words>14221</Words>
  <Application>Microsoft Office PowerPoint</Application>
  <PresentationFormat>On-screen Show (16:9)</PresentationFormat>
  <Paragraphs>1908</Paragraphs>
  <Slides>123</Slides>
  <Notes>120</Notes>
  <HiddenSlides>8</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123</vt:i4>
      </vt:variant>
    </vt:vector>
  </HeadingPairs>
  <TitlesOfParts>
    <vt:vector size="134" baseType="lpstr">
      <vt:lpstr>Calibri</vt:lpstr>
      <vt:lpstr>Gill Sans</vt:lpstr>
      <vt:lpstr>Source Sans Pro SemiBold</vt:lpstr>
      <vt:lpstr>Avenir</vt:lpstr>
      <vt:lpstr>Cabin</vt:lpstr>
      <vt:lpstr>Source Sans Pro</vt:lpstr>
      <vt:lpstr>Wingdings</vt:lpstr>
      <vt:lpstr>Arial</vt:lpstr>
      <vt:lpstr>Courier New</vt:lpstr>
      <vt:lpstr>Georgia</vt:lpstr>
      <vt:lpstr>16.9-Template_4.29.2016</vt:lpstr>
      <vt:lpstr>WEBINAR</vt:lpstr>
      <vt:lpstr>PowerPoint Presentation</vt:lpstr>
      <vt:lpstr>PowerPoint Presentation</vt:lpstr>
      <vt:lpstr>PowerPoint Presentation</vt:lpstr>
      <vt:lpstr>Click to edit Master title style</vt:lpstr>
      <vt:lpstr>PowerPoint Presentation</vt:lpstr>
      <vt:lpstr>PowerPoint Presentation</vt:lpstr>
      <vt:lpstr>PowerPoint Presentation</vt:lpstr>
      <vt:lpstr>PowerPoint Presentation</vt:lpstr>
      <vt:lpstr>PowerPoint Presentation</vt:lpstr>
      <vt:lpstr>Obrigado e bom webinar</vt:lpstr>
      <vt:lpstr>Inventário HRH do AF24 – Treinamento de Parceiros de Implementação</vt:lpstr>
      <vt:lpstr>Visão Geral da Agenda</vt:lpstr>
      <vt:lpstr>Introdução Apresentadores Belmiro Nhamithambo, ADC da ASAP II Iva Sitoe, ADC da ASAP II Kyle Borces, Setor da Força de Trabalho da Saúde     </vt:lpstr>
      <vt:lpstr>A monitoria dos investimentos em Recursos Humanos para a Saúde é fundamental para otimizar a programação real e informar o planeamento de sustentabilidade</vt:lpstr>
      <vt:lpstr>O requisito de relatório de Inventário de HRH de captura do pessoal apoiado pelo PEPFAR e as despesas relacionadas </vt:lpstr>
      <vt:lpstr>Alinhamento do inventário de HRH com o Relatório de Despesas (ER)</vt:lpstr>
      <vt:lpstr>Formato de Inventário de HRH e Processo de Relatório </vt:lpstr>
      <vt:lpstr>Quem Precisa Reportar o Inventário de HRH </vt:lpstr>
      <vt:lpstr>Indivíduos/pessoais Aplicáveis ​​a serem reportados no Inventário  de HRH </vt:lpstr>
      <vt:lpstr>Cronograma de Relatórios do HRH para AF24   </vt:lpstr>
      <vt:lpstr>Cronograma de Relatórios de Inventário do HRH para o AF24</vt:lpstr>
      <vt:lpstr>O que é necessário para completar o requisito de inventário do HRH?</vt:lpstr>
      <vt:lpstr>Avaliação de Conhecimento</vt:lpstr>
      <vt:lpstr>Avaliação de Conhecimento</vt:lpstr>
      <vt:lpstr>Avaliação de Conhecimento</vt:lpstr>
      <vt:lpstr>Avaliação de Conhecimento</vt:lpstr>
      <vt:lpstr>Visão Geral dos Elementos de Dados-chave do Modelo de Inventário de HRH</vt:lpstr>
      <vt:lpstr>Modelo de Inventário de HRH</vt:lpstr>
      <vt:lpstr>Modelo de Inventário de HRH</vt:lpstr>
      <vt:lpstr>Modelo de Inventário de HRH</vt:lpstr>
      <vt:lpstr>Visão geral do modelo: tab Folha de capa </vt:lpstr>
      <vt:lpstr>Visão Geral do Modelo : Tab StaffList (Lista de Pessoal)</vt:lpstr>
      <vt:lpstr>Ordem das perguntas e elementos de dados correspondentes no separador lista de funcionarios</vt:lpstr>
      <vt:lpstr>O que mudou no modelo de inventário de HRH para o ano fiscal de 2024?</vt:lpstr>
      <vt:lpstr>Elementos de dados do modelo:Número de registo, Prime/sub, Sub-IP, Género</vt:lpstr>
      <vt:lpstr>Elemento de dados do modelo:Prestação de serviços (PS) e Não prestação de serviços (NPS)</vt:lpstr>
      <vt:lpstr>Elemento de dados do modelo: Cargo</vt:lpstr>
      <vt:lpstr>Elemento de dados do modelo:Como determinar o título de emprego</vt:lpstr>
      <vt:lpstr>Organização de Títulos de Emprego</vt:lpstr>
      <vt:lpstr>Organização de Títulos de Emprego</vt:lpstr>
      <vt:lpstr>Avaliação de Conhecimento</vt:lpstr>
      <vt:lpstr>Acompanhamento do pessoal do DREAMS</vt:lpstr>
      <vt:lpstr>Elementos de dados do modelo: Área Primária do Programa </vt:lpstr>
      <vt:lpstr>  Área Primária do Programa: Gestão de Programas IP</vt:lpstr>
      <vt:lpstr>Visão geral de Opções de área do programa</vt:lpstr>
      <vt:lpstr>Visão geral de Opções de área do programa</vt:lpstr>
      <vt:lpstr>Visão geral deOpções de área do programa</vt:lpstr>
      <vt:lpstr>Nota IMPORTANTE sobre a Área do Programa Primário</vt:lpstr>
      <vt:lpstr>Elemento de dados do modelo: Pessoal de assistência técnica</vt:lpstr>
      <vt:lpstr>Elementos de dados do modelo:Modo de Contratação</vt:lpstr>
      <vt:lpstr>Elemento de dados do modelo:Pessoal do Ministério da Saúde</vt:lpstr>
      <vt:lpstr>Elemento de dados do modelo:Meses de trabalho</vt:lpstr>
      <vt:lpstr>Elemento de dados do modelo: Média de equivalentes a tempo inteiro (FTE) por mês</vt:lpstr>
      <vt:lpstr>Exemplos de calculadora FTE </vt:lpstr>
      <vt:lpstr>Visão geral doCalculadora FTE </vt:lpstr>
      <vt:lpstr>Elemento de dados do modelo:Apoiar principalmente o trabalho na comunidade</vt:lpstr>
      <vt:lpstr>Elemento de dados do modelo:Trabalho em vários locais (equipa itinerante)</vt:lpstr>
      <vt:lpstr>Elemento de dados do modelo:Onde se baseia esta posição?  Substitui -Esta posição é baseada fora da UO?</vt:lpstr>
      <vt:lpstr>Elemento de dados do modelo: Hierarquia Geográfica DATIM </vt:lpstr>
      <vt:lpstr>Elemento de dados do modelo: Exemplo de Hierarquia DATIM - Malawi</vt:lpstr>
      <vt:lpstr>Elemento de dados do modelo:Hierarquia DATIM</vt:lpstr>
      <vt:lpstr>Locais de trabalhadores</vt:lpstr>
      <vt:lpstr>Opção 1 da hierarquia DATIM:UOs com PSNU/nível comunitário</vt:lpstr>
      <vt:lpstr>Opção 2 da hierarquia DATIM:UOs com PSNU e níveis de comunidade separados </vt:lpstr>
      <vt:lpstr>Opção 3 da hierarquia DATIM:UOs utilizando modelos de nível regional</vt:lpstr>
      <vt:lpstr>Avaliação de Conhecimento</vt:lpstr>
      <vt:lpstr>Resumo dos Locais de Trabalho e Área do Programa</vt:lpstr>
      <vt:lpstr>Elemento de dados do modelo: Beneficiário principal</vt:lpstr>
      <vt:lpstr>Elementos de dados do modelo:Emergência de Saúde Pública</vt:lpstr>
      <vt:lpstr>Elementos de dados do modelo:Despesas</vt:lpstr>
      <vt:lpstr>Elementos de dados do modelo:Soma das Despesas Anuais do PEPFAR, excluindo o Fringe</vt:lpstr>
      <vt:lpstr>Elementos de dados do modelo:Despesas Adicionais Anuais do PEPFAR</vt:lpstr>
      <vt:lpstr>Visão geral das despesas adicionais anuais do PEPFAR</vt:lpstr>
      <vt:lpstr>Elementos de dados do modelo:Despesas Não Monetárias Anuais do PEPFAR, excluindo Fringe (USD$)</vt:lpstr>
      <vt:lpstr>Resumo da modalidade de contratação e despesas (USD$) paraTrabalhadores Assalariados</vt:lpstr>
      <vt:lpstr>Resumo da modalidade de contratação e despesas (USD$) paraTrabalhadores contratados</vt:lpstr>
      <vt:lpstr>Resumo da modalidade de contratação e despesas (USD$) paraAPENAS não monetário</vt:lpstr>
      <vt:lpstr>Perguntas e respostas </vt:lpstr>
      <vt:lpstr>Demonstração do modelo de inventário de HRH com exemplos de pessoal</vt:lpstr>
      <vt:lpstr>Cenários de pessoal </vt:lpstr>
      <vt:lpstr>Cenários de pessoal </vt:lpstr>
      <vt:lpstr>Cenários de pessoal </vt:lpstr>
      <vt:lpstr>Cenários de pessoal </vt:lpstr>
      <vt:lpstr>Cenários de pessoal </vt:lpstr>
      <vt:lpstr>Cenários de pessoal </vt:lpstr>
      <vt:lpstr>Cenários de pessoal </vt:lpstr>
      <vt:lpstr>Cenários de pessoal </vt:lpstr>
      <vt:lpstr>Cenários de pessoal </vt:lpstr>
      <vt:lpstr>Cenários de pessoal </vt:lpstr>
      <vt:lpstr>Cenários de pessoal</vt:lpstr>
      <vt:lpstr>Cenários de pessoal </vt:lpstr>
      <vt:lpstr>Cenários de pessoal</vt:lpstr>
      <vt:lpstr>Cenários de pessoal</vt:lpstr>
      <vt:lpstr>Cenários de pessoal</vt:lpstr>
      <vt:lpstr>Cenários de pessoal </vt:lpstr>
      <vt:lpstr>Avaliação de Conhecimento</vt:lpstr>
      <vt:lpstr>Perguntas e respostas </vt:lpstr>
      <vt:lpstr>Visão geral dos relatórios no DATIM</vt:lpstr>
      <vt:lpstr> Cronograma do relatório de HRH para o ano fiscal de 2024</vt:lpstr>
      <vt:lpstr>Passos para relatórios de inventário de HRH para parceiros</vt:lpstr>
      <vt:lpstr>Solicitar uma conta HRH DATIM</vt:lpstr>
      <vt:lpstr>Contas Okta e DATIM </vt:lpstr>
      <vt:lpstr>Contas Okta e DATIM</vt:lpstr>
      <vt:lpstr>Fazendo download e upload do modelo HRH PASSO 1: Faça login no DATIM–https://www.datim.org utilizando autenticação de dois fatores com Okta</vt:lpstr>
      <vt:lpstr>Fazendo download e upload do modelo HRH PASSO 2: Navegue até à aplicação do processador HRH</vt:lpstr>
      <vt:lpstr>Download e upload do modelo HRH PASSO 3: Processador HRH</vt:lpstr>
      <vt:lpstr>Download e upload do modelo HRH PASSO 4: Modelo de download de parceiro</vt:lpstr>
      <vt:lpstr>Download e upload do modelo HRH PASSO 5:Complete o modelo</vt:lpstr>
      <vt:lpstr>Download e upload do modelo HRH PASSO 6:Modelo de upload de parceiros</vt:lpstr>
      <vt:lpstr>Avaliando o estado de upload do modelo</vt:lpstr>
      <vt:lpstr>    Navegando por erros de upload Validações de dados na aplicação DATIM HRH</vt:lpstr>
      <vt:lpstr>Navegando por erros de upload Notas de validação de dados no modelo Excel</vt:lpstr>
      <vt:lpstr>Concluindo uma verificação de qualidade final antes do envio e evitando erros de upload</vt:lpstr>
      <vt:lpstr>PowerPoint Presentation</vt:lpstr>
      <vt:lpstr>Avaliação de Conhecimento</vt:lpstr>
      <vt:lpstr>Avaliação de Conhecimento</vt:lpstr>
      <vt:lpstr>Aceder às orientações e instruções do GHSD</vt:lpstr>
      <vt:lpstr>Aceder a Orientações e Instruções, continuação</vt:lpstr>
      <vt:lpstr>Próximas etapas </vt:lpstr>
      <vt:lpstr>Próximas etapas</vt:lpstr>
      <vt:lpstr>Perguntas e respostas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Inventário de RH do ano fiscal de 2024 - Implementação de formação para parceiros</dc:title>
  <dc:creator>Kyle Borces</dc:creator>
  <cp:lastModifiedBy>Belmiro Miguel Nhamithambo</cp:lastModifiedBy>
  <cp:revision>9</cp:revision>
  <dcterms:modified xsi:type="dcterms:W3CDTF">2024-10-03T14:21:19Z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0x0101002519612D9561F84F84ED88F00798439E</vt:lpwstr>
  </property>
</Properties>
</file>